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B69C56AD-24E5-411E-A427-980168D16129}">
          <p14:sldIdLst>
            <p14:sldId id="256"/>
            <p14:sldId id="258"/>
            <p14:sldId id="257"/>
            <p14:sldId id="25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08" autoAdjust="0"/>
    <p:restoredTop sz="94660"/>
  </p:normalViewPr>
  <p:slideViewPr>
    <p:cSldViewPr snapToGrid="0">
      <p:cViewPr varScale="1">
        <p:scale>
          <a:sx n="89" d="100"/>
          <a:sy n="89" d="100"/>
        </p:scale>
        <p:origin x="27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CBBFC-891C-4EDE-80C1-2CA8B95F03C9}" type="datetimeFigureOut">
              <a:rPr lang="zh-TW" altLang="en-US" smtClean="0"/>
              <a:t>2018/6/22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C220A-2AEA-44DF-8559-EB9905336CD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97586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CBBFC-891C-4EDE-80C1-2CA8B95F03C9}" type="datetimeFigureOut">
              <a:rPr lang="zh-TW" altLang="en-US" smtClean="0"/>
              <a:t>2018/6/22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C220A-2AEA-44DF-8559-EB9905336CD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07919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CBBFC-891C-4EDE-80C1-2CA8B95F03C9}" type="datetimeFigureOut">
              <a:rPr lang="zh-TW" altLang="en-US" smtClean="0"/>
              <a:t>2018/6/22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C220A-2AEA-44DF-8559-EB9905336CD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361867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CBBFC-891C-4EDE-80C1-2CA8B95F03C9}" type="datetimeFigureOut">
              <a:rPr lang="zh-TW" altLang="en-US" smtClean="0"/>
              <a:t>2018/6/22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C220A-2AEA-44DF-8559-EB9905336CD5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721749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CBBFC-891C-4EDE-80C1-2CA8B95F03C9}" type="datetimeFigureOut">
              <a:rPr lang="zh-TW" altLang="en-US" smtClean="0"/>
              <a:t>2018/6/22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C220A-2AEA-44DF-8559-EB9905336CD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889054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CBBFC-891C-4EDE-80C1-2CA8B95F03C9}" type="datetimeFigureOut">
              <a:rPr lang="zh-TW" altLang="en-US" smtClean="0"/>
              <a:t>2018/6/22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C220A-2AEA-44DF-8559-EB9905336CD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806369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圖片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CBBFC-891C-4EDE-80C1-2CA8B95F03C9}" type="datetimeFigureOut">
              <a:rPr lang="zh-TW" altLang="en-US" smtClean="0"/>
              <a:t>2018/6/22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C220A-2AEA-44DF-8559-EB9905336CD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94003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CBBFC-891C-4EDE-80C1-2CA8B95F03C9}" type="datetimeFigureOut">
              <a:rPr lang="zh-TW" altLang="en-US" smtClean="0"/>
              <a:t>2018/6/22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C220A-2AEA-44DF-8559-EB9905336CD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203233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CBBFC-891C-4EDE-80C1-2CA8B95F03C9}" type="datetimeFigureOut">
              <a:rPr lang="zh-TW" altLang="en-US" smtClean="0"/>
              <a:t>2018/6/22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C220A-2AEA-44DF-8559-EB9905336CD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38279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CBBFC-891C-4EDE-80C1-2CA8B95F03C9}" type="datetimeFigureOut">
              <a:rPr lang="zh-TW" altLang="en-US" smtClean="0"/>
              <a:t>2018/6/22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C220A-2AEA-44DF-8559-EB9905336CD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72285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CBBFC-891C-4EDE-80C1-2CA8B95F03C9}" type="datetimeFigureOut">
              <a:rPr lang="zh-TW" altLang="en-US" smtClean="0"/>
              <a:t>2018/6/22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C220A-2AEA-44DF-8559-EB9905336CD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963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CBBFC-891C-4EDE-80C1-2CA8B95F03C9}" type="datetimeFigureOut">
              <a:rPr lang="zh-TW" altLang="en-US" smtClean="0"/>
              <a:t>2018/6/22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C220A-2AEA-44DF-8559-EB9905336CD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80243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CBBFC-891C-4EDE-80C1-2CA8B95F03C9}" type="datetimeFigureOut">
              <a:rPr lang="zh-TW" altLang="en-US" smtClean="0"/>
              <a:t>2018/6/22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C220A-2AEA-44DF-8559-EB9905336CD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98254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CBBFC-891C-4EDE-80C1-2CA8B95F03C9}" type="datetimeFigureOut">
              <a:rPr lang="zh-TW" altLang="en-US" smtClean="0"/>
              <a:t>2018/6/22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C220A-2AEA-44DF-8559-EB9905336CD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76130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CBBFC-891C-4EDE-80C1-2CA8B95F03C9}" type="datetimeFigureOut">
              <a:rPr lang="zh-TW" altLang="en-US" smtClean="0"/>
              <a:t>2018/6/22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C220A-2AEA-44DF-8559-EB9905336CD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15249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CBBFC-891C-4EDE-80C1-2CA8B95F03C9}" type="datetimeFigureOut">
              <a:rPr lang="zh-TW" altLang="en-US" smtClean="0"/>
              <a:t>2018/6/22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C220A-2AEA-44DF-8559-EB9905336CD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6313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CBBFC-891C-4EDE-80C1-2CA8B95F03C9}" type="datetimeFigureOut">
              <a:rPr lang="zh-TW" altLang="en-US" smtClean="0"/>
              <a:t>2018/6/22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C220A-2AEA-44DF-8559-EB9905336CD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8228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DD3CBBFC-891C-4EDE-80C1-2CA8B95F03C9}" type="datetimeFigureOut">
              <a:rPr lang="zh-TW" altLang="en-US" smtClean="0"/>
              <a:t>2018/6/22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2DEC220A-2AEA-44DF-8559-EB9905336CD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07088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52499" y="1375454"/>
            <a:ext cx="10292443" cy="1199923"/>
          </a:xfrm>
        </p:spPr>
        <p:txBody>
          <a:bodyPr>
            <a:noAutofit/>
          </a:bodyPr>
          <a:lstStyle/>
          <a:p>
            <a:r>
              <a:rPr lang="zh-TW" altLang="en-US" sz="7200" dirty="0" smtClean="0">
                <a:solidFill>
                  <a:srgbClr val="FF0000"/>
                </a:solidFill>
                <a:latin typeface="文鼎中隸" panose="020B0609010101010101" pitchFamily="49" charset="-120"/>
                <a:ea typeface="文鼎中隸" panose="020B0609010101010101" pitchFamily="49" charset="-120"/>
              </a:rPr>
              <a:t>高一就近入學獎學金資訊</a:t>
            </a:r>
            <a:endParaRPr lang="zh-TW" altLang="en-US" sz="7200" dirty="0">
              <a:solidFill>
                <a:srgbClr val="FF0000"/>
              </a:solidFill>
              <a:latin typeface="文鼎中隸" panose="020B0609010101010101" pitchFamily="49" charset="-120"/>
              <a:ea typeface="文鼎中隸" panose="020B0609010101010101" pitchFamily="49" charset="-12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57486" y="2662237"/>
            <a:ext cx="2656113" cy="3390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1862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35175" y="396310"/>
            <a:ext cx="8066768" cy="1146629"/>
          </a:xfrm>
        </p:spPr>
        <p:txBody>
          <a:bodyPr>
            <a:normAutofit/>
          </a:bodyPr>
          <a:lstStyle/>
          <a:p>
            <a:r>
              <a:rPr lang="en-US" altLang="zh-TW" sz="5400" dirty="0" smtClean="0">
                <a:solidFill>
                  <a:srgbClr val="0070C0"/>
                </a:solidFill>
                <a:latin typeface="文鼎粗楷" panose="020B0609010101010101" pitchFamily="49" charset="-120"/>
                <a:ea typeface="文鼎粗楷" panose="020B0609010101010101" pitchFamily="49" charset="-120"/>
              </a:rPr>
              <a:t>1.</a:t>
            </a:r>
            <a:r>
              <a:rPr lang="zh-TW" altLang="en-US" sz="5400" dirty="0" smtClean="0">
                <a:solidFill>
                  <a:srgbClr val="0070C0"/>
                </a:solidFill>
                <a:latin typeface="文鼎粗楷" panose="020B0609010101010101" pitchFamily="49" charset="-120"/>
                <a:ea typeface="文鼎粗楷" panose="020B0609010101010101" pitchFamily="49" charset="-120"/>
              </a:rPr>
              <a:t>教育部就近入學獎學金</a:t>
            </a:r>
            <a:endParaRPr lang="zh-TW" altLang="en-US" sz="5400" dirty="0">
              <a:solidFill>
                <a:srgbClr val="0070C0"/>
              </a:solidFill>
              <a:latin typeface="文鼎粗楷" panose="020B0609010101010101" pitchFamily="49" charset="-120"/>
              <a:ea typeface="文鼎粗楷" panose="020B0609010101010101" pitchFamily="49" charset="-120"/>
            </a:endParaRP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357665" y="1624582"/>
            <a:ext cx="4034971" cy="954994"/>
          </a:xfrm>
        </p:spPr>
        <p:txBody>
          <a:bodyPr>
            <a:normAutofit/>
          </a:bodyPr>
          <a:lstStyle/>
          <a:p>
            <a:r>
              <a:rPr lang="zh-TW" altLang="en-US" sz="4400" dirty="0" smtClean="0">
                <a:solidFill>
                  <a:srgbClr val="C00000"/>
                </a:solidFill>
                <a:latin typeface="文鼎中隸" panose="020B0609010101010101" pitchFamily="49" charset="-120"/>
                <a:ea typeface="文鼎中隸" panose="020B0609010101010101" pitchFamily="49" charset="-120"/>
              </a:rPr>
              <a:t>金額</a:t>
            </a:r>
            <a:r>
              <a:rPr lang="en-US" altLang="zh-TW" sz="4400" dirty="0" smtClean="0">
                <a:solidFill>
                  <a:srgbClr val="C00000"/>
                </a:solidFill>
                <a:latin typeface="文鼎中隸" panose="020B0609010101010101" pitchFamily="49" charset="-120"/>
                <a:ea typeface="文鼎中隸" panose="020B0609010101010101" pitchFamily="49" charset="-120"/>
              </a:rPr>
              <a:t>:</a:t>
            </a:r>
            <a:r>
              <a:rPr lang="zh-TW" altLang="en-US" sz="4400" dirty="0" smtClean="0">
                <a:solidFill>
                  <a:srgbClr val="C00000"/>
                </a:solidFill>
                <a:latin typeface="文鼎中隸" panose="020B0609010101010101" pitchFamily="49" charset="-120"/>
                <a:ea typeface="文鼎中隸" panose="020B0609010101010101" pitchFamily="49" charset="-120"/>
              </a:rPr>
              <a:t>一萬元</a:t>
            </a:r>
            <a:endParaRPr lang="zh-TW" altLang="en-US" sz="4400" dirty="0">
              <a:solidFill>
                <a:srgbClr val="C00000"/>
              </a:solidFill>
              <a:latin typeface="文鼎中隸" panose="020B0609010101010101" pitchFamily="49" charset="-120"/>
              <a:ea typeface="文鼎中隸" panose="020B0609010101010101" pitchFamily="49" charset="-12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2651579" y="2465738"/>
            <a:ext cx="83166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400" dirty="0" smtClean="0">
                <a:solidFill>
                  <a:srgbClr val="002060"/>
                </a:solidFill>
                <a:latin typeface="文鼎中隸" panose="020B0609010101010101" pitchFamily="49" charset="-120"/>
                <a:ea typeface="文鼎中隸" panose="020B0609010101010101" pitchFamily="49" charset="-120"/>
              </a:rPr>
              <a:t>發放對象</a:t>
            </a:r>
            <a:r>
              <a:rPr lang="en-US" altLang="zh-TW" sz="5400" dirty="0" smtClean="0">
                <a:solidFill>
                  <a:srgbClr val="002060"/>
                </a:solidFill>
                <a:latin typeface="文鼎中隸" panose="020B0609010101010101" pitchFamily="49" charset="-120"/>
                <a:ea typeface="文鼎中隸" panose="020B0609010101010101" pitchFamily="49" charset="-120"/>
              </a:rPr>
              <a:t>:</a:t>
            </a:r>
            <a:r>
              <a:rPr lang="zh-TW" altLang="en-US" sz="5400" dirty="0" smtClean="0">
                <a:solidFill>
                  <a:srgbClr val="002060"/>
                </a:solidFill>
                <a:latin typeface="文鼎中隸" panose="020B0609010101010101" pitchFamily="49" charset="-120"/>
                <a:ea typeface="文鼎中隸" panose="020B0609010101010101" pitchFamily="49" charset="-120"/>
              </a:rPr>
              <a:t>經免試入學且將成德高中列為第一志願</a:t>
            </a:r>
            <a:endParaRPr lang="en-US" altLang="zh-TW" sz="5400" dirty="0">
              <a:solidFill>
                <a:srgbClr val="002060"/>
              </a:solidFill>
              <a:latin typeface="文鼎中隸" panose="020B0609010101010101" pitchFamily="49" charset="-120"/>
              <a:ea typeface="文鼎中隸" panose="020B0609010101010101" pitchFamily="49" charset="-120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2035175" y="4106226"/>
            <a:ext cx="930501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400" dirty="0">
                <a:solidFill>
                  <a:srgbClr val="C00000"/>
                </a:solidFill>
                <a:latin typeface="文鼎中隸" panose="020B0609010101010101" pitchFamily="49" charset="-120"/>
                <a:ea typeface="文鼎中隸" panose="020B0609010101010101" pitchFamily="49" charset="-120"/>
              </a:rPr>
              <a:t>※</a:t>
            </a:r>
            <a:r>
              <a:rPr lang="zh-TW" altLang="en-US" sz="4400" dirty="0" smtClean="0">
                <a:solidFill>
                  <a:srgbClr val="C00000"/>
                </a:solidFill>
                <a:latin typeface="文鼎中隸" panose="020B0609010101010101" pitchFamily="49" charset="-120"/>
                <a:ea typeface="文鼎中隸" panose="020B0609010101010101" pitchFamily="49" charset="-120"/>
              </a:rPr>
              <a:t>發放標準</a:t>
            </a:r>
            <a:r>
              <a:rPr lang="en-US" altLang="zh-TW" sz="4400" dirty="0" smtClean="0">
                <a:solidFill>
                  <a:srgbClr val="C00000"/>
                </a:solidFill>
                <a:latin typeface="文鼎中隸" panose="020B0609010101010101" pitchFamily="49" charset="-120"/>
                <a:ea typeface="文鼎中隸" panose="020B0609010101010101" pitchFamily="49" charset="-120"/>
              </a:rPr>
              <a:t>:</a:t>
            </a:r>
            <a:r>
              <a:rPr lang="zh-TW" altLang="en-US" sz="4400" dirty="0" smtClean="0">
                <a:solidFill>
                  <a:srgbClr val="C00000"/>
                </a:solidFill>
                <a:latin typeface="文鼎中隸" panose="020B0609010101010101" pitchFamily="49" charset="-120"/>
                <a:ea typeface="文鼎中隸" panose="020B0609010101010101" pitchFamily="49" charset="-120"/>
              </a:rPr>
              <a:t>高一上學期第一次段考</a:t>
            </a:r>
            <a:endParaRPr lang="en-US" altLang="zh-TW" sz="4400" dirty="0" smtClean="0">
              <a:solidFill>
                <a:srgbClr val="C00000"/>
              </a:solidFill>
              <a:latin typeface="文鼎中隸" panose="020B0609010101010101" pitchFamily="49" charset="-120"/>
              <a:ea typeface="文鼎中隸" panose="020B0609010101010101" pitchFamily="49" charset="-120"/>
            </a:endParaRPr>
          </a:p>
          <a:p>
            <a:r>
              <a:rPr lang="en-US" altLang="zh-TW" sz="4400" dirty="0">
                <a:solidFill>
                  <a:srgbClr val="C00000"/>
                </a:solidFill>
                <a:latin typeface="文鼎中隸" panose="020B0609010101010101" pitchFamily="49" charset="-120"/>
                <a:ea typeface="文鼎中隸" panose="020B0609010101010101" pitchFamily="49" charset="-120"/>
              </a:rPr>
              <a:t> </a:t>
            </a:r>
            <a:r>
              <a:rPr lang="zh-TW" altLang="en-US" sz="4400" dirty="0" smtClean="0">
                <a:solidFill>
                  <a:srgbClr val="C00000"/>
                </a:solidFill>
                <a:latin typeface="文鼎中隸" panose="020B0609010101010101" pitchFamily="49" charset="-120"/>
                <a:ea typeface="文鼎中隸" panose="020B0609010101010101" pitchFamily="49" charset="-120"/>
              </a:rPr>
              <a:t> 全校前</a:t>
            </a:r>
            <a:r>
              <a:rPr lang="en-US" altLang="zh-TW" sz="4400" dirty="0" smtClean="0">
                <a:solidFill>
                  <a:srgbClr val="C00000"/>
                </a:solidFill>
                <a:latin typeface="文鼎中隸" panose="020B0609010101010101" pitchFamily="49" charset="-120"/>
                <a:ea typeface="文鼎中隸" panose="020B0609010101010101" pitchFamily="49" charset="-120"/>
              </a:rPr>
              <a:t>3</a:t>
            </a:r>
            <a:r>
              <a:rPr lang="zh-TW" altLang="en-US" sz="4400" dirty="0" smtClean="0">
                <a:solidFill>
                  <a:srgbClr val="C00000"/>
                </a:solidFill>
                <a:latin typeface="文鼎中隸" panose="020B0609010101010101" pitchFamily="49" charset="-120"/>
                <a:ea typeface="文鼎中隸" panose="020B0609010101010101" pitchFamily="49" charset="-120"/>
              </a:rPr>
              <a:t>名同學</a:t>
            </a:r>
            <a:endParaRPr lang="zh-TW" altLang="en-US" sz="4400" dirty="0">
              <a:solidFill>
                <a:srgbClr val="C00000"/>
              </a:solidFill>
              <a:latin typeface="文鼎中隸" panose="020B0609010101010101" pitchFamily="49" charset="-120"/>
              <a:ea typeface="文鼎中隸" panose="020B0609010101010101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00007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60072" y="704612"/>
            <a:ext cx="10120086" cy="1325563"/>
          </a:xfrm>
        </p:spPr>
        <p:txBody>
          <a:bodyPr>
            <a:noAutofit/>
          </a:bodyPr>
          <a:lstStyle/>
          <a:p>
            <a:r>
              <a:rPr lang="en-US" altLang="zh-TW" sz="5400" dirty="0" smtClean="0">
                <a:solidFill>
                  <a:srgbClr val="0070C0"/>
                </a:solidFill>
                <a:latin typeface="文鼎粗楷" panose="020B0609010101010101" pitchFamily="49" charset="-120"/>
                <a:ea typeface="文鼎粗楷" panose="020B0609010101010101" pitchFamily="49" charset="-120"/>
              </a:rPr>
              <a:t>2.</a:t>
            </a:r>
            <a:r>
              <a:rPr lang="zh-TW" altLang="en-US" sz="5400" dirty="0" smtClean="0">
                <a:solidFill>
                  <a:srgbClr val="0070C0"/>
                </a:solidFill>
                <a:latin typeface="文鼎粗楷" panose="020B0609010101010101" pitchFamily="49" charset="-120"/>
                <a:ea typeface="文鼎粗楷" panose="020B0609010101010101" pitchFamily="49" charset="-120"/>
              </a:rPr>
              <a:t>新竹市政府就近入學獎學金</a:t>
            </a:r>
            <a:endParaRPr lang="zh-TW" altLang="en-US" sz="5400" dirty="0">
              <a:solidFill>
                <a:srgbClr val="0070C0"/>
              </a:solidFill>
              <a:latin typeface="文鼎粗楷" panose="020B0609010101010101" pitchFamily="49" charset="-120"/>
              <a:ea typeface="文鼎粗楷" panose="020B0609010101010101" pitchFamily="49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2707822" y="1671431"/>
            <a:ext cx="41220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400" dirty="0" smtClean="0">
                <a:solidFill>
                  <a:srgbClr val="C00000"/>
                </a:solidFill>
                <a:latin typeface="文鼎中隸" panose="020B0609010101010101" pitchFamily="49" charset="-120"/>
                <a:ea typeface="文鼎中隸" panose="020B0609010101010101" pitchFamily="49" charset="-120"/>
              </a:rPr>
              <a:t>金額</a:t>
            </a:r>
            <a:r>
              <a:rPr lang="en-US" altLang="zh-TW" sz="4400" dirty="0" smtClean="0">
                <a:solidFill>
                  <a:srgbClr val="C00000"/>
                </a:solidFill>
                <a:latin typeface="文鼎中隸" panose="020B0609010101010101" pitchFamily="49" charset="-120"/>
                <a:ea typeface="文鼎中隸" panose="020B0609010101010101" pitchFamily="49" charset="-120"/>
              </a:rPr>
              <a:t>:</a:t>
            </a:r>
            <a:r>
              <a:rPr lang="zh-TW" altLang="en-US" sz="4400" dirty="0" smtClean="0">
                <a:solidFill>
                  <a:srgbClr val="C00000"/>
                </a:solidFill>
                <a:latin typeface="文鼎中隸" panose="020B0609010101010101" pitchFamily="49" charset="-120"/>
                <a:ea typeface="文鼎中隸" panose="020B0609010101010101" pitchFamily="49" charset="-120"/>
              </a:rPr>
              <a:t>一萬元</a:t>
            </a:r>
            <a:endParaRPr lang="zh-TW" altLang="en-US" sz="4400" dirty="0">
              <a:solidFill>
                <a:srgbClr val="C00000"/>
              </a:solidFill>
              <a:latin typeface="文鼎中隸" panose="020B0609010101010101" pitchFamily="49" charset="-120"/>
              <a:ea typeface="文鼎中隸" panose="020B0609010101010101" pitchFamily="49" charset="-12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2049236" y="3246928"/>
            <a:ext cx="912676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400" dirty="0">
                <a:solidFill>
                  <a:srgbClr val="C00000"/>
                </a:solidFill>
                <a:latin typeface="文鼎中隸" panose="020B0609010101010101" pitchFamily="49" charset="-120"/>
                <a:ea typeface="文鼎中隸" panose="020B0609010101010101" pitchFamily="49" charset="-120"/>
              </a:rPr>
              <a:t>※</a:t>
            </a:r>
            <a:r>
              <a:rPr lang="zh-TW" altLang="en-US" sz="4400" dirty="0">
                <a:solidFill>
                  <a:srgbClr val="C00000"/>
                </a:solidFill>
                <a:latin typeface="文鼎中隸" panose="020B0609010101010101" pitchFamily="49" charset="-120"/>
                <a:ea typeface="文鼎中隸" panose="020B0609010101010101" pitchFamily="49" charset="-120"/>
              </a:rPr>
              <a:t>發放標準</a:t>
            </a:r>
            <a:r>
              <a:rPr lang="en-US" altLang="zh-TW" sz="4400" dirty="0">
                <a:solidFill>
                  <a:srgbClr val="C00000"/>
                </a:solidFill>
                <a:latin typeface="文鼎中隸" panose="020B0609010101010101" pitchFamily="49" charset="-120"/>
                <a:ea typeface="文鼎中隸" panose="020B0609010101010101" pitchFamily="49" charset="-120"/>
              </a:rPr>
              <a:t>:</a:t>
            </a:r>
            <a:r>
              <a:rPr lang="zh-TW" altLang="en-US" sz="4400" dirty="0" smtClean="0">
                <a:solidFill>
                  <a:srgbClr val="C00000"/>
                </a:solidFill>
                <a:latin typeface="文鼎中隸" panose="020B0609010101010101" pitchFamily="49" charset="-120"/>
                <a:ea typeface="文鼎中隸" panose="020B0609010101010101" pitchFamily="49" charset="-120"/>
              </a:rPr>
              <a:t>高一上學期第一次段考 </a:t>
            </a:r>
            <a:endParaRPr lang="en-US" altLang="zh-TW" sz="4400" dirty="0" smtClean="0">
              <a:solidFill>
                <a:srgbClr val="C00000"/>
              </a:solidFill>
              <a:latin typeface="文鼎中隸" panose="020B0609010101010101" pitchFamily="49" charset="-120"/>
              <a:ea typeface="文鼎中隸" panose="020B0609010101010101" pitchFamily="49" charset="-120"/>
            </a:endParaRPr>
          </a:p>
          <a:p>
            <a:r>
              <a:rPr lang="zh-TW" altLang="en-US" sz="4400" dirty="0">
                <a:solidFill>
                  <a:srgbClr val="C00000"/>
                </a:solidFill>
                <a:latin typeface="文鼎中隸" panose="020B0609010101010101" pitchFamily="49" charset="-120"/>
                <a:ea typeface="文鼎中隸" panose="020B0609010101010101" pitchFamily="49" charset="-120"/>
              </a:rPr>
              <a:t> </a:t>
            </a:r>
            <a:r>
              <a:rPr lang="zh-TW" altLang="en-US" sz="4400" dirty="0" smtClean="0">
                <a:solidFill>
                  <a:srgbClr val="C00000"/>
                </a:solidFill>
                <a:latin typeface="文鼎中隸" panose="020B0609010101010101" pitchFamily="49" charset="-120"/>
                <a:ea typeface="文鼎中隸" panose="020B0609010101010101" pitchFamily="49" charset="-120"/>
              </a:rPr>
              <a:t>        </a:t>
            </a:r>
            <a:r>
              <a:rPr lang="zh-TW" altLang="en-US" sz="4400" dirty="0" smtClean="0">
                <a:solidFill>
                  <a:srgbClr val="C00000"/>
                </a:solidFill>
                <a:latin typeface="文鼎中隸" panose="020B0609010101010101" pitchFamily="49" charset="-120"/>
                <a:ea typeface="文鼎中隸" panose="020B0609010101010101" pitchFamily="49" charset="-120"/>
              </a:rPr>
              <a:t>全</a:t>
            </a:r>
            <a:r>
              <a:rPr lang="zh-TW" altLang="en-US" sz="4400" dirty="0" smtClean="0">
                <a:solidFill>
                  <a:srgbClr val="C00000"/>
                </a:solidFill>
                <a:latin typeface="文鼎中隸" panose="020B0609010101010101" pitchFamily="49" charset="-120"/>
                <a:ea typeface="文鼎中隸" panose="020B0609010101010101" pitchFamily="49" charset="-120"/>
              </a:rPr>
              <a:t>校前</a:t>
            </a:r>
            <a:r>
              <a:rPr lang="en-US" altLang="zh-TW" sz="4400" dirty="0" smtClean="0">
                <a:solidFill>
                  <a:srgbClr val="C00000"/>
                </a:solidFill>
                <a:latin typeface="文鼎中隸" panose="020B0609010101010101" pitchFamily="49" charset="-120"/>
                <a:ea typeface="文鼎中隸" panose="020B0609010101010101" pitchFamily="49" charset="-120"/>
              </a:rPr>
              <a:t>15</a:t>
            </a:r>
            <a:r>
              <a:rPr lang="zh-TW" altLang="en-US" sz="4400" dirty="0" smtClean="0">
                <a:solidFill>
                  <a:srgbClr val="C00000"/>
                </a:solidFill>
                <a:latin typeface="文鼎中隸" panose="020B0609010101010101" pitchFamily="49" charset="-120"/>
                <a:ea typeface="文鼎中隸" panose="020B0609010101010101" pitchFamily="49" charset="-120"/>
              </a:rPr>
              <a:t>名</a:t>
            </a:r>
            <a:endParaRPr lang="zh-TW" altLang="en-US" sz="4400" dirty="0">
              <a:solidFill>
                <a:srgbClr val="C00000"/>
              </a:solidFill>
              <a:latin typeface="文鼎中隸" panose="020B0609010101010101" pitchFamily="49" charset="-120"/>
              <a:ea typeface="文鼎中隸" panose="020B0609010101010101" pitchFamily="49" charset="-12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2130879" y="4579256"/>
            <a:ext cx="904512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400" dirty="0">
                <a:solidFill>
                  <a:srgbClr val="C00000"/>
                </a:solidFill>
                <a:latin typeface="文鼎中隸" panose="020B0609010101010101" pitchFamily="49" charset="-120"/>
                <a:ea typeface="文鼎中隸" panose="020B0609010101010101" pitchFamily="49" charset="-120"/>
              </a:rPr>
              <a:t>※</a:t>
            </a:r>
            <a:r>
              <a:rPr lang="zh-TW" altLang="en-US" sz="4400" dirty="0">
                <a:solidFill>
                  <a:srgbClr val="C00000"/>
                </a:solidFill>
                <a:latin typeface="文鼎中隸" panose="020B0609010101010101" pitchFamily="49" charset="-120"/>
                <a:ea typeface="文鼎中隸" panose="020B0609010101010101" pitchFamily="49" charset="-120"/>
              </a:rPr>
              <a:t>之後各學期採計前一學期的</a:t>
            </a:r>
            <a:r>
              <a:rPr lang="zh-TW" altLang="en-US" sz="4400" dirty="0" smtClean="0">
                <a:solidFill>
                  <a:srgbClr val="C00000"/>
                </a:solidFill>
                <a:latin typeface="文鼎中隸" panose="020B0609010101010101" pitchFamily="49" charset="-120"/>
                <a:ea typeface="文鼎中隸" panose="020B0609010101010101" pitchFamily="49" charset="-120"/>
              </a:rPr>
              <a:t>學期  </a:t>
            </a:r>
            <a:endParaRPr lang="en-US" altLang="zh-TW" sz="4400" dirty="0" smtClean="0">
              <a:solidFill>
                <a:srgbClr val="C00000"/>
              </a:solidFill>
              <a:latin typeface="文鼎中隸" panose="020B0609010101010101" pitchFamily="49" charset="-120"/>
              <a:ea typeface="文鼎中隸" panose="020B0609010101010101" pitchFamily="49" charset="-120"/>
            </a:endParaRPr>
          </a:p>
          <a:p>
            <a:r>
              <a:rPr lang="zh-TW" altLang="en-US" sz="4400" dirty="0">
                <a:solidFill>
                  <a:srgbClr val="C00000"/>
                </a:solidFill>
                <a:latin typeface="文鼎中隸" panose="020B0609010101010101" pitchFamily="49" charset="-120"/>
                <a:ea typeface="文鼎中隸" panose="020B0609010101010101" pitchFamily="49" charset="-120"/>
              </a:rPr>
              <a:t> </a:t>
            </a:r>
            <a:r>
              <a:rPr lang="zh-TW" altLang="en-US" sz="4400" dirty="0" smtClean="0">
                <a:solidFill>
                  <a:srgbClr val="C00000"/>
                </a:solidFill>
                <a:latin typeface="文鼎中隸" panose="020B0609010101010101" pitchFamily="49" charset="-120"/>
                <a:ea typeface="文鼎中隸" panose="020B0609010101010101" pitchFamily="49" charset="-120"/>
              </a:rPr>
              <a:t>成績</a:t>
            </a:r>
            <a:endParaRPr lang="zh-TW" altLang="en-US" sz="4400" dirty="0">
              <a:solidFill>
                <a:srgbClr val="C00000"/>
              </a:solidFill>
              <a:latin typeface="文鼎中隸" panose="020B0609010101010101" pitchFamily="49" charset="-120"/>
              <a:ea typeface="文鼎中隸" panose="020B0609010101010101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67632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24743" y="883416"/>
            <a:ext cx="8025492" cy="1210487"/>
          </a:xfrm>
        </p:spPr>
        <p:txBody>
          <a:bodyPr>
            <a:noAutofit/>
          </a:bodyPr>
          <a:lstStyle/>
          <a:p>
            <a:r>
              <a:rPr lang="en-US" altLang="zh-TW" sz="5400" dirty="0">
                <a:solidFill>
                  <a:srgbClr val="0070C0"/>
                </a:solidFill>
                <a:latin typeface="文鼎粗楷" panose="020B0609010101010101" pitchFamily="49" charset="-120"/>
                <a:ea typeface="文鼎粗楷" panose="020B0609010101010101" pitchFamily="49" charset="-120"/>
              </a:rPr>
              <a:t>3.</a:t>
            </a:r>
            <a:r>
              <a:rPr lang="zh-TW" altLang="en-US" sz="5400" dirty="0">
                <a:solidFill>
                  <a:srgbClr val="0070C0"/>
                </a:solidFill>
                <a:latin typeface="文鼎粗楷" panose="020B0609010101010101" pitchFamily="49" charset="-120"/>
                <a:ea typeface="文鼎粗楷" panose="020B0609010101010101" pitchFamily="49" charset="-120"/>
              </a:rPr>
              <a:t>優質化就近入學獎學金</a:t>
            </a:r>
          </a:p>
        </p:txBody>
      </p:sp>
      <p:sp>
        <p:nvSpPr>
          <p:cNvPr id="3" name="文字方塊 2"/>
          <p:cNvSpPr txBox="1"/>
          <p:nvPr/>
        </p:nvSpPr>
        <p:spPr>
          <a:xfrm>
            <a:off x="2955469" y="2093903"/>
            <a:ext cx="35024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400" dirty="0">
                <a:solidFill>
                  <a:srgbClr val="C00000"/>
                </a:solidFill>
                <a:latin typeface="文鼎中隸" panose="020B0609010101010101" pitchFamily="49" charset="-120"/>
                <a:ea typeface="文鼎中隸" panose="020B0609010101010101" pitchFamily="49" charset="-120"/>
              </a:rPr>
              <a:t>金額</a:t>
            </a:r>
            <a:r>
              <a:rPr lang="en-US" altLang="zh-TW" sz="4400" dirty="0">
                <a:solidFill>
                  <a:srgbClr val="C00000"/>
                </a:solidFill>
                <a:latin typeface="文鼎中隸" panose="020B0609010101010101" pitchFamily="49" charset="-120"/>
                <a:ea typeface="文鼎中隸" panose="020B0609010101010101" pitchFamily="49" charset="-120"/>
              </a:rPr>
              <a:t>:</a:t>
            </a:r>
            <a:r>
              <a:rPr lang="zh-TW" altLang="en-US" sz="4400" dirty="0">
                <a:solidFill>
                  <a:srgbClr val="C00000"/>
                </a:solidFill>
                <a:latin typeface="文鼎中隸" panose="020B0609010101010101" pitchFamily="49" charset="-120"/>
                <a:ea typeface="文鼎中隸" panose="020B0609010101010101" pitchFamily="49" charset="-120"/>
              </a:rPr>
              <a:t>五千元</a:t>
            </a:r>
          </a:p>
        </p:txBody>
      </p:sp>
      <p:sp>
        <p:nvSpPr>
          <p:cNvPr id="5" name="文字方塊 4"/>
          <p:cNvSpPr txBox="1"/>
          <p:nvPr/>
        </p:nvSpPr>
        <p:spPr>
          <a:xfrm>
            <a:off x="2081893" y="3584121"/>
            <a:ext cx="8980714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400" dirty="0">
                <a:solidFill>
                  <a:srgbClr val="C00000"/>
                </a:solidFill>
                <a:latin typeface="文鼎中隸" panose="020B0609010101010101" pitchFamily="49" charset="-120"/>
                <a:ea typeface="文鼎中隸" panose="020B0609010101010101" pitchFamily="49" charset="-120"/>
              </a:rPr>
              <a:t>※</a:t>
            </a:r>
            <a:r>
              <a:rPr lang="zh-TW" altLang="en-US" sz="4400" dirty="0">
                <a:solidFill>
                  <a:srgbClr val="C00000"/>
                </a:solidFill>
                <a:latin typeface="文鼎中隸" panose="020B0609010101010101" pitchFamily="49" charset="-120"/>
                <a:ea typeface="文鼎中隸" panose="020B0609010101010101" pitchFamily="49" charset="-120"/>
              </a:rPr>
              <a:t>發放標準</a:t>
            </a:r>
            <a:r>
              <a:rPr lang="en-US" altLang="zh-TW" sz="4400" dirty="0">
                <a:solidFill>
                  <a:srgbClr val="C00000"/>
                </a:solidFill>
                <a:latin typeface="文鼎中隸" panose="020B0609010101010101" pitchFamily="49" charset="-120"/>
                <a:ea typeface="文鼎中隸" panose="020B0609010101010101" pitchFamily="49" charset="-120"/>
              </a:rPr>
              <a:t>:</a:t>
            </a:r>
            <a:r>
              <a:rPr lang="zh-TW" altLang="en-US" sz="4400" dirty="0">
                <a:solidFill>
                  <a:srgbClr val="C00000"/>
                </a:solidFill>
                <a:latin typeface="文鼎中隸" panose="020B0609010101010101" pitchFamily="49" charset="-120"/>
                <a:ea typeface="文鼎中隸" panose="020B0609010101010101" pitchFamily="49" charset="-120"/>
              </a:rPr>
              <a:t>高一上學期第一次段</a:t>
            </a:r>
            <a:r>
              <a:rPr lang="zh-TW" altLang="en-US" sz="4400" dirty="0" smtClean="0">
                <a:solidFill>
                  <a:srgbClr val="C00000"/>
                </a:solidFill>
                <a:latin typeface="文鼎中隸" panose="020B0609010101010101" pitchFamily="49" charset="-120"/>
                <a:ea typeface="文鼎中隸" panose="020B0609010101010101" pitchFamily="49" charset="-120"/>
              </a:rPr>
              <a:t>考   </a:t>
            </a:r>
            <a:endParaRPr lang="en-US" altLang="zh-TW" sz="4400" dirty="0" smtClean="0">
              <a:solidFill>
                <a:srgbClr val="C00000"/>
              </a:solidFill>
              <a:latin typeface="文鼎中隸" panose="020B0609010101010101" pitchFamily="49" charset="-120"/>
              <a:ea typeface="文鼎中隸" panose="020B0609010101010101" pitchFamily="49" charset="-120"/>
            </a:endParaRPr>
          </a:p>
          <a:p>
            <a:r>
              <a:rPr lang="zh-TW" altLang="en-US" sz="4400" dirty="0">
                <a:solidFill>
                  <a:srgbClr val="C00000"/>
                </a:solidFill>
                <a:latin typeface="文鼎中隸" panose="020B0609010101010101" pitchFamily="49" charset="-120"/>
                <a:ea typeface="文鼎中隸" panose="020B0609010101010101" pitchFamily="49" charset="-120"/>
              </a:rPr>
              <a:t> </a:t>
            </a:r>
            <a:r>
              <a:rPr lang="zh-TW" altLang="en-US" sz="4400" dirty="0" smtClean="0">
                <a:solidFill>
                  <a:srgbClr val="C00000"/>
                </a:solidFill>
                <a:latin typeface="文鼎中隸" panose="020B0609010101010101" pitchFamily="49" charset="-120"/>
                <a:ea typeface="文鼎中隸" panose="020B0609010101010101" pitchFamily="49" charset="-120"/>
              </a:rPr>
              <a:t>全</a:t>
            </a:r>
            <a:r>
              <a:rPr lang="zh-TW" altLang="en-US" sz="4400" dirty="0" smtClean="0">
                <a:solidFill>
                  <a:srgbClr val="C00000"/>
                </a:solidFill>
                <a:latin typeface="文鼎中隸" panose="020B0609010101010101" pitchFamily="49" charset="-120"/>
                <a:ea typeface="文鼎中隸" panose="020B0609010101010101" pitchFamily="49" charset="-120"/>
              </a:rPr>
              <a:t>校</a:t>
            </a:r>
            <a:r>
              <a:rPr lang="zh-TW" altLang="en-US" sz="4400" dirty="0" smtClean="0">
                <a:solidFill>
                  <a:srgbClr val="C00000"/>
                </a:solidFill>
                <a:latin typeface="文鼎中隸" panose="020B0609010101010101" pitchFamily="49" charset="-120"/>
                <a:ea typeface="文鼎中隸" panose="020B0609010101010101" pitchFamily="49" charset="-120"/>
              </a:rPr>
              <a:t>前</a:t>
            </a:r>
            <a:r>
              <a:rPr lang="en-US" altLang="zh-TW" sz="4400" dirty="0" smtClean="0">
                <a:solidFill>
                  <a:srgbClr val="C00000"/>
                </a:solidFill>
                <a:latin typeface="文鼎中隸" panose="020B0609010101010101" pitchFamily="49" charset="-120"/>
                <a:ea typeface="文鼎中隸" panose="020B0609010101010101" pitchFamily="49" charset="-120"/>
              </a:rPr>
              <a:t>16~35</a:t>
            </a:r>
            <a:r>
              <a:rPr lang="zh-TW" altLang="en-US" sz="4400" dirty="0" smtClean="0">
                <a:solidFill>
                  <a:srgbClr val="C00000"/>
                </a:solidFill>
                <a:latin typeface="文鼎中隸" panose="020B0609010101010101" pitchFamily="49" charset="-120"/>
                <a:ea typeface="文鼎中隸" panose="020B0609010101010101" pitchFamily="49" charset="-120"/>
              </a:rPr>
              <a:t>名</a:t>
            </a:r>
            <a:endParaRPr lang="zh-TW" altLang="en-US" sz="4400" dirty="0">
              <a:solidFill>
                <a:srgbClr val="C00000"/>
              </a:solidFill>
              <a:latin typeface="文鼎中隸" panose="020B0609010101010101" pitchFamily="49" charset="-120"/>
              <a:ea typeface="文鼎中隸" panose="020B0609010101010101" pitchFamily="49" charset="-120"/>
            </a:endParaRPr>
          </a:p>
          <a:p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159982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小水滴">
  <a:themeElements>
    <a:clrScheme name="小水滴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小水滴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小水滴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TM04033925[[fn=小水滴]]</Template>
  <TotalTime>298</TotalTime>
  <Words>112</Words>
  <Application>Microsoft Office PowerPoint</Application>
  <PresentationFormat>寬螢幕</PresentationFormat>
  <Paragraphs>16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0" baseType="lpstr">
      <vt:lpstr>文鼎中隸</vt:lpstr>
      <vt:lpstr>文鼎粗楷</vt:lpstr>
      <vt:lpstr>新細明體</vt:lpstr>
      <vt:lpstr>Arial</vt:lpstr>
      <vt:lpstr>Tw Cen MT</vt:lpstr>
      <vt:lpstr>小水滴</vt:lpstr>
      <vt:lpstr>高一就近入學獎學金資訊</vt:lpstr>
      <vt:lpstr>1.教育部就近入學獎學金</vt:lpstr>
      <vt:lpstr>2.新竹市政府就近入學獎學金</vt:lpstr>
      <vt:lpstr>3.優質化就近入學獎學金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cdjht342</cp:lastModifiedBy>
  <cp:revision>48</cp:revision>
  <dcterms:created xsi:type="dcterms:W3CDTF">2016-03-31T06:42:06Z</dcterms:created>
  <dcterms:modified xsi:type="dcterms:W3CDTF">2018-06-22T05:19:29Z</dcterms:modified>
</cp:coreProperties>
</file>