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:go="http://customooxmlschemas.google.com/" r:id="rId29" roundtripDataSignature="AMtx7mhHBjm+tRfsYhUwkuidGLdBq5tY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6869C69-6316-4224-B8F6-B1274F5C7C0E}">
  <a:tblStyle styleId="{56869C69-6316-4224-B8F6-B1274F5C7C0E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fill>
          <a:solidFill>
            <a:schemeClr val="accent1">
              <a:alpha val="40000"/>
            </a:schemeClr>
          </a:solidFill>
        </a:fill>
      </a:tcStyle>
    </a:band1H>
    <a:band2H>
      <a:tcTxStyle b="off" i="off"/>
    </a:band2H>
    <a:band1V>
      <a:tcTxStyle b="off" i="off"/>
      <a:tcStyle>
        <a:tcBdr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 b="off" i="off"/>
    </a:band2V>
    <a:lastCol>
      <a:tcTxStyle b="on" i="off"/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lastCol>
    <a:firstCol>
      <a:tcTxStyle b="on" i="off"/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firstCol>
    <a:lastRow>
      <a:tcTxStyle b="on" i="off"/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  <a:tblStyle styleId="{9BE80A44-8D72-4CE0-896D-E2EACDF86F3D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EFF7"/>
          </a:solidFill>
        </a:fill>
      </a:tcStyle>
    </a:wholeTbl>
    <a:band1H>
      <a:tcTxStyle b="off" i="off"/>
      <a:tcStyle>
        <a:fill>
          <a:solidFill>
            <a:srgbClr val="D0DEEF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D0DEEF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  <a:tblStyle styleId="{8AABD24C-37E9-41A4-8565-1837D92C6F80}" styleName="Table_2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customschemas.google.com/relationships/presentationmetadata" Target="meta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" name="Google Shape;9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0" name="Google Shape;23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8e079be7da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g8e079be7d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90+40+20 不符合畢業標準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80+50+20 不符合畢業標準 不單單看總學分數 還要符合各個項目課程的標準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7" name="Google Shape;237;g8e079be7da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充實補強 10個  多元選修 15個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6" name="Google Shape;24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2" name="Google Shape;25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8ea4eb5275_2_2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g8ea4eb5275_2_2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體育班下午6-7節選手培訓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學校特色通常排在星期三下午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上面三項彈性學習課程的學習心得可作為多元學習表現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9" name="Google Shape;259;g8ea4eb5275_2_26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5" name="Google Shape;26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5" name="Google Shape;27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1" name="Google Shape;281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以終為始，先看自己想念的科系大學有參採那些學習歷程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https://www.cac.edu.tw學習歷程的科系有2001系/cacportal/jbcrc/LearningPortfolios_MultiQuery_ppa/LPM_ShowSchool.php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申請入學參採組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7" name="Google Shape;287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以終為始，先看自己想念的科系大學有參採那些學習歷程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https://www.cac.edu.tw學習歷程的科系有2001系/cacportal/jbcrc/LearningPortfolios_MultiQuery_ppa/LPM_ShowSchool.php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申請入學參採組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3" name="Google Shape;29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詢問課諮教師的姓名?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上傳的內容分成哪兩類?  課程學習成果和多元表現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0" name="Google Shape;300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4" name="Google Shape;10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8d108a1aaf_0_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g8d108a1aaf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1" name="Google Shape;111;g8d108a1aaf_0_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獨立招生為主 運動績優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申請 如:大葉大學 運動健康管理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8" name="Google Shape;19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8ea4eb5275_3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g8ea4eb5275_3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七月分科</a:t>
            </a:r>
            <a:endParaRPr/>
          </a:p>
        </p:txBody>
      </p:sp>
      <p:sp>
        <p:nvSpPr>
          <p:cNvPr id="205" name="Google Shape;205;g8ea4eb5275_3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獨立招生為主 運動績優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申請 如:大葉大學 運動健康管理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 </a:t>
            </a:r>
            <a:endParaRPr/>
          </a:p>
        </p:txBody>
      </p:sp>
      <p:sp>
        <p:nvSpPr>
          <p:cNvPr id="211" name="Google Shape;21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課程學習成果 </a:t>
            </a:r>
            <a:endParaRPr/>
          </a:p>
        </p:txBody>
      </p:sp>
      <p:sp>
        <p:nvSpPr>
          <p:cNvPr id="218" name="Google Shape;21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4" name="Google Shape;22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圖片" type="picTx">
  <p:cSld name="PICTURE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2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3" name="Google Shape;73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type="vertTitleAndTx">
  <p:cSld name="VERTICAL_TITLE_AND_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8ea4eb5275_0_146"/>
          <p:cNvSpPr/>
          <p:nvPr/>
        </p:nvSpPr>
        <p:spPr>
          <a:xfrm>
            <a:off x="1" y="329232"/>
            <a:ext cx="505500" cy="15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g8ea4eb5275_0_146"/>
          <p:cNvSpPr/>
          <p:nvPr>
            <p:ph idx="2" type="pic"/>
          </p:nvPr>
        </p:nvSpPr>
        <p:spPr>
          <a:xfrm>
            <a:off x="294219" y="6066367"/>
            <a:ext cx="1587600" cy="518700"/>
          </a:xfrm>
          <a:prstGeom prst="rect">
            <a:avLst/>
          </a:prstGeom>
          <a:noFill/>
          <a:ln>
            <a:noFill/>
          </a:ln>
        </p:spPr>
      </p:sp>
      <p:sp>
        <p:nvSpPr>
          <p:cNvPr id="22" name="Google Shape;22;g8ea4eb5275_0_146"/>
          <p:cNvSpPr txBox="1"/>
          <p:nvPr>
            <p:ph idx="1" type="body"/>
          </p:nvPr>
        </p:nvSpPr>
        <p:spPr>
          <a:xfrm>
            <a:off x="599963" y="118003"/>
            <a:ext cx="5291700" cy="57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b="1" sz="1800">
                <a:solidFill>
                  <a:schemeClr val="accent5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物件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type="title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2" name="Google Shape;32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項物件" type="twoObj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對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2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2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內容" type="objTx">
  <p:cSld name="OBJECT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5" name="Google Shape;65;p2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pro.k12ea.gov.tw/k12eagt/theme/themeAction!themeCourseTitle.so?themeCourseCode=LB2VNY" TargetMode="External"/><Relationship Id="rId4" Type="http://schemas.openxmlformats.org/officeDocument/2006/relationships/hyperlink" Target="https://collego.edu.tw/" TargetMode="External"/><Relationship Id="rId5" Type="http://schemas.openxmlformats.org/officeDocument/2006/relationships/hyperlink" Target="https://collego.edu.tw/" TargetMode="External"/><Relationship Id="rId6" Type="http://schemas.openxmlformats.org/officeDocument/2006/relationships/hyperlink" Target="https://www.jbcrc.edu.tw/learn1.html" TargetMode="External"/><Relationship Id="rId7" Type="http://schemas.openxmlformats.org/officeDocument/2006/relationships/hyperlink" Target="https://www.jbcrc.edu.tw/learn1.html" TargetMode="External"/><Relationship Id="rId8" Type="http://schemas.openxmlformats.org/officeDocument/2006/relationships/hyperlink" Target="https://www.jbcrc.edu.tw/learn1.html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"/>
          <p:cNvSpPr txBox="1"/>
          <p:nvPr/>
        </p:nvSpPr>
        <p:spPr>
          <a:xfrm>
            <a:off x="0" y="3010275"/>
            <a:ext cx="12192000" cy="37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69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b="1" i="0" lang="zh-TW" sz="69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b="1" i="0" lang="zh-TW" sz="6500" u="none" cap="none" strike="noStrike">
                <a:solidFill>
                  <a:srgbClr val="B45F0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高一體育班新生選課輔導說明會</a:t>
            </a:r>
            <a:endParaRPr b="1" i="0" sz="6500" u="none" cap="none" strike="noStrike">
              <a:solidFill>
                <a:srgbClr val="B45F0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zh-TW" sz="6000" u="none" cap="none" strike="noStrike">
                <a:solidFill>
                  <a:srgbClr val="38761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課程諮詢教師 ooo</a:t>
            </a:r>
            <a:endParaRPr b="1" i="0" sz="6000" u="none" cap="none" strike="noStrike">
              <a:solidFill>
                <a:srgbClr val="38761D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7200" u="none" cap="none" strike="noStrike">
              <a:solidFill>
                <a:srgbClr val="3C78D8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22"/>
            <a:ext cx="12192000" cy="385762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"/>
          <p:cNvSpPr txBox="1"/>
          <p:nvPr/>
        </p:nvSpPr>
        <p:spPr>
          <a:xfrm>
            <a:off x="2754630" y="1276479"/>
            <a:ext cx="2820000" cy="769401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115學年度</a:t>
            </a:r>
            <a:endParaRPr b="1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8"/>
          <p:cNvSpPr txBox="1"/>
          <p:nvPr/>
        </p:nvSpPr>
        <p:spPr>
          <a:xfrm>
            <a:off x="15050" y="179620"/>
            <a:ext cx="12192000" cy="1446509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1" i="0" lang="zh-TW" sz="8800" u="none" cap="none" strike="noStrike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學習歷程檔案應呈現？</a:t>
            </a:r>
            <a:endParaRPr b="1" i="0" sz="8800" u="none" cap="none" strike="noStrike">
              <a:solidFill>
                <a:srgbClr val="F2F2F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3" name="Google Shape;233;p8"/>
          <p:cNvSpPr/>
          <p:nvPr/>
        </p:nvSpPr>
        <p:spPr>
          <a:xfrm>
            <a:off x="15050" y="1923850"/>
            <a:ext cx="12192000" cy="4524275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zh-TW" sz="7200" u="none" cap="none" strike="noStrike">
                <a:solidFill>
                  <a:srgbClr val="2F54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108課綱重視的是</a:t>
            </a:r>
            <a:r>
              <a:rPr b="1" i="0" lang="zh-TW" sz="72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「素養」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zh-TW" sz="7200" u="none" cap="none" strike="noStrike">
                <a:solidFill>
                  <a:srgbClr val="2F54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學習歷程檔案要能呈現出妳在這主題所學習到的知識、獲得的能力與態度。</a:t>
            </a:r>
            <a:endParaRPr b="1" i="0" sz="7200" u="none" cap="none" strike="noStrike">
              <a:solidFill>
                <a:srgbClr val="2F549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g8e079be7da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825" y="153025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g8e079be7da_0_0"/>
          <p:cNvSpPr txBox="1"/>
          <p:nvPr/>
        </p:nvSpPr>
        <p:spPr>
          <a:xfrm>
            <a:off x="3950675" y="2281350"/>
            <a:ext cx="8054400" cy="7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b="0" i="0" lang="zh-TW" sz="37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開課102學分 → 82學分 （含校定）</a:t>
            </a:r>
            <a:endParaRPr b="0" i="0" sz="3700" u="none" cap="none" strike="noStrike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g8e079be7da_0_0"/>
          <p:cNvSpPr txBox="1"/>
          <p:nvPr/>
        </p:nvSpPr>
        <p:spPr>
          <a:xfrm>
            <a:off x="3088175" y="5649475"/>
            <a:ext cx="709500" cy="7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b="0" i="0" lang="zh-TW" sz="3900" u="none" cap="none" strike="noStrike">
                <a:solidFill>
                  <a:srgbClr val="FF0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82</a:t>
            </a:r>
            <a:endParaRPr b="0" i="0" sz="3900" u="none" cap="none" strike="noStrike">
              <a:solidFill>
                <a:srgbClr val="FF0000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g8e079be7da_0_0"/>
          <p:cNvSpPr txBox="1"/>
          <p:nvPr/>
        </p:nvSpPr>
        <p:spPr>
          <a:xfrm>
            <a:off x="5673450" y="5692975"/>
            <a:ext cx="845100" cy="65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zh-TW" sz="3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146</a:t>
            </a:r>
            <a:endParaRPr b="1" i="0" sz="34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g8e079be7da_0_0"/>
          <p:cNvSpPr txBox="1"/>
          <p:nvPr/>
        </p:nvSpPr>
        <p:spPr>
          <a:xfrm>
            <a:off x="9320225" y="5692975"/>
            <a:ext cx="320100" cy="65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zh-TW" sz="33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33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9"/>
          <p:cNvSpPr/>
          <p:nvPr/>
        </p:nvSpPr>
        <p:spPr>
          <a:xfrm>
            <a:off x="143032" y="65989"/>
            <a:ext cx="11954700" cy="1055802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</a:t>
            </a:r>
            <a:r>
              <a:rPr b="1" i="0" lang="zh-TW" sz="7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高一跨班選課時程 </a:t>
            </a:r>
            <a:endParaRPr b="1" i="0" sz="72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</a:pPr>
            <a:r>
              <a:rPr b="1" i="0" lang="zh-TW" sz="63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   </a:t>
            </a:r>
            <a:endParaRPr b="1" i="0" sz="63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9" name="Google Shape;249;p9"/>
          <p:cNvSpPr txBox="1"/>
          <p:nvPr/>
        </p:nvSpPr>
        <p:spPr>
          <a:xfrm>
            <a:off x="143032" y="2149311"/>
            <a:ext cx="11954700" cy="4495014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zh-TW" sz="3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務必留意學校網站選課資訊(請再參考公告)，然後</a:t>
            </a:r>
            <a:r>
              <a:rPr b="1" i="0" lang="zh-TW" sz="3600" u="sng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選課時每個志願序都要填寫(因為不一定會上第一志願)</a:t>
            </a:r>
            <a:r>
              <a:rPr b="1" i="0" lang="zh-TW" sz="3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。</a:t>
            </a:r>
            <a:endParaRPr b="1" i="0" sz="3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zh-TW" sz="3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開學第一週上完各種跨班選修課程後，即於</a:t>
            </a:r>
            <a:r>
              <a:rPr b="1" i="0" lang="zh-TW" sz="3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當週星期六、日</a:t>
            </a:r>
            <a:r>
              <a:rPr b="1" i="0" lang="zh-TW" sz="3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進行加退選，如果想要更換，務必注意截止時間。</a:t>
            </a:r>
            <a:endParaRPr b="1" i="0" sz="3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t/>
            </a:r>
            <a:endParaRPr b="1" i="0" sz="3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t/>
            </a:r>
            <a:endParaRPr b="1" i="0" sz="4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3"/>
          <p:cNvSpPr txBox="1"/>
          <p:nvPr/>
        </p:nvSpPr>
        <p:spPr>
          <a:xfrm>
            <a:off x="379675" y="396900"/>
            <a:ext cx="11688600" cy="16683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1" i="0" lang="zh-TW" sz="79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體育班彈性學習時間 </a:t>
            </a:r>
            <a:endParaRPr b="1" i="0" sz="79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5" name="Google Shape;255;p13"/>
          <p:cNvSpPr txBox="1"/>
          <p:nvPr/>
        </p:nvSpPr>
        <p:spPr>
          <a:xfrm>
            <a:off x="379675" y="2752355"/>
            <a:ext cx="11688600" cy="353939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1" i="0" lang="zh-TW" sz="5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彈性學習時間依據學校條件與學生需求，可做為學生</a:t>
            </a:r>
            <a:r>
              <a:rPr b="1" i="0" lang="zh-TW" sz="5600" u="none" cap="none" strike="noStrike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選手培訓、補強課程</a:t>
            </a:r>
            <a:r>
              <a:rPr b="1" i="0" lang="zh-TW" sz="4800" u="none" cap="none" strike="noStrike">
                <a:solidFill>
                  <a:srgbClr val="CC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b="1" i="0" lang="zh-TW" sz="5600" u="none" cap="none" strike="noStrike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學校特色活動、自主學習</a:t>
            </a:r>
            <a:r>
              <a:rPr b="1" i="0" lang="zh-TW" sz="5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等之運用</a:t>
            </a:r>
            <a:r>
              <a:rPr b="1" i="0" lang="zh-TW" sz="48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1" i="0" sz="4800" u="none" cap="none" strike="noStrik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8ea4eb5275_2_260"/>
          <p:cNvSpPr txBox="1"/>
          <p:nvPr/>
        </p:nvSpPr>
        <p:spPr>
          <a:xfrm>
            <a:off x="320350" y="0"/>
            <a:ext cx="11536200" cy="11904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zh-TW" sz="5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彈性學習課程</a:t>
            </a:r>
            <a:r>
              <a:rPr b="1" i="0" lang="zh-TW" sz="53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(和學習歷程相關的部</a:t>
            </a:r>
            <a:r>
              <a:rPr b="1" i="0" lang="zh-TW" sz="5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分)</a:t>
            </a:r>
            <a:endParaRPr b="1" i="0" sz="5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262" name="Google Shape;262;g8ea4eb5275_2_260"/>
          <p:cNvGraphicFramePr/>
          <p:nvPr/>
        </p:nvGraphicFramePr>
        <p:xfrm>
          <a:off x="320363" y="1427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{8AABD24C-37E9-41A4-8565-1837D92C6F80}</a:tableStyleId>
              </a:tblPr>
              <a:tblGrid>
                <a:gridCol w="2341050"/>
                <a:gridCol w="9195125"/>
              </a:tblGrid>
              <a:tr h="151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zh-TW" sz="3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補強課程</a:t>
                      </a:r>
                      <a:endParaRPr b="1" sz="3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 anchor="ctr">
                    <a:solidFill>
                      <a:srgbClr val="E6913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zh-TW" sz="36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提供2~3個不同科目的課程，學生自由選擇補強課程。</a:t>
                      </a:r>
                      <a:endParaRPr sz="3600" u="none" cap="none" strike="noStrike"/>
                    </a:p>
                  </a:txBody>
                  <a:tcPr marT="91425" marB="91425" marR="91425" marL="91425" anchor="ctr"/>
                </a:tc>
              </a:tr>
              <a:tr h="1151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zh-TW" sz="3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學校特色</a:t>
                      </a:r>
                      <a:endParaRPr b="1" sz="3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 anchor="ctr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zh-TW" sz="3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安排專項訓練</a:t>
                      </a:r>
                      <a:endParaRPr b="1" sz="3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 anchor="ctr"/>
                </a:tc>
              </a:tr>
              <a:tr h="1256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zh-TW" sz="3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選手培訓</a:t>
                      </a:r>
                      <a:endParaRPr b="1" sz="3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 anchor="ctr">
                    <a:solidFill>
                      <a:srgbClr val="DD7E6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9999" marR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zh-TW" sz="3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安排專項訓練</a:t>
                      </a:r>
                      <a:endParaRPr sz="3600" u="none" cap="none" strike="noStrike"/>
                    </a:p>
                  </a:txBody>
                  <a:tcPr marT="91425" marB="91425" marR="91425" marL="900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10"/>
          <p:cNvPicPr preferRelativeResize="0"/>
          <p:nvPr/>
        </p:nvPicPr>
        <p:blipFill rotWithShape="1">
          <a:blip r:embed="rId3">
            <a:alphaModFix/>
          </a:blip>
          <a:srcRect b="8081" l="32713" r="34477" t="25475"/>
          <a:stretch/>
        </p:blipFill>
        <p:spPr>
          <a:xfrm>
            <a:off x="2811780" y="0"/>
            <a:ext cx="6297930" cy="7163186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10"/>
          <p:cNvSpPr/>
          <p:nvPr/>
        </p:nvSpPr>
        <p:spPr>
          <a:xfrm>
            <a:off x="7772400" y="3257550"/>
            <a:ext cx="982980" cy="765810"/>
          </a:xfrm>
          <a:prstGeom prst="rect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0"/>
          <p:cNvSpPr/>
          <p:nvPr/>
        </p:nvSpPr>
        <p:spPr>
          <a:xfrm>
            <a:off x="5960745" y="4758690"/>
            <a:ext cx="874395" cy="697230"/>
          </a:xfrm>
          <a:prstGeom prst="rect">
            <a:avLst/>
          </a:prstGeom>
          <a:noFill/>
          <a:ln cap="flat" cmpd="sng" w="38100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0"/>
          <p:cNvSpPr/>
          <p:nvPr/>
        </p:nvSpPr>
        <p:spPr>
          <a:xfrm>
            <a:off x="7772400" y="4758690"/>
            <a:ext cx="982980" cy="143256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0"/>
          <p:cNvSpPr/>
          <p:nvPr/>
        </p:nvSpPr>
        <p:spPr>
          <a:xfrm>
            <a:off x="4057650" y="5455920"/>
            <a:ext cx="3714750" cy="73533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0"/>
          <p:cNvSpPr/>
          <p:nvPr/>
        </p:nvSpPr>
        <p:spPr>
          <a:xfrm>
            <a:off x="4057650" y="1070610"/>
            <a:ext cx="2777490" cy="73533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2"/>
          <p:cNvSpPr txBox="1"/>
          <p:nvPr/>
        </p:nvSpPr>
        <p:spPr>
          <a:xfrm>
            <a:off x="185250" y="216075"/>
            <a:ext cx="11845500" cy="10893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47279"/>
              <a:buFont typeface="Calibri"/>
              <a:buNone/>
            </a:pPr>
            <a:r>
              <a:rPr b="1" i="0" lang="zh-TW" sz="456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b="1" i="0" lang="zh-TW" sz="516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b="1" i="0" lang="zh-TW" sz="17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高一新生如何得知未來應修習那些課程?</a:t>
            </a:r>
            <a:br>
              <a:rPr b="1" i="0" lang="zh-TW" sz="17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1" i="0" lang="zh-TW" sz="456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endParaRPr b="1" i="0" sz="456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8" name="Google Shape;278;p12"/>
          <p:cNvSpPr/>
          <p:nvPr/>
        </p:nvSpPr>
        <p:spPr>
          <a:xfrm>
            <a:off x="185250" y="1578125"/>
            <a:ext cx="11845500" cy="472433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300"/>
              <a:buFont typeface="Microsoft JhengHei"/>
              <a:buChar char="●"/>
            </a:pPr>
            <a:r>
              <a:rPr b="1" i="0" lang="zh-TW" sz="43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參考選課輔導手冊附錄頁、學習地圖，知道所有科目名稱；內容參看課程計畫書。</a:t>
            </a:r>
            <a:endParaRPr b="1" i="0" sz="4300" u="none" cap="none" strike="noStrik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Microsoft JhengHei"/>
              <a:buChar char="●"/>
            </a:pPr>
            <a:r>
              <a:rPr b="1" i="0" lang="zh-TW" sz="43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若對課程與升學進路有任何疑問，可向課程諮詢教師提出諮詢。</a:t>
            </a:r>
            <a:endParaRPr b="1" i="0" sz="4300" u="none" cap="none" strike="noStrik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Microsoft JhengHei"/>
              <a:buChar char="●"/>
            </a:pPr>
            <a:r>
              <a:rPr b="1" i="0" lang="zh-TW" sz="43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若對個人的生涯規劃不清楚，可尋求導師及專任輔導教師的協助，並在生涯輔導後，由課程諮詢教師提供選課個別諮詢。</a:t>
            </a:r>
            <a:endParaRPr b="1" i="0" sz="4300" u="none" cap="none" strike="noStrik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/>
          <p:nvPr/>
        </p:nvSpPr>
        <p:spPr>
          <a:xfrm>
            <a:off x="142375" y="142375"/>
            <a:ext cx="12049500" cy="21594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0"/>
              <a:buFont typeface="Arial"/>
              <a:buNone/>
            </a:pPr>
            <a:r>
              <a:rPr b="1" i="0" lang="zh-TW" sz="59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選課期間我對選修課程不了解，可以找誰諮詢呢?</a:t>
            </a:r>
            <a:endParaRPr b="1" i="0" sz="59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4" name="Google Shape;284;p14"/>
          <p:cNvSpPr txBox="1"/>
          <p:nvPr/>
        </p:nvSpPr>
        <p:spPr>
          <a:xfrm>
            <a:off x="142375" y="3717456"/>
            <a:ext cx="12049500" cy="1754286"/>
          </a:xfrm>
          <a:prstGeom prst="rect">
            <a:avLst/>
          </a:prstGeom>
          <a:solidFill>
            <a:srgbClr val="D9EAD3"/>
          </a:solidFill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4401" marR="15770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zh-TW" sz="5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需個別諮詢的同學，請事先與各班課諮老師預約時間。</a:t>
            </a:r>
            <a:endParaRPr b="1" i="0" sz="5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/>
          <p:nvPr/>
        </p:nvSpPr>
        <p:spPr>
          <a:xfrm>
            <a:off x="71250" y="97425"/>
            <a:ext cx="12049500" cy="1565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1" i="0" sz="8000" u="none" cap="none" strike="noStrike">
              <a:solidFill>
                <a:srgbClr val="F2F2F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zh-TW" sz="8000" u="none" cap="none" strike="noStrike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☆☆相關資源—很重要☆☆</a:t>
            </a:r>
            <a:endParaRPr b="1" i="0" sz="8000" u="none" cap="none" strike="noStrike">
              <a:solidFill>
                <a:srgbClr val="F2F2F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0" name="Google Shape;290;p15"/>
          <p:cNvSpPr txBox="1"/>
          <p:nvPr/>
        </p:nvSpPr>
        <p:spPr>
          <a:xfrm>
            <a:off x="71250" y="1755375"/>
            <a:ext cx="12049500" cy="5024400"/>
          </a:xfrm>
          <a:prstGeom prst="rect">
            <a:avLst/>
          </a:prstGeom>
          <a:solidFill>
            <a:srgbClr val="C9DAF8"/>
          </a:solidFill>
          <a:ln cap="flat" cmpd="sng" w="12700">
            <a:solidFill>
              <a:srgbClr val="C9DA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zh-TW" sz="5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r>
              <a:rPr b="1" i="0" lang="zh-TW" sz="5600" u="none" cap="none" strike="noStrike">
                <a:solidFill>
                  <a:srgbClr val="1155C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</a:t>
            </a:r>
            <a:r>
              <a:rPr b="1" i="0" lang="zh-TW" sz="5600" u="sng" cap="none" strike="noStrike">
                <a:solidFill>
                  <a:srgbClr val="1155CC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108課綱資源網</a:t>
            </a:r>
            <a:endParaRPr b="1" i="0" sz="5600" u="none" cap="none" strike="noStrike">
              <a:solidFill>
                <a:srgbClr val="1155C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zh-TW" sz="5600" u="none" cap="none" strike="noStrike">
                <a:solidFill>
                  <a:srgbClr val="1155C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2.  </a:t>
            </a:r>
            <a:r>
              <a:rPr b="1" i="0" lang="zh-TW" sz="4800" u="sng" cap="none" strike="noStrike">
                <a:solidFill>
                  <a:srgbClr val="E69138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ColleGo</a:t>
            </a:r>
            <a:r>
              <a:rPr b="1" i="0" lang="zh-TW" sz="4800" u="sng" cap="none" strike="noStrike">
                <a:solidFill>
                  <a:srgbClr val="1155CC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大學選才與高中育才輔助系統</a:t>
            </a:r>
            <a:endParaRPr b="1" i="0" sz="4800" u="none" cap="none" strike="noStrike">
              <a:solidFill>
                <a:srgbClr val="1155C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1257300" lvl="0" marL="1257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zh-TW" sz="5600" u="none" cap="none" strike="noStrike">
                <a:solidFill>
                  <a:srgbClr val="1155C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3. </a:t>
            </a:r>
            <a:r>
              <a:rPr b="1" i="0" lang="zh-TW" sz="5600" u="sng" cap="none" strike="noStrike">
                <a:solidFill>
                  <a:srgbClr val="1155CC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11</a:t>
            </a:r>
            <a:r>
              <a:rPr b="1" lang="zh-TW" sz="5600" u="sng">
                <a:solidFill>
                  <a:srgbClr val="1155CC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5</a:t>
            </a:r>
            <a:r>
              <a:rPr b="1" i="0" lang="zh-TW" sz="5600" u="sng" cap="none" strike="noStrike">
                <a:solidFill>
                  <a:srgbClr val="1155CC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學年度起大學申請入學學習準備建議方向查詢系統</a:t>
            </a:r>
            <a:endParaRPr b="1" i="0" sz="5400" u="none" cap="none" strike="noStrike">
              <a:solidFill>
                <a:srgbClr val="1155C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"/>
          <p:cNvSpPr txBox="1"/>
          <p:nvPr/>
        </p:nvSpPr>
        <p:spPr>
          <a:xfrm>
            <a:off x="71250" y="97425"/>
            <a:ext cx="12049500" cy="1565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zh-TW" sz="8000" u="none" cap="none" strike="noStrike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☆☆相關資源—很重要☆☆</a:t>
            </a:r>
            <a:endParaRPr b="1" i="0" sz="8000" u="none" cap="none" strike="noStrike">
              <a:solidFill>
                <a:srgbClr val="F2F2F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6" name="Google Shape;296;p11"/>
          <p:cNvSpPr txBox="1"/>
          <p:nvPr/>
        </p:nvSpPr>
        <p:spPr>
          <a:xfrm>
            <a:off x="71250" y="1755375"/>
            <a:ext cx="12049500" cy="5024400"/>
          </a:xfrm>
          <a:prstGeom prst="rect">
            <a:avLst/>
          </a:prstGeom>
          <a:solidFill>
            <a:srgbClr val="C9DAF8"/>
          </a:solidFill>
          <a:ln cap="flat" cmpd="sng" w="12700">
            <a:solidFill>
              <a:srgbClr val="C9DA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zh-TW" sz="5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endParaRPr b="1" i="0" sz="5400" u="none" cap="none" strike="noStrike">
              <a:solidFill>
                <a:srgbClr val="1155C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97" name="Google Shape;297;p11" title="截圖 2026-07-20 下午2.32.09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250" y="1755375"/>
            <a:ext cx="11912301" cy="4950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/>
          <p:nvPr/>
        </p:nvSpPr>
        <p:spPr>
          <a:xfrm>
            <a:off x="15050" y="64204"/>
            <a:ext cx="12192000" cy="1677342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00"/>
              <a:buFont typeface="Arial"/>
              <a:buNone/>
            </a:pPr>
            <a:r>
              <a:t/>
            </a:r>
            <a:endParaRPr b="1" i="0" sz="103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15050" y="1712658"/>
            <a:ext cx="12192000" cy="3985666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71500" lvl="0" marL="571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5300"/>
              <a:buFont typeface="Microsoft JhengHei"/>
              <a:buChar char="●"/>
            </a:pPr>
            <a:r>
              <a:rPr b="1" i="0" lang="zh-TW" sz="4400" u="none" cap="none" strike="noStrike">
                <a:solidFill>
                  <a:srgbClr val="0B539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108課綱全名為12年國民基本教育課程綱要。因為是在108學年開始上路，所以簡稱108課綱。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71500" lvl="0" marL="571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5300"/>
              <a:buFont typeface="Microsoft JhengHei"/>
              <a:buChar char="●"/>
            </a:pPr>
            <a:r>
              <a:rPr b="1" i="0" lang="zh-TW" sz="4400" u="none" cap="none" strike="noStrike">
                <a:solidFill>
                  <a:srgbClr val="0B539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學生的學習目標為： 知識、能力與態度的</a:t>
            </a:r>
            <a:endParaRPr b="1" i="0" sz="4400" u="none" cap="none" strike="noStrike">
              <a:solidFill>
                <a:srgbClr val="0B5394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B539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「素養」學習。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640657" y="98700"/>
            <a:ext cx="10910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i="0" lang="zh-TW" sz="8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108</a:t>
            </a:r>
            <a:r>
              <a:rPr b="1" i="0" lang="zh-TW" sz="83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課綱是什麼</a:t>
            </a:r>
            <a:r>
              <a:rPr b="1" i="0" lang="zh-TW" sz="10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﹖</a:t>
            </a:r>
            <a:endParaRPr b="1" i="0" sz="10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7"/>
          <p:cNvSpPr txBox="1"/>
          <p:nvPr/>
        </p:nvSpPr>
        <p:spPr>
          <a:xfrm>
            <a:off x="271600" y="438617"/>
            <a:ext cx="11615400" cy="1092566"/>
          </a:xfrm>
          <a:prstGeom prst="rect">
            <a:avLst/>
          </a:prstGeom>
          <a:solidFill>
            <a:srgbClr val="B4A7D6"/>
          </a:solidFill>
          <a:ln cap="flat" cmpd="sng" w="12700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Arial"/>
              <a:buNone/>
            </a:pPr>
            <a:r>
              <a:rPr b="1" i="0" lang="zh-TW" sz="65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1" i="0" lang="zh-TW" sz="65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b="1" i="0" lang="zh-TW" sz="6500" u="none" cap="none" strike="noStrike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高一新生選課說明重點複習</a:t>
            </a:r>
            <a:endParaRPr b="1" i="0" sz="6500" u="none" cap="none" strike="noStrike">
              <a:solidFill>
                <a:srgbClr val="F2F2F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3" name="Google Shape;303;p17"/>
          <p:cNvSpPr txBox="1"/>
          <p:nvPr/>
        </p:nvSpPr>
        <p:spPr>
          <a:xfrm>
            <a:off x="271600" y="1975357"/>
            <a:ext cx="11615400" cy="3216225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1" i="0" sz="4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zh-TW" sz="6000" u="none" cap="none" strike="noStrike">
                <a:solidFill>
                  <a:srgbClr val="1F386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1.學習歷程檔案的建置及上傳。</a:t>
            </a:r>
            <a:endParaRPr b="1" i="0" sz="6000" u="none" cap="none" strike="noStrike">
              <a:solidFill>
                <a:srgbClr val="1F3864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zh-TW" sz="6000" u="none" cap="none" strike="noStrike">
                <a:solidFill>
                  <a:srgbClr val="1F386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2.善用 ColleGo</a:t>
            </a:r>
            <a:r>
              <a:rPr b="1" i="0" lang="zh-TW" sz="4000" u="none" cap="none" strike="noStrike">
                <a:solidFill>
                  <a:srgbClr val="1F386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1" i="0" sz="4000" u="none" cap="none" strike="noStrike">
              <a:solidFill>
                <a:srgbClr val="1F3864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1" i="0" sz="4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1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1137" l="0" r="0" t="21137"/>
          <a:stretch/>
        </p:blipFill>
        <p:spPr>
          <a:xfrm>
            <a:off x="294219" y="1322173"/>
            <a:ext cx="11506484" cy="5262894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16"/>
          <p:cNvSpPr txBox="1"/>
          <p:nvPr>
            <p:ph idx="1" type="body"/>
          </p:nvPr>
        </p:nvSpPr>
        <p:spPr>
          <a:xfrm>
            <a:off x="599963" y="118003"/>
            <a:ext cx="5291700" cy="57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315" name="Google Shape;315;p3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316" name="Google Shape;31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4549" y="158749"/>
            <a:ext cx="10671947" cy="6645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 txBox="1"/>
          <p:nvPr/>
        </p:nvSpPr>
        <p:spPr>
          <a:xfrm>
            <a:off x="15050" y="118075"/>
            <a:ext cx="12192000" cy="15696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00"/>
              <a:buFont typeface="Arial"/>
              <a:buNone/>
            </a:pPr>
            <a:r>
              <a:rPr b="1" i="0" lang="zh-TW" sz="83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素養是什麼 </a:t>
            </a:r>
            <a:r>
              <a:rPr b="1" i="0" lang="zh-TW" sz="103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﹖</a:t>
            </a:r>
            <a:endParaRPr b="1" i="0" sz="103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15050" y="1687675"/>
            <a:ext cx="12192000" cy="46173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zh-TW" sz="7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「</a:t>
            </a:r>
            <a:r>
              <a:rPr b="1" i="0" lang="zh-TW" sz="7200" u="none" cap="none" strike="noStrike">
                <a:solidFill>
                  <a:srgbClr val="99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素養</a:t>
            </a:r>
            <a:r>
              <a:rPr b="1" i="0" lang="zh-TW" sz="7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」是108課綱的DNA。指一個人</a:t>
            </a:r>
            <a:r>
              <a:rPr b="1" i="0" lang="zh-TW" sz="7200" u="none" cap="none" strike="noStrike">
                <a:solidFill>
                  <a:srgbClr val="38761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為適應現在生活</a:t>
            </a:r>
            <a:r>
              <a:rPr b="1" i="0" lang="zh-TW" sz="7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和</a:t>
            </a:r>
            <a:r>
              <a:rPr b="1" i="0" lang="zh-TW" sz="7200" u="none" cap="none" strike="noStrike">
                <a:solidFill>
                  <a:srgbClr val="38761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面對未來挑戰</a:t>
            </a:r>
            <a:r>
              <a:rPr b="1" i="0" lang="zh-TW" sz="7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，應該具備的</a:t>
            </a:r>
            <a:r>
              <a:rPr b="1" i="0" lang="zh-TW" sz="7200" u="none" cap="none" strike="noStrike">
                <a:solidFill>
                  <a:srgbClr val="A61C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知識、能力與態度</a:t>
            </a:r>
            <a:r>
              <a:rPr b="1" i="0" lang="zh-TW" sz="7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1" i="0" sz="72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8d108a1aaf_0_4"/>
          <p:cNvSpPr/>
          <p:nvPr/>
        </p:nvSpPr>
        <p:spPr>
          <a:xfrm>
            <a:off x="6265901" y="2909827"/>
            <a:ext cx="2053200" cy="5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8d108a1aaf_0_4"/>
          <p:cNvSpPr/>
          <p:nvPr/>
        </p:nvSpPr>
        <p:spPr>
          <a:xfrm>
            <a:off x="6265901" y="2731027"/>
            <a:ext cx="2053200" cy="5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g8d108a1aaf_0_4"/>
          <p:cNvSpPr/>
          <p:nvPr/>
        </p:nvSpPr>
        <p:spPr>
          <a:xfrm>
            <a:off x="6418301" y="2883427"/>
            <a:ext cx="2053200" cy="5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g8d108a1aaf_0_4"/>
          <p:cNvSpPr txBox="1"/>
          <p:nvPr/>
        </p:nvSpPr>
        <p:spPr>
          <a:xfrm>
            <a:off x="623550" y="91050"/>
            <a:ext cx="3643200" cy="5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i="0" lang="zh-TW" sz="27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翻轉教育 </a:t>
            </a:r>
            <a:r>
              <a:rPr b="1" i="0" lang="zh-TW" sz="27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2018/01/13 </a:t>
            </a:r>
            <a:endParaRPr b="1" i="0" sz="27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17" name="Google Shape;117;g8d108a1aaf_0_4"/>
          <p:cNvGrpSpPr/>
          <p:nvPr/>
        </p:nvGrpSpPr>
        <p:grpSpPr>
          <a:xfrm>
            <a:off x="8319098" y="3663730"/>
            <a:ext cx="655533" cy="457577"/>
            <a:chOff x="6184105" y="2253099"/>
            <a:chExt cx="322430" cy="189520"/>
          </a:xfrm>
        </p:grpSpPr>
        <p:sp>
          <p:nvSpPr>
            <p:cNvPr id="118" name="Google Shape;118;g8d108a1aaf_0_4"/>
            <p:cNvSpPr/>
            <p:nvPr/>
          </p:nvSpPr>
          <p:spPr>
            <a:xfrm>
              <a:off x="6257944" y="2253099"/>
              <a:ext cx="174752" cy="189520"/>
            </a:xfrm>
            <a:custGeom>
              <a:rect b="b" l="l" r="r" t="t"/>
              <a:pathLst>
                <a:path extrusionOk="0" h="308" w="284">
                  <a:moveTo>
                    <a:pt x="70" y="72"/>
                  </a:moveTo>
                  <a:lnTo>
                    <a:pt x="70" y="72"/>
                  </a:lnTo>
                  <a:lnTo>
                    <a:pt x="72" y="56"/>
                  </a:lnTo>
                  <a:lnTo>
                    <a:pt x="76" y="44"/>
                  </a:lnTo>
                  <a:lnTo>
                    <a:pt x="82" y="30"/>
                  </a:lnTo>
                  <a:lnTo>
                    <a:pt x="90" y="20"/>
                  </a:lnTo>
                  <a:lnTo>
                    <a:pt x="102" y="12"/>
                  </a:lnTo>
                  <a:lnTo>
                    <a:pt x="114" y="6"/>
                  </a:lnTo>
                  <a:lnTo>
                    <a:pt x="128" y="2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56" y="2"/>
                  </a:lnTo>
                  <a:lnTo>
                    <a:pt x="170" y="6"/>
                  </a:lnTo>
                  <a:lnTo>
                    <a:pt x="182" y="12"/>
                  </a:lnTo>
                  <a:lnTo>
                    <a:pt x="192" y="20"/>
                  </a:lnTo>
                  <a:lnTo>
                    <a:pt x="202" y="30"/>
                  </a:lnTo>
                  <a:lnTo>
                    <a:pt x="208" y="44"/>
                  </a:lnTo>
                  <a:lnTo>
                    <a:pt x="212" y="56"/>
                  </a:lnTo>
                  <a:lnTo>
                    <a:pt x="212" y="72"/>
                  </a:lnTo>
                  <a:lnTo>
                    <a:pt x="212" y="72"/>
                  </a:lnTo>
                  <a:lnTo>
                    <a:pt x="212" y="86"/>
                  </a:lnTo>
                  <a:lnTo>
                    <a:pt x="208" y="100"/>
                  </a:lnTo>
                  <a:lnTo>
                    <a:pt x="202" y="112"/>
                  </a:lnTo>
                  <a:lnTo>
                    <a:pt x="192" y="122"/>
                  </a:lnTo>
                  <a:lnTo>
                    <a:pt x="182" y="130"/>
                  </a:lnTo>
                  <a:lnTo>
                    <a:pt x="170" y="138"/>
                  </a:lnTo>
                  <a:lnTo>
                    <a:pt x="156" y="142"/>
                  </a:lnTo>
                  <a:lnTo>
                    <a:pt x="142" y="142"/>
                  </a:lnTo>
                  <a:lnTo>
                    <a:pt x="142" y="142"/>
                  </a:lnTo>
                  <a:lnTo>
                    <a:pt x="128" y="142"/>
                  </a:lnTo>
                  <a:lnTo>
                    <a:pt x="114" y="138"/>
                  </a:lnTo>
                  <a:lnTo>
                    <a:pt x="102" y="130"/>
                  </a:lnTo>
                  <a:lnTo>
                    <a:pt x="90" y="122"/>
                  </a:lnTo>
                  <a:lnTo>
                    <a:pt x="82" y="112"/>
                  </a:lnTo>
                  <a:lnTo>
                    <a:pt x="76" y="100"/>
                  </a:lnTo>
                  <a:lnTo>
                    <a:pt x="72" y="86"/>
                  </a:lnTo>
                  <a:lnTo>
                    <a:pt x="70" y="72"/>
                  </a:lnTo>
                  <a:lnTo>
                    <a:pt x="70" y="72"/>
                  </a:lnTo>
                  <a:close/>
                  <a:moveTo>
                    <a:pt x="142" y="190"/>
                  </a:moveTo>
                  <a:lnTo>
                    <a:pt x="142" y="190"/>
                  </a:lnTo>
                  <a:lnTo>
                    <a:pt x="122" y="190"/>
                  </a:lnTo>
                  <a:lnTo>
                    <a:pt x="104" y="194"/>
                  </a:lnTo>
                  <a:lnTo>
                    <a:pt x="88" y="198"/>
                  </a:lnTo>
                  <a:lnTo>
                    <a:pt x="74" y="202"/>
                  </a:lnTo>
                  <a:lnTo>
                    <a:pt x="60" y="208"/>
                  </a:lnTo>
                  <a:lnTo>
                    <a:pt x="48" y="214"/>
                  </a:lnTo>
                  <a:lnTo>
                    <a:pt x="30" y="230"/>
                  </a:lnTo>
                  <a:lnTo>
                    <a:pt x="16" y="244"/>
                  </a:lnTo>
                  <a:lnTo>
                    <a:pt x="6" y="256"/>
                  </a:lnTo>
                  <a:lnTo>
                    <a:pt x="0" y="268"/>
                  </a:lnTo>
                  <a:lnTo>
                    <a:pt x="0" y="308"/>
                  </a:lnTo>
                  <a:lnTo>
                    <a:pt x="284" y="308"/>
                  </a:lnTo>
                  <a:lnTo>
                    <a:pt x="284" y="268"/>
                  </a:lnTo>
                  <a:lnTo>
                    <a:pt x="284" y="268"/>
                  </a:lnTo>
                  <a:lnTo>
                    <a:pt x="278" y="256"/>
                  </a:lnTo>
                  <a:lnTo>
                    <a:pt x="268" y="244"/>
                  </a:lnTo>
                  <a:lnTo>
                    <a:pt x="254" y="230"/>
                  </a:lnTo>
                  <a:lnTo>
                    <a:pt x="234" y="214"/>
                  </a:lnTo>
                  <a:lnTo>
                    <a:pt x="224" y="208"/>
                  </a:lnTo>
                  <a:lnTo>
                    <a:pt x="210" y="202"/>
                  </a:lnTo>
                  <a:lnTo>
                    <a:pt x="196" y="198"/>
                  </a:lnTo>
                  <a:lnTo>
                    <a:pt x="180" y="194"/>
                  </a:lnTo>
                  <a:lnTo>
                    <a:pt x="162" y="190"/>
                  </a:lnTo>
                  <a:lnTo>
                    <a:pt x="142" y="190"/>
                  </a:lnTo>
                  <a:lnTo>
                    <a:pt x="142" y="1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g8d108a1aaf_0_4"/>
            <p:cNvSpPr/>
            <p:nvPr/>
          </p:nvSpPr>
          <p:spPr>
            <a:xfrm>
              <a:off x="6403160" y="2253099"/>
              <a:ext cx="73839" cy="72608"/>
            </a:xfrm>
            <a:custGeom>
              <a:rect b="b" l="l" r="r" t="t"/>
              <a:pathLst>
                <a:path extrusionOk="0" h="118" w="120">
                  <a:moveTo>
                    <a:pt x="60" y="0"/>
                  </a:moveTo>
                  <a:lnTo>
                    <a:pt x="60" y="0"/>
                  </a:lnTo>
                  <a:lnTo>
                    <a:pt x="72" y="2"/>
                  </a:lnTo>
                  <a:lnTo>
                    <a:pt x="84" y="4"/>
                  </a:lnTo>
                  <a:lnTo>
                    <a:pt x="94" y="10"/>
                  </a:lnTo>
                  <a:lnTo>
                    <a:pt x="102" y="18"/>
                  </a:lnTo>
                  <a:lnTo>
                    <a:pt x="110" y="26"/>
                  </a:lnTo>
                  <a:lnTo>
                    <a:pt x="114" y="36"/>
                  </a:lnTo>
                  <a:lnTo>
                    <a:pt x="118" y="48"/>
                  </a:lnTo>
                  <a:lnTo>
                    <a:pt x="120" y="60"/>
                  </a:lnTo>
                  <a:lnTo>
                    <a:pt x="120" y="60"/>
                  </a:lnTo>
                  <a:lnTo>
                    <a:pt x="118" y="72"/>
                  </a:lnTo>
                  <a:lnTo>
                    <a:pt x="114" y="82"/>
                  </a:lnTo>
                  <a:lnTo>
                    <a:pt x="110" y="92"/>
                  </a:lnTo>
                  <a:lnTo>
                    <a:pt x="102" y="102"/>
                  </a:lnTo>
                  <a:lnTo>
                    <a:pt x="94" y="108"/>
                  </a:lnTo>
                  <a:lnTo>
                    <a:pt x="84" y="114"/>
                  </a:lnTo>
                  <a:lnTo>
                    <a:pt x="72" y="118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48" y="118"/>
                  </a:lnTo>
                  <a:lnTo>
                    <a:pt x="38" y="114"/>
                  </a:lnTo>
                  <a:lnTo>
                    <a:pt x="26" y="108"/>
                  </a:lnTo>
                  <a:lnTo>
                    <a:pt x="18" y="102"/>
                  </a:lnTo>
                  <a:lnTo>
                    <a:pt x="10" y="92"/>
                  </a:lnTo>
                  <a:lnTo>
                    <a:pt x="6" y="82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2" y="48"/>
                  </a:lnTo>
                  <a:lnTo>
                    <a:pt x="6" y="36"/>
                  </a:lnTo>
                  <a:lnTo>
                    <a:pt x="10" y="26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8" y="4"/>
                  </a:lnTo>
                  <a:lnTo>
                    <a:pt x="48" y="2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g8d108a1aaf_0_4"/>
            <p:cNvSpPr/>
            <p:nvPr/>
          </p:nvSpPr>
          <p:spPr>
            <a:xfrm>
              <a:off x="6399469" y="2355243"/>
              <a:ext cx="107066" cy="60302"/>
            </a:xfrm>
            <a:custGeom>
              <a:rect b="b" l="l" r="r" t="t"/>
              <a:pathLst>
                <a:path extrusionOk="0" h="98" w="174">
                  <a:moveTo>
                    <a:pt x="66" y="0"/>
                  </a:moveTo>
                  <a:lnTo>
                    <a:pt x="66" y="0"/>
                  </a:lnTo>
                  <a:lnTo>
                    <a:pt x="46" y="2"/>
                  </a:lnTo>
                  <a:lnTo>
                    <a:pt x="28" y="6"/>
                  </a:lnTo>
                  <a:lnTo>
                    <a:pt x="14" y="12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8" y="30"/>
                  </a:lnTo>
                  <a:lnTo>
                    <a:pt x="34" y="42"/>
                  </a:lnTo>
                  <a:lnTo>
                    <a:pt x="48" y="54"/>
                  </a:lnTo>
                  <a:lnTo>
                    <a:pt x="58" y="66"/>
                  </a:lnTo>
                  <a:lnTo>
                    <a:pt x="66" y="76"/>
                  </a:lnTo>
                  <a:lnTo>
                    <a:pt x="72" y="86"/>
                  </a:lnTo>
                  <a:lnTo>
                    <a:pt x="76" y="96"/>
                  </a:lnTo>
                  <a:lnTo>
                    <a:pt x="76" y="98"/>
                  </a:lnTo>
                  <a:lnTo>
                    <a:pt x="174" y="98"/>
                  </a:lnTo>
                  <a:lnTo>
                    <a:pt x="174" y="66"/>
                  </a:lnTo>
                  <a:lnTo>
                    <a:pt x="174" y="66"/>
                  </a:lnTo>
                  <a:lnTo>
                    <a:pt x="168" y="56"/>
                  </a:lnTo>
                  <a:lnTo>
                    <a:pt x="160" y="44"/>
                  </a:lnTo>
                  <a:lnTo>
                    <a:pt x="150" y="32"/>
                  </a:lnTo>
                  <a:lnTo>
                    <a:pt x="136" y="20"/>
                  </a:lnTo>
                  <a:lnTo>
                    <a:pt x="116" y="10"/>
                  </a:lnTo>
                  <a:lnTo>
                    <a:pt x="106" y="6"/>
                  </a:lnTo>
                  <a:lnTo>
                    <a:pt x="94" y="4"/>
                  </a:lnTo>
                  <a:lnTo>
                    <a:pt x="80" y="0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g8d108a1aaf_0_4"/>
            <p:cNvSpPr/>
            <p:nvPr/>
          </p:nvSpPr>
          <p:spPr>
            <a:xfrm>
              <a:off x="6403160" y="2253099"/>
              <a:ext cx="73839" cy="72608"/>
            </a:xfrm>
            <a:custGeom>
              <a:rect b="b" l="l" r="r" t="t"/>
              <a:pathLst>
                <a:path extrusionOk="0" h="118" w="120">
                  <a:moveTo>
                    <a:pt x="60" y="0"/>
                  </a:moveTo>
                  <a:lnTo>
                    <a:pt x="60" y="0"/>
                  </a:lnTo>
                  <a:lnTo>
                    <a:pt x="72" y="2"/>
                  </a:lnTo>
                  <a:lnTo>
                    <a:pt x="84" y="4"/>
                  </a:lnTo>
                  <a:lnTo>
                    <a:pt x="94" y="10"/>
                  </a:lnTo>
                  <a:lnTo>
                    <a:pt x="102" y="18"/>
                  </a:lnTo>
                  <a:lnTo>
                    <a:pt x="110" y="26"/>
                  </a:lnTo>
                  <a:lnTo>
                    <a:pt x="114" y="36"/>
                  </a:lnTo>
                  <a:lnTo>
                    <a:pt x="118" y="48"/>
                  </a:lnTo>
                  <a:lnTo>
                    <a:pt x="120" y="60"/>
                  </a:lnTo>
                  <a:lnTo>
                    <a:pt x="120" y="60"/>
                  </a:lnTo>
                  <a:lnTo>
                    <a:pt x="118" y="72"/>
                  </a:lnTo>
                  <a:lnTo>
                    <a:pt x="114" y="82"/>
                  </a:lnTo>
                  <a:lnTo>
                    <a:pt x="110" y="92"/>
                  </a:lnTo>
                  <a:lnTo>
                    <a:pt x="102" y="102"/>
                  </a:lnTo>
                  <a:lnTo>
                    <a:pt x="94" y="108"/>
                  </a:lnTo>
                  <a:lnTo>
                    <a:pt x="84" y="114"/>
                  </a:lnTo>
                  <a:lnTo>
                    <a:pt x="72" y="118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48" y="118"/>
                  </a:lnTo>
                  <a:lnTo>
                    <a:pt x="38" y="114"/>
                  </a:lnTo>
                  <a:lnTo>
                    <a:pt x="26" y="108"/>
                  </a:lnTo>
                  <a:lnTo>
                    <a:pt x="18" y="102"/>
                  </a:lnTo>
                  <a:lnTo>
                    <a:pt x="10" y="92"/>
                  </a:lnTo>
                  <a:lnTo>
                    <a:pt x="6" y="82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2" y="48"/>
                  </a:lnTo>
                  <a:lnTo>
                    <a:pt x="6" y="36"/>
                  </a:lnTo>
                  <a:lnTo>
                    <a:pt x="10" y="26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8" y="4"/>
                  </a:lnTo>
                  <a:lnTo>
                    <a:pt x="48" y="2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g8d108a1aaf_0_4"/>
            <p:cNvSpPr/>
            <p:nvPr/>
          </p:nvSpPr>
          <p:spPr>
            <a:xfrm>
              <a:off x="6399469" y="2355243"/>
              <a:ext cx="107066" cy="60302"/>
            </a:xfrm>
            <a:custGeom>
              <a:rect b="b" l="l" r="r" t="t"/>
              <a:pathLst>
                <a:path extrusionOk="0" h="98" w="174">
                  <a:moveTo>
                    <a:pt x="66" y="0"/>
                  </a:moveTo>
                  <a:lnTo>
                    <a:pt x="66" y="0"/>
                  </a:lnTo>
                  <a:lnTo>
                    <a:pt x="46" y="2"/>
                  </a:lnTo>
                  <a:lnTo>
                    <a:pt x="28" y="6"/>
                  </a:lnTo>
                  <a:lnTo>
                    <a:pt x="14" y="12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8" y="30"/>
                  </a:lnTo>
                  <a:lnTo>
                    <a:pt x="34" y="42"/>
                  </a:lnTo>
                  <a:lnTo>
                    <a:pt x="48" y="54"/>
                  </a:lnTo>
                  <a:lnTo>
                    <a:pt x="58" y="66"/>
                  </a:lnTo>
                  <a:lnTo>
                    <a:pt x="66" y="76"/>
                  </a:lnTo>
                  <a:lnTo>
                    <a:pt x="72" y="86"/>
                  </a:lnTo>
                  <a:lnTo>
                    <a:pt x="76" y="96"/>
                  </a:lnTo>
                  <a:lnTo>
                    <a:pt x="76" y="98"/>
                  </a:lnTo>
                  <a:lnTo>
                    <a:pt x="174" y="98"/>
                  </a:lnTo>
                  <a:lnTo>
                    <a:pt x="174" y="66"/>
                  </a:lnTo>
                  <a:lnTo>
                    <a:pt x="174" y="66"/>
                  </a:lnTo>
                  <a:lnTo>
                    <a:pt x="168" y="56"/>
                  </a:lnTo>
                  <a:lnTo>
                    <a:pt x="160" y="44"/>
                  </a:lnTo>
                  <a:lnTo>
                    <a:pt x="150" y="32"/>
                  </a:lnTo>
                  <a:lnTo>
                    <a:pt x="136" y="20"/>
                  </a:lnTo>
                  <a:lnTo>
                    <a:pt x="116" y="10"/>
                  </a:lnTo>
                  <a:lnTo>
                    <a:pt x="106" y="6"/>
                  </a:lnTo>
                  <a:lnTo>
                    <a:pt x="94" y="4"/>
                  </a:lnTo>
                  <a:lnTo>
                    <a:pt x="80" y="0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g8d108a1aaf_0_4"/>
            <p:cNvSpPr/>
            <p:nvPr/>
          </p:nvSpPr>
          <p:spPr>
            <a:xfrm>
              <a:off x="6213641" y="2253099"/>
              <a:ext cx="72608" cy="72608"/>
            </a:xfrm>
            <a:custGeom>
              <a:rect b="b" l="l" r="r" t="t"/>
              <a:pathLst>
                <a:path extrusionOk="0" h="118" w="118">
                  <a:moveTo>
                    <a:pt x="60" y="0"/>
                  </a:moveTo>
                  <a:lnTo>
                    <a:pt x="60" y="0"/>
                  </a:lnTo>
                  <a:lnTo>
                    <a:pt x="72" y="2"/>
                  </a:lnTo>
                  <a:lnTo>
                    <a:pt x="82" y="4"/>
                  </a:lnTo>
                  <a:lnTo>
                    <a:pt x="92" y="10"/>
                  </a:lnTo>
                  <a:lnTo>
                    <a:pt x="102" y="18"/>
                  </a:lnTo>
                  <a:lnTo>
                    <a:pt x="108" y="26"/>
                  </a:lnTo>
                  <a:lnTo>
                    <a:pt x="114" y="36"/>
                  </a:lnTo>
                  <a:lnTo>
                    <a:pt x="118" y="48"/>
                  </a:lnTo>
                  <a:lnTo>
                    <a:pt x="118" y="60"/>
                  </a:lnTo>
                  <a:lnTo>
                    <a:pt x="118" y="60"/>
                  </a:lnTo>
                  <a:lnTo>
                    <a:pt x="118" y="72"/>
                  </a:lnTo>
                  <a:lnTo>
                    <a:pt x="114" y="82"/>
                  </a:lnTo>
                  <a:lnTo>
                    <a:pt x="108" y="92"/>
                  </a:lnTo>
                  <a:lnTo>
                    <a:pt x="102" y="102"/>
                  </a:lnTo>
                  <a:lnTo>
                    <a:pt x="92" y="108"/>
                  </a:lnTo>
                  <a:lnTo>
                    <a:pt x="82" y="114"/>
                  </a:lnTo>
                  <a:lnTo>
                    <a:pt x="72" y="118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48" y="118"/>
                  </a:lnTo>
                  <a:lnTo>
                    <a:pt x="36" y="114"/>
                  </a:lnTo>
                  <a:lnTo>
                    <a:pt x="26" y="108"/>
                  </a:lnTo>
                  <a:lnTo>
                    <a:pt x="18" y="102"/>
                  </a:lnTo>
                  <a:lnTo>
                    <a:pt x="10" y="92"/>
                  </a:lnTo>
                  <a:lnTo>
                    <a:pt x="4" y="82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2" y="48"/>
                  </a:lnTo>
                  <a:lnTo>
                    <a:pt x="4" y="36"/>
                  </a:lnTo>
                  <a:lnTo>
                    <a:pt x="10" y="26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8" y="2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g8d108a1aaf_0_4"/>
            <p:cNvSpPr/>
            <p:nvPr/>
          </p:nvSpPr>
          <p:spPr>
            <a:xfrm>
              <a:off x="6184105" y="2355243"/>
              <a:ext cx="107066" cy="60302"/>
            </a:xfrm>
            <a:custGeom>
              <a:rect b="b" l="l" r="r" t="t"/>
              <a:pathLst>
                <a:path extrusionOk="0" h="98" w="174">
                  <a:moveTo>
                    <a:pt x="108" y="0"/>
                  </a:moveTo>
                  <a:lnTo>
                    <a:pt x="108" y="0"/>
                  </a:lnTo>
                  <a:lnTo>
                    <a:pt x="128" y="2"/>
                  </a:lnTo>
                  <a:lnTo>
                    <a:pt x="144" y="6"/>
                  </a:lnTo>
                  <a:lnTo>
                    <a:pt x="160" y="12"/>
                  </a:lnTo>
                  <a:lnTo>
                    <a:pt x="174" y="20"/>
                  </a:lnTo>
                  <a:lnTo>
                    <a:pt x="174" y="20"/>
                  </a:lnTo>
                  <a:lnTo>
                    <a:pt x="154" y="30"/>
                  </a:lnTo>
                  <a:lnTo>
                    <a:pt x="138" y="42"/>
                  </a:lnTo>
                  <a:lnTo>
                    <a:pt x="126" y="54"/>
                  </a:lnTo>
                  <a:lnTo>
                    <a:pt x="116" y="66"/>
                  </a:lnTo>
                  <a:lnTo>
                    <a:pt x="108" y="76"/>
                  </a:lnTo>
                  <a:lnTo>
                    <a:pt x="102" y="86"/>
                  </a:lnTo>
                  <a:lnTo>
                    <a:pt x="98" y="96"/>
                  </a:lnTo>
                  <a:lnTo>
                    <a:pt x="98" y="98"/>
                  </a:lnTo>
                  <a:lnTo>
                    <a:pt x="0" y="98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6" y="56"/>
                  </a:lnTo>
                  <a:lnTo>
                    <a:pt x="12" y="44"/>
                  </a:lnTo>
                  <a:lnTo>
                    <a:pt x="24" y="32"/>
                  </a:lnTo>
                  <a:lnTo>
                    <a:pt x="38" y="20"/>
                  </a:lnTo>
                  <a:lnTo>
                    <a:pt x="56" y="10"/>
                  </a:lnTo>
                  <a:lnTo>
                    <a:pt x="68" y="6"/>
                  </a:lnTo>
                  <a:lnTo>
                    <a:pt x="80" y="4"/>
                  </a:lnTo>
                  <a:lnTo>
                    <a:pt x="92" y="0"/>
                  </a:lnTo>
                  <a:lnTo>
                    <a:pt x="108" y="0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" name="Google Shape;125;g8d108a1aaf_0_4"/>
          <p:cNvGrpSpPr/>
          <p:nvPr/>
        </p:nvGrpSpPr>
        <p:grpSpPr>
          <a:xfrm>
            <a:off x="8363387" y="3459129"/>
            <a:ext cx="566961" cy="666119"/>
            <a:chOff x="6184105" y="2238457"/>
            <a:chExt cx="322430" cy="204162"/>
          </a:xfrm>
        </p:grpSpPr>
        <p:sp>
          <p:nvSpPr>
            <p:cNvPr id="126" name="Google Shape;126;g8d108a1aaf_0_4"/>
            <p:cNvSpPr/>
            <p:nvPr/>
          </p:nvSpPr>
          <p:spPr>
            <a:xfrm>
              <a:off x="6257944" y="2253099"/>
              <a:ext cx="174752" cy="189520"/>
            </a:xfrm>
            <a:custGeom>
              <a:rect b="b" l="l" r="r" t="t"/>
              <a:pathLst>
                <a:path extrusionOk="0" h="308" w="284">
                  <a:moveTo>
                    <a:pt x="70" y="72"/>
                  </a:moveTo>
                  <a:lnTo>
                    <a:pt x="70" y="72"/>
                  </a:lnTo>
                  <a:lnTo>
                    <a:pt x="72" y="56"/>
                  </a:lnTo>
                  <a:lnTo>
                    <a:pt x="76" y="44"/>
                  </a:lnTo>
                  <a:lnTo>
                    <a:pt x="82" y="30"/>
                  </a:lnTo>
                  <a:lnTo>
                    <a:pt x="90" y="20"/>
                  </a:lnTo>
                  <a:lnTo>
                    <a:pt x="102" y="12"/>
                  </a:lnTo>
                  <a:lnTo>
                    <a:pt x="114" y="6"/>
                  </a:lnTo>
                  <a:lnTo>
                    <a:pt x="128" y="2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56" y="2"/>
                  </a:lnTo>
                  <a:lnTo>
                    <a:pt x="170" y="6"/>
                  </a:lnTo>
                  <a:lnTo>
                    <a:pt x="182" y="12"/>
                  </a:lnTo>
                  <a:lnTo>
                    <a:pt x="192" y="20"/>
                  </a:lnTo>
                  <a:lnTo>
                    <a:pt x="202" y="30"/>
                  </a:lnTo>
                  <a:lnTo>
                    <a:pt x="208" y="44"/>
                  </a:lnTo>
                  <a:lnTo>
                    <a:pt x="212" y="56"/>
                  </a:lnTo>
                  <a:lnTo>
                    <a:pt x="212" y="72"/>
                  </a:lnTo>
                  <a:lnTo>
                    <a:pt x="212" y="72"/>
                  </a:lnTo>
                  <a:lnTo>
                    <a:pt x="212" y="86"/>
                  </a:lnTo>
                  <a:lnTo>
                    <a:pt x="208" y="100"/>
                  </a:lnTo>
                  <a:lnTo>
                    <a:pt x="202" y="112"/>
                  </a:lnTo>
                  <a:lnTo>
                    <a:pt x="192" y="122"/>
                  </a:lnTo>
                  <a:lnTo>
                    <a:pt x="182" y="130"/>
                  </a:lnTo>
                  <a:lnTo>
                    <a:pt x="170" y="138"/>
                  </a:lnTo>
                  <a:lnTo>
                    <a:pt x="156" y="142"/>
                  </a:lnTo>
                  <a:lnTo>
                    <a:pt x="142" y="142"/>
                  </a:lnTo>
                  <a:lnTo>
                    <a:pt x="142" y="142"/>
                  </a:lnTo>
                  <a:lnTo>
                    <a:pt x="128" y="142"/>
                  </a:lnTo>
                  <a:lnTo>
                    <a:pt x="114" y="138"/>
                  </a:lnTo>
                  <a:lnTo>
                    <a:pt x="102" y="130"/>
                  </a:lnTo>
                  <a:lnTo>
                    <a:pt x="90" y="122"/>
                  </a:lnTo>
                  <a:lnTo>
                    <a:pt x="82" y="112"/>
                  </a:lnTo>
                  <a:lnTo>
                    <a:pt x="76" y="100"/>
                  </a:lnTo>
                  <a:lnTo>
                    <a:pt x="72" y="86"/>
                  </a:lnTo>
                  <a:lnTo>
                    <a:pt x="70" y="72"/>
                  </a:lnTo>
                  <a:lnTo>
                    <a:pt x="70" y="72"/>
                  </a:lnTo>
                  <a:close/>
                  <a:moveTo>
                    <a:pt x="142" y="190"/>
                  </a:moveTo>
                  <a:lnTo>
                    <a:pt x="142" y="190"/>
                  </a:lnTo>
                  <a:lnTo>
                    <a:pt x="122" y="190"/>
                  </a:lnTo>
                  <a:lnTo>
                    <a:pt x="104" y="194"/>
                  </a:lnTo>
                  <a:lnTo>
                    <a:pt x="88" y="198"/>
                  </a:lnTo>
                  <a:lnTo>
                    <a:pt x="74" y="202"/>
                  </a:lnTo>
                  <a:lnTo>
                    <a:pt x="60" y="208"/>
                  </a:lnTo>
                  <a:lnTo>
                    <a:pt x="48" y="214"/>
                  </a:lnTo>
                  <a:lnTo>
                    <a:pt x="30" y="230"/>
                  </a:lnTo>
                  <a:lnTo>
                    <a:pt x="16" y="244"/>
                  </a:lnTo>
                  <a:lnTo>
                    <a:pt x="6" y="256"/>
                  </a:lnTo>
                  <a:lnTo>
                    <a:pt x="0" y="268"/>
                  </a:lnTo>
                  <a:lnTo>
                    <a:pt x="0" y="308"/>
                  </a:lnTo>
                  <a:lnTo>
                    <a:pt x="284" y="308"/>
                  </a:lnTo>
                  <a:lnTo>
                    <a:pt x="284" y="268"/>
                  </a:lnTo>
                  <a:lnTo>
                    <a:pt x="284" y="268"/>
                  </a:lnTo>
                  <a:lnTo>
                    <a:pt x="278" y="256"/>
                  </a:lnTo>
                  <a:lnTo>
                    <a:pt x="268" y="244"/>
                  </a:lnTo>
                  <a:lnTo>
                    <a:pt x="254" y="230"/>
                  </a:lnTo>
                  <a:lnTo>
                    <a:pt x="234" y="214"/>
                  </a:lnTo>
                  <a:lnTo>
                    <a:pt x="224" y="208"/>
                  </a:lnTo>
                  <a:lnTo>
                    <a:pt x="210" y="202"/>
                  </a:lnTo>
                  <a:lnTo>
                    <a:pt x="196" y="198"/>
                  </a:lnTo>
                  <a:lnTo>
                    <a:pt x="180" y="194"/>
                  </a:lnTo>
                  <a:lnTo>
                    <a:pt x="162" y="190"/>
                  </a:lnTo>
                  <a:lnTo>
                    <a:pt x="142" y="190"/>
                  </a:lnTo>
                  <a:lnTo>
                    <a:pt x="142" y="1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g8d108a1aaf_0_4"/>
            <p:cNvSpPr/>
            <p:nvPr/>
          </p:nvSpPr>
          <p:spPr>
            <a:xfrm>
              <a:off x="6403160" y="2253099"/>
              <a:ext cx="73839" cy="72608"/>
            </a:xfrm>
            <a:custGeom>
              <a:rect b="b" l="l" r="r" t="t"/>
              <a:pathLst>
                <a:path extrusionOk="0" h="118" w="120">
                  <a:moveTo>
                    <a:pt x="60" y="0"/>
                  </a:moveTo>
                  <a:lnTo>
                    <a:pt x="60" y="0"/>
                  </a:lnTo>
                  <a:lnTo>
                    <a:pt x="72" y="2"/>
                  </a:lnTo>
                  <a:lnTo>
                    <a:pt x="84" y="4"/>
                  </a:lnTo>
                  <a:lnTo>
                    <a:pt x="94" y="10"/>
                  </a:lnTo>
                  <a:lnTo>
                    <a:pt x="102" y="18"/>
                  </a:lnTo>
                  <a:lnTo>
                    <a:pt x="110" y="26"/>
                  </a:lnTo>
                  <a:lnTo>
                    <a:pt x="114" y="36"/>
                  </a:lnTo>
                  <a:lnTo>
                    <a:pt x="118" y="48"/>
                  </a:lnTo>
                  <a:lnTo>
                    <a:pt x="120" y="60"/>
                  </a:lnTo>
                  <a:lnTo>
                    <a:pt x="120" y="60"/>
                  </a:lnTo>
                  <a:lnTo>
                    <a:pt x="118" y="72"/>
                  </a:lnTo>
                  <a:lnTo>
                    <a:pt x="114" y="82"/>
                  </a:lnTo>
                  <a:lnTo>
                    <a:pt x="110" y="92"/>
                  </a:lnTo>
                  <a:lnTo>
                    <a:pt x="102" y="102"/>
                  </a:lnTo>
                  <a:lnTo>
                    <a:pt x="94" y="108"/>
                  </a:lnTo>
                  <a:lnTo>
                    <a:pt x="84" y="114"/>
                  </a:lnTo>
                  <a:lnTo>
                    <a:pt x="72" y="118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48" y="118"/>
                  </a:lnTo>
                  <a:lnTo>
                    <a:pt x="38" y="114"/>
                  </a:lnTo>
                  <a:lnTo>
                    <a:pt x="26" y="108"/>
                  </a:lnTo>
                  <a:lnTo>
                    <a:pt x="18" y="102"/>
                  </a:lnTo>
                  <a:lnTo>
                    <a:pt x="10" y="92"/>
                  </a:lnTo>
                  <a:lnTo>
                    <a:pt x="6" y="82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2" y="48"/>
                  </a:lnTo>
                  <a:lnTo>
                    <a:pt x="6" y="36"/>
                  </a:lnTo>
                  <a:lnTo>
                    <a:pt x="10" y="26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8" y="4"/>
                  </a:lnTo>
                  <a:lnTo>
                    <a:pt x="48" y="2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g8d108a1aaf_0_4"/>
            <p:cNvSpPr/>
            <p:nvPr/>
          </p:nvSpPr>
          <p:spPr>
            <a:xfrm>
              <a:off x="6399469" y="2355243"/>
              <a:ext cx="107066" cy="60302"/>
            </a:xfrm>
            <a:custGeom>
              <a:rect b="b" l="l" r="r" t="t"/>
              <a:pathLst>
                <a:path extrusionOk="0" h="98" w="174">
                  <a:moveTo>
                    <a:pt x="66" y="0"/>
                  </a:moveTo>
                  <a:lnTo>
                    <a:pt x="66" y="0"/>
                  </a:lnTo>
                  <a:lnTo>
                    <a:pt x="46" y="2"/>
                  </a:lnTo>
                  <a:lnTo>
                    <a:pt x="28" y="6"/>
                  </a:lnTo>
                  <a:lnTo>
                    <a:pt x="14" y="12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8" y="30"/>
                  </a:lnTo>
                  <a:lnTo>
                    <a:pt x="34" y="42"/>
                  </a:lnTo>
                  <a:lnTo>
                    <a:pt x="48" y="54"/>
                  </a:lnTo>
                  <a:lnTo>
                    <a:pt x="58" y="66"/>
                  </a:lnTo>
                  <a:lnTo>
                    <a:pt x="66" y="76"/>
                  </a:lnTo>
                  <a:lnTo>
                    <a:pt x="72" y="86"/>
                  </a:lnTo>
                  <a:lnTo>
                    <a:pt x="76" y="96"/>
                  </a:lnTo>
                  <a:lnTo>
                    <a:pt x="76" y="98"/>
                  </a:lnTo>
                  <a:lnTo>
                    <a:pt x="174" y="98"/>
                  </a:lnTo>
                  <a:lnTo>
                    <a:pt x="174" y="66"/>
                  </a:lnTo>
                  <a:lnTo>
                    <a:pt x="174" y="66"/>
                  </a:lnTo>
                  <a:lnTo>
                    <a:pt x="168" y="56"/>
                  </a:lnTo>
                  <a:lnTo>
                    <a:pt x="160" y="44"/>
                  </a:lnTo>
                  <a:lnTo>
                    <a:pt x="150" y="32"/>
                  </a:lnTo>
                  <a:lnTo>
                    <a:pt x="136" y="20"/>
                  </a:lnTo>
                  <a:lnTo>
                    <a:pt x="116" y="10"/>
                  </a:lnTo>
                  <a:lnTo>
                    <a:pt x="106" y="6"/>
                  </a:lnTo>
                  <a:lnTo>
                    <a:pt x="94" y="4"/>
                  </a:lnTo>
                  <a:lnTo>
                    <a:pt x="80" y="0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g8d108a1aaf_0_4"/>
            <p:cNvSpPr/>
            <p:nvPr/>
          </p:nvSpPr>
          <p:spPr>
            <a:xfrm>
              <a:off x="6403160" y="2253099"/>
              <a:ext cx="73839" cy="72608"/>
            </a:xfrm>
            <a:custGeom>
              <a:rect b="b" l="l" r="r" t="t"/>
              <a:pathLst>
                <a:path extrusionOk="0" h="118" w="120">
                  <a:moveTo>
                    <a:pt x="60" y="0"/>
                  </a:moveTo>
                  <a:lnTo>
                    <a:pt x="60" y="0"/>
                  </a:lnTo>
                  <a:lnTo>
                    <a:pt x="72" y="2"/>
                  </a:lnTo>
                  <a:lnTo>
                    <a:pt x="84" y="4"/>
                  </a:lnTo>
                  <a:lnTo>
                    <a:pt x="94" y="10"/>
                  </a:lnTo>
                  <a:lnTo>
                    <a:pt x="102" y="18"/>
                  </a:lnTo>
                  <a:lnTo>
                    <a:pt x="110" y="26"/>
                  </a:lnTo>
                  <a:lnTo>
                    <a:pt x="114" y="36"/>
                  </a:lnTo>
                  <a:lnTo>
                    <a:pt x="118" y="48"/>
                  </a:lnTo>
                  <a:lnTo>
                    <a:pt x="120" y="60"/>
                  </a:lnTo>
                  <a:lnTo>
                    <a:pt x="120" y="60"/>
                  </a:lnTo>
                  <a:lnTo>
                    <a:pt x="118" y="72"/>
                  </a:lnTo>
                  <a:lnTo>
                    <a:pt x="114" y="82"/>
                  </a:lnTo>
                  <a:lnTo>
                    <a:pt x="110" y="92"/>
                  </a:lnTo>
                  <a:lnTo>
                    <a:pt x="102" y="102"/>
                  </a:lnTo>
                  <a:lnTo>
                    <a:pt x="94" y="108"/>
                  </a:lnTo>
                  <a:lnTo>
                    <a:pt x="84" y="114"/>
                  </a:lnTo>
                  <a:lnTo>
                    <a:pt x="72" y="118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48" y="118"/>
                  </a:lnTo>
                  <a:lnTo>
                    <a:pt x="38" y="114"/>
                  </a:lnTo>
                  <a:lnTo>
                    <a:pt x="26" y="108"/>
                  </a:lnTo>
                  <a:lnTo>
                    <a:pt x="18" y="102"/>
                  </a:lnTo>
                  <a:lnTo>
                    <a:pt x="10" y="92"/>
                  </a:lnTo>
                  <a:lnTo>
                    <a:pt x="6" y="82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2" y="48"/>
                  </a:lnTo>
                  <a:lnTo>
                    <a:pt x="6" y="36"/>
                  </a:lnTo>
                  <a:lnTo>
                    <a:pt x="10" y="26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8" y="4"/>
                  </a:lnTo>
                  <a:lnTo>
                    <a:pt x="48" y="2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g8d108a1aaf_0_4"/>
            <p:cNvSpPr/>
            <p:nvPr/>
          </p:nvSpPr>
          <p:spPr>
            <a:xfrm>
              <a:off x="6399469" y="2355243"/>
              <a:ext cx="107066" cy="60302"/>
            </a:xfrm>
            <a:custGeom>
              <a:rect b="b" l="l" r="r" t="t"/>
              <a:pathLst>
                <a:path extrusionOk="0" h="98" w="174">
                  <a:moveTo>
                    <a:pt x="66" y="0"/>
                  </a:moveTo>
                  <a:lnTo>
                    <a:pt x="66" y="0"/>
                  </a:lnTo>
                  <a:lnTo>
                    <a:pt x="46" y="2"/>
                  </a:lnTo>
                  <a:lnTo>
                    <a:pt x="28" y="6"/>
                  </a:lnTo>
                  <a:lnTo>
                    <a:pt x="14" y="12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8" y="30"/>
                  </a:lnTo>
                  <a:lnTo>
                    <a:pt x="34" y="42"/>
                  </a:lnTo>
                  <a:lnTo>
                    <a:pt x="48" y="54"/>
                  </a:lnTo>
                  <a:lnTo>
                    <a:pt x="58" y="66"/>
                  </a:lnTo>
                  <a:lnTo>
                    <a:pt x="66" y="76"/>
                  </a:lnTo>
                  <a:lnTo>
                    <a:pt x="72" y="86"/>
                  </a:lnTo>
                  <a:lnTo>
                    <a:pt x="76" y="96"/>
                  </a:lnTo>
                  <a:lnTo>
                    <a:pt x="76" y="98"/>
                  </a:lnTo>
                  <a:lnTo>
                    <a:pt x="174" y="98"/>
                  </a:lnTo>
                  <a:lnTo>
                    <a:pt x="174" y="66"/>
                  </a:lnTo>
                  <a:lnTo>
                    <a:pt x="174" y="66"/>
                  </a:lnTo>
                  <a:lnTo>
                    <a:pt x="168" y="56"/>
                  </a:lnTo>
                  <a:lnTo>
                    <a:pt x="160" y="44"/>
                  </a:lnTo>
                  <a:lnTo>
                    <a:pt x="150" y="32"/>
                  </a:lnTo>
                  <a:lnTo>
                    <a:pt x="136" y="20"/>
                  </a:lnTo>
                  <a:lnTo>
                    <a:pt x="116" y="10"/>
                  </a:lnTo>
                  <a:lnTo>
                    <a:pt x="106" y="6"/>
                  </a:lnTo>
                  <a:lnTo>
                    <a:pt x="94" y="4"/>
                  </a:lnTo>
                  <a:lnTo>
                    <a:pt x="80" y="0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g8d108a1aaf_0_4"/>
            <p:cNvSpPr/>
            <p:nvPr/>
          </p:nvSpPr>
          <p:spPr>
            <a:xfrm>
              <a:off x="6254652" y="2238457"/>
              <a:ext cx="72608" cy="72608"/>
            </a:xfrm>
            <a:custGeom>
              <a:rect b="b" l="l" r="r" t="t"/>
              <a:pathLst>
                <a:path extrusionOk="0" h="118" w="118">
                  <a:moveTo>
                    <a:pt x="60" y="0"/>
                  </a:moveTo>
                  <a:lnTo>
                    <a:pt x="60" y="0"/>
                  </a:lnTo>
                  <a:lnTo>
                    <a:pt x="72" y="2"/>
                  </a:lnTo>
                  <a:lnTo>
                    <a:pt x="82" y="4"/>
                  </a:lnTo>
                  <a:lnTo>
                    <a:pt x="92" y="10"/>
                  </a:lnTo>
                  <a:lnTo>
                    <a:pt x="102" y="18"/>
                  </a:lnTo>
                  <a:lnTo>
                    <a:pt x="108" y="26"/>
                  </a:lnTo>
                  <a:lnTo>
                    <a:pt x="114" y="36"/>
                  </a:lnTo>
                  <a:lnTo>
                    <a:pt x="118" y="48"/>
                  </a:lnTo>
                  <a:lnTo>
                    <a:pt x="118" y="60"/>
                  </a:lnTo>
                  <a:lnTo>
                    <a:pt x="118" y="60"/>
                  </a:lnTo>
                  <a:lnTo>
                    <a:pt x="118" y="72"/>
                  </a:lnTo>
                  <a:lnTo>
                    <a:pt x="114" y="82"/>
                  </a:lnTo>
                  <a:lnTo>
                    <a:pt x="108" y="92"/>
                  </a:lnTo>
                  <a:lnTo>
                    <a:pt x="102" y="102"/>
                  </a:lnTo>
                  <a:lnTo>
                    <a:pt x="92" y="108"/>
                  </a:lnTo>
                  <a:lnTo>
                    <a:pt x="82" y="114"/>
                  </a:lnTo>
                  <a:lnTo>
                    <a:pt x="72" y="118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48" y="118"/>
                  </a:lnTo>
                  <a:lnTo>
                    <a:pt x="36" y="114"/>
                  </a:lnTo>
                  <a:lnTo>
                    <a:pt x="26" y="108"/>
                  </a:lnTo>
                  <a:lnTo>
                    <a:pt x="18" y="102"/>
                  </a:lnTo>
                  <a:lnTo>
                    <a:pt x="10" y="92"/>
                  </a:lnTo>
                  <a:lnTo>
                    <a:pt x="4" y="82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2" y="48"/>
                  </a:lnTo>
                  <a:lnTo>
                    <a:pt x="4" y="36"/>
                  </a:lnTo>
                  <a:lnTo>
                    <a:pt x="10" y="26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8" y="2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g8d108a1aaf_0_4"/>
            <p:cNvSpPr/>
            <p:nvPr/>
          </p:nvSpPr>
          <p:spPr>
            <a:xfrm>
              <a:off x="6184105" y="2355243"/>
              <a:ext cx="107066" cy="60302"/>
            </a:xfrm>
            <a:custGeom>
              <a:rect b="b" l="l" r="r" t="t"/>
              <a:pathLst>
                <a:path extrusionOk="0" h="98" w="174">
                  <a:moveTo>
                    <a:pt x="108" y="0"/>
                  </a:moveTo>
                  <a:lnTo>
                    <a:pt x="108" y="0"/>
                  </a:lnTo>
                  <a:lnTo>
                    <a:pt x="128" y="2"/>
                  </a:lnTo>
                  <a:lnTo>
                    <a:pt x="144" y="6"/>
                  </a:lnTo>
                  <a:lnTo>
                    <a:pt x="160" y="12"/>
                  </a:lnTo>
                  <a:lnTo>
                    <a:pt x="174" y="20"/>
                  </a:lnTo>
                  <a:lnTo>
                    <a:pt x="174" y="20"/>
                  </a:lnTo>
                  <a:lnTo>
                    <a:pt x="154" y="30"/>
                  </a:lnTo>
                  <a:lnTo>
                    <a:pt x="138" y="42"/>
                  </a:lnTo>
                  <a:lnTo>
                    <a:pt x="126" y="54"/>
                  </a:lnTo>
                  <a:lnTo>
                    <a:pt x="116" y="66"/>
                  </a:lnTo>
                  <a:lnTo>
                    <a:pt x="108" y="76"/>
                  </a:lnTo>
                  <a:lnTo>
                    <a:pt x="102" y="86"/>
                  </a:lnTo>
                  <a:lnTo>
                    <a:pt x="98" y="96"/>
                  </a:lnTo>
                  <a:lnTo>
                    <a:pt x="98" y="98"/>
                  </a:lnTo>
                  <a:lnTo>
                    <a:pt x="0" y="98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6" y="56"/>
                  </a:lnTo>
                  <a:lnTo>
                    <a:pt x="12" y="44"/>
                  </a:lnTo>
                  <a:lnTo>
                    <a:pt x="24" y="32"/>
                  </a:lnTo>
                  <a:lnTo>
                    <a:pt x="38" y="20"/>
                  </a:lnTo>
                  <a:lnTo>
                    <a:pt x="56" y="10"/>
                  </a:lnTo>
                  <a:lnTo>
                    <a:pt x="68" y="6"/>
                  </a:lnTo>
                  <a:lnTo>
                    <a:pt x="80" y="4"/>
                  </a:lnTo>
                  <a:lnTo>
                    <a:pt x="92" y="0"/>
                  </a:lnTo>
                  <a:lnTo>
                    <a:pt x="108" y="0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" name="Google Shape;133;g8d108a1aaf_0_4"/>
          <p:cNvGrpSpPr/>
          <p:nvPr/>
        </p:nvGrpSpPr>
        <p:grpSpPr>
          <a:xfrm>
            <a:off x="329625" y="557043"/>
            <a:ext cx="11862375" cy="6027134"/>
            <a:chOff x="190339" y="530158"/>
            <a:chExt cx="8897004" cy="3604314"/>
          </a:xfrm>
        </p:grpSpPr>
        <p:grpSp>
          <p:nvGrpSpPr>
            <p:cNvPr id="134" name="Google Shape;134;g8d108a1aaf_0_4"/>
            <p:cNvGrpSpPr/>
            <p:nvPr/>
          </p:nvGrpSpPr>
          <p:grpSpPr>
            <a:xfrm flipH="1" rot="10800000">
              <a:off x="1283170" y="2696532"/>
              <a:ext cx="5185969" cy="1097156"/>
              <a:chOff x="1341419" y="1366674"/>
              <a:chExt cx="5185969" cy="1097156"/>
            </a:xfrm>
          </p:grpSpPr>
          <p:cxnSp>
            <p:nvCxnSpPr>
              <p:cNvPr id="135" name="Google Shape;135;g8d108a1aaf_0_4"/>
              <p:cNvCxnSpPr>
                <a:stCxn id="136" idx="4"/>
              </p:cNvCxnSpPr>
              <p:nvPr/>
            </p:nvCxnSpPr>
            <p:spPr>
              <a:xfrm rot="10800000">
                <a:off x="1341419" y="1422830"/>
                <a:ext cx="996900" cy="1041000"/>
              </a:xfrm>
              <a:prstGeom prst="straightConnector1">
                <a:avLst/>
              </a:prstGeom>
              <a:noFill/>
              <a:ln cap="flat" cmpd="sng" w="57150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37" name="Google Shape;137;g8d108a1aaf_0_4"/>
              <p:cNvCxnSpPr>
                <a:stCxn id="138" idx="4"/>
              </p:cNvCxnSpPr>
              <p:nvPr/>
            </p:nvCxnSpPr>
            <p:spPr>
              <a:xfrm rot="10800000">
                <a:off x="3590608" y="1470154"/>
                <a:ext cx="899700" cy="966900"/>
              </a:xfrm>
              <a:prstGeom prst="straightConnector1">
                <a:avLst/>
              </a:prstGeom>
              <a:noFill/>
              <a:ln cap="flat" cmpd="sng" w="57150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39" name="Google Shape;139;g8d108a1aaf_0_4"/>
              <p:cNvCxnSpPr/>
              <p:nvPr/>
            </p:nvCxnSpPr>
            <p:spPr>
              <a:xfrm rot="10800000">
                <a:off x="5532288" y="1366674"/>
                <a:ext cx="995100" cy="1079700"/>
              </a:xfrm>
              <a:prstGeom prst="straightConnector1">
                <a:avLst/>
              </a:prstGeom>
              <a:noFill/>
              <a:ln cap="flat" cmpd="sng" w="57150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140" name="Google Shape;140;g8d108a1aaf_0_4"/>
            <p:cNvGrpSpPr/>
            <p:nvPr/>
          </p:nvGrpSpPr>
          <p:grpSpPr>
            <a:xfrm>
              <a:off x="1232470" y="1112408"/>
              <a:ext cx="5236669" cy="1090451"/>
              <a:chOff x="1253948" y="1055054"/>
              <a:chExt cx="5236669" cy="1133290"/>
            </a:xfrm>
          </p:grpSpPr>
          <p:cxnSp>
            <p:nvCxnSpPr>
              <p:cNvPr id="141" name="Google Shape;141;g8d108a1aaf_0_4"/>
              <p:cNvCxnSpPr>
                <a:stCxn id="136" idx="0"/>
              </p:cNvCxnSpPr>
              <p:nvPr/>
            </p:nvCxnSpPr>
            <p:spPr>
              <a:xfrm rot="10800000">
                <a:off x="1253948" y="1055054"/>
                <a:ext cx="1047600" cy="1060200"/>
              </a:xfrm>
              <a:prstGeom prst="straightConnector1">
                <a:avLst/>
              </a:prstGeom>
              <a:noFill/>
              <a:ln cap="flat" cmpd="sng" w="57150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2" name="Google Shape;142;g8d108a1aaf_0_4"/>
              <p:cNvCxnSpPr>
                <a:stCxn id="138" idx="0"/>
              </p:cNvCxnSpPr>
              <p:nvPr/>
            </p:nvCxnSpPr>
            <p:spPr>
              <a:xfrm rot="10800000">
                <a:off x="3492337" y="1055282"/>
                <a:ext cx="961200" cy="1087800"/>
              </a:xfrm>
              <a:prstGeom prst="straightConnector1">
                <a:avLst/>
              </a:prstGeom>
              <a:noFill/>
              <a:ln cap="flat" cmpd="sng" w="57150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3" name="Google Shape;143;g8d108a1aaf_0_4"/>
              <p:cNvCxnSpPr/>
              <p:nvPr/>
            </p:nvCxnSpPr>
            <p:spPr>
              <a:xfrm rot="10800000">
                <a:off x="5495517" y="1055244"/>
                <a:ext cx="995100" cy="1133100"/>
              </a:xfrm>
              <a:prstGeom prst="straightConnector1">
                <a:avLst/>
              </a:prstGeom>
              <a:noFill/>
              <a:ln cap="flat" cmpd="sng" w="57150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sp>
          <p:nvSpPr>
            <p:cNvPr id="144" name="Google Shape;144;g8d108a1aaf_0_4"/>
            <p:cNvSpPr/>
            <p:nvPr/>
          </p:nvSpPr>
          <p:spPr>
            <a:xfrm>
              <a:off x="978203" y="2407031"/>
              <a:ext cx="6260700" cy="1515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g8d108a1aaf_0_4"/>
            <p:cNvSpPr/>
            <p:nvPr/>
          </p:nvSpPr>
          <p:spPr>
            <a:xfrm rot="5400000">
              <a:off x="-123761" y="2100994"/>
              <a:ext cx="1429500" cy="801300"/>
            </a:xfrm>
            <a:prstGeom prst="triangle">
              <a:avLst>
                <a:gd fmla="val 48154" name="adj"/>
              </a:avLst>
            </a:prstGeom>
            <a:solidFill>
              <a:srgbClr val="565F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g8d108a1aaf_0_4"/>
            <p:cNvSpPr/>
            <p:nvPr/>
          </p:nvSpPr>
          <p:spPr>
            <a:xfrm rot="5400000">
              <a:off x="60244" y="2226120"/>
              <a:ext cx="1027800" cy="577800"/>
            </a:xfrm>
            <a:prstGeom prst="triangle">
              <a:avLst>
                <a:gd fmla="val 49259" name="adj"/>
              </a:avLst>
            </a:prstGeom>
            <a:solidFill>
              <a:srgbClr val="B7B7B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g8d108a1aaf_0_4"/>
            <p:cNvSpPr/>
            <p:nvPr/>
          </p:nvSpPr>
          <p:spPr>
            <a:xfrm>
              <a:off x="6900643" y="1727466"/>
              <a:ext cx="2186700" cy="1650900"/>
            </a:xfrm>
            <a:prstGeom prst="homePlate">
              <a:avLst>
                <a:gd fmla="val 35345" name="adj"/>
              </a:avLst>
            </a:prstGeom>
            <a:solidFill>
              <a:srgbClr val="B7B7B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g8d108a1aaf_0_4"/>
            <p:cNvSpPr/>
            <p:nvPr/>
          </p:nvSpPr>
          <p:spPr>
            <a:xfrm>
              <a:off x="1933420" y="2132532"/>
              <a:ext cx="693300" cy="564000"/>
            </a:xfrm>
            <a:prstGeom prst="ellipse">
              <a:avLst/>
            </a:prstGeom>
            <a:solidFill>
              <a:srgbClr val="B7B7B7"/>
            </a:solidFill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g8d108a1aaf_0_4"/>
            <p:cNvSpPr/>
            <p:nvPr/>
          </p:nvSpPr>
          <p:spPr>
            <a:xfrm>
              <a:off x="4042659" y="2159308"/>
              <a:ext cx="778800" cy="564000"/>
            </a:xfrm>
            <a:prstGeom prst="ellipse">
              <a:avLst/>
            </a:prstGeom>
            <a:solidFill>
              <a:srgbClr val="999999"/>
            </a:solidFill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g8d108a1aaf_0_4"/>
            <p:cNvSpPr/>
            <p:nvPr/>
          </p:nvSpPr>
          <p:spPr>
            <a:xfrm>
              <a:off x="6082448" y="2193828"/>
              <a:ext cx="693300" cy="564000"/>
            </a:xfrm>
            <a:prstGeom prst="ellipse">
              <a:avLst/>
            </a:prstGeom>
            <a:solidFill>
              <a:srgbClr val="CCCCCC"/>
            </a:solidFill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g8d108a1aaf_0_4"/>
            <p:cNvSpPr/>
            <p:nvPr/>
          </p:nvSpPr>
          <p:spPr>
            <a:xfrm>
              <a:off x="4180982" y="2218743"/>
              <a:ext cx="536114" cy="423528"/>
            </a:xfrm>
            <a:custGeom>
              <a:rect b="b" l="l" r="r" t="t"/>
              <a:pathLst>
                <a:path extrusionOk="0" h="520" w="520">
                  <a:moveTo>
                    <a:pt x="260" y="0"/>
                  </a:moveTo>
                  <a:lnTo>
                    <a:pt x="260" y="0"/>
                  </a:lnTo>
                  <a:lnTo>
                    <a:pt x="232" y="2"/>
                  </a:lnTo>
                  <a:lnTo>
                    <a:pt x="206" y="6"/>
                  </a:lnTo>
                  <a:lnTo>
                    <a:pt x="182" y="12"/>
                  </a:lnTo>
                  <a:lnTo>
                    <a:pt x="158" y="20"/>
                  </a:lnTo>
                  <a:lnTo>
                    <a:pt x="136" y="32"/>
                  </a:lnTo>
                  <a:lnTo>
                    <a:pt x="114" y="44"/>
                  </a:lnTo>
                  <a:lnTo>
                    <a:pt x="94" y="60"/>
                  </a:lnTo>
                  <a:lnTo>
                    <a:pt x="76" y="76"/>
                  </a:lnTo>
                  <a:lnTo>
                    <a:pt x="58" y="94"/>
                  </a:lnTo>
                  <a:lnTo>
                    <a:pt x="44" y="114"/>
                  </a:lnTo>
                  <a:lnTo>
                    <a:pt x="30" y="136"/>
                  </a:lnTo>
                  <a:lnTo>
                    <a:pt x="20" y="158"/>
                  </a:lnTo>
                  <a:lnTo>
                    <a:pt x="10" y="182"/>
                  </a:lnTo>
                  <a:lnTo>
                    <a:pt x="4" y="208"/>
                  </a:lnTo>
                  <a:lnTo>
                    <a:pt x="0" y="234"/>
                  </a:lnTo>
                  <a:lnTo>
                    <a:pt x="0" y="260"/>
                  </a:lnTo>
                  <a:lnTo>
                    <a:pt x="0" y="260"/>
                  </a:lnTo>
                  <a:lnTo>
                    <a:pt x="0" y="286"/>
                  </a:lnTo>
                  <a:lnTo>
                    <a:pt x="4" y="312"/>
                  </a:lnTo>
                  <a:lnTo>
                    <a:pt x="10" y="338"/>
                  </a:lnTo>
                  <a:lnTo>
                    <a:pt x="20" y="360"/>
                  </a:lnTo>
                  <a:lnTo>
                    <a:pt x="30" y="384"/>
                  </a:lnTo>
                  <a:lnTo>
                    <a:pt x="44" y="406"/>
                  </a:lnTo>
                  <a:lnTo>
                    <a:pt x="58" y="426"/>
                  </a:lnTo>
                  <a:lnTo>
                    <a:pt x="76" y="444"/>
                  </a:lnTo>
                  <a:lnTo>
                    <a:pt x="94" y="460"/>
                  </a:lnTo>
                  <a:lnTo>
                    <a:pt x="114" y="476"/>
                  </a:lnTo>
                  <a:lnTo>
                    <a:pt x="136" y="488"/>
                  </a:lnTo>
                  <a:lnTo>
                    <a:pt x="158" y="500"/>
                  </a:lnTo>
                  <a:lnTo>
                    <a:pt x="182" y="508"/>
                  </a:lnTo>
                  <a:lnTo>
                    <a:pt x="206" y="514"/>
                  </a:lnTo>
                  <a:lnTo>
                    <a:pt x="232" y="518"/>
                  </a:lnTo>
                  <a:lnTo>
                    <a:pt x="260" y="520"/>
                  </a:lnTo>
                  <a:lnTo>
                    <a:pt x="260" y="520"/>
                  </a:lnTo>
                  <a:lnTo>
                    <a:pt x="286" y="518"/>
                  </a:lnTo>
                  <a:lnTo>
                    <a:pt x="312" y="514"/>
                  </a:lnTo>
                  <a:lnTo>
                    <a:pt x="336" y="508"/>
                  </a:lnTo>
                  <a:lnTo>
                    <a:pt x="360" y="500"/>
                  </a:lnTo>
                  <a:lnTo>
                    <a:pt x="384" y="488"/>
                  </a:lnTo>
                  <a:lnTo>
                    <a:pt x="404" y="476"/>
                  </a:lnTo>
                  <a:lnTo>
                    <a:pt x="424" y="460"/>
                  </a:lnTo>
                  <a:lnTo>
                    <a:pt x="444" y="444"/>
                  </a:lnTo>
                  <a:lnTo>
                    <a:pt x="460" y="426"/>
                  </a:lnTo>
                  <a:lnTo>
                    <a:pt x="474" y="406"/>
                  </a:lnTo>
                  <a:lnTo>
                    <a:pt x="488" y="384"/>
                  </a:lnTo>
                  <a:lnTo>
                    <a:pt x="498" y="360"/>
                  </a:lnTo>
                  <a:lnTo>
                    <a:pt x="508" y="338"/>
                  </a:lnTo>
                  <a:lnTo>
                    <a:pt x="514" y="312"/>
                  </a:lnTo>
                  <a:lnTo>
                    <a:pt x="518" y="286"/>
                  </a:lnTo>
                  <a:lnTo>
                    <a:pt x="520" y="260"/>
                  </a:lnTo>
                  <a:lnTo>
                    <a:pt x="520" y="260"/>
                  </a:lnTo>
                  <a:lnTo>
                    <a:pt x="518" y="234"/>
                  </a:lnTo>
                  <a:lnTo>
                    <a:pt x="514" y="208"/>
                  </a:lnTo>
                  <a:lnTo>
                    <a:pt x="508" y="182"/>
                  </a:lnTo>
                  <a:lnTo>
                    <a:pt x="498" y="158"/>
                  </a:lnTo>
                  <a:lnTo>
                    <a:pt x="488" y="136"/>
                  </a:lnTo>
                  <a:lnTo>
                    <a:pt x="474" y="114"/>
                  </a:lnTo>
                  <a:lnTo>
                    <a:pt x="460" y="94"/>
                  </a:lnTo>
                  <a:lnTo>
                    <a:pt x="444" y="76"/>
                  </a:lnTo>
                  <a:lnTo>
                    <a:pt x="424" y="60"/>
                  </a:lnTo>
                  <a:lnTo>
                    <a:pt x="404" y="44"/>
                  </a:lnTo>
                  <a:lnTo>
                    <a:pt x="384" y="32"/>
                  </a:lnTo>
                  <a:lnTo>
                    <a:pt x="360" y="20"/>
                  </a:lnTo>
                  <a:lnTo>
                    <a:pt x="336" y="12"/>
                  </a:lnTo>
                  <a:lnTo>
                    <a:pt x="312" y="6"/>
                  </a:lnTo>
                  <a:lnTo>
                    <a:pt x="286" y="2"/>
                  </a:lnTo>
                  <a:lnTo>
                    <a:pt x="260" y="0"/>
                  </a:lnTo>
                  <a:lnTo>
                    <a:pt x="260" y="0"/>
                  </a:lnTo>
                  <a:close/>
                  <a:moveTo>
                    <a:pt x="194" y="54"/>
                  </a:moveTo>
                  <a:lnTo>
                    <a:pt x="194" y="54"/>
                  </a:lnTo>
                  <a:lnTo>
                    <a:pt x="186" y="64"/>
                  </a:lnTo>
                  <a:lnTo>
                    <a:pt x="186" y="64"/>
                  </a:lnTo>
                  <a:lnTo>
                    <a:pt x="172" y="88"/>
                  </a:lnTo>
                  <a:lnTo>
                    <a:pt x="158" y="114"/>
                  </a:lnTo>
                  <a:lnTo>
                    <a:pt x="158" y="114"/>
                  </a:lnTo>
                  <a:lnTo>
                    <a:pt x="136" y="106"/>
                  </a:lnTo>
                  <a:lnTo>
                    <a:pt x="118" y="96"/>
                  </a:lnTo>
                  <a:lnTo>
                    <a:pt x="118" y="96"/>
                  </a:lnTo>
                  <a:lnTo>
                    <a:pt x="136" y="82"/>
                  </a:lnTo>
                  <a:lnTo>
                    <a:pt x="154" y="70"/>
                  </a:lnTo>
                  <a:lnTo>
                    <a:pt x="174" y="62"/>
                  </a:lnTo>
                  <a:lnTo>
                    <a:pt x="194" y="54"/>
                  </a:lnTo>
                  <a:lnTo>
                    <a:pt x="194" y="54"/>
                  </a:lnTo>
                  <a:close/>
                  <a:moveTo>
                    <a:pt x="100" y="114"/>
                  </a:moveTo>
                  <a:lnTo>
                    <a:pt x="100" y="114"/>
                  </a:lnTo>
                  <a:lnTo>
                    <a:pt x="122" y="128"/>
                  </a:lnTo>
                  <a:lnTo>
                    <a:pt x="148" y="140"/>
                  </a:lnTo>
                  <a:lnTo>
                    <a:pt x="148" y="140"/>
                  </a:lnTo>
                  <a:lnTo>
                    <a:pt x="140" y="164"/>
                  </a:lnTo>
                  <a:lnTo>
                    <a:pt x="132" y="192"/>
                  </a:lnTo>
                  <a:lnTo>
                    <a:pt x="128" y="222"/>
                  </a:lnTo>
                  <a:lnTo>
                    <a:pt x="124" y="252"/>
                  </a:lnTo>
                  <a:lnTo>
                    <a:pt x="42" y="252"/>
                  </a:lnTo>
                  <a:lnTo>
                    <a:pt x="42" y="252"/>
                  </a:lnTo>
                  <a:lnTo>
                    <a:pt x="44" y="234"/>
                  </a:lnTo>
                  <a:lnTo>
                    <a:pt x="48" y="216"/>
                  </a:lnTo>
                  <a:lnTo>
                    <a:pt x="52" y="196"/>
                  </a:lnTo>
                  <a:lnTo>
                    <a:pt x="58" y="180"/>
                  </a:lnTo>
                  <a:lnTo>
                    <a:pt x="66" y="162"/>
                  </a:lnTo>
                  <a:lnTo>
                    <a:pt x="76" y="144"/>
                  </a:lnTo>
                  <a:lnTo>
                    <a:pt x="88" y="130"/>
                  </a:lnTo>
                  <a:lnTo>
                    <a:pt x="100" y="114"/>
                  </a:lnTo>
                  <a:lnTo>
                    <a:pt x="100" y="114"/>
                  </a:lnTo>
                  <a:close/>
                  <a:moveTo>
                    <a:pt x="42" y="276"/>
                  </a:moveTo>
                  <a:lnTo>
                    <a:pt x="124" y="276"/>
                  </a:lnTo>
                  <a:lnTo>
                    <a:pt x="124" y="276"/>
                  </a:lnTo>
                  <a:lnTo>
                    <a:pt x="126" y="308"/>
                  </a:lnTo>
                  <a:lnTo>
                    <a:pt x="132" y="336"/>
                  </a:lnTo>
                  <a:lnTo>
                    <a:pt x="138" y="362"/>
                  </a:lnTo>
                  <a:lnTo>
                    <a:pt x="146" y="386"/>
                  </a:lnTo>
                  <a:lnTo>
                    <a:pt x="146" y="386"/>
                  </a:lnTo>
                  <a:lnTo>
                    <a:pt x="120" y="398"/>
                  </a:lnTo>
                  <a:lnTo>
                    <a:pt x="100" y="410"/>
                  </a:lnTo>
                  <a:lnTo>
                    <a:pt x="100" y="410"/>
                  </a:lnTo>
                  <a:lnTo>
                    <a:pt x="88" y="396"/>
                  </a:lnTo>
                  <a:lnTo>
                    <a:pt x="76" y="382"/>
                  </a:lnTo>
                  <a:lnTo>
                    <a:pt x="66" y="366"/>
                  </a:lnTo>
                  <a:lnTo>
                    <a:pt x="58" y="350"/>
                  </a:lnTo>
                  <a:lnTo>
                    <a:pt x="52" y="332"/>
                  </a:lnTo>
                  <a:lnTo>
                    <a:pt x="48" y="314"/>
                  </a:lnTo>
                  <a:lnTo>
                    <a:pt x="44" y="296"/>
                  </a:lnTo>
                  <a:lnTo>
                    <a:pt x="42" y="276"/>
                  </a:lnTo>
                  <a:lnTo>
                    <a:pt x="42" y="276"/>
                  </a:lnTo>
                  <a:close/>
                  <a:moveTo>
                    <a:pt x="118" y="426"/>
                  </a:moveTo>
                  <a:lnTo>
                    <a:pt x="118" y="426"/>
                  </a:lnTo>
                  <a:lnTo>
                    <a:pt x="136" y="416"/>
                  </a:lnTo>
                  <a:lnTo>
                    <a:pt x="156" y="406"/>
                  </a:lnTo>
                  <a:lnTo>
                    <a:pt x="156" y="406"/>
                  </a:lnTo>
                  <a:lnTo>
                    <a:pt x="170" y="436"/>
                  </a:lnTo>
                  <a:lnTo>
                    <a:pt x="186" y="460"/>
                  </a:lnTo>
                  <a:lnTo>
                    <a:pt x="186" y="460"/>
                  </a:lnTo>
                  <a:lnTo>
                    <a:pt x="192" y="466"/>
                  </a:lnTo>
                  <a:lnTo>
                    <a:pt x="192" y="466"/>
                  </a:lnTo>
                  <a:lnTo>
                    <a:pt x="172" y="460"/>
                  </a:lnTo>
                  <a:lnTo>
                    <a:pt x="154" y="450"/>
                  </a:lnTo>
                  <a:lnTo>
                    <a:pt x="136" y="438"/>
                  </a:lnTo>
                  <a:lnTo>
                    <a:pt x="118" y="426"/>
                  </a:lnTo>
                  <a:lnTo>
                    <a:pt x="118" y="426"/>
                  </a:lnTo>
                  <a:close/>
                  <a:moveTo>
                    <a:pt x="248" y="476"/>
                  </a:moveTo>
                  <a:lnTo>
                    <a:pt x="248" y="476"/>
                  </a:lnTo>
                  <a:lnTo>
                    <a:pt x="232" y="476"/>
                  </a:lnTo>
                  <a:lnTo>
                    <a:pt x="232" y="476"/>
                  </a:lnTo>
                  <a:lnTo>
                    <a:pt x="220" y="460"/>
                  </a:lnTo>
                  <a:lnTo>
                    <a:pt x="206" y="444"/>
                  </a:lnTo>
                  <a:lnTo>
                    <a:pt x="192" y="422"/>
                  </a:lnTo>
                  <a:lnTo>
                    <a:pt x="180" y="398"/>
                  </a:lnTo>
                  <a:lnTo>
                    <a:pt x="180" y="398"/>
                  </a:lnTo>
                  <a:lnTo>
                    <a:pt x="210" y="392"/>
                  </a:lnTo>
                  <a:lnTo>
                    <a:pt x="228" y="388"/>
                  </a:lnTo>
                  <a:lnTo>
                    <a:pt x="248" y="388"/>
                  </a:lnTo>
                  <a:lnTo>
                    <a:pt x="248" y="476"/>
                  </a:lnTo>
                  <a:close/>
                  <a:moveTo>
                    <a:pt x="248" y="364"/>
                  </a:moveTo>
                  <a:lnTo>
                    <a:pt x="248" y="364"/>
                  </a:lnTo>
                  <a:lnTo>
                    <a:pt x="224" y="364"/>
                  </a:lnTo>
                  <a:lnTo>
                    <a:pt x="204" y="368"/>
                  </a:lnTo>
                  <a:lnTo>
                    <a:pt x="170" y="378"/>
                  </a:lnTo>
                  <a:lnTo>
                    <a:pt x="170" y="378"/>
                  </a:lnTo>
                  <a:lnTo>
                    <a:pt x="162" y="356"/>
                  </a:lnTo>
                  <a:lnTo>
                    <a:pt x="156" y="332"/>
                  </a:lnTo>
                  <a:lnTo>
                    <a:pt x="150" y="306"/>
                  </a:lnTo>
                  <a:lnTo>
                    <a:pt x="148" y="276"/>
                  </a:lnTo>
                  <a:lnTo>
                    <a:pt x="248" y="276"/>
                  </a:lnTo>
                  <a:lnTo>
                    <a:pt x="248" y="364"/>
                  </a:lnTo>
                  <a:close/>
                  <a:moveTo>
                    <a:pt x="248" y="252"/>
                  </a:moveTo>
                  <a:lnTo>
                    <a:pt x="150" y="252"/>
                  </a:lnTo>
                  <a:lnTo>
                    <a:pt x="150" y="252"/>
                  </a:lnTo>
                  <a:lnTo>
                    <a:pt x="152" y="224"/>
                  </a:lnTo>
                  <a:lnTo>
                    <a:pt x="156" y="196"/>
                  </a:lnTo>
                  <a:lnTo>
                    <a:pt x="164" y="170"/>
                  </a:lnTo>
                  <a:lnTo>
                    <a:pt x="172" y="148"/>
                  </a:lnTo>
                  <a:lnTo>
                    <a:pt x="172" y="148"/>
                  </a:lnTo>
                  <a:lnTo>
                    <a:pt x="188" y="152"/>
                  </a:lnTo>
                  <a:lnTo>
                    <a:pt x="208" y="154"/>
                  </a:lnTo>
                  <a:lnTo>
                    <a:pt x="248" y="158"/>
                  </a:lnTo>
                  <a:lnTo>
                    <a:pt x="248" y="252"/>
                  </a:lnTo>
                  <a:close/>
                  <a:moveTo>
                    <a:pt x="248" y="134"/>
                  </a:moveTo>
                  <a:lnTo>
                    <a:pt x="248" y="134"/>
                  </a:lnTo>
                  <a:lnTo>
                    <a:pt x="212" y="130"/>
                  </a:lnTo>
                  <a:lnTo>
                    <a:pt x="182" y="122"/>
                  </a:lnTo>
                  <a:lnTo>
                    <a:pt x="182" y="122"/>
                  </a:lnTo>
                  <a:lnTo>
                    <a:pt x="194" y="100"/>
                  </a:lnTo>
                  <a:lnTo>
                    <a:pt x="206" y="80"/>
                  </a:lnTo>
                  <a:lnTo>
                    <a:pt x="206" y="80"/>
                  </a:lnTo>
                  <a:lnTo>
                    <a:pt x="220" y="60"/>
                  </a:lnTo>
                  <a:lnTo>
                    <a:pt x="234" y="46"/>
                  </a:lnTo>
                  <a:lnTo>
                    <a:pt x="234" y="46"/>
                  </a:lnTo>
                  <a:lnTo>
                    <a:pt x="248" y="44"/>
                  </a:lnTo>
                  <a:lnTo>
                    <a:pt x="248" y="134"/>
                  </a:lnTo>
                  <a:close/>
                  <a:moveTo>
                    <a:pt x="396" y="94"/>
                  </a:moveTo>
                  <a:lnTo>
                    <a:pt x="396" y="94"/>
                  </a:lnTo>
                  <a:lnTo>
                    <a:pt x="378" y="104"/>
                  </a:lnTo>
                  <a:lnTo>
                    <a:pt x="358" y="114"/>
                  </a:lnTo>
                  <a:lnTo>
                    <a:pt x="358" y="114"/>
                  </a:lnTo>
                  <a:lnTo>
                    <a:pt x="342" y="88"/>
                  </a:lnTo>
                  <a:lnTo>
                    <a:pt x="328" y="64"/>
                  </a:lnTo>
                  <a:lnTo>
                    <a:pt x="328" y="64"/>
                  </a:lnTo>
                  <a:lnTo>
                    <a:pt x="320" y="54"/>
                  </a:lnTo>
                  <a:lnTo>
                    <a:pt x="320" y="54"/>
                  </a:lnTo>
                  <a:lnTo>
                    <a:pt x="340" y="60"/>
                  </a:lnTo>
                  <a:lnTo>
                    <a:pt x="360" y="70"/>
                  </a:lnTo>
                  <a:lnTo>
                    <a:pt x="378" y="82"/>
                  </a:lnTo>
                  <a:lnTo>
                    <a:pt x="396" y="94"/>
                  </a:lnTo>
                  <a:lnTo>
                    <a:pt x="396" y="94"/>
                  </a:lnTo>
                  <a:close/>
                  <a:moveTo>
                    <a:pt x="268" y="44"/>
                  </a:moveTo>
                  <a:lnTo>
                    <a:pt x="268" y="44"/>
                  </a:lnTo>
                  <a:lnTo>
                    <a:pt x="282" y="46"/>
                  </a:lnTo>
                  <a:lnTo>
                    <a:pt x="282" y="46"/>
                  </a:lnTo>
                  <a:lnTo>
                    <a:pt x="294" y="60"/>
                  </a:lnTo>
                  <a:lnTo>
                    <a:pt x="308" y="80"/>
                  </a:lnTo>
                  <a:lnTo>
                    <a:pt x="308" y="80"/>
                  </a:lnTo>
                  <a:lnTo>
                    <a:pt x="322" y="98"/>
                  </a:lnTo>
                  <a:lnTo>
                    <a:pt x="334" y="122"/>
                  </a:lnTo>
                  <a:lnTo>
                    <a:pt x="334" y="122"/>
                  </a:lnTo>
                  <a:lnTo>
                    <a:pt x="304" y="130"/>
                  </a:lnTo>
                  <a:lnTo>
                    <a:pt x="268" y="134"/>
                  </a:lnTo>
                  <a:lnTo>
                    <a:pt x="268" y="44"/>
                  </a:lnTo>
                  <a:close/>
                  <a:moveTo>
                    <a:pt x="268" y="158"/>
                  </a:moveTo>
                  <a:lnTo>
                    <a:pt x="268" y="158"/>
                  </a:lnTo>
                  <a:lnTo>
                    <a:pt x="308" y="154"/>
                  </a:lnTo>
                  <a:lnTo>
                    <a:pt x="326" y="150"/>
                  </a:lnTo>
                  <a:lnTo>
                    <a:pt x="344" y="146"/>
                  </a:lnTo>
                  <a:lnTo>
                    <a:pt x="344" y="146"/>
                  </a:lnTo>
                  <a:lnTo>
                    <a:pt x="352" y="170"/>
                  </a:lnTo>
                  <a:lnTo>
                    <a:pt x="358" y="196"/>
                  </a:lnTo>
                  <a:lnTo>
                    <a:pt x="364" y="224"/>
                  </a:lnTo>
                  <a:lnTo>
                    <a:pt x="366" y="252"/>
                  </a:lnTo>
                  <a:lnTo>
                    <a:pt x="268" y="252"/>
                  </a:lnTo>
                  <a:lnTo>
                    <a:pt x="268" y="158"/>
                  </a:lnTo>
                  <a:close/>
                  <a:moveTo>
                    <a:pt x="268" y="276"/>
                  </a:moveTo>
                  <a:lnTo>
                    <a:pt x="366" y="276"/>
                  </a:lnTo>
                  <a:lnTo>
                    <a:pt x="366" y="276"/>
                  </a:lnTo>
                  <a:lnTo>
                    <a:pt x="364" y="304"/>
                  </a:lnTo>
                  <a:lnTo>
                    <a:pt x="360" y="330"/>
                  </a:lnTo>
                  <a:lnTo>
                    <a:pt x="354" y="354"/>
                  </a:lnTo>
                  <a:lnTo>
                    <a:pt x="346" y="378"/>
                  </a:lnTo>
                  <a:lnTo>
                    <a:pt x="346" y="378"/>
                  </a:lnTo>
                  <a:lnTo>
                    <a:pt x="310" y="368"/>
                  </a:lnTo>
                  <a:lnTo>
                    <a:pt x="290" y="366"/>
                  </a:lnTo>
                  <a:lnTo>
                    <a:pt x="268" y="364"/>
                  </a:lnTo>
                  <a:lnTo>
                    <a:pt x="268" y="276"/>
                  </a:lnTo>
                  <a:close/>
                  <a:moveTo>
                    <a:pt x="284" y="476"/>
                  </a:moveTo>
                  <a:lnTo>
                    <a:pt x="284" y="476"/>
                  </a:lnTo>
                  <a:lnTo>
                    <a:pt x="268" y="476"/>
                  </a:lnTo>
                  <a:lnTo>
                    <a:pt x="268" y="388"/>
                  </a:lnTo>
                  <a:lnTo>
                    <a:pt x="268" y="388"/>
                  </a:lnTo>
                  <a:lnTo>
                    <a:pt x="288" y="390"/>
                  </a:lnTo>
                  <a:lnTo>
                    <a:pt x="306" y="392"/>
                  </a:lnTo>
                  <a:lnTo>
                    <a:pt x="336" y="400"/>
                  </a:lnTo>
                  <a:lnTo>
                    <a:pt x="336" y="400"/>
                  </a:lnTo>
                  <a:lnTo>
                    <a:pt x="324" y="422"/>
                  </a:lnTo>
                  <a:lnTo>
                    <a:pt x="308" y="444"/>
                  </a:lnTo>
                  <a:lnTo>
                    <a:pt x="308" y="444"/>
                  </a:lnTo>
                  <a:lnTo>
                    <a:pt x="296" y="462"/>
                  </a:lnTo>
                  <a:lnTo>
                    <a:pt x="284" y="476"/>
                  </a:lnTo>
                  <a:lnTo>
                    <a:pt x="284" y="476"/>
                  </a:lnTo>
                  <a:close/>
                  <a:moveTo>
                    <a:pt x="322" y="466"/>
                  </a:moveTo>
                  <a:lnTo>
                    <a:pt x="322" y="466"/>
                  </a:lnTo>
                  <a:lnTo>
                    <a:pt x="328" y="460"/>
                  </a:lnTo>
                  <a:lnTo>
                    <a:pt x="328" y="460"/>
                  </a:lnTo>
                  <a:lnTo>
                    <a:pt x="344" y="436"/>
                  </a:lnTo>
                  <a:lnTo>
                    <a:pt x="358" y="408"/>
                  </a:lnTo>
                  <a:lnTo>
                    <a:pt x="358" y="408"/>
                  </a:lnTo>
                  <a:lnTo>
                    <a:pt x="380" y="418"/>
                  </a:lnTo>
                  <a:lnTo>
                    <a:pt x="396" y="426"/>
                  </a:lnTo>
                  <a:lnTo>
                    <a:pt x="396" y="426"/>
                  </a:lnTo>
                  <a:lnTo>
                    <a:pt x="380" y="440"/>
                  </a:lnTo>
                  <a:lnTo>
                    <a:pt x="362" y="450"/>
                  </a:lnTo>
                  <a:lnTo>
                    <a:pt x="342" y="460"/>
                  </a:lnTo>
                  <a:lnTo>
                    <a:pt x="322" y="466"/>
                  </a:lnTo>
                  <a:lnTo>
                    <a:pt x="322" y="466"/>
                  </a:lnTo>
                  <a:close/>
                  <a:moveTo>
                    <a:pt x="414" y="410"/>
                  </a:moveTo>
                  <a:lnTo>
                    <a:pt x="414" y="410"/>
                  </a:lnTo>
                  <a:lnTo>
                    <a:pt x="394" y="400"/>
                  </a:lnTo>
                  <a:lnTo>
                    <a:pt x="368" y="388"/>
                  </a:lnTo>
                  <a:lnTo>
                    <a:pt x="368" y="388"/>
                  </a:lnTo>
                  <a:lnTo>
                    <a:pt x="376" y="364"/>
                  </a:lnTo>
                  <a:lnTo>
                    <a:pt x="384" y="338"/>
                  </a:lnTo>
                  <a:lnTo>
                    <a:pt x="388" y="308"/>
                  </a:lnTo>
                  <a:lnTo>
                    <a:pt x="390" y="276"/>
                  </a:lnTo>
                  <a:lnTo>
                    <a:pt x="474" y="276"/>
                  </a:lnTo>
                  <a:lnTo>
                    <a:pt x="474" y="276"/>
                  </a:lnTo>
                  <a:lnTo>
                    <a:pt x="472" y="296"/>
                  </a:lnTo>
                  <a:lnTo>
                    <a:pt x="468" y="314"/>
                  </a:lnTo>
                  <a:lnTo>
                    <a:pt x="462" y="332"/>
                  </a:lnTo>
                  <a:lnTo>
                    <a:pt x="456" y="350"/>
                  </a:lnTo>
                  <a:lnTo>
                    <a:pt x="448" y="366"/>
                  </a:lnTo>
                  <a:lnTo>
                    <a:pt x="438" y="382"/>
                  </a:lnTo>
                  <a:lnTo>
                    <a:pt x="428" y="396"/>
                  </a:lnTo>
                  <a:lnTo>
                    <a:pt x="414" y="410"/>
                  </a:lnTo>
                  <a:lnTo>
                    <a:pt x="414" y="410"/>
                  </a:lnTo>
                  <a:close/>
                  <a:moveTo>
                    <a:pt x="390" y="252"/>
                  </a:moveTo>
                  <a:lnTo>
                    <a:pt x="390" y="252"/>
                  </a:lnTo>
                  <a:lnTo>
                    <a:pt x="388" y="222"/>
                  </a:lnTo>
                  <a:lnTo>
                    <a:pt x="382" y="192"/>
                  </a:lnTo>
                  <a:lnTo>
                    <a:pt x="376" y="164"/>
                  </a:lnTo>
                  <a:lnTo>
                    <a:pt x="366" y="138"/>
                  </a:lnTo>
                  <a:lnTo>
                    <a:pt x="366" y="138"/>
                  </a:lnTo>
                  <a:lnTo>
                    <a:pt x="394" y="126"/>
                  </a:lnTo>
                  <a:lnTo>
                    <a:pt x="414" y="114"/>
                  </a:lnTo>
                  <a:lnTo>
                    <a:pt x="414" y="114"/>
                  </a:lnTo>
                  <a:lnTo>
                    <a:pt x="428" y="130"/>
                  </a:lnTo>
                  <a:lnTo>
                    <a:pt x="438" y="146"/>
                  </a:lnTo>
                  <a:lnTo>
                    <a:pt x="448" y="162"/>
                  </a:lnTo>
                  <a:lnTo>
                    <a:pt x="456" y="180"/>
                  </a:lnTo>
                  <a:lnTo>
                    <a:pt x="462" y="198"/>
                  </a:lnTo>
                  <a:lnTo>
                    <a:pt x="468" y="216"/>
                  </a:lnTo>
                  <a:lnTo>
                    <a:pt x="472" y="234"/>
                  </a:lnTo>
                  <a:lnTo>
                    <a:pt x="474" y="252"/>
                  </a:lnTo>
                  <a:lnTo>
                    <a:pt x="390" y="252"/>
                  </a:lnTo>
                  <a:close/>
                </a:path>
              </a:pathLst>
            </a:custGeom>
            <a:solidFill>
              <a:srgbClr val="85200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g8d108a1aaf_0_4"/>
            <p:cNvSpPr/>
            <p:nvPr/>
          </p:nvSpPr>
          <p:spPr>
            <a:xfrm>
              <a:off x="591241" y="671701"/>
              <a:ext cx="1498800" cy="619500"/>
            </a:xfrm>
            <a:prstGeom prst="rect">
              <a:avLst/>
            </a:prstGeom>
            <a:solidFill>
              <a:srgbClr val="0C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600"/>
                <a:buFont typeface="Arial"/>
                <a:buNone/>
              </a:pPr>
              <a:r>
                <a:rPr b="1" i="0" lang="zh-TW" sz="46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知識</a:t>
              </a:r>
              <a:r>
                <a:rPr b="1" i="0" lang="zh-TW" sz="54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endParaRPr b="1" i="0" sz="5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51" name="Google Shape;151;g8d108a1aaf_0_4"/>
            <p:cNvSpPr/>
            <p:nvPr/>
          </p:nvSpPr>
          <p:spPr>
            <a:xfrm>
              <a:off x="2556028" y="658201"/>
              <a:ext cx="1598400" cy="619500"/>
            </a:xfrm>
            <a:prstGeom prst="rect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600"/>
                <a:buFont typeface="Arial"/>
                <a:buNone/>
              </a:pPr>
              <a:r>
                <a:rPr b="1" i="0" lang="zh-TW" sz="46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能力</a:t>
              </a:r>
              <a:endParaRPr b="1" i="0" sz="4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52" name="Google Shape;152;g8d108a1aaf_0_4"/>
            <p:cNvSpPr/>
            <p:nvPr/>
          </p:nvSpPr>
          <p:spPr>
            <a:xfrm>
              <a:off x="4652763" y="530158"/>
              <a:ext cx="1561278" cy="662251"/>
            </a:xfrm>
            <a:prstGeom prst="rect">
              <a:avLst/>
            </a:prstGeom>
            <a:solidFill>
              <a:srgbClr val="EA99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600"/>
                <a:buFont typeface="Arial"/>
                <a:buNone/>
              </a:pPr>
              <a:r>
                <a:rPr b="1" i="0" lang="zh-TW" sz="46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態度</a:t>
              </a:r>
              <a:endParaRPr b="1" i="0" sz="5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53" name="Google Shape;153;g8d108a1aaf_0_4"/>
            <p:cNvSpPr/>
            <p:nvPr/>
          </p:nvSpPr>
          <p:spPr>
            <a:xfrm>
              <a:off x="634949" y="3568529"/>
              <a:ext cx="1498800" cy="564000"/>
            </a:xfrm>
            <a:prstGeom prst="rect">
              <a:avLst/>
            </a:prstGeom>
            <a:solidFill>
              <a:srgbClr val="B4A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300"/>
                <a:buFont typeface="Arial"/>
                <a:buNone/>
              </a:pPr>
              <a:r>
                <a:rPr b="1" i="0" lang="zh-TW" sz="33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生活應用</a:t>
              </a:r>
              <a:r>
                <a:rPr b="1" i="0" lang="zh-TW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g8d108a1aaf_0_4"/>
            <p:cNvSpPr/>
            <p:nvPr/>
          </p:nvSpPr>
          <p:spPr>
            <a:xfrm>
              <a:off x="4660446" y="3542179"/>
              <a:ext cx="1855500" cy="564000"/>
            </a:xfrm>
            <a:prstGeom prst="rect">
              <a:avLst/>
            </a:prstGeom>
            <a:solidFill>
              <a:srgbClr val="D5A6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zh-TW" sz="30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多元角色和社會群體互動</a:t>
              </a:r>
              <a:endParaRPr b="1" i="0" sz="30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55" name="Google Shape;155;g8d108a1aaf_0_4"/>
            <p:cNvSpPr/>
            <p:nvPr/>
          </p:nvSpPr>
          <p:spPr>
            <a:xfrm>
              <a:off x="817316" y="3049064"/>
              <a:ext cx="801300" cy="4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b="1" i="0" lang="zh-TW" sz="22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會開車上路</a:t>
              </a:r>
              <a:endParaRPr b="1" i="0" sz="2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56" name="Google Shape;156;g8d108a1aaf_0_4"/>
            <p:cNvSpPr/>
            <p:nvPr/>
          </p:nvSpPr>
          <p:spPr>
            <a:xfrm rot="5400000">
              <a:off x="797613" y="1861878"/>
              <a:ext cx="132300" cy="105900"/>
            </a:xfrm>
            <a:prstGeom prst="triangle">
              <a:avLst>
                <a:gd fmla="val 50000" name="adj"/>
              </a:avLst>
            </a:prstGeom>
            <a:solidFill>
              <a:srgbClr val="0CD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g8d108a1aaf_0_4"/>
            <p:cNvSpPr/>
            <p:nvPr/>
          </p:nvSpPr>
          <p:spPr>
            <a:xfrm>
              <a:off x="2685198" y="1900963"/>
              <a:ext cx="138300" cy="1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g8d108a1aaf_0_4"/>
            <p:cNvSpPr/>
            <p:nvPr/>
          </p:nvSpPr>
          <p:spPr>
            <a:xfrm rot="5400000">
              <a:off x="2383454" y="1848843"/>
              <a:ext cx="132300" cy="105900"/>
            </a:xfrm>
            <a:prstGeom prst="triangle">
              <a:avLst>
                <a:gd fmla="val 50000" name="adj"/>
              </a:avLst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g8d108a1aaf_0_4"/>
            <p:cNvSpPr/>
            <p:nvPr/>
          </p:nvSpPr>
          <p:spPr>
            <a:xfrm rot="5400000">
              <a:off x="4394533" y="1461203"/>
              <a:ext cx="165300" cy="91800"/>
            </a:xfrm>
            <a:prstGeom prst="triangle">
              <a:avLst>
                <a:gd fmla="val 50000" name="adj"/>
              </a:avLst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g8d108a1aaf_0_4"/>
            <p:cNvSpPr/>
            <p:nvPr/>
          </p:nvSpPr>
          <p:spPr>
            <a:xfrm rot="5400000">
              <a:off x="821859" y="2831332"/>
              <a:ext cx="132300" cy="91800"/>
            </a:xfrm>
            <a:prstGeom prst="triangle">
              <a:avLst>
                <a:gd fmla="val 50000" name="adj"/>
              </a:avLst>
            </a:prstGeom>
            <a:solidFill>
              <a:srgbClr val="B4A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g8d108a1aaf_0_4"/>
            <p:cNvSpPr/>
            <p:nvPr/>
          </p:nvSpPr>
          <p:spPr>
            <a:xfrm rot="5400000">
              <a:off x="733707" y="3196741"/>
              <a:ext cx="126000" cy="105900"/>
            </a:xfrm>
            <a:prstGeom prst="triangle">
              <a:avLst>
                <a:gd fmla="val 50000" name="adj"/>
              </a:avLst>
            </a:prstGeom>
            <a:solidFill>
              <a:srgbClr val="B4A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g8d108a1aaf_0_4"/>
            <p:cNvSpPr/>
            <p:nvPr/>
          </p:nvSpPr>
          <p:spPr>
            <a:xfrm>
              <a:off x="2587107" y="1622113"/>
              <a:ext cx="1371000" cy="60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rPr b="1" i="0" lang="zh-TW" sz="26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學會開車技術</a:t>
              </a:r>
              <a:endParaRPr b="1" i="0" sz="2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63" name="Google Shape;163;g8d108a1aaf_0_4"/>
            <p:cNvSpPr/>
            <p:nvPr/>
          </p:nvSpPr>
          <p:spPr>
            <a:xfrm rot="5400000">
              <a:off x="2474785" y="2695195"/>
              <a:ext cx="147900" cy="105900"/>
            </a:xfrm>
            <a:prstGeom prst="triangle">
              <a:avLst>
                <a:gd fmla="val 50000" name="adj"/>
              </a:avLst>
            </a:prstGeom>
            <a:solidFill>
              <a:srgbClr val="EA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g8d108a1aaf_0_4"/>
            <p:cNvSpPr/>
            <p:nvPr/>
          </p:nvSpPr>
          <p:spPr>
            <a:xfrm rot="5400000">
              <a:off x="2432583" y="3212562"/>
              <a:ext cx="129300" cy="117600"/>
            </a:xfrm>
            <a:prstGeom prst="triangle">
              <a:avLst>
                <a:gd fmla="val 50000" name="adj"/>
              </a:avLst>
            </a:prstGeom>
            <a:solidFill>
              <a:srgbClr val="EA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g8d108a1aaf_0_4"/>
            <p:cNvSpPr/>
            <p:nvPr/>
          </p:nvSpPr>
          <p:spPr>
            <a:xfrm>
              <a:off x="4744892" y="2559841"/>
              <a:ext cx="1422000" cy="4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b="1" i="0" lang="zh-TW" sz="22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駕駛人、買家、保養廠技師</a:t>
              </a:r>
              <a:endParaRPr b="1" i="0" sz="2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66" name="Google Shape;166;g8d108a1aaf_0_4"/>
            <p:cNvSpPr/>
            <p:nvPr/>
          </p:nvSpPr>
          <p:spPr>
            <a:xfrm rot="5400000">
              <a:off x="4593513" y="2810841"/>
              <a:ext cx="118500" cy="121200"/>
            </a:xfrm>
            <a:prstGeom prst="triangle">
              <a:avLst>
                <a:gd fmla="val 50000" name="adj"/>
              </a:avLst>
            </a:prstGeom>
            <a:solidFill>
              <a:srgbClr val="D5A6B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g8d108a1aaf_0_4"/>
            <p:cNvSpPr/>
            <p:nvPr/>
          </p:nvSpPr>
          <p:spPr>
            <a:xfrm>
              <a:off x="2544272" y="3010118"/>
              <a:ext cx="1371000" cy="60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zh-TW" sz="18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處理交通事故、談判、協商、法律等知識和能力</a:t>
              </a:r>
              <a:endParaRPr b="1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68" name="Google Shape;168;g8d108a1aaf_0_4"/>
            <p:cNvSpPr/>
            <p:nvPr/>
          </p:nvSpPr>
          <p:spPr>
            <a:xfrm>
              <a:off x="6955040" y="1771248"/>
              <a:ext cx="1958700" cy="139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700"/>
                <a:buFont typeface="Arial"/>
                <a:buNone/>
              </a:pPr>
              <a:r>
                <a:rPr b="1" i="0" lang="zh-TW" sz="5700" u="none" cap="none" strike="noStrike">
                  <a:solidFill>
                    <a:srgbClr val="85200C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素養</a:t>
              </a:r>
              <a:r>
                <a:rPr b="1" i="0" lang="zh-TW" sz="54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:</a:t>
              </a:r>
              <a:r>
                <a:rPr b="1" i="0" lang="zh-TW" sz="4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endParaRPr b="1" i="0" sz="4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700"/>
                <a:buFont typeface="Arial"/>
                <a:buNone/>
              </a:pPr>
              <a:r>
                <a:rPr b="1" i="0" lang="zh-TW" sz="37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為生活而學習，也應用到生活。</a:t>
              </a:r>
              <a:endParaRPr b="1" i="0" sz="37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1" i="0" sz="2400" u="none" cap="none" strike="noStrike">
                <a:solidFill>
                  <a:srgbClr val="CCCC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g8d108a1aaf_0_4"/>
            <p:cNvSpPr/>
            <p:nvPr/>
          </p:nvSpPr>
          <p:spPr>
            <a:xfrm>
              <a:off x="2528192" y="3570472"/>
              <a:ext cx="1580400" cy="564000"/>
            </a:xfrm>
            <a:prstGeom prst="rect">
              <a:avLst/>
            </a:prstGeom>
            <a:solidFill>
              <a:srgbClr val="EA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zh-TW" sz="30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跨領域知識和能力 </a:t>
              </a:r>
              <a:endParaRPr b="1" i="0" sz="2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70" name="Google Shape;170;g8d108a1aaf_0_4"/>
            <p:cNvSpPr/>
            <p:nvPr/>
          </p:nvSpPr>
          <p:spPr>
            <a:xfrm>
              <a:off x="907347" y="1606792"/>
              <a:ext cx="954000" cy="4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rPr b="1" i="0" lang="zh-TW" sz="26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通過</a:t>
              </a:r>
              <a:endParaRPr b="1" i="0" sz="2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rPr b="1" i="0" lang="zh-TW" sz="26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筆試</a:t>
              </a:r>
              <a:endParaRPr b="1" i="0" sz="2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71" name="Google Shape;171;g8d108a1aaf_0_4"/>
            <p:cNvSpPr/>
            <p:nvPr/>
          </p:nvSpPr>
          <p:spPr>
            <a:xfrm>
              <a:off x="933906" y="2742521"/>
              <a:ext cx="1206600" cy="34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b="1" i="0" lang="zh-TW" sz="22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拿到駕照</a:t>
              </a:r>
              <a:endParaRPr b="1" i="0" sz="2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72" name="Google Shape;172;g8d108a1aaf_0_4"/>
            <p:cNvSpPr/>
            <p:nvPr/>
          </p:nvSpPr>
          <p:spPr>
            <a:xfrm>
              <a:off x="2589976" y="2572521"/>
              <a:ext cx="1686000" cy="4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zh-TW" sz="18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選車買車保養車及車子機械等知識和能力</a:t>
              </a:r>
              <a:endParaRPr b="1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grpSp>
          <p:nvGrpSpPr>
            <p:cNvPr id="173" name="Google Shape;173;g8d108a1aaf_0_4"/>
            <p:cNvGrpSpPr/>
            <p:nvPr/>
          </p:nvGrpSpPr>
          <p:grpSpPr>
            <a:xfrm>
              <a:off x="2060431" y="2212217"/>
              <a:ext cx="411375" cy="386138"/>
              <a:chOff x="2419542" y="1202085"/>
              <a:chExt cx="322192" cy="386138"/>
            </a:xfrm>
          </p:grpSpPr>
          <p:sp>
            <p:nvSpPr>
              <p:cNvPr id="174" name="Google Shape;174;g8d108a1aaf_0_4"/>
              <p:cNvSpPr/>
              <p:nvPr/>
            </p:nvSpPr>
            <p:spPr>
              <a:xfrm>
                <a:off x="2536367" y="1532885"/>
                <a:ext cx="91001" cy="19676"/>
              </a:xfrm>
              <a:custGeom>
                <a:rect b="b" l="l" r="r" t="t"/>
                <a:pathLst>
                  <a:path extrusionOk="0" h="32" w="148">
                    <a:moveTo>
                      <a:pt x="132" y="0"/>
                    </a:moveTo>
                    <a:lnTo>
                      <a:pt x="16" y="0"/>
                    </a:lnTo>
                    <a:lnTo>
                      <a:pt x="16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22"/>
                    </a:lnTo>
                    <a:lnTo>
                      <a:pt x="4" y="28"/>
                    </a:lnTo>
                    <a:lnTo>
                      <a:pt x="8" y="32"/>
                    </a:lnTo>
                    <a:lnTo>
                      <a:pt x="16" y="32"/>
                    </a:lnTo>
                    <a:lnTo>
                      <a:pt x="132" y="32"/>
                    </a:lnTo>
                    <a:lnTo>
                      <a:pt x="132" y="32"/>
                    </a:lnTo>
                    <a:lnTo>
                      <a:pt x="138" y="32"/>
                    </a:lnTo>
                    <a:lnTo>
                      <a:pt x="142" y="28"/>
                    </a:lnTo>
                    <a:lnTo>
                      <a:pt x="146" y="22"/>
                    </a:lnTo>
                    <a:lnTo>
                      <a:pt x="148" y="16"/>
                    </a:lnTo>
                    <a:lnTo>
                      <a:pt x="148" y="16"/>
                    </a:lnTo>
                    <a:lnTo>
                      <a:pt x="146" y="10"/>
                    </a:lnTo>
                    <a:lnTo>
                      <a:pt x="142" y="6"/>
                    </a:lnTo>
                    <a:lnTo>
                      <a:pt x="138" y="2"/>
                    </a:lnTo>
                    <a:lnTo>
                      <a:pt x="132" y="0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g8d108a1aaf_0_4"/>
              <p:cNvSpPr/>
              <p:nvPr/>
            </p:nvSpPr>
            <p:spPr>
              <a:xfrm>
                <a:off x="2536367" y="1568547"/>
                <a:ext cx="91001" cy="19676"/>
              </a:xfrm>
              <a:custGeom>
                <a:rect b="b" l="l" r="r" t="t"/>
                <a:pathLst>
                  <a:path extrusionOk="0" h="32" w="148">
                    <a:moveTo>
                      <a:pt x="132" y="0"/>
                    </a:moveTo>
                    <a:lnTo>
                      <a:pt x="16" y="0"/>
                    </a:lnTo>
                    <a:lnTo>
                      <a:pt x="16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22"/>
                    </a:lnTo>
                    <a:lnTo>
                      <a:pt x="4" y="28"/>
                    </a:lnTo>
                    <a:lnTo>
                      <a:pt x="8" y="30"/>
                    </a:lnTo>
                    <a:lnTo>
                      <a:pt x="16" y="32"/>
                    </a:lnTo>
                    <a:lnTo>
                      <a:pt x="132" y="32"/>
                    </a:lnTo>
                    <a:lnTo>
                      <a:pt x="132" y="32"/>
                    </a:lnTo>
                    <a:lnTo>
                      <a:pt x="138" y="30"/>
                    </a:lnTo>
                    <a:lnTo>
                      <a:pt x="142" y="28"/>
                    </a:lnTo>
                    <a:lnTo>
                      <a:pt x="146" y="22"/>
                    </a:lnTo>
                    <a:lnTo>
                      <a:pt x="148" y="16"/>
                    </a:lnTo>
                    <a:lnTo>
                      <a:pt x="148" y="16"/>
                    </a:lnTo>
                    <a:lnTo>
                      <a:pt x="146" y="10"/>
                    </a:lnTo>
                    <a:lnTo>
                      <a:pt x="142" y="4"/>
                    </a:lnTo>
                    <a:lnTo>
                      <a:pt x="138" y="2"/>
                    </a:lnTo>
                    <a:lnTo>
                      <a:pt x="132" y="0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g8d108a1aaf_0_4"/>
              <p:cNvSpPr/>
              <p:nvPr/>
            </p:nvSpPr>
            <p:spPr>
              <a:xfrm>
                <a:off x="2488407" y="1291856"/>
                <a:ext cx="184461" cy="225042"/>
              </a:xfrm>
              <a:custGeom>
                <a:rect b="b" l="l" r="r" t="t"/>
                <a:pathLst>
                  <a:path extrusionOk="0" h="366" w="300">
                    <a:moveTo>
                      <a:pt x="158" y="0"/>
                    </a:moveTo>
                    <a:lnTo>
                      <a:pt x="158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42" y="0"/>
                    </a:lnTo>
                    <a:lnTo>
                      <a:pt x="142" y="0"/>
                    </a:lnTo>
                    <a:lnTo>
                      <a:pt x="128" y="2"/>
                    </a:lnTo>
                    <a:lnTo>
                      <a:pt x="114" y="6"/>
                    </a:lnTo>
                    <a:lnTo>
                      <a:pt x="100" y="10"/>
                    </a:lnTo>
                    <a:lnTo>
                      <a:pt x="88" y="14"/>
                    </a:lnTo>
                    <a:lnTo>
                      <a:pt x="74" y="22"/>
                    </a:lnTo>
                    <a:lnTo>
                      <a:pt x="62" y="28"/>
                    </a:lnTo>
                    <a:lnTo>
                      <a:pt x="52" y="38"/>
                    </a:lnTo>
                    <a:lnTo>
                      <a:pt x="42" y="48"/>
                    </a:lnTo>
                    <a:lnTo>
                      <a:pt x="32" y="58"/>
                    </a:lnTo>
                    <a:lnTo>
                      <a:pt x="24" y="68"/>
                    </a:lnTo>
                    <a:lnTo>
                      <a:pt x="18" y="82"/>
                    </a:lnTo>
                    <a:lnTo>
                      <a:pt x="12" y="94"/>
                    </a:lnTo>
                    <a:lnTo>
                      <a:pt x="6" y="108"/>
                    </a:lnTo>
                    <a:lnTo>
                      <a:pt x="4" y="122"/>
                    </a:lnTo>
                    <a:lnTo>
                      <a:pt x="2" y="136"/>
                    </a:lnTo>
                    <a:lnTo>
                      <a:pt x="0" y="150"/>
                    </a:lnTo>
                    <a:lnTo>
                      <a:pt x="0" y="150"/>
                    </a:lnTo>
                    <a:lnTo>
                      <a:pt x="2" y="166"/>
                    </a:lnTo>
                    <a:lnTo>
                      <a:pt x="4" y="182"/>
                    </a:lnTo>
                    <a:lnTo>
                      <a:pt x="10" y="198"/>
                    </a:lnTo>
                    <a:lnTo>
                      <a:pt x="16" y="214"/>
                    </a:lnTo>
                    <a:lnTo>
                      <a:pt x="26" y="228"/>
                    </a:lnTo>
                    <a:lnTo>
                      <a:pt x="34" y="242"/>
                    </a:lnTo>
                    <a:lnTo>
                      <a:pt x="56" y="266"/>
                    </a:lnTo>
                    <a:lnTo>
                      <a:pt x="56" y="266"/>
                    </a:lnTo>
                    <a:lnTo>
                      <a:pt x="66" y="276"/>
                    </a:lnTo>
                    <a:lnTo>
                      <a:pt x="72" y="290"/>
                    </a:lnTo>
                    <a:lnTo>
                      <a:pt x="72" y="290"/>
                    </a:lnTo>
                    <a:lnTo>
                      <a:pt x="76" y="304"/>
                    </a:lnTo>
                    <a:lnTo>
                      <a:pt x="78" y="322"/>
                    </a:lnTo>
                    <a:lnTo>
                      <a:pt x="78" y="334"/>
                    </a:lnTo>
                    <a:lnTo>
                      <a:pt x="78" y="334"/>
                    </a:lnTo>
                    <a:lnTo>
                      <a:pt x="78" y="340"/>
                    </a:lnTo>
                    <a:lnTo>
                      <a:pt x="80" y="346"/>
                    </a:lnTo>
                    <a:lnTo>
                      <a:pt x="86" y="356"/>
                    </a:lnTo>
                    <a:lnTo>
                      <a:pt x="96" y="364"/>
                    </a:lnTo>
                    <a:lnTo>
                      <a:pt x="102" y="366"/>
                    </a:lnTo>
                    <a:lnTo>
                      <a:pt x="110" y="366"/>
                    </a:lnTo>
                    <a:lnTo>
                      <a:pt x="150" y="366"/>
                    </a:lnTo>
                    <a:lnTo>
                      <a:pt x="150" y="366"/>
                    </a:lnTo>
                    <a:lnTo>
                      <a:pt x="192" y="366"/>
                    </a:lnTo>
                    <a:lnTo>
                      <a:pt x="192" y="366"/>
                    </a:lnTo>
                    <a:lnTo>
                      <a:pt x="198" y="366"/>
                    </a:lnTo>
                    <a:lnTo>
                      <a:pt x="204" y="364"/>
                    </a:lnTo>
                    <a:lnTo>
                      <a:pt x="214" y="356"/>
                    </a:lnTo>
                    <a:lnTo>
                      <a:pt x="220" y="346"/>
                    </a:lnTo>
                    <a:lnTo>
                      <a:pt x="222" y="340"/>
                    </a:lnTo>
                    <a:lnTo>
                      <a:pt x="224" y="334"/>
                    </a:lnTo>
                    <a:lnTo>
                      <a:pt x="224" y="322"/>
                    </a:lnTo>
                    <a:lnTo>
                      <a:pt x="224" y="322"/>
                    </a:lnTo>
                    <a:lnTo>
                      <a:pt x="224" y="304"/>
                    </a:lnTo>
                    <a:lnTo>
                      <a:pt x="228" y="290"/>
                    </a:lnTo>
                    <a:lnTo>
                      <a:pt x="228" y="290"/>
                    </a:lnTo>
                    <a:lnTo>
                      <a:pt x="236" y="276"/>
                    </a:lnTo>
                    <a:lnTo>
                      <a:pt x="244" y="266"/>
                    </a:lnTo>
                    <a:lnTo>
                      <a:pt x="244" y="266"/>
                    </a:lnTo>
                    <a:lnTo>
                      <a:pt x="266" y="242"/>
                    </a:lnTo>
                    <a:lnTo>
                      <a:pt x="276" y="228"/>
                    </a:lnTo>
                    <a:lnTo>
                      <a:pt x="284" y="214"/>
                    </a:lnTo>
                    <a:lnTo>
                      <a:pt x="290" y="198"/>
                    </a:lnTo>
                    <a:lnTo>
                      <a:pt x="296" y="182"/>
                    </a:lnTo>
                    <a:lnTo>
                      <a:pt x="298" y="166"/>
                    </a:lnTo>
                    <a:lnTo>
                      <a:pt x="300" y="150"/>
                    </a:lnTo>
                    <a:lnTo>
                      <a:pt x="300" y="150"/>
                    </a:lnTo>
                    <a:lnTo>
                      <a:pt x="300" y="136"/>
                    </a:lnTo>
                    <a:lnTo>
                      <a:pt x="298" y="122"/>
                    </a:lnTo>
                    <a:lnTo>
                      <a:pt x="294" y="108"/>
                    </a:lnTo>
                    <a:lnTo>
                      <a:pt x="290" y="94"/>
                    </a:lnTo>
                    <a:lnTo>
                      <a:pt x="284" y="82"/>
                    </a:lnTo>
                    <a:lnTo>
                      <a:pt x="276" y="70"/>
                    </a:lnTo>
                    <a:lnTo>
                      <a:pt x="268" y="58"/>
                    </a:lnTo>
                    <a:lnTo>
                      <a:pt x="260" y="48"/>
                    </a:lnTo>
                    <a:lnTo>
                      <a:pt x="250" y="38"/>
                    </a:lnTo>
                    <a:lnTo>
                      <a:pt x="238" y="30"/>
                    </a:lnTo>
                    <a:lnTo>
                      <a:pt x="226" y="22"/>
                    </a:lnTo>
                    <a:lnTo>
                      <a:pt x="214" y="14"/>
                    </a:lnTo>
                    <a:lnTo>
                      <a:pt x="202" y="10"/>
                    </a:lnTo>
                    <a:lnTo>
                      <a:pt x="188" y="6"/>
                    </a:lnTo>
                    <a:lnTo>
                      <a:pt x="174" y="2"/>
                    </a:lnTo>
                    <a:lnTo>
                      <a:pt x="158" y="0"/>
                    </a:lnTo>
                    <a:lnTo>
                      <a:pt x="158" y="0"/>
                    </a:lnTo>
                    <a:close/>
                    <a:moveTo>
                      <a:pt x="252" y="158"/>
                    </a:moveTo>
                    <a:lnTo>
                      <a:pt x="252" y="158"/>
                    </a:lnTo>
                    <a:lnTo>
                      <a:pt x="244" y="156"/>
                    </a:lnTo>
                    <a:lnTo>
                      <a:pt x="238" y="152"/>
                    </a:lnTo>
                    <a:lnTo>
                      <a:pt x="238" y="152"/>
                    </a:lnTo>
                    <a:lnTo>
                      <a:pt x="234" y="146"/>
                    </a:lnTo>
                    <a:lnTo>
                      <a:pt x="232" y="138"/>
                    </a:lnTo>
                    <a:lnTo>
                      <a:pt x="232" y="138"/>
                    </a:lnTo>
                    <a:lnTo>
                      <a:pt x="232" y="126"/>
                    </a:lnTo>
                    <a:lnTo>
                      <a:pt x="228" y="112"/>
                    </a:lnTo>
                    <a:lnTo>
                      <a:pt x="222" y="102"/>
                    </a:lnTo>
                    <a:lnTo>
                      <a:pt x="214" y="92"/>
                    </a:lnTo>
                    <a:lnTo>
                      <a:pt x="204" y="84"/>
                    </a:lnTo>
                    <a:lnTo>
                      <a:pt x="194" y="76"/>
                    </a:lnTo>
                    <a:lnTo>
                      <a:pt x="182" y="72"/>
                    </a:lnTo>
                    <a:lnTo>
                      <a:pt x="168" y="70"/>
                    </a:lnTo>
                    <a:lnTo>
                      <a:pt x="168" y="70"/>
                    </a:lnTo>
                    <a:lnTo>
                      <a:pt x="160" y="68"/>
                    </a:lnTo>
                    <a:lnTo>
                      <a:pt x="154" y="64"/>
                    </a:lnTo>
                    <a:lnTo>
                      <a:pt x="150" y="58"/>
                    </a:lnTo>
                    <a:lnTo>
                      <a:pt x="150" y="50"/>
                    </a:lnTo>
                    <a:lnTo>
                      <a:pt x="150" y="50"/>
                    </a:lnTo>
                    <a:lnTo>
                      <a:pt x="152" y="42"/>
                    </a:lnTo>
                    <a:lnTo>
                      <a:pt x="156" y="38"/>
                    </a:lnTo>
                    <a:lnTo>
                      <a:pt x="162" y="34"/>
                    </a:lnTo>
                    <a:lnTo>
                      <a:pt x="170" y="32"/>
                    </a:lnTo>
                    <a:lnTo>
                      <a:pt x="170" y="32"/>
                    </a:lnTo>
                    <a:lnTo>
                      <a:pt x="190" y="36"/>
                    </a:lnTo>
                    <a:lnTo>
                      <a:pt x="210" y="42"/>
                    </a:lnTo>
                    <a:lnTo>
                      <a:pt x="226" y="52"/>
                    </a:lnTo>
                    <a:lnTo>
                      <a:pt x="242" y="66"/>
                    </a:lnTo>
                    <a:lnTo>
                      <a:pt x="254" y="80"/>
                    </a:lnTo>
                    <a:lnTo>
                      <a:pt x="262" y="98"/>
                    </a:lnTo>
                    <a:lnTo>
                      <a:pt x="268" y="118"/>
                    </a:lnTo>
                    <a:lnTo>
                      <a:pt x="270" y="138"/>
                    </a:lnTo>
                    <a:lnTo>
                      <a:pt x="270" y="138"/>
                    </a:lnTo>
                    <a:lnTo>
                      <a:pt x="270" y="146"/>
                    </a:lnTo>
                    <a:lnTo>
                      <a:pt x="266" y="152"/>
                    </a:lnTo>
                    <a:lnTo>
                      <a:pt x="266" y="152"/>
                    </a:lnTo>
                    <a:lnTo>
                      <a:pt x="260" y="156"/>
                    </a:lnTo>
                    <a:lnTo>
                      <a:pt x="252" y="158"/>
                    </a:lnTo>
                    <a:lnTo>
                      <a:pt x="252" y="15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g8d108a1aaf_0_4"/>
              <p:cNvSpPr/>
              <p:nvPr/>
            </p:nvSpPr>
            <p:spPr>
              <a:xfrm>
                <a:off x="2536367" y="1472628"/>
                <a:ext cx="90900" cy="444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g8d108a1aaf_0_4"/>
              <p:cNvSpPr/>
              <p:nvPr/>
            </p:nvSpPr>
            <p:spPr>
              <a:xfrm>
                <a:off x="2536367" y="1532885"/>
                <a:ext cx="90900" cy="198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g8d108a1aaf_0_4"/>
              <p:cNvSpPr/>
              <p:nvPr/>
            </p:nvSpPr>
            <p:spPr>
              <a:xfrm>
                <a:off x="2570800" y="1202085"/>
                <a:ext cx="20906" cy="70095"/>
              </a:xfrm>
              <a:custGeom>
                <a:rect b="b" l="l" r="r" t="t"/>
                <a:pathLst>
                  <a:path extrusionOk="0" h="114" w="34">
                    <a:moveTo>
                      <a:pt x="34" y="112"/>
                    </a:moveTo>
                    <a:lnTo>
                      <a:pt x="4" y="114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34" y="11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180;g8d108a1aaf_0_4"/>
              <p:cNvSpPr/>
              <p:nvPr/>
            </p:nvSpPr>
            <p:spPr>
              <a:xfrm>
                <a:off x="2482259" y="1221761"/>
                <a:ext cx="50419" cy="68865"/>
              </a:xfrm>
              <a:custGeom>
                <a:rect b="b" l="l" r="r" t="t"/>
                <a:pathLst>
                  <a:path extrusionOk="0" h="112" w="82">
                    <a:moveTo>
                      <a:pt x="58" y="112"/>
                    </a:moveTo>
                    <a:lnTo>
                      <a:pt x="0" y="14"/>
                    </a:lnTo>
                    <a:lnTo>
                      <a:pt x="26" y="0"/>
                    </a:lnTo>
                    <a:lnTo>
                      <a:pt x="82" y="98"/>
                    </a:lnTo>
                    <a:lnTo>
                      <a:pt x="58" y="11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g8d108a1aaf_0_4"/>
              <p:cNvSpPr/>
              <p:nvPr/>
            </p:nvSpPr>
            <p:spPr>
              <a:xfrm>
                <a:off x="2419542" y="1284478"/>
                <a:ext cx="70095" cy="50419"/>
              </a:xfrm>
              <a:custGeom>
                <a:rect b="b" l="l" r="r" t="t"/>
                <a:pathLst>
                  <a:path extrusionOk="0" h="82" w="114">
                    <a:moveTo>
                      <a:pt x="14" y="0"/>
                    </a:moveTo>
                    <a:lnTo>
                      <a:pt x="114" y="58"/>
                    </a:lnTo>
                    <a:lnTo>
                      <a:pt x="98" y="82"/>
                    </a:lnTo>
                    <a:lnTo>
                      <a:pt x="0" y="26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g8d108a1aaf_0_4"/>
              <p:cNvSpPr/>
              <p:nvPr/>
            </p:nvSpPr>
            <p:spPr>
              <a:xfrm>
                <a:off x="2672869" y="1284478"/>
                <a:ext cx="68865" cy="50419"/>
              </a:xfrm>
              <a:custGeom>
                <a:rect b="b" l="l" r="r" t="t"/>
                <a:pathLst>
                  <a:path extrusionOk="0" h="82" w="112">
                    <a:moveTo>
                      <a:pt x="98" y="0"/>
                    </a:moveTo>
                    <a:lnTo>
                      <a:pt x="0" y="58"/>
                    </a:lnTo>
                    <a:lnTo>
                      <a:pt x="14" y="82"/>
                    </a:lnTo>
                    <a:lnTo>
                      <a:pt x="112" y="26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g8d108a1aaf_0_4"/>
              <p:cNvSpPr/>
              <p:nvPr/>
            </p:nvSpPr>
            <p:spPr>
              <a:xfrm>
                <a:off x="2628598" y="1221761"/>
                <a:ext cx="50419" cy="68865"/>
              </a:xfrm>
              <a:custGeom>
                <a:rect b="b" l="l" r="r" t="t"/>
                <a:pathLst>
                  <a:path extrusionOk="0" h="112" w="82">
                    <a:moveTo>
                      <a:pt x="26" y="112"/>
                    </a:moveTo>
                    <a:lnTo>
                      <a:pt x="0" y="98"/>
                    </a:lnTo>
                    <a:lnTo>
                      <a:pt x="58" y="0"/>
                    </a:lnTo>
                    <a:lnTo>
                      <a:pt x="82" y="14"/>
                    </a:lnTo>
                    <a:lnTo>
                      <a:pt x="26" y="11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4" name="Google Shape;184;g8d108a1aaf_0_4"/>
            <p:cNvSpPr/>
            <p:nvPr/>
          </p:nvSpPr>
          <p:spPr>
            <a:xfrm>
              <a:off x="4586385" y="1291349"/>
              <a:ext cx="1763400" cy="8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rPr b="1" i="0" lang="zh-TW" sz="26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遵守交通規則，優先禮讓行人等禮儀。</a:t>
              </a:r>
              <a:endParaRPr b="1" i="0" sz="2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85" name="Google Shape;185;g8d108a1aaf_0_4"/>
            <p:cNvSpPr/>
            <p:nvPr/>
          </p:nvSpPr>
          <p:spPr>
            <a:xfrm>
              <a:off x="4756958" y="3037903"/>
              <a:ext cx="1129200" cy="4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b="1" i="0" lang="zh-TW" sz="22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肇事者、受害者</a:t>
              </a:r>
              <a:endParaRPr b="1" i="0" sz="2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descr="「問號」的圖片搜尋結果" id="186" name="Google Shape;186;g8d108a1aaf_0_4"/>
            <p:cNvSpPr/>
            <p:nvPr/>
          </p:nvSpPr>
          <p:spPr>
            <a:xfrm>
              <a:off x="285253" y="2293203"/>
              <a:ext cx="330721" cy="4235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g8d108a1aaf_0_4"/>
            <p:cNvSpPr/>
            <p:nvPr/>
          </p:nvSpPr>
          <p:spPr>
            <a:xfrm rot="5400000">
              <a:off x="4524454" y="3271603"/>
              <a:ext cx="197100" cy="86700"/>
            </a:xfrm>
            <a:prstGeom prst="triangle">
              <a:avLst>
                <a:gd fmla="val 54543" name="adj"/>
              </a:avLst>
            </a:prstGeom>
            <a:solidFill>
              <a:srgbClr val="D5A6B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" name="Google Shape;188;g8d108a1aaf_0_4"/>
          <p:cNvGrpSpPr/>
          <p:nvPr/>
        </p:nvGrpSpPr>
        <p:grpSpPr>
          <a:xfrm>
            <a:off x="8413126" y="3570373"/>
            <a:ext cx="467459" cy="443632"/>
            <a:chOff x="6184105" y="2244206"/>
            <a:chExt cx="322430" cy="198413"/>
          </a:xfrm>
        </p:grpSpPr>
        <p:sp>
          <p:nvSpPr>
            <p:cNvPr id="189" name="Google Shape;189;g8d108a1aaf_0_4"/>
            <p:cNvSpPr/>
            <p:nvPr/>
          </p:nvSpPr>
          <p:spPr>
            <a:xfrm>
              <a:off x="6257944" y="2253099"/>
              <a:ext cx="174752" cy="189520"/>
            </a:xfrm>
            <a:custGeom>
              <a:rect b="b" l="l" r="r" t="t"/>
              <a:pathLst>
                <a:path extrusionOk="0" h="308" w="284">
                  <a:moveTo>
                    <a:pt x="70" y="72"/>
                  </a:moveTo>
                  <a:lnTo>
                    <a:pt x="70" y="72"/>
                  </a:lnTo>
                  <a:lnTo>
                    <a:pt x="72" y="56"/>
                  </a:lnTo>
                  <a:lnTo>
                    <a:pt x="76" y="44"/>
                  </a:lnTo>
                  <a:lnTo>
                    <a:pt x="82" y="30"/>
                  </a:lnTo>
                  <a:lnTo>
                    <a:pt x="90" y="20"/>
                  </a:lnTo>
                  <a:lnTo>
                    <a:pt x="102" y="12"/>
                  </a:lnTo>
                  <a:lnTo>
                    <a:pt x="114" y="6"/>
                  </a:lnTo>
                  <a:lnTo>
                    <a:pt x="128" y="2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56" y="2"/>
                  </a:lnTo>
                  <a:lnTo>
                    <a:pt x="170" y="6"/>
                  </a:lnTo>
                  <a:lnTo>
                    <a:pt x="182" y="12"/>
                  </a:lnTo>
                  <a:lnTo>
                    <a:pt x="192" y="20"/>
                  </a:lnTo>
                  <a:lnTo>
                    <a:pt x="202" y="30"/>
                  </a:lnTo>
                  <a:lnTo>
                    <a:pt x="208" y="44"/>
                  </a:lnTo>
                  <a:lnTo>
                    <a:pt x="212" y="56"/>
                  </a:lnTo>
                  <a:lnTo>
                    <a:pt x="212" y="72"/>
                  </a:lnTo>
                  <a:lnTo>
                    <a:pt x="212" y="72"/>
                  </a:lnTo>
                  <a:lnTo>
                    <a:pt x="212" y="86"/>
                  </a:lnTo>
                  <a:lnTo>
                    <a:pt x="208" y="100"/>
                  </a:lnTo>
                  <a:lnTo>
                    <a:pt x="202" y="112"/>
                  </a:lnTo>
                  <a:lnTo>
                    <a:pt x="192" y="122"/>
                  </a:lnTo>
                  <a:lnTo>
                    <a:pt x="182" y="130"/>
                  </a:lnTo>
                  <a:lnTo>
                    <a:pt x="170" y="138"/>
                  </a:lnTo>
                  <a:lnTo>
                    <a:pt x="156" y="142"/>
                  </a:lnTo>
                  <a:lnTo>
                    <a:pt x="142" y="142"/>
                  </a:lnTo>
                  <a:lnTo>
                    <a:pt x="142" y="142"/>
                  </a:lnTo>
                  <a:lnTo>
                    <a:pt x="128" y="142"/>
                  </a:lnTo>
                  <a:lnTo>
                    <a:pt x="114" y="138"/>
                  </a:lnTo>
                  <a:lnTo>
                    <a:pt x="102" y="130"/>
                  </a:lnTo>
                  <a:lnTo>
                    <a:pt x="90" y="122"/>
                  </a:lnTo>
                  <a:lnTo>
                    <a:pt x="82" y="112"/>
                  </a:lnTo>
                  <a:lnTo>
                    <a:pt x="76" y="100"/>
                  </a:lnTo>
                  <a:lnTo>
                    <a:pt x="72" y="86"/>
                  </a:lnTo>
                  <a:lnTo>
                    <a:pt x="70" y="72"/>
                  </a:lnTo>
                  <a:lnTo>
                    <a:pt x="70" y="72"/>
                  </a:lnTo>
                  <a:close/>
                  <a:moveTo>
                    <a:pt x="142" y="190"/>
                  </a:moveTo>
                  <a:lnTo>
                    <a:pt x="142" y="190"/>
                  </a:lnTo>
                  <a:lnTo>
                    <a:pt x="122" y="190"/>
                  </a:lnTo>
                  <a:lnTo>
                    <a:pt x="104" y="194"/>
                  </a:lnTo>
                  <a:lnTo>
                    <a:pt x="88" y="198"/>
                  </a:lnTo>
                  <a:lnTo>
                    <a:pt x="74" y="202"/>
                  </a:lnTo>
                  <a:lnTo>
                    <a:pt x="60" y="208"/>
                  </a:lnTo>
                  <a:lnTo>
                    <a:pt x="48" y="214"/>
                  </a:lnTo>
                  <a:lnTo>
                    <a:pt x="30" y="230"/>
                  </a:lnTo>
                  <a:lnTo>
                    <a:pt x="16" y="244"/>
                  </a:lnTo>
                  <a:lnTo>
                    <a:pt x="6" y="256"/>
                  </a:lnTo>
                  <a:lnTo>
                    <a:pt x="0" y="268"/>
                  </a:lnTo>
                  <a:lnTo>
                    <a:pt x="0" y="308"/>
                  </a:lnTo>
                  <a:lnTo>
                    <a:pt x="284" y="308"/>
                  </a:lnTo>
                  <a:lnTo>
                    <a:pt x="284" y="268"/>
                  </a:lnTo>
                  <a:lnTo>
                    <a:pt x="284" y="268"/>
                  </a:lnTo>
                  <a:lnTo>
                    <a:pt x="278" y="256"/>
                  </a:lnTo>
                  <a:lnTo>
                    <a:pt x="268" y="244"/>
                  </a:lnTo>
                  <a:lnTo>
                    <a:pt x="254" y="230"/>
                  </a:lnTo>
                  <a:lnTo>
                    <a:pt x="234" y="214"/>
                  </a:lnTo>
                  <a:lnTo>
                    <a:pt x="224" y="208"/>
                  </a:lnTo>
                  <a:lnTo>
                    <a:pt x="210" y="202"/>
                  </a:lnTo>
                  <a:lnTo>
                    <a:pt x="196" y="198"/>
                  </a:lnTo>
                  <a:lnTo>
                    <a:pt x="180" y="194"/>
                  </a:lnTo>
                  <a:lnTo>
                    <a:pt x="162" y="190"/>
                  </a:lnTo>
                  <a:lnTo>
                    <a:pt x="142" y="190"/>
                  </a:lnTo>
                  <a:lnTo>
                    <a:pt x="142" y="1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g8d108a1aaf_0_4"/>
            <p:cNvSpPr/>
            <p:nvPr/>
          </p:nvSpPr>
          <p:spPr>
            <a:xfrm>
              <a:off x="6403160" y="2253099"/>
              <a:ext cx="73839" cy="72608"/>
            </a:xfrm>
            <a:custGeom>
              <a:rect b="b" l="l" r="r" t="t"/>
              <a:pathLst>
                <a:path extrusionOk="0" h="118" w="120">
                  <a:moveTo>
                    <a:pt x="60" y="0"/>
                  </a:moveTo>
                  <a:lnTo>
                    <a:pt x="60" y="0"/>
                  </a:lnTo>
                  <a:lnTo>
                    <a:pt x="72" y="2"/>
                  </a:lnTo>
                  <a:lnTo>
                    <a:pt x="84" y="4"/>
                  </a:lnTo>
                  <a:lnTo>
                    <a:pt x="94" y="10"/>
                  </a:lnTo>
                  <a:lnTo>
                    <a:pt x="102" y="18"/>
                  </a:lnTo>
                  <a:lnTo>
                    <a:pt x="110" y="26"/>
                  </a:lnTo>
                  <a:lnTo>
                    <a:pt x="114" y="36"/>
                  </a:lnTo>
                  <a:lnTo>
                    <a:pt x="118" y="48"/>
                  </a:lnTo>
                  <a:lnTo>
                    <a:pt x="120" y="60"/>
                  </a:lnTo>
                  <a:lnTo>
                    <a:pt x="120" y="60"/>
                  </a:lnTo>
                  <a:lnTo>
                    <a:pt x="118" y="72"/>
                  </a:lnTo>
                  <a:lnTo>
                    <a:pt x="114" y="82"/>
                  </a:lnTo>
                  <a:lnTo>
                    <a:pt x="110" y="92"/>
                  </a:lnTo>
                  <a:lnTo>
                    <a:pt x="102" y="102"/>
                  </a:lnTo>
                  <a:lnTo>
                    <a:pt x="94" y="108"/>
                  </a:lnTo>
                  <a:lnTo>
                    <a:pt x="84" y="114"/>
                  </a:lnTo>
                  <a:lnTo>
                    <a:pt x="72" y="118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48" y="118"/>
                  </a:lnTo>
                  <a:lnTo>
                    <a:pt x="38" y="114"/>
                  </a:lnTo>
                  <a:lnTo>
                    <a:pt x="26" y="108"/>
                  </a:lnTo>
                  <a:lnTo>
                    <a:pt x="18" y="102"/>
                  </a:lnTo>
                  <a:lnTo>
                    <a:pt x="10" y="92"/>
                  </a:lnTo>
                  <a:lnTo>
                    <a:pt x="6" y="82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2" y="48"/>
                  </a:lnTo>
                  <a:lnTo>
                    <a:pt x="6" y="36"/>
                  </a:lnTo>
                  <a:lnTo>
                    <a:pt x="10" y="26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8" y="4"/>
                  </a:lnTo>
                  <a:lnTo>
                    <a:pt x="48" y="2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g8d108a1aaf_0_4"/>
            <p:cNvSpPr/>
            <p:nvPr/>
          </p:nvSpPr>
          <p:spPr>
            <a:xfrm>
              <a:off x="6399469" y="2355243"/>
              <a:ext cx="107066" cy="60302"/>
            </a:xfrm>
            <a:custGeom>
              <a:rect b="b" l="l" r="r" t="t"/>
              <a:pathLst>
                <a:path extrusionOk="0" h="98" w="174">
                  <a:moveTo>
                    <a:pt x="66" y="0"/>
                  </a:moveTo>
                  <a:lnTo>
                    <a:pt x="66" y="0"/>
                  </a:lnTo>
                  <a:lnTo>
                    <a:pt x="46" y="2"/>
                  </a:lnTo>
                  <a:lnTo>
                    <a:pt x="28" y="6"/>
                  </a:lnTo>
                  <a:lnTo>
                    <a:pt x="14" y="12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8" y="30"/>
                  </a:lnTo>
                  <a:lnTo>
                    <a:pt x="34" y="42"/>
                  </a:lnTo>
                  <a:lnTo>
                    <a:pt x="48" y="54"/>
                  </a:lnTo>
                  <a:lnTo>
                    <a:pt x="58" y="66"/>
                  </a:lnTo>
                  <a:lnTo>
                    <a:pt x="66" y="76"/>
                  </a:lnTo>
                  <a:lnTo>
                    <a:pt x="72" y="86"/>
                  </a:lnTo>
                  <a:lnTo>
                    <a:pt x="76" y="96"/>
                  </a:lnTo>
                  <a:lnTo>
                    <a:pt x="76" y="98"/>
                  </a:lnTo>
                  <a:lnTo>
                    <a:pt x="174" y="98"/>
                  </a:lnTo>
                  <a:lnTo>
                    <a:pt x="174" y="66"/>
                  </a:lnTo>
                  <a:lnTo>
                    <a:pt x="174" y="66"/>
                  </a:lnTo>
                  <a:lnTo>
                    <a:pt x="168" y="56"/>
                  </a:lnTo>
                  <a:lnTo>
                    <a:pt x="160" y="44"/>
                  </a:lnTo>
                  <a:lnTo>
                    <a:pt x="150" y="32"/>
                  </a:lnTo>
                  <a:lnTo>
                    <a:pt x="136" y="20"/>
                  </a:lnTo>
                  <a:lnTo>
                    <a:pt x="116" y="10"/>
                  </a:lnTo>
                  <a:lnTo>
                    <a:pt x="106" y="6"/>
                  </a:lnTo>
                  <a:lnTo>
                    <a:pt x="94" y="4"/>
                  </a:lnTo>
                  <a:lnTo>
                    <a:pt x="80" y="0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g8d108a1aaf_0_4"/>
            <p:cNvSpPr/>
            <p:nvPr/>
          </p:nvSpPr>
          <p:spPr>
            <a:xfrm>
              <a:off x="6403160" y="2253099"/>
              <a:ext cx="73839" cy="72608"/>
            </a:xfrm>
            <a:custGeom>
              <a:rect b="b" l="l" r="r" t="t"/>
              <a:pathLst>
                <a:path extrusionOk="0" h="118" w="120">
                  <a:moveTo>
                    <a:pt x="60" y="0"/>
                  </a:moveTo>
                  <a:lnTo>
                    <a:pt x="60" y="0"/>
                  </a:lnTo>
                  <a:lnTo>
                    <a:pt x="72" y="2"/>
                  </a:lnTo>
                  <a:lnTo>
                    <a:pt x="84" y="4"/>
                  </a:lnTo>
                  <a:lnTo>
                    <a:pt x="94" y="10"/>
                  </a:lnTo>
                  <a:lnTo>
                    <a:pt x="102" y="18"/>
                  </a:lnTo>
                  <a:lnTo>
                    <a:pt x="110" y="26"/>
                  </a:lnTo>
                  <a:lnTo>
                    <a:pt x="114" y="36"/>
                  </a:lnTo>
                  <a:lnTo>
                    <a:pt x="118" y="48"/>
                  </a:lnTo>
                  <a:lnTo>
                    <a:pt x="120" y="60"/>
                  </a:lnTo>
                  <a:lnTo>
                    <a:pt x="120" y="60"/>
                  </a:lnTo>
                  <a:lnTo>
                    <a:pt x="118" y="72"/>
                  </a:lnTo>
                  <a:lnTo>
                    <a:pt x="114" y="82"/>
                  </a:lnTo>
                  <a:lnTo>
                    <a:pt x="110" y="92"/>
                  </a:lnTo>
                  <a:lnTo>
                    <a:pt x="102" y="102"/>
                  </a:lnTo>
                  <a:lnTo>
                    <a:pt x="94" y="108"/>
                  </a:lnTo>
                  <a:lnTo>
                    <a:pt x="84" y="114"/>
                  </a:lnTo>
                  <a:lnTo>
                    <a:pt x="72" y="118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48" y="118"/>
                  </a:lnTo>
                  <a:lnTo>
                    <a:pt x="38" y="114"/>
                  </a:lnTo>
                  <a:lnTo>
                    <a:pt x="26" y="108"/>
                  </a:lnTo>
                  <a:lnTo>
                    <a:pt x="18" y="102"/>
                  </a:lnTo>
                  <a:lnTo>
                    <a:pt x="10" y="92"/>
                  </a:lnTo>
                  <a:lnTo>
                    <a:pt x="6" y="82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2" y="48"/>
                  </a:lnTo>
                  <a:lnTo>
                    <a:pt x="6" y="36"/>
                  </a:lnTo>
                  <a:lnTo>
                    <a:pt x="10" y="26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8" y="4"/>
                  </a:lnTo>
                  <a:lnTo>
                    <a:pt x="48" y="2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g8d108a1aaf_0_4"/>
            <p:cNvSpPr/>
            <p:nvPr/>
          </p:nvSpPr>
          <p:spPr>
            <a:xfrm>
              <a:off x="6399469" y="2355243"/>
              <a:ext cx="107066" cy="60302"/>
            </a:xfrm>
            <a:custGeom>
              <a:rect b="b" l="l" r="r" t="t"/>
              <a:pathLst>
                <a:path extrusionOk="0" h="98" w="174">
                  <a:moveTo>
                    <a:pt x="66" y="0"/>
                  </a:moveTo>
                  <a:lnTo>
                    <a:pt x="66" y="0"/>
                  </a:lnTo>
                  <a:lnTo>
                    <a:pt x="46" y="2"/>
                  </a:lnTo>
                  <a:lnTo>
                    <a:pt x="28" y="6"/>
                  </a:lnTo>
                  <a:lnTo>
                    <a:pt x="14" y="12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8" y="30"/>
                  </a:lnTo>
                  <a:lnTo>
                    <a:pt x="34" y="42"/>
                  </a:lnTo>
                  <a:lnTo>
                    <a:pt x="48" y="54"/>
                  </a:lnTo>
                  <a:lnTo>
                    <a:pt x="58" y="66"/>
                  </a:lnTo>
                  <a:lnTo>
                    <a:pt x="66" y="76"/>
                  </a:lnTo>
                  <a:lnTo>
                    <a:pt x="72" y="86"/>
                  </a:lnTo>
                  <a:lnTo>
                    <a:pt x="76" y="96"/>
                  </a:lnTo>
                  <a:lnTo>
                    <a:pt x="76" y="98"/>
                  </a:lnTo>
                  <a:lnTo>
                    <a:pt x="174" y="98"/>
                  </a:lnTo>
                  <a:lnTo>
                    <a:pt x="174" y="66"/>
                  </a:lnTo>
                  <a:lnTo>
                    <a:pt x="174" y="66"/>
                  </a:lnTo>
                  <a:lnTo>
                    <a:pt x="168" y="56"/>
                  </a:lnTo>
                  <a:lnTo>
                    <a:pt x="160" y="44"/>
                  </a:lnTo>
                  <a:lnTo>
                    <a:pt x="150" y="32"/>
                  </a:lnTo>
                  <a:lnTo>
                    <a:pt x="136" y="20"/>
                  </a:lnTo>
                  <a:lnTo>
                    <a:pt x="116" y="10"/>
                  </a:lnTo>
                  <a:lnTo>
                    <a:pt x="106" y="6"/>
                  </a:lnTo>
                  <a:lnTo>
                    <a:pt x="94" y="4"/>
                  </a:lnTo>
                  <a:lnTo>
                    <a:pt x="80" y="0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g8d108a1aaf_0_4"/>
            <p:cNvSpPr/>
            <p:nvPr/>
          </p:nvSpPr>
          <p:spPr>
            <a:xfrm>
              <a:off x="6201329" y="2244206"/>
              <a:ext cx="72608" cy="72608"/>
            </a:xfrm>
            <a:custGeom>
              <a:rect b="b" l="l" r="r" t="t"/>
              <a:pathLst>
                <a:path extrusionOk="0" h="118" w="118">
                  <a:moveTo>
                    <a:pt x="60" y="0"/>
                  </a:moveTo>
                  <a:lnTo>
                    <a:pt x="60" y="0"/>
                  </a:lnTo>
                  <a:lnTo>
                    <a:pt x="72" y="2"/>
                  </a:lnTo>
                  <a:lnTo>
                    <a:pt x="82" y="4"/>
                  </a:lnTo>
                  <a:lnTo>
                    <a:pt x="92" y="10"/>
                  </a:lnTo>
                  <a:lnTo>
                    <a:pt x="102" y="18"/>
                  </a:lnTo>
                  <a:lnTo>
                    <a:pt x="108" y="26"/>
                  </a:lnTo>
                  <a:lnTo>
                    <a:pt x="114" y="36"/>
                  </a:lnTo>
                  <a:lnTo>
                    <a:pt x="118" y="48"/>
                  </a:lnTo>
                  <a:lnTo>
                    <a:pt x="118" y="60"/>
                  </a:lnTo>
                  <a:lnTo>
                    <a:pt x="118" y="60"/>
                  </a:lnTo>
                  <a:lnTo>
                    <a:pt x="118" y="72"/>
                  </a:lnTo>
                  <a:lnTo>
                    <a:pt x="114" y="82"/>
                  </a:lnTo>
                  <a:lnTo>
                    <a:pt x="108" y="92"/>
                  </a:lnTo>
                  <a:lnTo>
                    <a:pt x="102" y="102"/>
                  </a:lnTo>
                  <a:lnTo>
                    <a:pt x="92" y="108"/>
                  </a:lnTo>
                  <a:lnTo>
                    <a:pt x="82" y="114"/>
                  </a:lnTo>
                  <a:lnTo>
                    <a:pt x="72" y="118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48" y="118"/>
                  </a:lnTo>
                  <a:lnTo>
                    <a:pt x="36" y="114"/>
                  </a:lnTo>
                  <a:lnTo>
                    <a:pt x="26" y="108"/>
                  </a:lnTo>
                  <a:lnTo>
                    <a:pt x="18" y="102"/>
                  </a:lnTo>
                  <a:lnTo>
                    <a:pt x="10" y="92"/>
                  </a:lnTo>
                  <a:lnTo>
                    <a:pt x="4" y="82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2" y="48"/>
                  </a:lnTo>
                  <a:lnTo>
                    <a:pt x="4" y="36"/>
                  </a:lnTo>
                  <a:lnTo>
                    <a:pt x="10" y="26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8" y="2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g8d108a1aaf_0_4"/>
            <p:cNvSpPr/>
            <p:nvPr/>
          </p:nvSpPr>
          <p:spPr>
            <a:xfrm>
              <a:off x="6184105" y="2355243"/>
              <a:ext cx="107066" cy="60302"/>
            </a:xfrm>
            <a:custGeom>
              <a:rect b="b" l="l" r="r" t="t"/>
              <a:pathLst>
                <a:path extrusionOk="0" h="98" w="174">
                  <a:moveTo>
                    <a:pt x="108" y="0"/>
                  </a:moveTo>
                  <a:lnTo>
                    <a:pt x="108" y="0"/>
                  </a:lnTo>
                  <a:lnTo>
                    <a:pt x="128" y="2"/>
                  </a:lnTo>
                  <a:lnTo>
                    <a:pt x="144" y="6"/>
                  </a:lnTo>
                  <a:lnTo>
                    <a:pt x="160" y="12"/>
                  </a:lnTo>
                  <a:lnTo>
                    <a:pt x="174" y="20"/>
                  </a:lnTo>
                  <a:lnTo>
                    <a:pt x="174" y="20"/>
                  </a:lnTo>
                  <a:lnTo>
                    <a:pt x="154" y="30"/>
                  </a:lnTo>
                  <a:lnTo>
                    <a:pt x="138" y="42"/>
                  </a:lnTo>
                  <a:lnTo>
                    <a:pt x="126" y="54"/>
                  </a:lnTo>
                  <a:lnTo>
                    <a:pt x="116" y="66"/>
                  </a:lnTo>
                  <a:lnTo>
                    <a:pt x="108" y="76"/>
                  </a:lnTo>
                  <a:lnTo>
                    <a:pt x="102" y="86"/>
                  </a:lnTo>
                  <a:lnTo>
                    <a:pt x="98" y="96"/>
                  </a:lnTo>
                  <a:lnTo>
                    <a:pt x="98" y="98"/>
                  </a:lnTo>
                  <a:lnTo>
                    <a:pt x="0" y="98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6" y="56"/>
                  </a:lnTo>
                  <a:lnTo>
                    <a:pt x="12" y="44"/>
                  </a:lnTo>
                  <a:lnTo>
                    <a:pt x="24" y="32"/>
                  </a:lnTo>
                  <a:lnTo>
                    <a:pt x="38" y="20"/>
                  </a:lnTo>
                  <a:lnTo>
                    <a:pt x="56" y="10"/>
                  </a:lnTo>
                  <a:lnTo>
                    <a:pt x="68" y="6"/>
                  </a:lnTo>
                  <a:lnTo>
                    <a:pt x="80" y="4"/>
                  </a:lnTo>
                  <a:lnTo>
                    <a:pt x="92" y="0"/>
                  </a:lnTo>
                  <a:lnTo>
                    <a:pt x="108" y="0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/>
          <p:nvPr/>
        </p:nvSpPr>
        <p:spPr>
          <a:xfrm>
            <a:off x="299175" y="128150"/>
            <a:ext cx="11353500" cy="13695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</a:pPr>
            <a:r>
              <a:rPr b="1" i="0" lang="zh-TW" sz="80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考招新制</a:t>
            </a:r>
            <a:endParaRPr b="1" i="0" sz="80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201" name="Google Shape;201;p4"/>
          <p:cNvGraphicFramePr/>
          <p:nvPr/>
        </p:nvGraphicFramePr>
        <p:xfrm>
          <a:off x="757663" y="1415419"/>
          <a:ext cx="3000000" cy="3000000"/>
        </p:xfrm>
        <a:graphic>
          <a:graphicData uri="http://schemas.openxmlformats.org/drawingml/2006/table">
            <a:tbl>
              <a:tblPr bandRow="1" firstRow="1">
                <a:gradFill>
                  <a:gsLst>
                    <a:gs pos="0">
                      <a:srgbClr val="9BCDFF"/>
                    </a:gs>
                    <a:gs pos="35000">
                      <a:srgbClr val="B8DCFF"/>
                    </a:gs>
                    <a:gs pos="100000">
                      <a:srgbClr val="E2F0FF"/>
                    </a:gs>
                  </a:gsLst>
                  <a:lin ang="16200000" scaled="0"/>
                </a:gradFill>
                <a:tableStyleId>{56869C69-6316-4224-B8F6-B1274F5C7C0E}</a:tableStyleId>
              </a:tblPr>
              <a:tblGrid>
                <a:gridCol w="5286525"/>
                <a:gridCol w="54498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400"/>
                        <a:buFont typeface="Arial"/>
                        <a:buNone/>
                      </a:pPr>
                      <a:r>
                        <a:rPr lang="zh-TW" sz="5400" u="none" cap="none" strike="noStrike"/>
                        <a:t>招生方式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400"/>
                        <a:buFont typeface="Arial"/>
                        <a:buNone/>
                      </a:pPr>
                      <a:r>
                        <a:rPr lang="zh-TW" sz="5400" u="none" cap="none" strike="noStrike"/>
                        <a:t>考試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b="1" lang="zh-TW" sz="4800" u="none" cap="none" strike="noStrike">
                          <a:solidFill>
                            <a:srgbClr val="C55A11"/>
                          </a:solidFill>
                        </a:rPr>
                        <a:t>特殊選才( 2%)</a:t>
                      </a:r>
                      <a:endParaRPr b="1" sz="4800" u="none" cap="none" strike="noStrike">
                        <a:solidFill>
                          <a:srgbClr val="C55A1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zh-TW" sz="4800" u="none" cap="none" strike="noStrike"/>
                        <a:t>獨招、免考試</a:t>
                      </a:r>
                      <a:endParaRPr sz="4800" u="none" cap="none" strike="noStrike">
                        <a:solidFill>
                          <a:srgbClr val="00206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b="1" lang="zh-TW" sz="4800" u="none" cap="none" strike="noStrike">
                          <a:solidFill>
                            <a:srgbClr val="C55A11"/>
                          </a:solidFill>
                        </a:rPr>
                        <a:t>繁星推薦(15%)</a:t>
                      </a:r>
                      <a:endParaRPr b="1" sz="4800" u="none" cap="none" strike="noStrike">
                        <a:solidFill>
                          <a:srgbClr val="C55A1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zh-TW" sz="4800" u="none" cap="none" strike="noStrike"/>
                        <a:t>學測</a:t>
                      </a:r>
                      <a:endParaRPr sz="4800" u="none" cap="none" strike="noStrike">
                        <a:solidFill>
                          <a:srgbClr val="00206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b="1" lang="zh-TW" sz="4800" u="none" cap="none" strike="noStrike">
                          <a:solidFill>
                            <a:srgbClr val="C55A11"/>
                          </a:solidFill>
                        </a:rPr>
                        <a:t>申請入學(58%)</a:t>
                      </a:r>
                      <a:endParaRPr b="1" sz="4800" u="none" cap="none" strike="noStrike">
                        <a:solidFill>
                          <a:srgbClr val="C55A1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zh-TW" sz="4800" u="none" cap="none" strike="noStrike"/>
                        <a:t>學測+學習歷程</a:t>
                      </a:r>
                      <a:endParaRPr sz="4800" u="none" cap="none" strike="noStrike">
                        <a:solidFill>
                          <a:srgbClr val="00206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b="1" lang="zh-TW" sz="4800" u="none" cap="none" strike="noStrike">
                          <a:solidFill>
                            <a:srgbClr val="C55A11"/>
                          </a:solidFill>
                        </a:rPr>
                        <a:t>分發入學(24%)</a:t>
                      </a:r>
                      <a:endParaRPr b="1" sz="4800" u="none" cap="none" strike="noStrike">
                        <a:solidFill>
                          <a:srgbClr val="C55A1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zh-TW" sz="4800" u="none" cap="none" strike="noStrike"/>
                        <a:t>學測(最多4科)</a:t>
                      </a:r>
                      <a:endParaRPr sz="4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zh-TW" sz="4800" u="none" cap="none" strike="noStrike"/>
                        <a:t>+分科考試(最少1科)</a:t>
                      </a:r>
                      <a:endParaRPr sz="4800" u="none" cap="none" strike="noStrike">
                        <a:solidFill>
                          <a:srgbClr val="002060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8ea4eb5275_3_12"/>
          <p:cNvSpPr txBox="1"/>
          <p:nvPr/>
        </p:nvSpPr>
        <p:spPr>
          <a:xfrm>
            <a:off x="96474" y="3527271"/>
            <a:ext cx="12192000" cy="31280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zh-TW" sz="8000" u="none" cap="none" strike="noStrike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申請入學</a:t>
            </a:r>
            <a:endParaRPr b="1" i="0" sz="8000" u="none" cap="none" strike="noStrike">
              <a:solidFill>
                <a:schemeClr val="accent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b="1" i="0" lang="zh-TW" sz="10000" u="none" cap="none" strike="noStrike">
                <a:solidFill>
                  <a:schemeClr val="accent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採計</a:t>
            </a:r>
            <a:r>
              <a:rPr b="1" i="0" lang="zh-TW" sz="10000" u="none" cap="none" strike="noStrike">
                <a:solidFill>
                  <a:srgbClr val="38761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學習歷程檔案</a:t>
            </a:r>
            <a:endParaRPr b="1" i="0" sz="10000" u="none" cap="none" strike="noStrike">
              <a:solidFill>
                <a:srgbClr val="38761D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8" name="Google Shape;208;g8ea4eb5275_3_12"/>
          <p:cNvSpPr txBox="1"/>
          <p:nvPr/>
        </p:nvSpPr>
        <p:spPr>
          <a:xfrm>
            <a:off x="220594" y="493411"/>
            <a:ext cx="12192000" cy="31280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zh-TW" sz="8000" u="none" cap="none" strike="noStrike">
                <a:solidFill>
                  <a:srgbClr val="0000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獨招、繁星、分發入學</a:t>
            </a:r>
            <a:endParaRPr b="1" i="0" sz="8000" u="none" cap="none" strike="noStrike">
              <a:solidFill>
                <a:srgbClr val="0000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b="1" i="0" lang="zh-TW" sz="100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</a:t>
            </a:r>
            <a:r>
              <a:rPr b="1" i="0" lang="zh-TW" sz="10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採計</a:t>
            </a:r>
            <a:r>
              <a:rPr b="1" i="0" lang="zh-TW" sz="10000" u="none" cap="none" strike="noStrike">
                <a:solidFill>
                  <a:srgbClr val="38761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學習歷程檔案</a:t>
            </a:r>
            <a:endParaRPr b="1" i="0" sz="10000" u="none" cap="none" strike="noStrike">
              <a:solidFill>
                <a:srgbClr val="38761D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/>
          <p:nvPr/>
        </p:nvSpPr>
        <p:spPr>
          <a:xfrm>
            <a:off x="447825" y="277800"/>
            <a:ext cx="11274900" cy="769500"/>
          </a:xfrm>
          <a:prstGeom prst="rect">
            <a:avLst/>
          </a:prstGeom>
          <a:solidFill>
            <a:srgbClr val="D5A6B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108課綱體育班學生採申請大學入學管道需知</a:t>
            </a:r>
            <a:endParaRPr b="1" i="0" sz="4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4" name="Google Shape;214;p5"/>
          <p:cNvSpPr txBox="1"/>
          <p:nvPr/>
        </p:nvSpPr>
        <p:spPr>
          <a:xfrm>
            <a:off x="447825" y="1047300"/>
            <a:ext cx="11274900" cy="22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Microsoft JhengHei"/>
              <a:buChar char="●"/>
            </a:pPr>
            <a:r>
              <a:rPr b="1" i="0" lang="zh-TW" sz="2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從高一就開始思考未來升學方式。</a:t>
            </a:r>
            <a:endParaRPr b="1" i="0" sz="28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Microsoft JhengHei"/>
              <a:buChar char="●"/>
            </a:pPr>
            <a:r>
              <a:rPr b="1" i="0" lang="zh-TW" sz="2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為了鼓勵學生選修自己有興趣課程，教育部從108學年度起建立高中生「學習歷程檔案」，來記錄學生的學習。包括：課程學習成果、社團、多元表現與選修課的學習狀況。未來大學招生的</a:t>
            </a:r>
            <a:r>
              <a:rPr b="1" i="0" lang="zh-TW" sz="2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申請入學管道，會採計學習歷程檔案。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descr="è¦ªå­å¤©ä¸ä¸æè" id="215" name="Google Shape;215;p5"/>
          <p:cNvPicPr preferRelativeResize="0"/>
          <p:nvPr/>
        </p:nvPicPr>
        <p:blipFill rotWithShape="1">
          <a:blip r:embed="rId3">
            <a:alphaModFix/>
          </a:blip>
          <a:srcRect b="0" l="13949" r="994" t="34809"/>
          <a:stretch/>
        </p:blipFill>
        <p:spPr>
          <a:xfrm>
            <a:off x="821613" y="3294000"/>
            <a:ext cx="10527325" cy="3337650"/>
          </a:xfrm>
          <a:prstGeom prst="rect">
            <a:avLst/>
          </a:prstGeom>
          <a:noFill/>
          <a:ln cap="flat" cmpd="sng" w="28575">
            <a:solidFill>
              <a:srgbClr val="F172A3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"/>
          <p:cNvSpPr txBox="1"/>
          <p:nvPr/>
        </p:nvSpPr>
        <p:spPr>
          <a:xfrm>
            <a:off x="937600" y="0"/>
            <a:ext cx="10316700" cy="8148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zh-TW" sz="3200" u="none" cap="none" strike="noStrike">
                <a:solidFill>
                  <a:srgbClr val="85200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學習歷程檔案蒐集那些資料?/強調紙筆測驗看不到的表現</a:t>
            </a:r>
            <a:endParaRPr b="1" i="0" sz="3200" u="none" cap="none" strike="noStrike">
              <a:solidFill>
                <a:srgbClr val="85200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221" name="Google Shape;221;p6"/>
          <p:cNvGraphicFramePr/>
          <p:nvPr/>
        </p:nvGraphicFramePr>
        <p:xfrm>
          <a:off x="937602" y="814789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{9BE80A44-8D72-4CE0-896D-E2EACDF86F3D}</a:tableStyleId>
              </a:tblPr>
              <a:tblGrid>
                <a:gridCol w="1812525"/>
                <a:gridCol w="4579625"/>
                <a:gridCol w="1608575"/>
                <a:gridCol w="2316050"/>
              </a:tblGrid>
              <a:tr h="5264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7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學習歷程學校平台</a:t>
                      </a:r>
                      <a:endParaRPr b="1" sz="27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 anchor="ctr"/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7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學習歷程中央資料庫</a:t>
                      </a:r>
                      <a:endParaRPr sz="27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 anchor="ctr">
                    <a:solidFill>
                      <a:srgbClr val="6D9EEB"/>
                    </a:solidFill>
                  </a:tcPr>
                </a:tc>
                <a:tc hMerge="1"/>
              </a:tr>
              <a:tr h="33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項目</a:t>
                      </a:r>
                      <a:endParaRPr sz="22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6475" marL="564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3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內容</a:t>
                      </a:r>
                      <a:endParaRPr b="1" sz="23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200" u="none" cap="none" strike="noStrike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項目</a:t>
                      </a:r>
                      <a:endParaRPr b="1" sz="2200" u="none" cap="none" strike="noStrike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 anchor="ctr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3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內容</a:t>
                      </a:r>
                      <a:endParaRPr b="1" sz="23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/>
                </a:tc>
              </a:tr>
              <a:tr h="1079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7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基本資料</a:t>
                      </a:r>
                      <a:endParaRPr sz="27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6475" marL="564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學生學籍資料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(含校級、班級及社團幹部經歷)</a:t>
                      </a:r>
                      <a:endParaRPr b="1" sz="2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700" u="none" cap="none" strike="noStrike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基本資料</a:t>
                      </a:r>
                      <a:endParaRPr b="1" sz="2700" u="none" cap="none" strike="noStrike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 anchor="ctr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同學習歷程學校平臺之資料</a:t>
                      </a:r>
                      <a:endParaRPr b="1" sz="2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 anchor="ctr"/>
                </a:tc>
              </a:tr>
              <a:tr h="1079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7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修課紀錄</a:t>
                      </a:r>
                      <a:endParaRPr sz="27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6475" marL="564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每學期修課紀錄，包括修習部定/校訂必修/選修等科目學分數及成績等</a:t>
                      </a:r>
                      <a:endParaRPr b="1" sz="2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700" u="none" cap="none" strike="noStrike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修課紀錄</a:t>
                      </a:r>
                      <a:endParaRPr b="1" sz="2700" u="none" cap="none" strike="noStrike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 anchor="ctr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同學習歷程學校平臺之資料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3048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 </a:t>
                      </a:r>
                      <a:endParaRPr b="1" sz="2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 anchor="ctr"/>
                </a:tc>
              </a:tr>
              <a:tr h="1405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7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課程學習成果</a:t>
                      </a:r>
                      <a:endParaRPr sz="27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6475" marL="564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有修課紀錄且具學分數之課程實作作品或書面報告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Microsoft JhengHei"/>
                        <a:buChar char="●"/>
                      </a:pPr>
                      <a:r>
                        <a:rPr b="1" lang="zh-TW" sz="2400" u="none" cap="none" strike="noStrik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每學期上傳件數由學校自訂，108學年每學期6件。</a:t>
                      </a:r>
                      <a:endParaRPr b="1" sz="24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700" u="none" cap="none" strike="noStrike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課程學習成果</a:t>
                      </a:r>
                      <a:endParaRPr b="1" sz="2700" u="none" cap="none" strike="noStrike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 anchor="ctr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同學習歷程學校平臺之資料</a:t>
                      </a:r>
                      <a:endParaRPr b="1"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Microsoft JhengHei"/>
                        <a:buChar char="●"/>
                      </a:pPr>
                      <a:r>
                        <a:rPr b="1" lang="zh-TW" sz="2400" u="none" cap="none" strike="noStrik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每學年提交至多6件</a:t>
                      </a:r>
                      <a:endParaRPr b="1" sz="24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 anchor="ctr"/>
                </a:tc>
              </a:tr>
              <a:tr h="1405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7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多元表現</a:t>
                      </a:r>
                      <a:endParaRPr sz="27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6475" marL="564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彈性學習時間、團體活動時間及其他多元表現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Microsoft JhengHei"/>
                        <a:buChar char="●"/>
                      </a:pPr>
                      <a:r>
                        <a:rPr b="1" lang="zh-TW" sz="2400" u="none" cap="none" strike="noStrik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每學年上傳件數由學校自訂，108學年每學年20件。</a:t>
                      </a:r>
                      <a:endParaRPr b="1" sz="24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700" u="none" cap="none" strike="noStrike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多元表現</a:t>
                      </a:r>
                      <a:endParaRPr b="1" sz="2700" u="none" cap="none" strike="noStrike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 anchor="ctr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同學習歷程學校平臺之資料</a:t>
                      </a:r>
                      <a:endParaRPr b="1"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Microsoft JhengHei"/>
                        <a:buChar char="●"/>
                      </a:pPr>
                      <a:r>
                        <a:rPr b="1" lang="zh-TW" sz="2400" u="none" cap="none" strike="noStrik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每學年提交至多10件</a:t>
                      </a:r>
                      <a:endParaRPr b="1" sz="24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56475" marL="5647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7"/>
          <p:cNvSpPr txBox="1"/>
          <p:nvPr/>
        </p:nvSpPr>
        <p:spPr>
          <a:xfrm>
            <a:off x="15050" y="179620"/>
            <a:ext cx="12192000" cy="1446509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1" i="0" lang="zh-TW" sz="8800" u="none" cap="none" strike="noStrike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生涯規劃課要注意聽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15050" y="1923850"/>
            <a:ext cx="12192000" cy="3416279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zh-TW" sz="7200" u="none" cap="none" strike="noStrike">
                <a:solidFill>
                  <a:srgbClr val="2F54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透過學習歷程檔案的檢視，可以幫助生涯定向，確定自己的目標</a:t>
            </a:r>
            <a:r>
              <a:rPr b="1" i="0" lang="zh-TW" sz="7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b="1" i="0" lang="zh-TW" sz="72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大學學群</a:t>
            </a:r>
            <a:r>
              <a:rPr b="1" i="0" lang="zh-TW" sz="7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)。</a:t>
            </a:r>
            <a:endParaRPr b="1" i="0" sz="72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佈景主題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teacher</dc:creator>
</cp:coreProperties>
</file>