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311" r:id="rId3"/>
    <p:sldId id="312" r:id="rId4"/>
    <p:sldId id="313" r:id="rId5"/>
    <p:sldId id="314" r:id="rId6"/>
    <p:sldId id="315" r:id="rId7"/>
    <p:sldId id="316" r:id="rId8"/>
    <p:sldId id="317" r:id="rId9"/>
    <p:sldId id="318" r:id="rId10"/>
    <p:sldId id="319" r:id="rId11"/>
    <p:sldId id="325" r:id="rId12"/>
    <p:sldId id="324" r:id="rId13"/>
    <p:sldId id="320" r:id="rId14"/>
    <p:sldId id="321" r:id="rId15"/>
    <p:sldId id="322" r:id="rId16"/>
    <p:sldId id="323" r:id="rId17"/>
    <p:sldId id="305" r:id="rId18"/>
    <p:sldId id="296" r:id="rId19"/>
    <p:sldId id="297" r:id="rId20"/>
    <p:sldId id="299" r:id="rId21"/>
    <p:sldId id="298" r:id="rId22"/>
    <p:sldId id="300" r:id="rId23"/>
    <p:sldId id="301" r:id="rId24"/>
    <p:sldId id="302" r:id="rId25"/>
    <p:sldId id="327" r:id="rId26"/>
    <p:sldId id="328" r:id="rId27"/>
    <p:sldId id="329" r:id="rId28"/>
  </p:sldIdLst>
  <p:sldSz cx="9144000" cy="5143500" type="screen16x9"/>
  <p:notesSz cx="6858000" cy="9144000"/>
  <p:embeddedFontLst>
    <p:embeddedFont>
      <p:font typeface="Carlito" panose="02020500000000000000" charset="0"/>
      <p:regular r:id="rId30"/>
      <p:bold r:id="rId31"/>
      <p:italic r:id="rId32"/>
      <p:boldItalic r:id="rId33"/>
    </p:embeddedFont>
    <p:embeddedFont>
      <p:font typeface="Noto Sans Medium" panose="02020500000000000000" charset="0"/>
      <p:regular r:id="rId34"/>
      <p:bold r:id="rId35"/>
      <p:italic r:id="rId36"/>
      <p:boldItalic r:id="rId37"/>
    </p:embeddedFont>
    <p:embeddedFont>
      <p:font typeface="微軟正黑體" panose="020B0604030504040204" pitchFamily="34" charset="-120"/>
      <p:regular r:id="rId38"/>
      <p:bold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05" roundtripDataSignature="AMtx7mi3cdZgYJDWCK5mFjz9KTDv0Qh4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BF3873B-97CB-4B81-AB31-2A9432777DD7}">
  <a:tblStyle styleId="{7BF3873B-97CB-4B81-AB31-2A9432777DD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759B177-6D71-4715-9388-36BC4662C878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885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10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07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105" Type="http://customschemas.google.com/relationships/presentationmetadata" Target="meta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108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21195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405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4571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8514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7"/>
          <p:cNvSpPr/>
          <p:nvPr/>
        </p:nvSpPr>
        <p:spPr>
          <a:xfrm>
            <a:off x="0" y="1206252"/>
            <a:ext cx="9144000" cy="2195295"/>
          </a:xfrm>
          <a:prstGeom prst="rect">
            <a:avLst/>
          </a:prstGeom>
          <a:solidFill>
            <a:srgbClr val="24537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7" name="Google Shape;17;p9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76929" y="1206252"/>
            <a:ext cx="2927060" cy="21952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" name="Google Shape;18;p97"/>
          <p:cNvGrpSpPr/>
          <p:nvPr/>
        </p:nvGrpSpPr>
        <p:grpSpPr>
          <a:xfrm>
            <a:off x="240011" y="469356"/>
            <a:ext cx="1473791" cy="1473791"/>
            <a:chOff x="-1591652" y="131736"/>
            <a:chExt cx="1473791" cy="1473791"/>
          </a:xfrm>
        </p:grpSpPr>
        <p:sp>
          <p:nvSpPr>
            <p:cNvPr id="19" name="Google Shape;19;p97"/>
            <p:cNvSpPr/>
            <p:nvPr/>
          </p:nvSpPr>
          <p:spPr>
            <a:xfrm>
              <a:off x="-1591652" y="131736"/>
              <a:ext cx="1473791" cy="147379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0" name="Google Shape;20;p9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1591652" y="131736"/>
              <a:ext cx="1473791" cy="147379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Google Shape;21;p97"/>
          <p:cNvSpPr txBox="1">
            <a:spLocks noGrp="1"/>
          </p:cNvSpPr>
          <p:nvPr>
            <p:ph type="ctrTitle"/>
          </p:nvPr>
        </p:nvSpPr>
        <p:spPr>
          <a:xfrm>
            <a:off x="357989" y="2072640"/>
            <a:ext cx="5540366" cy="935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  <a:defRPr sz="60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97"/>
          <p:cNvSpPr txBox="1">
            <a:spLocks noGrp="1"/>
          </p:cNvSpPr>
          <p:nvPr>
            <p:ph type="subTitle" idx="1"/>
          </p:nvPr>
        </p:nvSpPr>
        <p:spPr>
          <a:xfrm>
            <a:off x="1792376" y="1399829"/>
            <a:ext cx="3214523" cy="417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3" name="Google Shape;23;p9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9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0" lvl="1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marL="0" lvl="2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marL="0" lvl="3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marL="0" lvl="4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marL="0" lvl="5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marL="0" lvl="6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marL="0" lvl="7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marL="0" lvl="8" indent="0" algn="r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8"/>
          <p:cNvSpPr txBox="1">
            <a:spLocks noGrp="1"/>
          </p:cNvSpPr>
          <p:nvPr>
            <p:ph type="title"/>
          </p:nvPr>
        </p:nvSpPr>
        <p:spPr>
          <a:xfrm>
            <a:off x="785830" y="454630"/>
            <a:ext cx="7679627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Microsoft JhengHei"/>
              <a:buNone/>
              <a:defRPr b="1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8"/>
          <p:cNvSpPr txBox="1">
            <a:spLocks noGrp="1"/>
          </p:cNvSpPr>
          <p:nvPr>
            <p:ph type="body" idx="1"/>
          </p:nvPr>
        </p:nvSpPr>
        <p:spPr>
          <a:xfrm>
            <a:off x="2211977" y="1645592"/>
            <a:ext cx="6623994" cy="286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914400" lvl="1" indent="-342900" algn="l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marL="1371600" lvl="2" indent="-323850" algn="l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marL="1828800" lvl="3" indent="-314325" algn="l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marL="2286000" lvl="4" indent="-314325" algn="l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98"/>
          <p:cNvSpPr txBox="1">
            <a:spLocks noGrp="1"/>
          </p:cNvSpPr>
          <p:nvPr>
            <p:ph type="dt" idx="10"/>
          </p:nvPr>
        </p:nvSpPr>
        <p:spPr>
          <a:xfrm>
            <a:off x="597721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9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pSp>
        <p:nvGrpSpPr>
          <p:cNvPr id="32" name="Google Shape;32;p98"/>
          <p:cNvGrpSpPr/>
          <p:nvPr/>
        </p:nvGrpSpPr>
        <p:grpSpPr>
          <a:xfrm>
            <a:off x="-769773" y="278674"/>
            <a:ext cx="9739602" cy="5543085"/>
            <a:chOff x="-769773" y="278674"/>
            <a:chExt cx="9739602" cy="5543085"/>
          </a:xfrm>
        </p:grpSpPr>
        <p:sp>
          <p:nvSpPr>
            <p:cNvPr id="33" name="Google Shape;33;p98"/>
            <p:cNvSpPr/>
            <p:nvPr/>
          </p:nvSpPr>
          <p:spPr>
            <a:xfrm>
              <a:off x="496187" y="278674"/>
              <a:ext cx="8473642" cy="4546575"/>
            </a:xfrm>
            <a:prstGeom prst="rect">
              <a:avLst/>
            </a:prstGeom>
            <a:noFill/>
            <a:ln w="38100" cap="flat" cmpd="sng">
              <a:solidFill>
                <a:srgbClr val="24537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4" name="Google Shape;34;p98"/>
            <p:cNvCxnSpPr/>
            <p:nvPr/>
          </p:nvCxnSpPr>
          <p:spPr>
            <a:xfrm>
              <a:off x="1556853" y="4825249"/>
              <a:ext cx="360000" cy="0"/>
            </a:xfrm>
            <a:prstGeom prst="straightConnector1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5" name="Google Shape;35;p98"/>
            <p:cNvSpPr/>
            <p:nvPr/>
          </p:nvSpPr>
          <p:spPr>
            <a:xfrm rot="2405215">
              <a:off x="-373460" y="3410602"/>
              <a:ext cx="2057400" cy="1981483"/>
            </a:xfrm>
            <a:custGeom>
              <a:avLst/>
              <a:gdLst/>
              <a:ahLst/>
              <a:cxnLst/>
              <a:rect l="l" t="t" r="r" b="b"/>
              <a:pathLst>
                <a:path w="2057400" h="1981483" extrusionOk="0">
                  <a:moveTo>
                    <a:pt x="0" y="0"/>
                  </a:moveTo>
                  <a:lnTo>
                    <a:pt x="2057400" y="0"/>
                  </a:lnTo>
                  <a:lnTo>
                    <a:pt x="2057400" y="1096657"/>
                  </a:lnTo>
                  <a:lnTo>
                    <a:pt x="1006148" y="1981483"/>
                  </a:lnTo>
                  <a:lnTo>
                    <a:pt x="0" y="786089"/>
                  </a:lnTo>
                  <a:close/>
                </a:path>
              </a:pathLst>
            </a:custGeom>
            <a:solidFill>
              <a:srgbClr val="245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98"/>
            <p:cNvSpPr/>
            <p:nvPr/>
          </p:nvSpPr>
          <p:spPr>
            <a:xfrm rot="2405215">
              <a:off x="4132" y="3400565"/>
              <a:ext cx="1982614" cy="1982614"/>
            </a:xfrm>
            <a:custGeom>
              <a:avLst/>
              <a:gdLst/>
              <a:ahLst/>
              <a:cxnLst/>
              <a:rect l="l" t="t" r="r" b="b"/>
              <a:pathLst>
                <a:path w="1982614" h="1982614" extrusionOk="0">
                  <a:moveTo>
                    <a:pt x="0" y="0"/>
                  </a:moveTo>
                  <a:lnTo>
                    <a:pt x="1982614" y="0"/>
                  </a:lnTo>
                  <a:lnTo>
                    <a:pt x="1982614" y="1120840"/>
                  </a:lnTo>
                  <a:lnTo>
                    <a:pt x="958750" y="1982614"/>
                  </a:lnTo>
                  <a:lnTo>
                    <a:pt x="524567" y="1982614"/>
                  </a:lnTo>
                  <a:lnTo>
                    <a:pt x="0" y="1359382"/>
                  </a:lnTo>
                  <a:close/>
                </a:path>
              </a:pathLst>
            </a:custGeom>
            <a:noFill/>
            <a:ln w="12700" cap="flat" cmpd="sng">
              <a:solidFill>
                <a:srgbClr val="24537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" name="Google Shape;37;p98"/>
            <p:cNvGrpSpPr/>
            <p:nvPr/>
          </p:nvGrpSpPr>
          <p:grpSpPr>
            <a:xfrm>
              <a:off x="158482" y="3689925"/>
              <a:ext cx="1254697" cy="1254697"/>
              <a:chOff x="-1591651" y="131736"/>
              <a:chExt cx="1473791" cy="1473791"/>
            </a:xfrm>
          </p:grpSpPr>
          <p:sp>
            <p:nvSpPr>
              <p:cNvPr id="38" name="Google Shape;38;p98"/>
              <p:cNvSpPr/>
              <p:nvPr/>
            </p:nvSpPr>
            <p:spPr>
              <a:xfrm>
                <a:off x="-1591651" y="131736"/>
                <a:ext cx="1473791" cy="14737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9" name="Google Shape;39;p98"/>
              <p:cNvPicPr preferRelativeResize="0"/>
              <p:nvPr/>
            </p:nvPicPr>
            <p:blipFill rotWithShape="1">
              <a:blip r:embed="rId2">
                <a:alphaModFix/>
              </a:blip>
              <a:srcRect/>
              <a:stretch/>
            </p:blipFill>
            <p:spPr>
              <a:xfrm>
                <a:off x="-1591651" y="131736"/>
                <a:ext cx="1473791" cy="147379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>
  <p:cSld name="Two Content">
    <p:bg>
      <p:bgPr>
        <a:solidFill>
          <a:schemeClr val="lt1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04"/>
          <p:cNvSpPr/>
          <p:nvPr/>
        </p:nvSpPr>
        <p:spPr>
          <a:xfrm>
            <a:off x="628650" y="279654"/>
            <a:ext cx="8342630" cy="4546600"/>
          </a:xfrm>
          <a:custGeom>
            <a:avLst/>
            <a:gdLst/>
            <a:ahLst/>
            <a:cxnLst/>
            <a:rect l="l" t="t" r="r" b="b"/>
            <a:pathLst>
              <a:path w="8342630" h="4546600" extrusionOk="0">
                <a:moveTo>
                  <a:pt x="0" y="4546092"/>
                </a:moveTo>
                <a:lnTo>
                  <a:pt x="8342376" y="4546092"/>
                </a:lnTo>
                <a:lnTo>
                  <a:pt x="8342376" y="0"/>
                </a:lnTo>
                <a:lnTo>
                  <a:pt x="0" y="0"/>
                </a:lnTo>
                <a:lnTo>
                  <a:pt x="0" y="4546092"/>
                </a:lnTo>
                <a:close/>
              </a:path>
            </a:pathLst>
          </a:custGeom>
          <a:noFill/>
          <a:ln w="38075" cap="flat" cmpd="sng">
            <a:solidFill>
              <a:srgbClr val="23527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04"/>
          <p:cNvSpPr/>
          <p:nvPr/>
        </p:nvSpPr>
        <p:spPr>
          <a:xfrm>
            <a:off x="0" y="2113406"/>
            <a:ext cx="2653030" cy="3030220"/>
          </a:xfrm>
          <a:custGeom>
            <a:avLst/>
            <a:gdLst/>
            <a:ahLst/>
            <a:cxnLst/>
            <a:rect l="l" t="t" r="r" b="b"/>
            <a:pathLst>
              <a:path w="2653030" h="3030220" extrusionOk="0">
                <a:moveTo>
                  <a:pt x="607148" y="0"/>
                </a:moveTo>
                <a:lnTo>
                  <a:pt x="0" y="692912"/>
                </a:lnTo>
                <a:lnTo>
                  <a:pt x="0" y="3030092"/>
                </a:lnTo>
                <a:lnTo>
                  <a:pt x="1568449" y="3030092"/>
                </a:lnTo>
                <a:lnTo>
                  <a:pt x="2652902" y="1792477"/>
                </a:lnTo>
                <a:lnTo>
                  <a:pt x="607148" y="0"/>
                </a:lnTo>
                <a:close/>
              </a:path>
            </a:pathLst>
          </a:custGeom>
          <a:solidFill>
            <a:srgbClr val="235277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04"/>
          <p:cNvSpPr/>
          <p:nvPr/>
        </p:nvSpPr>
        <p:spPr>
          <a:xfrm>
            <a:off x="0" y="2113406"/>
            <a:ext cx="2933700" cy="3030220"/>
          </a:xfrm>
          <a:custGeom>
            <a:avLst/>
            <a:gdLst/>
            <a:ahLst/>
            <a:cxnLst/>
            <a:rect l="l" t="t" r="r" b="b"/>
            <a:pathLst>
              <a:path w="2933700" h="3030220" extrusionOk="0">
                <a:moveTo>
                  <a:pt x="607149" y="0"/>
                </a:moveTo>
                <a:lnTo>
                  <a:pt x="2652903" y="1792477"/>
                </a:lnTo>
                <a:lnTo>
                  <a:pt x="1568450" y="3030092"/>
                </a:lnTo>
                <a:lnTo>
                  <a:pt x="0" y="3030092"/>
                </a:lnTo>
                <a:lnTo>
                  <a:pt x="0" y="692912"/>
                </a:lnTo>
                <a:lnTo>
                  <a:pt x="607149" y="0"/>
                </a:lnTo>
                <a:close/>
              </a:path>
              <a:path w="2933700" h="3030220" extrusionOk="0">
                <a:moveTo>
                  <a:pt x="1039139" y="108838"/>
                </a:moveTo>
                <a:lnTo>
                  <a:pt x="2933192" y="1768475"/>
                </a:lnTo>
                <a:lnTo>
                  <a:pt x="1827657" y="3030092"/>
                </a:lnTo>
                <a:lnTo>
                  <a:pt x="551827" y="3030093"/>
                </a:lnTo>
                <a:lnTo>
                  <a:pt x="0" y="2546553"/>
                </a:lnTo>
                <a:lnTo>
                  <a:pt x="0" y="1294765"/>
                </a:lnTo>
                <a:lnTo>
                  <a:pt x="1039139" y="108838"/>
                </a:lnTo>
                <a:close/>
              </a:path>
            </a:pathLst>
          </a:custGeom>
          <a:noFill/>
          <a:ln w="12700" cap="flat" cmpd="sng">
            <a:solidFill>
              <a:srgbClr val="2E52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04"/>
          <p:cNvSpPr/>
          <p:nvPr/>
        </p:nvSpPr>
        <p:spPr>
          <a:xfrm>
            <a:off x="74676" y="3052571"/>
            <a:ext cx="1772412" cy="1772412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04"/>
          <p:cNvSpPr/>
          <p:nvPr/>
        </p:nvSpPr>
        <p:spPr>
          <a:xfrm>
            <a:off x="1847850" y="4825746"/>
            <a:ext cx="245745" cy="0"/>
          </a:xfrm>
          <a:custGeom>
            <a:avLst/>
            <a:gdLst/>
            <a:ahLst/>
            <a:cxnLst/>
            <a:rect l="l" t="t" r="r" b="b"/>
            <a:pathLst>
              <a:path w="245744" h="120000" extrusionOk="0">
                <a:moveTo>
                  <a:pt x="0" y="0"/>
                </a:moveTo>
                <a:lnTo>
                  <a:pt x="245237" y="0"/>
                </a:lnTo>
              </a:path>
            </a:pathLst>
          </a:cu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04"/>
          <p:cNvSpPr/>
          <p:nvPr/>
        </p:nvSpPr>
        <p:spPr>
          <a:xfrm>
            <a:off x="1174937" y="551530"/>
            <a:ext cx="2898014" cy="40657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0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4500"/>
              <a:buFont typeface="Noto Sans Medium"/>
              <a:buNone/>
              <a:defRPr sz="4500" b="0" i="0">
                <a:solidFill>
                  <a:srgbClr val="235277"/>
                </a:solidFill>
                <a:latin typeface="Noto Sans Medium"/>
                <a:ea typeface="Noto Sans Medium"/>
                <a:cs typeface="Noto Sans Medium"/>
                <a:sym typeface="Noto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04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104"/>
          <p:cNvSpPr txBox="1">
            <a:spLocks noGrp="1"/>
          </p:cNvSpPr>
          <p:nvPr>
            <p:ph type="body" idx="2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10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0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0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7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07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59" name="Google Shape;159;p107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107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61" name="Google Shape;161;p107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10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0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0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08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08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68" name="Google Shape;168;p108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169" name="Google Shape;169;p10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10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10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0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09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109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176" name="Google Shape;176;p10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10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0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1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11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2" name="Google Shape;182;p1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1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1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1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11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1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1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1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7" r:id="rId4"/>
    <p:sldLayoutId id="2147483658" r:id="rId5"/>
    <p:sldLayoutId id="2147483659" r:id="rId6"/>
    <p:sldLayoutId id="2147483660" r:id="rId7"/>
    <p:sldLayoutId id="2147483661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"/>
          <p:cNvSpPr txBox="1">
            <a:spLocks noGrp="1"/>
          </p:cNvSpPr>
          <p:nvPr>
            <p:ph type="ctrTitle"/>
          </p:nvPr>
        </p:nvSpPr>
        <p:spPr>
          <a:xfrm>
            <a:off x="357989" y="2072640"/>
            <a:ext cx="5540366" cy="935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icrosoft JhengHei"/>
              <a:buNone/>
            </a:pPr>
            <a:r>
              <a:rPr lang="zh-TW" altLang="en-US" sz="4000"/>
              <a:t>開學典禮 教務處</a:t>
            </a:r>
            <a:endParaRPr sz="4000" dirty="0"/>
          </a:p>
        </p:txBody>
      </p:sp>
      <p:sp>
        <p:nvSpPr>
          <p:cNvPr id="271" name="Google Shape;271;p1"/>
          <p:cNvSpPr txBox="1">
            <a:spLocks noGrp="1"/>
          </p:cNvSpPr>
          <p:nvPr>
            <p:ph type="subTitle" idx="1"/>
          </p:nvPr>
        </p:nvSpPr>
        <p:spPr>
          <a:xfrm>
            <a:off x="1792376" y="1399829"/>
            <a:ext cx="3214523" cy="417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zh-TW" dirty="0"/>
              <a:t>11</a:t>
            </a:r>
            <a:r>
              <a:rPr lang="en-US" altLang="zh-TW" dirty="0"/>
              <a:t>5-1</a:t>
            </a:r>
            <a:r>
              <a:rPr lang="zh-TW" dirty="0"/>
              <a:t>學年度</a:t>
            </a:r>
            <a:endParaRPr dirty="0"/>
          </a:p>
        </p:txBody>
      </p:sp>
      <p:sp>
        <p:nvSpPr>
          <p:cNvPr id="272" name="Google Shape;272;p1"/>
          <p:cNvSpPr txBox="1"/>
          <p:nvPr/>
        </p:nvSpPr>
        <p:spPr>
          <a:xfrm>
            <a:off x="5898355" y="4041235"/>
            <a:ext cx="3298544" cy="1102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115/08/31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altLang="en-US" sz="2800" b="1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郭志銘</a:t>
            </a:r>
            <a:endParaRPr sz="2800" b="1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9DC40C-D641-EED3-93DB-369420444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教師每節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4E10690-0200-95DC-8ED9-BE61EE5E4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49761" y="1121710"/>
            <a:ext cx="6697755" cy="4243777"/>
          </a:xfrm>
        </p:spPr>
        <p:txBody>
          <a:bodyPr>
            <a:normAutofit/>
          </a:bodyPr>
          <a:lstStyle/>
          <a:p>
            <a:r>
              <a:rPr lang="zh-TW" altLang="en-US" sz="1800" dirty="0"/>
              <a:t>點名簿  確實點名。</a:t>
            </a:r>
            <a:endParaRPr lang="en-US" altLang="zh-TW" sz="1800" dirty="0"/>
          </a:p>
          <a:p>
            <a:r>
              <a:rPr lang="zh-TW" altLang="en-US" sz="1800" dirty="0"/>
              <a:t>日誌（簽全名、不可以蓋章、不用鉛筆）。</a:t>
            </a:r>
            <a:endParaRPr lang="en-US" altLang="zh-TW" sz="1800" dirty="0"/>
          </a:p>
          <a:p>
            <a:r>
              <a:rPr lang="zh-TW" altLang="en-US" sz="1800" dirty="0"/>
              <a:t>調課要知會教學組。</a:t>
            </a:r>
            <a:endParaRPr lang="en-US" altLang="zh-TW" sz="1800" dirty="0"/>
          </a:p>
          <a:p>
            <a:r>
              <a:rPr lang="zh-TW" altLang="en-US" sz="1800" dirty="0"/>
              <a:t>避免緊急、臨時通知。</a:t>
            </a:r>
            <a:endParaRPr lang="en-US" altLang="zh-TW" sz="1800" dirty="0"/>
          </a:p>
          <a:p>
            <a:r>
              <a:rPr lang="zh-TW" altLang="en-US" sz="1800" dirty="0"/>
              <a:t>不可以讓全班學生分兩邊。</a:t>
            </a:r>
            <a:endParaRPr lang="en-US" altLang="zh-TW" sz="1800" dirty="0"/>
          </a:p>
          <a:p>
            <a:r>
              <a:rPr lang="en-US" altLang="zh-TW" sz="1800" dirty="0"/>
              <a:t> </a:t>
            </a:r>
            <a:r>
              <a:rPr lang="zh-TW" altLang="en-US" sz="1800" dirty="0"/>
              <a:t>一節</a:t>
            </a:r>
            <a:r>
              <a:rPr lang="en-US" altLang="zh-TW" sz="1800" dirty="0"/>
              <a:t>505</a:t>
            </a:r>
            <a:r>
              <a:rPr lang="zh-TW" altLang="en-US" sz="1800" dirty="0"/>
              <a:t>元</a:t>
            </a:r>
            <a:endParaRPr lang="en-US" altLang="zh-TW" sz="1800" dirty="0"/>
          </a:p>
          <a:p>
            <a:endParaRPr lang="en-US" altLang="zh-TW" sz="1800" dirty="0"/>
          </a:p>
          <a:p>
            <a:endParaRPr lang="en-US" altLang="zh-TW" dirty="0"/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35630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9DC40C-D641-EED3-93DB-369420444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教師每天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4E10690-0200-95DC-8ED9-BE61EE5E4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96863" y="1290412"/>
            <a:ext cx="6623994" cy="2869850"/>
          </a:xfrm>
        </p:spPr>
        <p:txBody>
          <a:bodyPr>
            <a:normAutofit lnSpcReduction="10000"/>
          </a:bodyPr>
          <a:lstStyle/>
          <a:p>
            <a:r>
              <a:rPr lang="zh-TW" altLang="en-US" dirty="0"/>
              <a:t>出缺應與請假系統一致。</a:t>
            </a:r>
            <a:endParaRPr lang="en-US" altLang="zh-TW" dirty="0"/>
          </a:p>
          <a:p>
            <a:r>
              <a:rPr lang="zh-TW" altLang="en-US" dirty="0"/>
              <a:t>因公外出</a:t>
            </a:r>
            <a:r>
              <a:rPr lang="en-US" altLang="zh-TW" dirty="0"/>
              <a:t>2</a:t>
            </a:r>
            <a:r>
              <a:rPr lang="zh-TW" altLang="en-US" dirty="0"/>
              <a:t>小時為限，要回校。</a:t>
            </a:r>
            <a:endParaRPr lang="en-US" altLang="zh-TW" dirty="0"/>
          </a:p>
          <a:p>
            <a:r>
              <a:rPr lang="zh-TW" altLang="en-US" dirty="0"/>
              <a:t>請假要知會代理人，請他上網同意。</a:t>
            </a:r>
            <a:endParaRPr lang="en-US" altLang="zh-TW" dirty="0"/>
          </a:p>
          <a:p>
            <a:r>
              <a:rPr lang="zh-TW" altLang="en-US" dirty="0"/>
              <a:t>每人全學年公開觀課一次，學期第</a:t>
            </a:r>
            <a:r>
              <a:rPr lang="en-US" altLang="zh-TW" dirty="0"/>
              <a:t>4</a:t>
            </a:r>
            <a:r>
              <a:rPr lang="zh-TW" altLang="en-US" dirty="0"/>
              <a:t>周開始。</a:t>
            </a:r>
            <a:endParaRPr lang="en-US" altLang="zh-TW" dirty="0"/>
          </a:p>
          <a:p>
            <a:r>
              <a:rPr lang="en-US" altLang="zh-TW" dirty="0"/>
              <a:t> </a:t>
            </a:r>
            <a:r>
              <a:rPr lang="zh-TW" altLang="en-US" dirty="0"/>
              <a:t>公假應盡早申請（寫明課務處理）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18294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9DC40C-D641-EED3-93DB-369420444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筆電車、</a:t>
            </a:r>
            <a:r>
              <a:rPr lang="en-US" altLang="zh-TW" dirty="0" err="1"/>
              <a:t>i_pad</a:t>
            </a:r>
            <a:r>
              <a:rPr lang="zh-TW" altLang="en-US" dirty="0"/>
              <a:t>車、場地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4E10690-0200-95DC-8ED9-BE61EE5E4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96863" y="1290412"/>
            <a:ext cx="6623994" cy="2869850"/>
          </a:xfrm>
        </p:spPr>
        <p:txBody>
          <a:bodyPr>
            <a:normAutofit/>
          </a:bodyPr>
          <a:lstStyle/>
          <a:p>
            <a:r>
              <a:rPr lang="zh-TW" altLang="en-US" dirty="0"/>
              <a:t>分高中</a:t>
            </a:r>
            <a:r>
              <a:rPr lang="en-US" altLang="zh-TW" dirty="0"/>
              <a:t>40</a:t>
            </a:r>
            <a:r>
              <a:rPr lang="zh-TW" altLang="en-US" dirty="0"/>
              <a:t>台、國中</a:t>
            </a:r>
            <a:r>
              <a:rPr lang="en-US" altLang="zh-TW" dirty="0"/>
              <a:t>25</a:t>
            </a:r>
            <a:r>
              <a:rPr lang="zh-TW" altLang="en-US" dirty="0"/>
              <a:t>台／每車</a:t>
            </a:r>
            <a:endParaRPr lang="en-US" altLang="zh-TW" dirty="0"/>
          </a:p>
          <a:p>
            <a:r>
              <a:rPr lang="zh-TW" altLang="en-US" dirty="0"/>
              <a:t>上學校首頁登記借用</a:t>
            </a:r>
            <a:endParaRPr lang="en-US" altLang="zh-TW" dirty="0"/>
          </a:p>
          <a:p>
            <a:r>
              <a:rPr lang="zh-TW" altLang="en-US" dirty="0"/>
              <a:t>沒有登記不准借用</a:t>
            </a:r>
            <a:endParaRPr lang="en-US" altLang="zh-TW" dirty="0"/>
          </a:p>
          <a:p>
            <a:r>
              <a:rPr lang="en-US" altLang="zh-TW" dirty="0"/>
              <a:t>2</a:t>
            </a:r>
            <a:r>
              <a:rPr lang="zh-TW" altLang="en-US" dirty="0"/>
              <a:t>週前開放登記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97572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9DC40C-D641-EED3-93DB-369420444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段考</a:t>
            </a:r>
            <a:r>
              <a:rPr lang="en-US" altLang="zh-TW" dirty="0"/>
              <a:t>SOP</a:t>
            </a: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4E10690-0200-95DC-8ED9-BE61EE5E4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4419" y="1214841"/>
            <a:ext cx="6743097" cy="3689667"/>
          </a:xfrm>
        </p:spPr>
        <p:txBody>
          <a:bodyPr/>
          <a:lstStyle/>
          <a:p>
            <a:r>
              <a:rPr lang="en-US" altLang="zh-TW" dirty="0"/>
              <a:t>5</a:t>
            </a:r>
            <a:r>
              <a:rPr lang="zh-TW" altLang="en-US" dirty="0"/>
              <a:t>天前交考卷</a:t>
            </a:r>
            <a:endParaRPr lang="en-US" altLang="zh-TW" dirty="0"/>
          </a:p>
          <a:p>
            <a:r>
              <a:rPr lang="zh-TW" altLang="en-US" dirty="0"/>
              <a:t>雙向細目表 審題</a:t>
            </a:r>
            <a:endParaRPr lang="en-US" altLang="zh-TW" dirty="0"/>
          </a:p>
          <a:p>
            <a:r>
              <a:rPr lang="zh-TW" altLang="en-US" b="1" dirty="0">
                <a:solidFill>
                  <a:srgbClr val="FF0000"/>
                </a:solidFill>
              </a:rPr>
              <a:t>從嚴監考</a:t>
            </a:r>
            <a:r>
              <a:rPr lang="zh-TW" altLang="en-US" dirty="0"/>
              <a:t>（禁止使用手機）</a:t>
            </a:r>
            <a:endParaRPr lang="en-US" altLang="zh-TW" dirty="0"/>
          </a:p>
          <a:p>
            <a:r>
              <a:rPr lang="zh-TW" altLang="en-US" dirty="0"/>
              <a:t>盡快繳交成績</a:t>
            </a:r>
            <a:endParaRPr lang="en-US" altLang="zh-TW" dirty="0"/>
          </a:p>
          <a:p>
            <a:r>
              <a:rPr lang="zh-TW" altLang="en-US" dirty="0"/>
              <a:t>學生可以上網查成績、名次浮動</a:t>
            </a:r>
          </a:p>
        </p:txBody>
      </p:sp>
    </p:spTree>
    <p:extLst>
      <p:ext uri="{BB962C8B-B14F-4D97-AF65-F5344CB8AC3E}">
        <p14:creationId xmlns:p14="http://schemas.microsoft.com/office/powerpoint/2010/main" val="3846998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9DC40C-D641-EED3-93DB-369420444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作業抽查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4E10690-0200-95DC-8ED9-BE61EE5E4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4420" y="1343311"/>
            <a:ext cx="6623994" cy="2869850"/>
          </a:xfrm>
        </p:spPr>
        <p:txBody>
          <a:bodyPr/>
          <a:lstStyle/>
          <a:p>
            <a:r>
              <a:rPr lang="zh-TW" altLang="en-US" dirty="0"/>
              <a:t>科目：有段考科目</a:t>
            </a:r>
            <a:endParaRPr lang="en-US" altLang="zh-TW" dirty="0"/>
          </a:p>
          <a:p>
            <a:r>
              <a:rPr lang="zh-TW" altLang="en-US" dirty="0"/>
              <a:t>日期：段二後，每週二及週四</a:t>
            </a:r>
            <a:endParaRPr lang="en-US" altLang="zh-TW" dirty="0"/>
          </a:p>
          <a:p>
            <a:r>
              <a:rPr lang="zh-TW" altLang="en-US" dirty="0"/>
              <a:t>每科每班抽</a:t>
            </a:r>
            <a:r>
              <a:rPr lang="en-US" altLang="zh-TW" dirty="0"/>
              <a:t>2</a:t>
            </a:r>
            <a:r>
              <a:rPr lang="zh-TW" altLang="en-US" dirty="0"/>
              <a:t>本</a:t>
            </a:r>
            <a:endParaRPr lang="en-US" altLang="zh-TW" dirty="0"/>
          </a:p>
          <a:p>
            <a:r>
              <a:rPr lang="zh-TW" altLang="en-US" dirty="0"/>
              <a:t>取消警告及嘉獎（用科目分數處理）</a:t>
            </a:r>
          </a:p>
        </p:txBody>
      </p:sp>
    </p:spTree>
    <p:extLst>
      <p:ext uri="{BB962C8B-B14F-4D97-AF65-F5344CB8AC3E}">
        <p14:creationId xmlns:p14="http://schemas.microsoft.com/office/powerpoint/2010/main" val="528247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9DC40C-D641-EED3-93DB-369420444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跨班選課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4E10690-0200-95DC-8ED9-BE61EE5E4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49762" y="1237513"/>
            <a:ext cx="6623994" cy="2869850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</a:rPr>
              <a:t>平均</a:t>
            </a:r>
            <a:r>
              <a:rPr lang="zh-TW" altLang="en-US" dirty="0"/>
              <a:t>分數：</a:t>
            </a:r>
            <a:r>
              <a:rPr lang="en-US" altLang="zh-TW" dirty="0"/>
              <a:t>80-85</a:t>
            </a:r>
            <a:r>
              <a:rPr lang="zh-TW" altLang="en-US" dirty="0"/>
              <a:t>分</a:t>
            </a:r>
            <a:endParaRPr lang="en-US" altLang="zh-TW" dirty="0"/>
          </a:p>
          <a:p>
            <a:r>
              <a:rPr lang="zh-TW" altLang="en-US" dirty="0"/>
              <a:t>可以當人</a:t>
            </a:r>
            <a:endParaRPr lang="en-US" altLang="zh-TW" dirty="0"/>
          </a:p>
          <a:p>
            <a:r>
              <a:rPr lang="zh-TW" altLang="en-US" dirty="0"/>
              <a:t>另外有課堂日誌（在教務處前門附近）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91605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9DC40C-D641-EED3-93DB-369420444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有問題：找對組長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4E10690-0200-95DC-8ED9-BE61EE5E46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305264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7" name="Google Shape;567;p40"/>
          <p:cNvGrpSpPr/>
          <p:nvPr/>
        </p:nvGrpSpPr>
        <p:grpSpPr>
          <a:xfrm>
            <a:off x="6656831" y="2656331"/>
            <a:ext cx="2487295" cy="2487295"/>
            <a:chOff x="6656831" y="2656331"/>
            <a:chExt cx="2487295" cy="2487295"/>
          </a:xfrm>
        </p:grpSpPr>
        <p:sp>
          <p:nvSpPr>
            <p:cNvPr id="568" name="Google Shape;568;p40"/>
            <p:cNvSpPr/>
            <p:nvPr/>
          </p:nvSpPr>
          <p:spPr>
            <a:xfrm>
              <a:off x="6656831" y="2656331"/>
              <a:ext cx="2487295" cy="2487295"/>
            </a:xfrm>
            <a:custGeom>
              <a:avLst/>
              <a:gdLst/>
              <a:ahLst/>
              <a:cxnLst/>
              <a:rect l="l" t="t" r="r" b="b"/>
              <a:pathLst>
                <a:path w="2487295" h="2487295" extrusionOk="0">
                  <a:moveTo>
                    <a:pt x="2487168" y="0"/>
                  </a:moveTo>
                  <a:lnTo>
                    <a:pt x="0" y="2487167"/>
                  </a:lnTo>
                  <a:lnTo>
                    <a:pt x="2487168" y="2487167"/>
                  </a:lnTo>
                  <a:lnTo>
                    <a:pt x="2487168" y="0"/>
                  </a:lnTo>
                  <a:close/>
                </a:path>
              </a:pathLst>
            </a:custGeom>
            <a:solidFill>
              <a:srgbClr val="23527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40"/>
            <p:cNvSpPr/>
            <p:nvPr/>
          </p:nvSpPr>
          <p:spPr>
            <a:xfrm>
              <a:off x="6656831" y="2656331"/>
              <a:ext cx="2487295" cy="2487295"/>
            </a:xfrm>
            <a:custGeom>
              <a:avLst/>
              <a:gdLst/>
              <a:ahLst/>
              <a:cxnLst/>
              <a:rect l="l" t="t" r="r" b="b"/>
              <a:pathLst>
                <a:path w="2487295" h="2487295" extrusionOk="0">
                  <a:moveTo>
                    <a:pt x="2487168" y="2487167"/>
                  </a:moveTo>
                  <a:lnTo>
                    <a:pt x="2487168" y="0"/>
                  </a:lnTo>
                  <a:lnTo>
                    <a:pt x="0" y="2487167"/>
                  </a:lnTo>
                  <a:lnTo>
                    <a:pt x="2487168" y="2487167"/>
                  </a:lnTo>
                  <a:close/>
                </a:path>
              </a:pathLst>
            </a:custGeom>
            <a:noFill/>
            <a:ln w="12175" cap="flat" cmpd="sng">
              <a:solidFill>
                <a:srgbClr val="2E52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0" name="Google Shape;570;p40"/>
          <p:cNvGrpSpPr/>
          <p:nvPr/>
        </p:nvGrpSpPr>
        <p:grpSpPr>
          <a:xfrm>
            <a:off x="6095" y="0"/>
            <a:ext cx="6896100" cy="4612420"/>
            <a:chOff x="6095" y="0"/>
            <a:chExt cx="6896100" cy="4341622"/>
          </a:xfrm>
        </p:grpSpPr>
        <p:sp>
          <p:nvSpPr>
            <p:cNvPr id="571" name="Google Shape;571;p40"/>
            <p:cNvSpPr/>
            <p:nvPr/>
          </p:nvSpPr>
          <p:spPr>
            <a:xfrm>
              <a:off x="2257805" y="771057"/>
              <a:ext cx="4644390" cy="3570565"/>
            </a:xfrm>
            <a:custGeom>
              <a:avLst/>
              <a:gdLst/>
              <a:ahLst/>
              <a:cxnLst/>
              <a:rect l="l" t="t" r="r" b="b"/>
              <a:pathLst>
                <a:path w="4644390" h="3053079" extrusionOk="0">
                  <a:moveTo>
                    <a:pt x="0" y="0"/>
                  </a:moveTo>
                  <a:lnTo>
                    <a:pt x="0" y="3052762"/>
                  </a:lnTo>
                </a:path>
                <a:path w="4644390" h="3053079" extrusionOk="0">
                  <a:moveTo>
                    <a:pt x="0" y="3052572"/>
                  </a:moveTo>
                  <a:lnTo>
                    <a:pt x="4643374" y="3052572"/>
                  </a:lnTo>
                </a:path>
                <a:path w="4644390" h="3053079" extrusionOk="0">
                  <a:moveTo>
                    <a:pt x="4643628" y="0"/>
                  </a:moveTo>
                  <a:lnTo>
                    <a:pt x="4643628" y="3052762"/>
                  </a:lnTo>
                </a:path>
                <a:path w="4644390" h="3053079" extrusionOk="0">
                  <a:moveTo>
                    <a:pt x="0" y="0"/>
                  </a:moveTo>
                  <a:lnTo>
                    <a:pt x="358394" y="0"/>
                  </a:lnTo>
                </a:path>
                <a:path w="4644390" h="3053079" extrusionOk="0">
                  <a:moveTo>
                    <a:pt x="4285488" y="0"/>
                  </a:moveTo>
                  <a:lnTo>
                    <a:pt x="4643882" y="0"/>
                  </a:lnTo>
                </a:path>
              </a:pathLst>
            </a:custGeom>
            <a:noFill/>
            <a:ln w="19800" cap="flat" cmpd="sng">
              <a:solidFill>
                <a:srgbClr val="2352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40"/>
            <p:cNvSpPr/>
            <p:nvPr/>
          </p:nvSpPr>
          <p:spPr>
            <a:xfrm>
              <a:off x="6095" y="0"/>
              <a:ext cx="2487295" cy="2487295"/>
            </a:xfrm>
            <a:custGeom>
              <a:avLst/>
              <a:gdLst/>
              <a:ahLst/>
              <a:cxnLst/>
              <a:rect l="l" t="t" r="r" b="b"/>
              <a:pathLst>
                <a:path w="2487295" h="2487295" extrusionOk="0">
                  <a:moveTo>
                    <a:pt x="2487168" y="0"/>
                  </a:moveTo>
                  <a:lnTo>
                    <a:pt x="0" y="0"/>
                  </a:lnTo>
                  <a:lnTo>
                    <a:pt x="0" y="2487168"/>
                  </a:lnTo>
                  <a:lnTo>
                    <a:pt x="2487168" y="0"/>
                  </a:lnTo>
                  <a:close/>
                </a:path>
              </a:pathLst>
            </a:custGeom>
            <a:solidFill>
              <a:srgbClr val="23527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40"/>
            <p:cNvSpPr/>
            <p:nvPr/>
          </p:nvSpPr>
          <p:spPr>
            <a:xfrm>
              <a:off x="6095" y="0"/>
              <a:ext cx="2487295" cy="2487295"/>
            </a:xfrm>
            <a:custGeom>
              <a:avLst/>
              <a:gdLst/>
              <a:ahLst/>
              <a:cxnLst/>
              <a:rect l="l" t="t" r="r" b="b"/>
              <a:pathLst>
                <a:path w="2487295" h="2487295" extrusionOk="0">
                  <a:moveTo>
                    <a:pt x="0" y="0"/>
                  </a:moveTo>
                  <a:lnTo>
                    <a:pt x="0" y="2487168"/>
                  </a:lnTo>
                  <a:lnTo>
                    <a:pt x="248716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175" cap="flat" cmpd="sng">
              <a:solidFill>
                <a:srgbClr val="2E52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4" name="Google Shape;574;p40"/>
          <p:cNvSpPr txBox="1">
            <a:spLocks noGrp="1"/>
          </p:cNvSpPr>
          <p:nvPr>
            <p:ph type="title"/>
          </p:nvPr>
        </p:nvSpPr>
        <p:spPr>
          <a:xfrm>
            <a:off x="3124200" y="171489"/>
            <a:ext cx="3124200" cy="520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B41"/>
              </a:buClr>
              <a:buSzPts val="3300"/>
              <a:buFont typeface="Microsoft JhengHei"/>
              <a:buNone/>
            </a:pPr>
            <a:r>
              <a:rPr lang="zh-TW" sz="3300">
                <a:solidFill>
                  <a:srgbClr val="004B4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教務團隊</a:t>
            </a:r>
            <a:endParaRPr sz="33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575" name="Google Shape;575;p40"/>
          <p:cNvGrpSpPr/>
          <p:nvPr/>
        </p:nvGrpSpPr>
        <p:grpSpPr>
          <a:xfrm>
            <a:off x="3347433" y="772393"/>
            <a:ext cx="2532887" cy="387887"/>
            <a:chOff x="3316223" y="1175830"/>
            <a:chExt cx="2532887" cy="387887"/>
          </a:xfrm>
        </p:grpSpPr>
        <p:sp>
          <p:nvSpPr>
            <p:cNvPr id="576" name="Google Shape;576;p40"/>
            <p:cNvSpPr txBox="1"/>
            <p:nvPr/>
          </p:nvSpPr>
          <p:spPr>
            <a:xfrm>
              <a:off x="3316223" y="1191607"/>
              <a:ext cx="596265" cy="372110"/>
            </a:xfrm>
            <a:prstGeom prst="rect">
              <a:avLst/>
            </a:prstGeom>
            <a:solidFill>
              <a:srgbClr val="235277"/>
            </a:solidFill>
            <a:ln>
              <a:noFill/>
            </a:ln>
          </p:spPr>
          <p:txBody>
            <a:bodyPr spcFirstLastPara="1" wrap="square" lIns="0" tIns="9525" rIns="0" bIns="0" anchor="t" anchorCtr="0">
              <a:spAutoFit/>
            </a:bodyPr>
            <a:lstStyle/>
            <a:p>
              <a:pPr marL="16192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100" b="1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01</a:t>
              </a:r>
              <a:endParaRPr sz="210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endParaRPr>
            </a:p>
          </p:txBody>
        </p:sp>
        <p:sp>
          <p:nvSpPr>
            <p:cNvPr id="577" name="Google Shape;577;p40"/>
            <p:cNvSpPr txBox="1"/>
            <p:nvPr/>
          </p:nvSpPr>
          <p:spPr>
            <a:xfrm>
              <a:off x="4217796" y="1175830"/>
              <a:ext cx="1631314" cy="382156"/>
            </a:xfrm>
            <a:prstGeom prst="rect">
              <a:avLst/>
            </a:prstGeom>
            <a:solidFill>
              <a:schemeClr val="accent5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教學組</a:t>
              </a:r>
              <a:endParaRPr sz="24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578" name="Google Shape;578;p40"/>
          <p:cNvSpPr/>
          <p:nvPr/>
        </p:nvSpPr>
        <p:spPr>
          <a:xfrm>
            <a:off x="7146035" y="2857500"/>
            <a:ext cx="1665732" cy="166573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9" name="Google Shape;579;p40"/>
          <p:cNvGrpSpPr/>
          <p:nvPr/>
        </p:nvGrpSpPr>
        <p:grpSpPr>
          <a:xfrm>
            <a:off x="3335242" y="1372256"/>
            <a:ext cx="2545078" cy="382156"/>
            <a:chOff x="3304032" y="1775693"/>
            <a:chExt cx="2545078" cy="382156"/>
          </a:xfrm>
        </p:grpSpPr>
        <p:sp>
          <p:nvSpPr>
            <p:cNvPr id="580" name="Google Shape;580;p40"/>
            <p:cNvSpPr txBox="1"/>
            <p:nvPr/>
          </p:nvSpPr>
          <p:spPr>
            <a:xfrm>
              <a:off x="3304032" y="1782821"/>
              <a:ext cx="596265" cy="372110"/>
            </a:xfrm>
            <a:prstGeom prst="rect">
              <a:avLst/>
            </a:prstGeom>
            <a:solidFill>
              <a:srgbClr val="235277"/>
            </a:solidFill>
            <a:ln>
              <a:noFill/>
            </a:ln>
          </p:spPr>
          <p:txBody>
            <a:bodyPr spcFirstLastPara="1" wrap="square" lIns="0" tIns="10150" rIns="0" bIns="0" anchor="t" anchorCtr="0">
              <a:spAutoFit/>
            </a:bodyPr>
            <a:lstStyle/>
            <a:p>
              <a:pPr marL="16192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100" b="1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02</a:t>
              </a:r>
              <a:endParaRPr sz="210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endParaRPr>
            </a:p>
          </p:txBody>
        </p:sp>
        <p:sp>
          <p:nvSpPr>
            <p:cNvPr id="581" name="Google Shape;581;p40"/>
            <p:cNvSpPr txBox="1"/>
            <p:nvPr/>
          </p:nvSpPr>
          <p:spPr>
            <a:xfrm>
              <a:off x="4217796" y="1775693"/>
              <a:ext cx="1631314" cy="382156"/>
            </a:xfrm>
            <a:prstGeom prst="rect">
              <a:avLst/>
            </a:prstGeom>
            <a:solidFill>
              <a:schemeClr val="accent5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註冊組</a:t>
              </a:r>
              <a:endParaRPr sz="24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582" name="Google Shape;582;p40"/>
          <p:cNvGrpSpPr/>
          <p:nvPr/>
        </p:nvGrpSpPr>
        <p:grpSpPr>
          <a:xfrm>
            <a:off x="3322034" y="1958418"/>
            <a:ext cx="2558286" cy="382156"/>
            <a:chOff x="3290824" y="2361855"/>
            <a:chExt cx="2558286" cy="382156"/>
          </a:xfrm>
        </p:grpSpPr>
        <p:sp>
          <p:nvSpPr>
            <p:cNvPr id="583" name="Google Shape;583;p40"/>
            <p:cNvSpPr txBox="1"/>
            <p:nvPr/>
          </p:nvSpPr>
          <p:spPr>
            <a:xfrm>
              <a:off x="3290824" y="2370873"/>
              <a:ext cx="596265" cy="372110"/>
            </a:xfrm>
            <a:prstGeom prst="rect">
              <a:avLst/>
            </a:prstGeom>
            <a:solidFill>
              <a:srgbClr val="235277"/>
            </a:solidFill>
            <a:ln>
              <a:noFill/>
            </a:ln>
          </p:spPr>
          <p:txBody>
            <a:bodyPr spcFirstLastPara="1" wrap="square" lIns="0" tIns="10150" rIns="0" bIns="0" anchor="t" anchorCtr="0">
              <a:spAutoFit/>
            </a:bodyPr>
            <a:lstStyle/>
            <a:p>
              <a:pPr marL="16192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100" b="1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03</a:t>
              </a:r>
              <a:endParaRPr sz="210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endParaRPr>
            </a:p>
          </p:txBody>
        </p:sp>
        <p:sp>
          <p:nvSpPr>
            <p:cNvPr id="584" name="Google Shape;584;p40"/>
            <p:cNvSpPr txBox="1"/>
            <p:nvPr/>
          </p:nvSpPr>
          <p:spPr>
            <a:xfrm>
              <a:off x="4217796" y="2361855"/>
              <a:ext cx="1631314" cy="382156"/>
            </a:xfrm>
            <a:prstGeom prst="rect">
              <a:avLst/>
            </a:prstGeom>
            <a:solidFill>
              <a:schemeClr val="accent5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試務組</a:t>
              </a:r>
              <a:endParaRPr sz="24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585" name="Google Shape;585;p40"/>
          <p:cNvGrpSpPr/>
          <p:nvPr/>
        </p:nvGrpSpPr>
        <p:grpSpPr>
          <a:xfrm>
            <a:off x="3322034" y="2540481"/>
            <a:ext cx="2564315" cy="402438"/>
            <a:chOff x="3290824" y="2943918"/>
            <a:chExt cx="2564315" cy="402438"/>
          </a:xfrm>
        </p:grpSpPr>
        <p:sp>
          <p:nvSpPr>
            <p:cNvPr id="586" name="Google Shape;586;p40"/>
            <p:cNvSpPr txBox="1"/>
            <p:nvPr/>
          </p:nvSpPr>
          <p:spPr>
            <a:xfrm>
              <a:off x="3290824" y="2975516"/>
              <a:ext cx="596265" cy="370840"/>
            </a:xfrm>
            <a:prstGeom prst="rect">
              <a:avLst/>
            </a:prstGeom>
            <a:solidFill>
              <a:srgbClr val="235277"/>
            </a:solidFill>
            <a:ln>
              <a:noFill/>
            </a:ln>
          </p:spPr>
          <p:txBody>
            <a:bodyPr spcFirstLastPara="1" wrap="square" lIns="0" tIns="9525" rIns="0" bIns="0" anchor="t" anchorCtr="0">
              <a:spAutoFit/>
            </a:bodyPr>
            <a:lstStyle/>
            <a:p>
              <a:pPr marL="16192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100" b="1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04</a:t>
              </a:r>
              <a:endParaRPr sz="210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endParaRPr>
            </a:p>
          </p:txBody>
        </p:sp>
        <p:sp>
          <p:nvSpPr>
            <p:cNvPr id="587" name="Google Shape;587;p40"/>
            <p:cNvSpPr txBox="1"/>
            <p:nvPr/>
          </p:nvSpPr>
          <p:spPr>
            <a:xfrm>
              <a:off x="4223825" y="2943918"/>
              <a:ext cx="1631314" cy="382156"/>
            </a:xfrm>
            <a:prstGeom prst="rect">
              <a:avLst/>
            </a:prstGeom>
            <a:solidFill>
              <a:schemeClr val="accent5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設備組</a:t>
              </a:r>
              <a:endParaRPr sz="24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588" name="Google Shape;588;p40"/>
          <p:cNvGrpSpPr/>
          <p:nvPr/>
        </p:nvGrpSpPr>
        <p:grpSpPr>
          <a:xfrm>
            <a:off x="3325668" y="3122544"/>
            <a:ext cx="2545857" cy="382156"/>
            <a:chOff x="3294458" y="3525981"/>
            <a:chExt cx="2545857" cy="382156"/>
          </a:xfrm>
        </p:grpSpPr>
        <p:sp>
          <p:nvSpPr>
            <p:cNvPr id="589" name="Google Shape;589;p40"/>
            <p:cNvSpPr txBox="1"/>
            <p:nvPr/>
          </p:nvSpPr>
          <p:spPr>
            <a:xfrm>
              <a:off x="3294458" y="3557905"/>
              <a:ext cx="596265" cy="332783"/>
            </a:xfrm>
            <a:prstGeom prst="rect">
              <a:avLst/>
            </a:prstGeom>
            <a:solidFill>
              <a:srgbClr val="235277"/>
            </a:solidFill>
            <a:ln>
              <a:noFill/>
            </a:ln>
          </p:spPr>
          <p:txBody>
            <a:bodyPr spcFirstLastPara="1" wrap="square" lIns="0" tIns="9525" rIns="0" bIns="0" anchor="t" anchorCtr="0">
              <a:spAutoFit/>
            </a:bodyPr>
            <a:lstStyle/>
            <a:p>
              <a:pPr marL="16192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100" b="1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05</a:t>
              </a:r>
              <a:endParaRPr sz="210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endParaRPr>
            </a:p>
          </p:txBody>
        </p:sp>
        <p:sp>
          <p:nvSpPr>
            <p:cNvPr id="590" name="Google Shape;590;p40"/>
            <p:cNvSpPr txBox="1"/>
            <p:nvPr/>
          </p:nvSpPr>
          <p:spPr>
            <a:xfrm>
              <a:off x="4209001" y="3525981"/>
              <a:ext cx="1631314" cy="382156"/>
            </a:xfrm>
            <a:prstGeom prst="rect">
              <a:avLst/>
            </a:prstGeom>
            <a:solidFill>
              <a:schemeClr val="accent5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實驗研究組</a:t>
              </a:r>
              <a:endParaRPr sz="24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591" name="Google Shape;591;p40"/>
          <p:cNvGrpSpPr/>
          <p:nvPr/>
        </p:nvGrpSpPr>
        <p:grpSpPr>
          <a:xfrm>
            <a:off x="3338638" y="3640101"/>
            <a:ext cx="2532887" cy="382156"/>
            <a:chOff x="3304032" y="4069200"/>
            <a:chExt cx="2532887" cy="382156"/>
          </a:xfrm>
        </p:grpSpPr>
        <p:sp>
          <p:nvSpPr>
            <p:cNvPr id="592" name="Google Shape;592;p40"/>
            <p:cNvSpPr txBox="1"/>
            <p:nvPr/>
          </p:nvSpPr>
          <p:spPr>
            <a:xfrm>
              <a:off x="3304032" y="4105910"/>
              <a:ext cx="596265" cy="332783"/>
            </a:xfrm>
            <a:prstGeom prst="rect">
              <a:avLst/>
            </a:prstGeom>
            <a:solidFill>
              <a:srgbClr val="235277"/>
            </a:solidFill>
            <a:ln>
              <a:noFill/>
            </a:ln>
          </p:spPr>
          <p:txBody>
            <a:bodyPr spcFirstLastPara="1" wrap="square" lIns="0" tIns="9525" rIns="0" bIns="0" anchor="t" anchorCtr="0">
              <a:spAutoFit/>
            </a:bodyPr>
            <a:lstStyle/>
            <a:p>
              <a:pPr marL="16192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100" b="1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06</a:t>
              </a:r>
              <a:endParaRPr sz="210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endParaRPr>
            </a:p>
          </p:txBody>
        </p:sp>
        <p:sp>
          <p:nvSpPr>
            <p:cNvPr id="593" name="Google Shape;593;p40"/>
            <p:cNvSpPr txBox="1"/>
            <p:nvPr/>
          </p:nvSpPr>
          <p:spPr>
            <a:xfrm>
              <a:off x="4205605" y="4069200"/>
              <a:ext cx="1631314" cy="382156"/>
            </a:xfrm>
            <a:prstGeom prst="rect">
              <a:avLst/>
            </a:prstGeom>
            <a:solidFill>
              <a:schemeClr val="accent5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課務組</a:t>
              </a:r>
              <a:endParaRPr sz="24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594" name="Google Shape;594;p40"/>
          <p:cNvGrpSpPr/>
          <p:nvPr/>
        </p:nvGrpSpPr>
        <p:grpSpPr>
          <a:xfrm>
            <a:off x="3338638" y="4199154"/>
            <a:ext cx="2532887" cy="382156"/>
            <a:chOff x="3304032" y="4069200"/>
            <a:chExt cx="2532887" cy="382156"/>
          </a:xfrm>
        </p:grpSpPr>
        <p:sp>
          <p:nvSpPr>
            <p:cNvPr id="595" name="Google Shape;595;p40"/>
            <p:cNvSpPr txBox="1"/>
            <p:nvPr/>
          </p:nvSpPr>
          <p:spPr>
            <a:xfrm>
              <a:off x="3304032" y="4105910"/>
              <a:ext cx="596265" cy="332783"/>
            </a:xfrm>
            <a:prstGeom prst="rect">
              <a:avLst/>
            </a:prstGeom>
            <a:solidFill>
              <a:srgbClr val="235277"/>
            </a:solidFill>
            <a:ln>
              <a:noFill/>
            </a:ln>
          </p:spPr>
          <p:txBody>
            <a:bodyPr spcFirstLastPara="1" wrap="square" lIns="0" tIns="9525" rIns="0" bIns="0" anchor="t" anchorCtr="0">
              <a:spAutoFit/>
            </a:bodyPr>
            <a:lstStyle/>
            <a:p>
              <a:pPr marL="16192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100" b="1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07</a:t>
              </a:r>
              <a:endParaRPr sz="210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endParaRPr>
            </a:p>
          </p:txBody>
        </p:sp>
        <p:sp>
          <p:nvSpPr>
            <p:cNvPr id="596" name="Google Shape;596;p40"/>
            <p:cNvSpPr txBox="1"/>
            <p:nvPr/>
          </p:nvSpPr>
          <p:spPr>
            <a:xfrm>
              <a:off x="4205605" y="4069200"/>
              <a:ext cx="1631314" cy="382156"/>
            </a:xfrm>
            <a:prstGeom prst="rect">
              <a:avLst/>
            </a:prstGeom>
            <a:solidFill>
              <a:schemeClr val="accent5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資訊媒體組</a:t>
              </a:r>
              <a:endParaRPr sz="24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261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41"/>
          <p:cNvSpPr txBox="1">
            <a:spLocks noGrp="1"/>
          </p:cNvSpPr>
          <p:nvPr>
            <p:ph type="title"/>
          </p:nvPr>
        </p:nvSpPr>
        <p:spPr>
          <a:xfrm>
            <a:off x="1066800" y="437247"/>
            <a:ext cx="3203957" cy="5283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3300"/>
              <a:buFont typeface="Microsoft JhengHei"/>
              <a:buNone/>
            </a:pPr>
            <a:r>
              <a:rPr lang="zh-TW" sz="3300">
                <a:latin typeface="Microsoft JhengHei"/>
                <a:ea typeface="Microsoft JhengHei"/>
                <a:cs typeface="Microsoft JhengHei"/>
                <a:sym typeface="Microsoft JhengHei"/>
              </a:rPr>
              <a:t>教務團隊</a:t>
            </a:r>
            <a:endParaRPr sz="33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602" name="Google Shape;602;p41"/>
          <p:cNvGrpSpPr/>
          <p:nvPr/>
        </p:nvGrpSpPr>
        <p:grpSpPr>
          <a:xfrm>
            <a:off x="2895600" y="507464"/>
            <a:ext cx="3883051" cy="382156"/>
            <a:chOff x="3316223" y="1175830"/>
            <a:chExt cx="2532887" cy="401551"/>
          </a:xfrm>
        </p:grpSpPr>
        <p:sp>
          <p:nvSpPr>
            <p:cNvPr id="603" name="Google Shape;603;p41"/>
            <p:cNvSpPr txBox="1"/>
            <p:nvPr/>
          </p:nvSpPr>
          <p:spPr>
            <a:xfrm>
              <a:off x="3316223" y="1191607"/>
              <a:ext cx="596265" cy="372110"/>
            </a:xfrm>
            <a:prstGeom prst="rect">
              <a:avLst/>
            </a:prstGeom>
            <a:solidFill>
              <a:srgbClr val="235277"/>
            </a:solidFill>
            <a:ln>
              <a:noFill/>
            </a:ln>
          </p:spPr>
          <p:txBody>
            <a:bodyPr spcFirstLastPara="1" wrap="square" lIns="0" tIns="9525" rIns="0" bIns="0" anchor="t" anchorCtr="0">
              <a:spAutoFit/>
            </a:bodyPr>
            <a:lstStyle/>
            <a:p>
              <a:pPr marL="16192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100" b="1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01</a:t>
              </a:r>
              <a:endParaRPr sz="210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endParaRPr>
            </a:p>
          </p:txBody>
        </p:sp>
        <p:sp>
          <p:nvSpPr>
            <p:cNvPr id="604" name="Google Shape;604;p41"/>
            <p:cNvSpPr txBox="1"/>
            <p:nvPr/>
          </p:nvSpPr>
          <p:spPr>
            <a:xfrm>
              <a:off x="4217796" y="1175830"/>
              <a:ext cx="1631314" cy="401551"/>
            </a:xfrm>
            <a:prstGeom prst="rect">
              <a:avLst/>
            </a:prstGeom>
            <a:solidFill>
              <a:schemeClr val="accent5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dirty="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教學組</a:t>
              </a:r>
              <a:r>
                <a:rPr lang="en-US" altLang="zh-TW" sz="2400" dirty="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202</a:t>
              </a:r>
              <a:endParaRPr sz="2400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605" name="Google Shape;605;p41"/>
          <p:cNvSpPr txBox="1"/>
          <p:nvPr/>
        </p:nvSpPr>
        <p:spPr>
          <a:xfrm>
            <a:off x="2895600" y="975612"/>
            <a:ext cx="6097260" cy="254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76225" marR="0" lvl="0" indent="-264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課表編排製作</a:t>
            </a: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00000"/>
              </a:lnSpc>
              <a:spcBef>
                <a:spcPts val="206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處理教師調(代)課及補課</a:t>
            </a: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00000"/>
              </a:lnSpc>
              <a:spcBef>
                <a:spcPts val="207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檢查學生教室日誌</a:t>
            </a: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00000"/>
              </a:lnSpc>
              <a:spcBef>
                <a:spcPts val="207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學生課業輔導相關措施</a:t>
            </a:r>
            <a:endParaRPr lang="en-US" altLang="zh-TW"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42"/>
          <p:cNvSpPr txBox="1">
            <a:spLocks noGrp="1"/>
          </p:cNvSpPr>
          <p:nvPr>
            <p:ph type="title"/>
          </p:nvPr>
        </p:nvSpPr>
        <p:spPr>
          <a:xfrm>
            <a:off x="1066800" y="437247"/>
            <a:ext cx="3203957" cy="5283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3300"/>
              <a:buFont typeface="Microsoft JhengHei"/>
              <a:buNone/>
            </a:pPr>
            <a:r>
              <a:rPr lang="zh-TW" sz="3300">
                <a:latin typeface="Microsoft JhengHei"/>
                <a:ea typeface="Microsoft JhengHei"/>
                <a:cs typeface="Microsoft JhengHei"/>
                <a:sym typeface="Microsoft JhengHei"/>
              </a:rPr>
              <a:t>教務團隊</a:t>
            </a:r>
            <a:endParaRPr sz="33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611" name="Google Shape;611;p42"/>
          <p:cNvGrpSpPr/>
          <p:nvPr/>
        </p:nvGrpSpPr>
        <p:grpSpPr>
          <a:xfrm>
            <a:off x="3048000" y="510329"/>
            <a:ext cx="2545078" cy="382156"/>
            <a:chOff x="3304032" y="1775693"/>
            <a:chExt cx="2545078" cy="382156"/>
          </a:xfrm>
        </p:grpSpPr>
        <p:sp>
          <p:nvSpPr>
            <p:cNvPr id="612" name="Google Shape;612;p42"/>
            <p:cNvSpPr txBox="1"/>
            <p:nvPr/>
          </p:nvSpPr>
          <p:spPr>
            <a:xfrm>
              <a:off x="3304032" y="1782821"/>
              <a:ext cx="596265" cy="372110"/>
            </a:xfrm>
            <a:prstGeom prst="rect">
              <a:avLst/>
            </a:prstGeom>
            <a:solidFill>
              <a:srgbClr val="235277"/>
            </a:solidFill>
            <a:ln>
              <a:noFill/>
            </a:ln>
          </p:spPr>
          <p:txBody>
            <a:bodyPr spcFirstLastPara="1" wrap="square" lIns="0" tIns="10150" rIns="0" bIns="0" anchor="t" anchorCtr="0">
              <a:spAutoFit/>
            </a:bodyPr>
            <a:lstStyle/>
            <a:p>
              <a:pPr marL="16192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100" b="1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02</a:t>
              </a:r>
              <a:endParaRPr sz="210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endParaRPr>
            </a:p>
          </p:txBody>
        </p:sp>
        <p:sp>
          <p:nvSpPr>
            <p:cNvPr id="613" name="Google Shape;613;p42"/>
            <p:cNvSpPr txBox="1"/>
            <p:nvPr/>
          </p:nvSpPr>
          <p:spPr>
            <a:xfrm>
              <a:off x="4217796" y="1775693"/>
              <a:ext cx="1631314" cy="382156"/>
            </a:xfrm>
            <a:prstGeom prst="rect">
              <a:avLst/>
            </a:prstGeom>
            <a:solidFill>
              <a:schemeClr val="accent5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dirty="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註冊組</a:t>
              </a:r>
              <a:r>
                <a:rPr lang="en-US" altLang="zh-TW" sz="2400" dirty="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203</a:t>
              </a:r>
              <a:endParaRPr sz="2400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614" name="Google Shape;614;p42"/>
          <p:cNvSpPr txBox="1"/>
          <p:nvPr/>
        </p:nvSpPr>
        <p:spPr>
          <a:xfrm>
            <a:off x="2511045" y="1045777"/>
            <a:ext cx="6328155" cy="4213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76225" marR="0" lvl="0" indent="-264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2286"/>
              <a:buFont typeface="Noto Sans Symbols"/>
              <a:buChar char="◆"/>
            </a:pPr>
            <a:r>
              <a:rPr lang="zh-TW" sz="240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學生註冊編號及學號編排、新生入學表件</a:t>
            </a:r>
            <a:endParaRPr sz="240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00000"/>
              </a:lnSpc>
              <a:spcBef>
                <a:spcPts val="2060"/>
              </a:spcBef>
              <a:spcAft>
                <a:spcPts val="0"/>
              </a:spcAft>
              <a:buClr>
                <a:srgbClr val="235277"/>
              </a:buClr>
              <a:buSzPts val="2286"/>
              <a:buFont typeface="Noto Sans Symbols"/>
              <a:buChar char="◆"/>
            </a:pPr>
            <a:r>
              <a:rPr lang="zh-TW" sz="240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校內外獎學金、學雜費減免</a:t>
            </a:r>
            <a:endParaRPr sz="240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00000"/>
              </a:lnSpc>
              <a:spcBef>
                <a:spcPts val="2070"/>
              </a:spcBef>
              <a:spcAft>
                <a:spcPts val="0"/>
              </a:spcAft>
              <a:buClr>
                <a:srgbClr val="235277"/>
              </a:buClr>
              <a:buSzPts val="2286"/>
              <a:buFont typeface="Noto Sans Symbols"/>
              <a:buChar char="◆"/>
            </a:pPr>
            <a:r>
              <a:rPr lang="zh-TW" sz="240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學生各科成績資料及成績單編製</a:t>
            </a:r>
            <a:endParaRPr sz="240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00000"/>
              </a:lnSpc>
              <a:spcBef>
                <a:spcPts val="2070"/>
              </a:spcBef>
              <a:spcAft>
                <a:spcPts val="0"/>
              </a:spcAft>
              <a:buClr>
                <a:srgbClr val="235277"/>
              </a:buClr>
              <a:buSzPts val="2286"/>
              <a:buFont typeface="Noto Sans Symbols"/>
              <a:buChar char="◆"/>
            </a:pPr>
            <a:r>
              <a:rPr lang="zh-TW" sz="240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轉學、休學、復學、退學</a:t>
            </a:r>
            <a:endParaRPr sz="240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00000"/>
              </a:lnSpc>
              <a:spcBef>
                <a:spcPts val="2070"/>
              </a:spcBef>
              <a:spcAft>
                <a:spcPts val="0"/>
              </a:spcAft>
              <a:buClr>
                <a:srgbClr val="235277"/>
              </a:buClr>
              <a:buSzPts val="2286"/>
              <a:buFont typeface="Noto Sans Symbols"/>
              <a:buChar char="◆"/>
            </a:pPr>
            <a:r>
              <a:rPr lang="zh-TW" sz="240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學生證、畢業證書、成績證明單</a:t>
            </a:r>
            <a:endParaRPr sz="240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00000"/>
              </a:lnSpc>
              <a:spcBef>
                <a:spcPts val="2070"/>
              </a:spcBef>
              <a:spcAft>
                <a:spcPts val="0"/>
              </a:spcAft>
              <a:buClr>
                <a:srgbClr val="235277"/>
              </a:buClr>
              <a:buSzPts val="2286"/>
              <a:buFont typeface="Noto Sans Symbols"/>
              <a:buChar char="◆"/>
            </a:pPr>
            <a:r>
              <a:rPr lang="zh-TW" sz="240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多元升學報名事務</a:t>
            </a:r>
            <a:endParaRPr sz="240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119017" algn="l" rtl="0">
              <a:lnSpc>
                <a:spcPct val="100000"/>
              </a:lnSpc>
              <a:spcBef>
                <a:spcPts val="2070"/>
              </a:spcBef>
              <a:spcAft>
                <a:spcPts val="0"/>
              </a:spcAft>
              <a:buClr>
                <a:schemeClr val="dk1"/>
              </a:buClr>
              <a:buSzPts val="2286"/>
              <a:buFont typeface="Noto Sans Symbols"/>
              <a:buNone/>
            </a:pPr>
            <a:endParaRPr sz="240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D5ECD33-9957-5A71-A0F6-0A36B4A8A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37E7B8F-B64A-C9A3-4EC9-12D50FE019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BA1B88B-0720-AF94-F32E-2F0722DD6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4571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44"/>
          <p:cNvSpPr txBox="1">
            <a:spLocks noGrp="1"/>
          </p:cNvSpPr>
          <p:nvPr>
            <p:ph type="title"/>
          </p:nvPr>
        </p:nvSpPr>
        <p:spPr>
          <a:xfrm>
            <a:off x="1066800" y="437247"/>
            <a:ext cx="3203957" cy="5283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3300"/>
              <a:buFont typeface="Microsoft JhengHei"/>
              <a:buNone/>
            </a:pPr>
            <a:r>
              <a:rPr lang="zh-TW" sz="3300">
                <a:latin typeface="Microsoft JhengHei"/>
                <a:ea typeface="Microsoft JhengHei"/>
                <a:cs typeface="Microsoft JhengHei"/>
                <a:sym typeface="Microsoft JhengHei"/>
              </a:rPr>
              <a:t>教務團隊</a:t>
            </a:r>
            <a:endParaRPr sz="33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629" name="Google Shape;629;p44"/>
          <p:cNvGrpSpPr/>
          <p:nvPr/>
        </p:nvGrpSpPr>
        <p:grpSpPr>
          <a:xfrm>
            <a:off x="2895600" y="500188"/>
            <a:ext cx="2564315" cy="382156"/>
            <a:chOff x="3290824" y="2943918"/>
            <a:chExt cx="2564315" cy="382156"/>
          </a:xfrm>
        </p:grpSpPr>
        <p:sp>
          <p:nvSpPr>
            <p:cNvPr id="630" name="Google Shape;630;p44"/>
            <p:cNvSpPr txBox="1"/>
            <p:nvPr/>
          </p:nvSpPr>
          <p:spPr>
            <a:xfrm>
              <a:off x="3290824" y="2975516"/>
              <a:ext cx="596265" cy="332783"/>
            </a:xfrm>
            <a:prstGeom prst="rect">
              <a:avLst/>
            </a:prstGeom>
            <a:solidFill>
              <a:srgbClr val="235277"/>
            </a:solidFill>
            <a:ln>
              <a:noFill/>
            </a:ln>
          </p:spPr>
          <p:txBody>
            <a:bodyPr spcFirstLastPara="1" wrap="square" lIns="0" tIns="9525" rIns="0" bIns="0" anchor="t" anchorCtr="0">
              <a:spAutoFit/>
            </a:bodyPr>
            <a:lstStyle/>
            <a:p>
              <a:pPr marL="16192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100" b="1" dirty="0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0</a:t>
              </a:r>
              <a:r>
                <a:rPr lang="en-US" altLang="zh-TW" sz="2100" b="1" dirty="0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3</a:t>
              </a:r>
              <a:endParaRPr sz="2100" dirty="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endParaRPr>
            </a:p>
          </p:txBody>
        </p:sp>
        <p:sp>
          <p:nvSpPr>
            <p:cNvPr id="631" name="Google Shape;631;p44"/>
            <p:cNvSpPr txBox="1"/>
            <p:nvPr/>
          </p:nvSpPr>
          <p:spPr>
            <a:xfrm>
              <a:off x="4223825" y="2943918"/>
              <a:ext cx="1631314" cy="382156"/>
            </a:xfrm>
            <a:prstGeom prst="rect">
              <a:avLst/>
            </a:prstGeom>
            <a:solidFill>
              <a:schemeClr val="accent5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dirty="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設備組</a:t>
              </a:r>
              <a:r>
                <a:rPr lang="en-US" altLang="zh-TW" sz="2400" dirty="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204</a:t>
              </a:r>
              <a:endParaRPr sz="2400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632" name="Google Shape;632;p44"/>
          <p:cNvSpPr txBox="1"/>
          <p:nvPr/>
        </p:nvSpPr>
        <p:spPr>
          <a:xfrm>
            <a:off x="2895600" y="1241899"/>
            <a:ext cx="5486400" cy="2626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76225" marR="0" lvl="0" indent="-264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教科書配發</a:t>
            </a:r>
            <a:endParaRPr sz="280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00000"/>
              </a:lnSpc>
              <a:spcBef>
                <a:spcPts val="206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教學設備器材、教學媒體之借用</a:t>
            </a:r>
            <a:endParaRPr sz="280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50000"/>
              </a:lnSpc>
              <a:spcBef>
                <a:spcPts val="207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辦理校內外科學教育活動、競賽與展覽</a:t>
            </a:r>
            <a:endParaRPr sz="280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43"/>
          <p:cNvSpPr txBox="1">
            <a:spLocks noGrp="1"/>
          </p:cNvSpPr>
          <p:nvPr>
            <p:ph type="title"/>
          </p:nvPr>
        </p:nvSpPr>
        <p:spPr>
          <a:xfrm>
            <a:off x="1066800" y="437247"/>
            <a:ext cx="3203957" cy="5283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3300"/>
              <a:buFont typeface="Microsoft JhengHei"/>
              <a:buNone/>
            </a:pPr>
            <a:r>
              <a:rPr lang="zh-TW" sz="3300">
                <a:latin typeface="Microsoft JhengHei"/>
                <a:ea typeface="Microsoft JhengHei"/>
                <a:cs typeface="Microsoft JhengHei"/>
                <a:sym typeface="Microsoft JhengHei"/>
              </a:rPr>
              <a:t>教務團隊</a:t>
            </a:r>
            <a:endParaRPr sz="33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620" name="Google Shape;620;p43"/>
          <p:cNvGrpSpPr/>
          <p:nvPr/>
        </p:nvGrpSpPr>
        <p:grpSpPr>
          <a:xfrm>
            <a:off x="2895600" y="501052"/>
            <a:ext cx="2558286" cy="382156"/>
            <a:chOff x="3290824" y="2361855"/>
            <a:chExt cx="2558286" cy="382156"/>
          </a:xfrm>
        </p:grpSpPr>
        <p:sp>
          <p:nvSpPr>
            <p:cNvPr id="621" name="Google Shape;621;p43"/>
            <p:cNvSpPr txBox="1"/>
            <p:nvPr/>
          </p:nvSpPr>
          <p:spPr>
            <a:xfrm>
              <a:off x="3290824" y="2370873"/>
              <a:ext cx="596265" cy="333415"/>
            </a:xfrm>
            <a:prstGeom prst="rect">
              <a:avLst/>
            </a:prstGeom>
            <a:solidFill>
              <a:srgbClr val="235277"/>
            </a:solidFill>
            <a:ln>
              <a:noFill/>
            </a:ln>
          </p:spPr>
          <p:txBody>
            <a:bodyPr spcFirstLastPara="1" wrap="square" lIns="0" tIns="10150" rIns="0" bIns="0" anchor="t" anchorCtr="0">
              <a:spAutoFit/>
            </a:bodyPr>
            <a:lstStyle/>
            <a:p>
              <a:pPr marL="16192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100" b="1" dirty="0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0</a:t>
              </a:r>
              <a:r>
                <a:rPr lang="en-US" altLang="zh-TW" sz="2100" b="1" dirty="0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4</a:t>
              </a:r>
              <a:endParaRPr sz="2100" dirty="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endParaRPr>
            </a:p>
          </p:txBody>
        </p:sp>
        <p:sp>
          <p:nvSpPr>
            <p:cNvPr id="622" name="Google Shape;622;p43"/>
            <p:cNvSpPr txBox="1"/>
            <p:nvPr/>
          </p:nvSpPr>
          <p:spPr>
            <a:xfrm>
              <a:off x="4217796" y="2361855"/>
              <a:ext cx="1631314" cy="382156"/>
            </a:xfrm>
            <a:prstGeom prst="rect">
              <a:avLst/>
            </a:prstGeom>
            <a:solidFill>
              <a:schemeClr val="accent5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dirty="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試務組</a:t>
              </a:r>
              <a:r>
                <a:rPr lang="en-US" altLang="zh-TW" sz="2400" dirty="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205</a:t>
              </a:r>
              <a:endParaRPr sz="2400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623" name="Google Shape;623;p43"/>
          <p:cNvSpPr txBox="1"/>
          <p:nvPr/>
        </p:nvSpPr>
        <p:spPr>
          <a:xfrm>
            <a:off x="2895600" y="1241899"/>
            <a:ext cx="5486400" cy="3244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76225" marR="0" lvl="0" indent="-264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擬定各項考試考程表</a:t>
            </a: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00000"/>
              </a:lnSpc>
              <a:spcBef>
                <a:spcPts val="206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各項考試違規處理</a:t>
            </a: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00000"/>
              </a:lnSpc>
              <a:spcBef>
                <a:spcPts val="207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轉學考</a:t>
            </a:r>
            <a:r>
              <a:rPr lang="zh-TW" altLang="en-US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、模擬考</a:t>
            </a: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00000"/>
              </a:lnSpc>
              <a:spcBef>
                <a:spcPts val="207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學期成績補考、自學班、補修班</a:t>
            </a: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00000"/>
              </a:lnSpc>
              <a:spcBef>
                <a:spcPts val="207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學科競試</a:t>
            </a: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45"/>
          <p:cNvSpPr txBox="1">
            <a:spLocks noGrp="1"/>
          </p:cNvSpPr>
          <p:nvPr>
            <p:ph type="title"/>
          </p:nvPr>
        </p:nvSpPr>
        <p:spPr>
          <a:xfrm>
            <a:off x="1066800" y="437247"/>
            <a:ext cx="3203957" cy="5283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3300"/>
              <a:buFont typeface="Microsoft JhengHei"/>
              <a:buNone/>
            </a:pPr>
            <a:r>
              <a:rPr lang="zh-TW" sz="3300">
                <a:latin typeface="Microsoft JhengHei"/>
                <a:ea typeface="Microsoft JhengHei"/>
                <a:cs typeface="Microsoft JhengHei"/>
                <a:sym typeface="Microsoft JhengHei"/>
              </a:rPr>
              <a:t>教務團隊</a:t>
            </a:r>
            <a:endParaRPr sz="33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638" name="Google Shape;638;p45"/>
          <p:cNvGrpSpPr/>
          <p:nvPr/>
        </p:nvGrpSpPr>
        <p:grpSpPr>
          <a:xfrm>
            <a:off x="2997828" y="498215"/>
            <a:ext cx="3939521" cy="382156"/>
            <a:chOff x="3294458" y="3525981"/>
            <a:chExt cx="3939521" cy="382156"/>
          </a:xfrm>
        </p:grpSpPr>
        <p:sp>
          <p:nvSpPr>
            <p:cNvPr id="639" name="Google Shape;639;p45"/>
            <p:cNvSpPr txBox="1"/>
            <p:nvPr/>
          </p:nvSpPr>
          <p:spPr>
            <a:xfrm>
              <a:off x="3294458" y="3557905"/>
              <a:ext cx="596265" cy="332783"/>
            </a:xfrm>
            <a:prstGeom prst="rect">
              <a:avLst/>
            </a:prstGeom>
            <a:solidFill>
              <a:srgbClr val="235277"/>
            </a:solidFill>
            <a:ln>
              <a:noFill/>
            </a:ln>
          </p:spPr>
          <p:txBody>
            <a:bodyPr spcFirstLastPara="1" wrap="square" lIns="0" tIns="9525" rIns="0" bIns="0" anchor="t" anchorCtr="0">
              <a:spAutoFit/>
            </a:bodyPr>
            <a:lstStyle/>
            <a:p>
              <a:pPr marL="16192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100" b="1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05</a:t>
              </a:r>
              <a:endParaRPr sz="210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endParaRPr>
            </a:p>
          </p:txBody>
        </p:sp>
        <p:sp>
          <p:nvSpPr>
            <p:cNvPr id="640" name="Google Shape;640;p45"/>
            <p:cNvSpPr txBox="1"/>
            <p:nvPr/>
          </p:nvSpPr>
          <p:spPr>
            <a:xfrm>
              <a:off x="4209001" y="3525981"/>
              <a:ext cx="3024978" cy="382156"/>
            </a:xfrm>
            <a:prstGeom prst="rect">
              <a:avLst/>
            </a:prstGeom>
            <a:solidFill>
              <a:schemeClr val="accent5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dirty="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實驗研究組</a:t>
              </a:r>
              <a:r>
                <a:rPr lang="en-US" altLang="zh-TW" sz="2400" dirty="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206</a:t>
              </a:r>
              <a:endParaRPr sz="2400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641" name="Google Shape;641;p45"/>
          <p:cNvSpPr txBox="1"/>
          <p:nvPr/>
        </p:nvSpPr>
        <p:spPr>
          <a:xfrm>
            <a:off x="2997828" y="907310"/>
            <a:ext cx="5486400" cy="5722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76225" marR="0" lvl="0" indent="-264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英文作文、演講比賽、單字比賽</a:t>
            </a: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00000"/>
              </a:lnSpc>
              <a:spcBef>
                <a:spcPts val="206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校內外國語文競賽</a:t>
            </a: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50000"/>
              </a:lnSpc>
              <a:spcBef>
                <a:spcPts val="207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多元選修、自主學習 選課系統</a:t>
            </a: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50000"/>
              </a:lnSpc>
              <a:spcBef>
                <a:spcPts val="207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全民英檢、TOEIC、CWT中檢</a:t>
            </a:r>
            <a:endParaRPr lang="en-US" altLang="zh-TW"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50000"/>
              </a:lnSpc>
              <a:spcBef>
                <a:spcPts val="207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altLang="en-US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優質化</a:t>
            </a: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2065" marR="0" lvl="0" indent="0" algn="l" rtl="0">
              <a:lnSpc>
                <a:spcPct val="150000"/>
              </a:lnSpc>
              <a:spcBef>
                <a:spcPts val="2070"/>
              </a:spcBef>
              <a:spcAft>
                <a:spcPts val="0"/>
              </a:spcAft>
              <a:buNone/>
            </a:pP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94826" algn="l" rtl="0">
              <a:lnSpc>
                <a:spcPct val="150000"/>
              </a:lnSpc>
              <a:spcBef>
                <a:spcPts val="207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Noto Sans Symbols"/>
              <a:buNone/>
            </a:pP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46"/>
          <p:cNvSpPr txBox="1">
            <a:spLocks noGrp="1"/>
          </p:cNvSpPr>
          <p:nvPr>
            <p:ph type="title"/>
          </p:nvPr>
        </p:nvSpPr>
        <p:spPr>
          <a:xfrm>
            <a:off x="1066800" y="437247"/>
            <a:ext cx="3203957" cy="5283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3300"/>
              <a:buFont typeface="Microsoft JhengHei"/>
              <a:buNone/>
            </a:pPr>
            <a:r>
              <a:rPr lang="zh-TW" sz="3300">
                <a:latin typeface="Microsoft JhengHei"/>
                <a:ea typeface="Microsoft JhengHei"/>
                <a:cs typeface="Microsoft JhengHei"/>
                <a:sym typeface="Microsoft JhengHei"/>
              </a:rPr>
              <a:t>教務團隊</a:t>
            </a:r>
            <a:endParaRPr sz="33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647" name="Google Shape;647;p46"/>
          <p:cNvGrpSpPr/>
          <p:nvPr/>
        </p:nvGrpSpPr>
        <p:grpSpPr>
          <a:xfrm>
            <a:off x="2971800" y="510329"/>
            <a:ext cx="2532887" cy="382156"/>
            <a:chOff x="3304032" y="4069200"/>
            <a:chExt cx="2532887" cy="382156"/>
          </a:xfrm>
        </p:grpSpPr>
        <p:sp>
          <p:nvSpPr>
            <p:cNvPr id="648" name="Google Shape;648;p46"/>
            <p:cNvSpPr txBox="1"/>
            <p:nvPr/>
          </p:nvSpPr>
          <p:spPr>
            <a:xfrm>
              <a:off x="3304032" y="4105910"/>
              <a:ext cx="596265" cy="332783"/>
            </a:xfrm>
            <a:prstGeom prst="rect">
              <a:avLst/>
            </a:prstGeom>
            <a:solidFill>
              <a:srgbClr val="235277"/>
            </a:solidFill>
            <a:ln>
              <a:noFill/>
            </a:ln>
          </p:spPr>
          <p:txBody>
            <a:bodyPr spcFirstLastPara="1" wrap="square" lIns="0" tIns="9525" rIns="0" bIns="0" anchor="t" anchorCtr="0">
              <a:spAutoFit/>
            </a:bodyPr>
            <a:lstStyle/>
            <a:p>
              <a:pPr marL="16192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100" b="1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06</a:t>
              </a:r>
              <a:endParaRPr sz="210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endParaRPr>
            </a:p>
          </p:txBody>
        </p:sp>
        <p:sp>
          <p:nvSpPr>
            <p:cNvPr id="649" name="Google Shape;649;p46"/>
            <p:cNvSpPr txBox="1"/>
            <p:nvPr/>
          </p:nvSpPr>
          <p:spPr>
            <a:xfrm>
              <a:off x="4205605" y="4069200"/>
              <a:ext cx="1631314" cy="382156"/>
            </a:xfrm>
            <a:prstGeom prst="rect">
              <a:avLst/>
            </a:prstGeom>
            <a:solidFill>
              <a:schemeClr val="accent5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dirty="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課務組</a:t>
              </a:r>
              <a:r>
                <a:rPr lang="en-US" altLang="zh-TW" sz="2400" dirty="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207</a:t>
              </a:r>
              <a:endParaRPr sz="2400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650" name="Google Shape;650;p46"/>
          <p:cNvSpPr txBox="1"/>
          <p:nvPr/>
        </p:nvSpPr>
        <p:spPr>
          <a:xfrm>
            <a:off x="2895600" y="1241899"/>
            <a:ext cx="5486400" cy="48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76225" marR="0" lvl="0" indent="-264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國中</a:t>
            </a:r>
            <a:r>
              <a:rPr lang="zh-TW" altLang="en-US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學習扶助</a:t>
            </a:r>
            <a:r>
              <a:rPr lang="zh-TW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、輔導活動</a:t>
            </a: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00000"/>
              </a:lnSpc>
              <a:spcBef>
                <a:spcPts val="206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本土語</a:t>
            </a:r>
            <a:r>
              <a:rPr lang="zh-TW" altLang="en-US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開課師資</a:t>
            </a: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50000"/>
              </a:lnSpc>
              <a:spcBef>
                <a:spcPts val="207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國</a:t>
            </a:r>
            <a:r>
              <a:rPr lang="zh-TW" altLang="en-US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中課發會 課程計畫</a:t>
            </a: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2065" marR="0" lvl="0" indent="0" algn="l" rtl="0">
              <a:lnSpc>
                <a:spcPct val="150000"/>
              </a:lnSpc>
              <a:spcBef>
                <a:spcPts val="2070"/>
              </a:spcBef>
              <a:spcAft>
                <a:spcPts val="0"/>
              </a:spcAft>
              <a:buNone/>
            </a:pP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2065" marR="0" lvl="0" indent="0" algn="l" rtl="0">
              <a:lnSpc>
                <a:spcPct val="150000"/>
              </a:lnSpc>
              <a:spcBef>
                <a:spcPts val="2070"/>
              </a:spcBef>
              <a:spcAft>
                <a:spcPts val="0"/>
              </a:spcAft>
              <a:buNone/>
            </a:pP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94826" algn="l" rtl="0">
              <a:lnSpc>
                <a:spcPct val="150000"/>
              </a:lnSpc>
              <a:spcBef>
                <a:spcPts val="207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Noto Sans Symbols"/>
              <a:buNone/>
            </a:pP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47"/>
          <p:cNvSpPr txBox="1">
            <a:spLocks noGrp="1"/>
          </p:cNvSpPr>
          <p:nvPr>
            <p:ph type="title"/>
          </p:nvPr>
        </p:nvSpPr>
        <p:spPr>
          <a:xfrm>
            <a:off x="1066800" y="437247"/>
            <a:ext cx="3203957" cy="5283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3300"/>
              <a:buFont typeface="Microsoft JhengHei"/>
              <a:buNone/>
            </a:pPr>
            <a:r>
              <a:rPr lang="zh-TW" sz="3300">
                <a:latin typeface="Microsoft JhengHei"/>
                <a:ea typeface="Microsoft JhengHei"/>
                <a:cs typeface="Microsoft JhengHei"/>
                <a:sym typeface="Microsoft JhengHei"/>
              </a:rPr>
              <a:t>教務團隊</a:t>
            </a:r>
            <a:endParaRPr sz="33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656" name="Google Shape;656;p47"/>
          <p:cNvGrpSpPr/>
          <p:nvPr/>
        </p:nvGrpSpPr>
        <p:grpSpPr>
          <a:xfrm>
            <a:off x="2971800" y="510329"/>
            <a:ext cx="2532887" cy="382156"/>
            <a:chOff x="3304032" y="4069200"/>
            <a:chExt cx="2532887" cy="382156"/>
          </a:xfrm>
        </p:grpSpPr>
        <p:sp>
          <p:nvSpPr>
            <p:cNvPr id="657" name="Google Shape;657;p47"/>
            <p:cNvSpPr txBox="1"/>
            <p:nvPr/>
          </p:nvSpPr>
          <p:spPr>
            <a:xfrm>
              <a:off x="3304032" y="4105910"/>
              <a:ext cx="596265" cy="332783"/>
            </a:xfrm>
            <a:prstGeom prst="rect">
              <a:avLst/>
            </a:prstGeom>
            <a:solidFill>
              <a:srgbClr val="235277"/>
            </a:solidFill>
            <a:ln>
              <a:noFill/>
            </a:ln>
          </p:spPr>
          <p:txBody>
            <a:bodyPr spcFirstLastPara="1" wrap="square" lIns="0" tIns="9525" rIns="0" bIns="0" anchor="t" anchorCtr="0">
              <a:spAutoFit/>
            </a:bodyPr>
            <a:lstStyle/>
            <a:p>
              <a:pPr marL="16192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100" b="1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07</a:t>
              </a:r>
              <a:endParaRPr sz="210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endParaRPr>
            </a:p>
          </p:txBody>
        </p:sp>
        <p:sp>
          <p:nvSpPr>
            <p:cNvPr id="658" name="Google Shape;658;p47"/>
            <p:cNvSpPr txBox="1"/>
            <p:nvPr/>
          </p:nvSpPr>
          <p:spPr>
            <a:xfrm>
              <a:off x="4205605" y="4069200"/>
              <a:ext cx="1631314" cy="382156"/>
            </a:xfrm>
            <a:prstGeom prst="rect">
              <a:avLst/>
            </a:prstGeom>
            <a:solidFill>
              <a:schemeClr val="accent5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dirty="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資媒組</a:t>
              </a:r>
              <a:r>
                <a:rPr lang="en-US" altLang="zh-TW" sz="2400" dirty="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211</a:t>
              </a:r>
              <a:endParaRPr sz="2400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659" name="Google Shape;659;p47"/>
          <p:cNvSpPr txBox="1"/>
          <p:nvPr/>
        </p:nvSpPr>
        <p:spPr>
          <a:xfrm>
            <a:off x="2895600" y="1241899"/>
            <a:ext cx="5486400" cy="4727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76225" marR="0" lvl="0" indent="-264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維護校園網路</a:t>
            </a:r>
            <a:endParaRPr sz="280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00000"/>
              </a:lnSpc>
              <a:spcBef>
                <a:spcPts val="206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班級電腦、電腦教室</a:t>
            </a:r>
            <a:endParaRPr sz="280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50000"/>
              </a:lnSpc>
              <a:spcBef>
                <a:spcPts val="207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sz="280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學生資訊能力比賽</a:t>
            </a:r>
            <a:endParaRPr sz="280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2065" marR="0" lvl="0" indent="0" algn="l" rtl="0">
              <a:lnSpc>
                <a:spcPct val="150000"/>
              </a:lnSpc>
              <a:spcBef>
                <a:spcPts val="2070"/>
              </a:spcBef>
              <a:spcAft>
                <a:spcPts val="0"/>
              </a:spcAft>
              <a:buNone/>
            </a:pPr>
            <a:endParaRPr sz="280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2065" marR="0" lvl="0" indent="0" algn="l" rtl="0">
              <a:lnSpc>
                <a:spcPct val="150000"/>
              </a:lnSpc>
              <a:spcBef>
                <a:spcPts val="2070"/>
              </a:spcBef>
              <a:spcAft>
                <a:spcPts val="0"/>
              </a:spcAft>
              <a:buNone/>
            </a:pPr>
            <a:endParaRPr sz="280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94826" algn="l" rtl="0">
              <a:lnSpc>
                <a:spcPct val="150000"/>
              </a:lnSpc>
              <a:spcBef>
                <a:spcPts val="207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Noto Sans Symbols"/>
              <a:buNone/>
            </a:pPr>
            <a:endParaRPr sz="280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47"/>
          <p:cNvSpPr txBox="1">
            <a:spLocks noGrp="1"/>
          </p:cNvSpPr>
          <p:nvPr>
            <p:ph type="title"/>
          </p:nvPr>
        </p:nvSpPr>
        <p:spPr>
          <a:xfrm>
            <a:off x="1066800" y="437247"/>
            <a:ext cx="3203957" cy="5283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3300"/>
              <a:buFont typeface="Microsoft JhengHei"/>
              <a:buNone/>
            </a:pPr>
            <a:r>
              <a:rPr lang="zh-TW" sz="3300" dirty="0">
                <a:latin typeface="Microsoft JhengHei"/>
                <a:ea typeface="Microsoft JhengHei"/>
                <a:cs typeface="Microsoft JhengHei"/>
                <a:sym typeface="Microsoft JhengHei"/>
              </a:rPr>
              <a:t>教務團隊</a:t>
            </a:r>
            <a:endParaRPr sz="33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656" name="Google Shape;656;p47"/>
          <p:cNvGrpSpPr/>
          <p:nvPr/>
        </p:nvGrpSpPr>
        <p:grpSpPr>
          <a:xfrm>
            <a:off x="2971800" y="510329"/>
            <a:ext cx="3678381" cy="382156"/>
            <a:chOff x="3304032" y="4069200"/>
            <a:chExt cx="3678381" cy="382156"/>
          </a:xfrm>
        </p:grpSpPr>
        <p:sp>
          <p:nvSpPr>
            <p:cNvPr id="657" name="Google Shape;657;p47"/>
            <p:cNvSpPr txBox="1"/>
            <p:nvPr/>
          </p:nvSpPr>
          <p:spPr>
            <a:xfrm>
              <a:off x="3304032" y="4105910"/>
              <a:ext cx="596265" cy="332783"/>
            </a:xfrm>
            <a:prstGeom prst="rect">
              <a:avLst/>
            </a:prstGeom>
            <a:solidFill>
              <a:srgbClr val="235277"/>
            </a:solidFill>
            <a:ln>
              <a:noFill/>
            </a:ln>
          </p:spPr>
          <p:txBody>
            <a:bodyPr spcFirstLastPara="1" wrap="square" lIns="0" tIns="9525" rIns="0" bIns="0" anchor="t" anchorCtr="0">
              <a:spAutoFit/>
            </a:bodyPr>
            <a:lstStyle/>
            <a:p>
              <a:pPr marL="16192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100" b="1" dirty="0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0</a:t>
              </a:r>
              <a:r>
                <a:rPr lang="en-US" altLang="zh-TW" sz="2100" b="1" dirty="0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9</a:t>
              </a:r>
              <a:endParaRPr sz="2100" dirty="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endParaRPr>
            </a:p>
          </p:txBody>
        </p:sp>
        <p:sp>
          <p:nvSpPr>
            <p:cNvPr id="658" name="Google Shape;658;p47"/>
            <p:cNvSpPr txBox="1"/>
            <p:nvPr/>
          </p:nvSpPr>
          <p:spPr>
            <a:xfrm>
              <a:off x="4205604" y="4069200"/>
              <a:ext cx="2776809" cy="382156"/>
            </a:xfrm>
            <a:prstGeom prst="rect">
              <a:avLst/>
            </a:prstGeom>
            <a:solidFill>
              <a:schemeClr val="accent5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2400" dirty="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註冊組幹事</a:t>
              </a:r>
              <a:r>
                <a:rPr lang="en-US" altLang="zh-TW" sz="2400" dirty="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209</a:t>
              </a:r>
              <a:endParaRPr sz="2400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659" name="Google Shape;659;p47"/>
          <p:cNvSpPr txBox="1"/>
          <p:nvPr/>
        </p:nvSpPr>
        <p:spPr>
          <a:xfrm>
            <a:off x="2895600" y="1241899"/>
            <a:ext cx="5486400" cy="3567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76225" marR="0" lvl="0" indent="-264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altLang="en-US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獎學金</a:t>
            </a:r>
            <a:endParaRPr lang="en-US" altLang="zh-TW"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altLang="en-US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轉入、轉出</a:t>
            </a:r>
            <a:endParaRPr lang="en-US" altLang="zh-TW"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altLang="en-US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畢業証書</a:t>
            </a:r>
            <a:endParaRPr lang="en-US" altLang="zh-TW"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altLang="en-US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學生身份</a:t>
            </a: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2065" marR="0" lvl="0" indent="0" algn="l" rtl="0">
              <a:lnSpc>
                <a:spcPct val="150000"/>
              </a:lnSpc>
              <a:spcBef>
                <a:spcPts val="2070"/>
              </a:spcBef>
              <a:spcAft>
                <a:spcPts val="0"/>
              </a:spcAft>
              <a:buNone/>
            </a:pP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94826" algn="l" rtl="0">
              <a:lnSpc>
                <a:spcPct val="150000"/>
              </a:lnSpc>
              <a:spcBef>
                <a:spcPts val="207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Noto Sans Symbols"/>
              <a:buNone/>
            </a:pP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94569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47"/>
          <p:cNvSpPr txBox="1">
            <a:spLocks noGrp="1"/>
          </p:cNvSpPr>
          <p:nvPr>
            <p:ph type="title"/>
          </p:nvPr>
        </p:nvSpPr>
        <p:spPr>
          <a:xfrm>
            <a:off x="1066800" y="437247"/>
            <a:ext cx="3203957" cy="5283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3300"/>
              <a:buFont typeface="Microsoft JhengHei"/>
              <a:buNone/>
            </a:pPr>
            <a:r>
              <a:rPr lang="zh-TW" sz="3300" dirty="0">
                <a:latin typeface="Microsoft JhengHei"/>
                <a:ea typeface="Microsoft JhengHei"/>
                <a:cs typeface="Microsoft JhengHei"/>
                <a:sym typeface="Microsoft JhengHei"/>
              </a:rPr>
              <a:t>教務團隊</a:t>
            </a:r>
            <a:endParaRPr sz="33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656" name="Google Shape;656;p47"/>
          <p:cNvGrpSpPr/>
          <p:nvPr/>
        </p:nvGrpSpPr>
        <p:grpSpPr>
          <a:xfrm>
            <a:off x="2971800" y="510329"/>
            <a:ext cx="3678381" cy="382156"/>
            <a:chOff x="3304032" y="4069200"/>
            <a:chExt cx="3678381" cy="382156"/>
          </a:xfrm>
        </p:grpSpPr>
        <p:sp>
          <p:nvSpPr>
            <p:cNvPr id="657" name="Google Shape;657;p47"/>
            <p:cNvSpPr txBox="1"/>
            <p:nvPr/>
          </p:nvSpPr>
          <p:spPr>
            <a:xfrm>
              <a:off x="3304032" y="4105910"/>
              <a:ext cx="596265" cy="332783"/>
            </a:xfrm>
            <a:prstGeom prst="rect">
              <a:avLst/>
            </a:prstGeom>
            <a:solidFill>
              <a:srgbClr val="235277"/>
            </a:solidFill>
            <a:ln>
              <a:noFill/>
            </a:ln>
          </p:spPr>
          <p:txBody>
            <a:bodyPr spcFirstLastPara="1" wrap="square" lIns="0" tIns="9525" rIns="0" bIns="0" anchor="t" anchorCtr="0">
              <a:spAutoFit/>
            </a:bodyPr>
            <a:lstStyle/>
            <a:p>
              <a:pPr marL="16192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2100" b="1" dirty="0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1</a:t>
              </a:r>
              <a:r>
                <a:rPr lang="zh-TW" sz="2100" b="1" dirty="0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0</a:t>
              </a:r>
              <a:endParaRPr sz="2100" dirty="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endParaRPr>
            </a:p>
          </p:txBody>
        </p:sp>
        <p:sp>
          <p:nvSpPr>
            <p:cNvPr id="658" name="Google Shape;658;p47"/>
            <p:cNvSpPr txBox="1"/>
            <p:nvPr/>
          </p:nvSpPr>
          <p:spPr>
            <a:xfrm>
              <a:off x="4205604" y="4069200"/>
              <a:ext cx="2776809" cy="382156"/>
            </a:xfrm>
            <a:prstGeom prst="rect">
              <a:avLst/>
            </a:prstGeom>
            <a:solidFill>
              <a:schemeClr val="accent5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2400" dirty="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註冊組幹事</a:t>
              </a:r>
              <a:r>
                <a:rPr lang="en-US" altLang="zh-TW" sz="2400" dirty="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212</a:t>
              </a:r>
              <a:endParaRPr sz="2400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659" name="Google Shape;659;p47"/>
          <p:cNvSpPr txBox="1"/>
          <p:nvPr/>
        </p:nvSpPr>
        <p:spPr>
          <a:xfrm>
            <a:off x="2895600" y="1241899"/>
            <a:ext cx="5486400" cy="2274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76225" marR="0" lvl="0" indent="-264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altLang="en-US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國中、高中成績</a:t>
            </a: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2065" marR="0" lvl="0" indent="0" algn="l" rtl="0">
              <a:lnSpc>
                <a:spcPct val="150000"/>
              </a:lnSpc>
              <a:spcBef>
                <a:spcPts val="2070"/>
              </a:spcBef>
              <a:spcAft>
                <a:spcPts val="0"/>
              </a:spcAft>
              <a:buNone/>
            </a:pP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94826" algn="l" rtl="0">
              <a:lnSpc>
                <a:spcPct val="150000"/>
              </a:lnSpc>
              <a:spcBef>
                <a:spcPts val="207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Noto Sans Symbols"/>
              <a:buNone/>
            </a:pP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38795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47"/>
          <p:cNvSpPr txBox="1">
            <a:spLocks noGrp="1"/>
          </p:cNvSpPr>
          <p:nvPr>
            <p:ph type="title"/>
          </p:nvPr>
        </p:nvSpPr>
        <p:spPr>
          <a:xfrm>
            <a:off x="1066800" y="437247"/>
            <a:ext cx="3203957" cy="5283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3300"/>
              <a:buFont typeface="Microsoft JhengHei"/>
              <a:buNone/>
            </a:pPr>
            <a:r>
              <a:rPr lang="zh-TW" sz="3300" dirty="0">
                <a:latin typeface="Microsoft JhengHei"/>
                <a:ea typeface="Microsoft JhengHei"/>
                <a:cs typeface="Microsoft JhengHei"/>
                <a:sym typeface="Microsoft JhengHei"/>
              </a:rPr>
              <a:t>教務團隊</a:t>
            </a:r>
            <a:endParaRPr sz="33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656" name="Google Shape;656;p47"/>
          <p:cNvGrpSpPr/>
          <p:nvPr/>
        </p:nvGrpSpPr>
        <p:grpSpPr>
          <a:xfrm>
            <a:off x="2971800" y="510329"/>
            <a:ext cx="3678381" cy="382156"/>
            <a:chOff x="3304032" y="4069200"/>
            <a:chExt cx="3678381" cy="382156"/>
          </a:xfrm>
        </p:grpSpPr>
        <p:sp>
          <p:nvSpPr>
            <p:cNvPr id="657" name="Google Shape;657;p47"/>
            <p:cNvSpPr txBox="1"/>
            <p:nvPr/>
          </p:nvSpPr>
          <p:spPr>
            <a:xfrm>
              <a:off x="3304032" y="4105910"/>
              <a:ext cx="596265" cy="332783"/>
            </a:xfrm>
            <a:prstGeom prst="rect">
              <a:avLst/>
            </a:prstGeom>
            <a:solidFill>
              <a:srgbClr val="235277"/>
            </a:solidFill>
            <a:ln>
              <a:noFill/>
            </a:ln>
          </p:spPr>
          <p:txBody>
            <a:bodyPr spcFirstLastPara="1" wrap="square" lIns="0" tIns="9525" rIns="0" bIns="0" anchor="t" anchorCtr="0">
              <a:spAutoFit/>
            </a:bodyPr>
            <a:lstStyle/>
            <a:p>
              <a:pPr marL="16192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2100" b="1" dirty="0">
                  <a:solidFill>
                    <a:srgbClr val="FFFFFF"/>
                  </a:solidFill>
                  <a:latin typeface="Carlito"/>
                  <a:ea typeface="Carlito"/>
                  <a:cs typeface="Carlito"/>
                  <a:sym typeface="Carlito"/>
                </a:rPr>
                <a:t>11</a:t>
              </a:r>
              <a:endParaRPr sz="2100" dirty="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endParaRPr>
            </a:p>
          </p:txBody>
        </p:sp>
        <p:sp>
          <p:nvSpPr>
            <p:cNvPr id="658" name="Google Shape;658;p47"/>
            <p:cNvSpPr txBox="1"/>
            <p:nvPr/>
          </p:nvSpPr>
          <p:spPr>
            <a:xfrm>
              <a:off x="4205604" y="4069200"/>
              <a:ext cx="2776809" cy="382156"/>
            </a:xfrm>
            <a:prstGeom prst="rect">
              <a:avLst/>
            </a:prstGeom>
            <a:solidFill>
              <a:schemeClr val="accent5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2400" dirty="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註冊組協行</a:t>
              </a:r>
              <a:r>
                <a:rPr lang="en-US" altLang="zh-TW" sz="2400" dirty="0">
                  <a:solidFill>
                    <a:srgbClr val="004B4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213</a:t>
              </a:r>
              <a:endParaRPr sz="2400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659" name="Google Shape;659;p47"/>
          <p:cNvSpPr txBox="1"/>
          <p:nvPr/>
        </p:nvSpPr>
        <p:spPr>
          <a:xfrm>
            <a:off x="2895600" y="1241899"/>
            <a:ext cx="5486400" cy="3136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76225" marR="0" lvl="0" indent="-264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altLang="en-US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學習歷程檔案上傳</a:t>
            </a:r>
            <a:endParaRPr lang="en-US" altLang="zh-TW"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altLang="en-US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學生帳密</a:t>
            </a:r>
            <a:endParaRPr lang="en-US" altLang="zh-TW"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264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277"/>
              </a:buClr>
              <a:buSzPts val="2667"/>
              <a:buFont typeface="Noto Sans Symbols"/>
              <a:buChar char="◆"/>
            </a:pPr>
            <a:r>
              <a:rPr lang="zh-TW" altLang="en-US" sz="2800" dirty="0">
                <a:solidFill>
                  <a:srgbClr val="2352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段考成績輸入</a:t>
            </a: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2065" marR="0" lvl="0" indent="0" algn="l" rtl="0">
              <a:lnSpc>
                <a:spcPct val="150000"/>
              </a:lnSpc>
              <a:spcBef>
                <a:spcPts val="2070"/>
              </a:spcBef>
              <a:spcAft>
                <a:spcPts val="0"/>
              </a:spcAft>
              <a:buNone/>
            </a:pP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76225" marR="0" lvl="0" indent="-94826" algn="l" rtl="0">
              <a:lnSpc>
                <a:spcPct val="150000"/>
              </a:lnSpc>
              <a:spcBef>
                <a:spcPts val="207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Noto Sans Symbols"/>
              <a:buNone/>
            </a:pPr>
            <a:endParaRPr sz="2800" dirty="0">
              <a:solidFill>
                <a:srgbClr val="2352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15262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D8B093F-EDB7-7DA8-6815-B035C7CE6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501" y="454629"/>
            <a:ext cx="7603956" cy="2281013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高一</a:t>
            </a:r>
            <a:r>
              <a:rPr lang="en-US" altLang="zh-TW" dirty="0"/>
              <a:t>40</a:t>
            </a:r>
            <a:r>
              <a:rPr lang="zh-TW" altLang="en-US" dirty="0"/>
              <a:t>名</a:t>
            </a:r>
            <a:br>
              <a:rPr lang="en-US" altLang="zh-TW" dirty="0"/>
            </a:br>
            <a:r>
              <a:rPr lang="zh-TW" altLang="en-US" dirty="0"/>
              <a:t>高二</a:t>
            </a:r>
            <a:r>
              <a:rPr lang="en-US" altLang="zh-TW" dirty="0"/>
              <a:t>40</a:t>
            </a:r>
            <a:r>
              <a:rPr lang="zh-TW" altLang="en-US" dirty="0"/>
              <a:t>名</a:t>
            </a:r>
            <a:br>
              <a:rPr lang="en-US" altLang="zh-TW" dirty="0"/>
            </a:br>
            <a:r>
              <a:rPr lang="en-US" altLang="zh-TW" dirty="0"/>
              <a:t>9/23</a:t>
            </a:r>
            <a:r>
              <a:rPr lang="zh-TW" altLang="en-US" dirty="0"/>
              <a:t>（</a:t>
            </a:r>
            <a:r>
              <a:rPr lang="en-US" altLang="zh-TW" dirty="0"/>
              <a:t>5,7</a:t>
            </a:r>
            <a:r>
              <a:rPr lang="zh-TW" altLang="en-US" dirty="0"/>
              <a:t>）</a:t>
            </a:r>
            <a:br>
              <a:rPr lang="en-US" altLang="zh-TW" dirty="0"/>
            </a:br>
            <a:r>
              <a:rPr lang="en-US" altLang="zh-TW" dirty="0"/>
              <a:t>10/21(6,7)</a:t>
            </a:r>
            <a:br>
              <a:rPr lang="en-US" altLang="zh-TW" dirty="0"/>
            </a:br>
            <a:r>
              <a:rPr lang="zh-TW" altLang="en-US" dirty="0"/>
              <a:t>更多細節洽學校首頁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9EB2B8A-1AE9-341C-5D15-CC43B3005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5376" y="0"/>
            <a:ext cx="363645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12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6C052D4-8A31-5AC4-98F3-E832443A0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EF97A1A-90F7-6A27-6654-029AEC2373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74692A7-F4CF-E746-8376-4D8C62561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543" y="220448"/>
            <a:ext cx="8355741" cy="470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482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5A4FBF-190E-2B36-A479-EBFE2632D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30" y="454630"/>
            <a:ext cx="9476610" cy="1034104"/>
          </a:xfrm>
        </p:spPr>
        <p:txBody>
          <a:bodyPr>
            <a:normAutofit/>
          </a:bodyPr>
          <a:lstStyle/>
          <a:p>
            <a:r>
              <a:rPr lang="zh-TW" altLang="en-US" dirty="0"/>
              <a:t>補修、自學   沒有預選 每位學生</a:t>
            </a:r>
            <a:r>
              <a:rPr lang="en-US" altLang="zh-TW" dirty="0"/>
              <a:t>1</a:t>
            </a:r>
            <a:r>
              <a:rPr lang="zh-TW" altLang="en-US" dirty="0"/>
              <a:t>張通知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FBB6C2A-A906-9F98-0690-1CC8B1698D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/>
              <a:t>報名：</a:t>
            </a:r>
            <a:r>
              <a:rPr lang="en-US" altLang="zh-TW" dirty="0"/>
              <a:t>9/2—9/7</a:t>
            </a:r>
          </a:p>
          <a:p>
            <a:r>
              <a:rPr lang="zh-TW" altLang="en-US" dirty="0"/>
              <a:t>繳費：</a:t>
            </a:r>
            <a:r>
              <a:rPr lang="en-US" altLang="zh-TW" dirty="0"/>
              <a:t>9/8—9/14</a:t>
            </a:r>
          </a:p>
          <a:p>
            <a:r>
              <a:rPr lang="zh-TW" altLang="en-US" dirty="0"/>
              <a:t>開始上課：</a:t>
            </a:r>
            <a:r>
              <a:rPr lang="en-US" altLang="zh-TW" dirty="0"/>
              <a:t>9</a:t>
            </a:r>
            <a:r>
              <a:rPr lang="zh-TW" altLang="en-US" dirty="0"/>
              <a:t>月</a:t>
            </a:r>
            <a:r>
              <a:rPr lang="en-US" altLang="zh-TW" dirty="0"/>
              <a:t>23</a:t>
            </a:r>
            <a:r>
              <a:rPr lang="zh-TW" altLang="en-US" dirty="0"/>
              <a:t>日</a:t>
            </a:r>
            <a:endParaRPr lang="en-US" altLang="zh-TW" dirty="0"/>
          </a:p>
          <a:p>
            <a:r>
              <a:rPr lang="zh-TW" altLang="en-US" dirty="0"/>
              <a:t>沒有繳費直接退選</a:t>
            </a:r>
            <a:endParaRPr lang="en-US" altLang="zh-TW" dirty="0"/>
          </a:p>
          <a:p>
            <a:r>
              <a:rPr lang="zh-TW" altLang="en-US" dirty="0"/>
              <a:t>取消自學考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988413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CC5F7C-AF0A-CCB8-F39D-6226AEB1F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114-2</a:t>
            </a:r>
            <a:r>
              <a:rPr lang="zh-TW" altLang="en-US" dirty="0"/>
              <a:t>學習歷程作業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567AE8B-4B56-B37B-C32B-5906829A5B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5332" y="1252627"/>
            <a:ext cx="6623994" cy="2869850"/>
          </a:xfrm>
        </p:spPr>
        <p:txBody>
          <a:bodyPr>
            <a:normAutofit lnSpcReduction="10000"/>
          </a:bodyPr>
          <a:lstStyle/>
          <a:p>
            <a:r>
              <a:rPr lang="zh-TW" altLang="en-US" dirty="0"/>
              <a:t>學生繳交：</a:t>
            </a:r>
            <a:r>
              <a:rPr lang="en-US" altLang="zh-TW" dirty="0"/>
              <a:t>09/02</a:t>
            </a:r>
            <a:r>
              <a:rPr lang="zh-TW" altLang="en-US" dirty="0"/>
              <a:t>止</a:t>
            </a:r>
          </a:p>
          <a:p>
            <a:r>
              <a:rPr lang="zh-TW" altLang="en-US" dirty="0"/>
              <a:t>教師認證：</a:t>
            </a:r>
            <a:r>
              <a:rPr lang="en-US" altLang="zh-TW" dirty="0"/>
              <a:t>09/05</a:t>
            </a:r>
            <a:r>
              <a:rPr lang="zh-TW" altLang="en-US" dirty="0"/>
              <a:t>止</a:t>
            </a:r>
          </a:p>
          <a:p>
            <a:r>
              <a:rPr lang="zh-TW" altLang="en-US" dirty="0"/>
              <a:t>學生勾選：</a:t>
            </a:r>
            <a:r>
              <a:rPr lang="en-US" altLang="zh-TW" dirty="0"/>
              <a:t>09/11</a:t>
            </a:r>
            <a:r>
              <a:rPr lang="zh-TW" altLang="en-US" dirty="0"/>
              <a:t>止</a:t>
            </a:r>
          </a:p>
          <a:p>
            <a:r>
              <a:rPr lang="zh-TW" altLang="en-US" dirty="0"/>
              <a:t>換新系統：密碼</a:t>
            </a:r>
            <a:endParaRPr lang="en-US" altLang="zh-TW" dirty="0"/>
          </a:p>
          <a:p>
            <a:r>
              <a:rPr lang="zh-TW" altLang="en-US" dirty="0"/>
              <a:t>請注意提醒學生登入後選擇</a:t>
            </a:r>
            <a:r>
              <a:rPr lang="en-US" altLang="zh-TW" dirty="0"/>
              <a:t>114</a:t>
            </a:r>
            <a:r>
              <a:rPr lang="zh-TW" altLang="en-US" dirty="0"/>
              <a:t>第</a:t>
            </a:r>
            <a:r>
              <a:rPr lang="en-US" altLang="zh-TW" dirty="0"/>
              <a:t>2</a:t>
            </a:r>
            <a:r>
              <a:rPr lang="zh-TW" altLang="en-US" dirty="0"/>
              <a:t>學期操作</a:t>
            </a:r>
          </a:p>
        </p:txBody>
      </p:sp>
    </p:spTree>
    <p:extLst>
      <p:ext uri="{BB962C8B-B14F-4D97-AF65-F5344CB8AC3E}">
        <p14:creationId xmlns:p14="http://schemas.microsoft.com/office/powerpoint/2010/main" val="234630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5A4FBF-190E-2B36-A479-EBFE2632D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高二高三輔導課：彈性選修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FBB6C2A-A906-9F98-0690-1CC8B1698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11977" y="1335754"/>
            <a:ext cx="6623994" cy="2869850"/>
          </a:xfrm>
        </p:spPr>
        <p:txBody>
          <a:bodyPr>
            <a:normAutofit lnSpcReduction="10000"/>
          </a:bodyPr>
          <a:lstStyle/>
          <a:p>
            <a:r>
              <a:rPr lang="zh-TW" altLang="en-US" dirty="0"/>
              <a:t>繳交開課週次：</a:t>
            </a:r>
            <a:r>
              <a:rPr lang="en-US" altLang="zh-TW" dirty="0"/>
              <a:t> 8/31-9/3</a:t>
            </a:r>
            <a:r>
              <a:rPr lang="zh-TW" altLang="en-US" dirty="0"/>
              <a:t>（通知主任）</a:t>
            </a:r>
            <a:endParaRPr lang="en-US" altLang="zh-TW" dirty="0"/>
          </a:p>
          <a:p>
            <a:r>
              <a:rPr lang="zh-TW" altLang="en-US" dirty="0"/>
              <a:t>學生報名：</a:t>
            </a:r>
            <a:r>
              <a:rPr lang="en-US" altLang="zh-TW" dirty="0"/>
              <a:t>9/5—9/10</a:t>
            </a:r>
          </a:p>
          <a:p>
            <a:r>
              <a:rPr lang="zh-TW" altLang="en-US" dirty="0"/>
              <a:t>開始上課：</a:t>
            </a:r>
            <a:r>
              <a:rPr lang="en-US" altLang="zh-TW" dirty="0"/>
              <a:t>9</a:t>
            </a:r>
            <a:r>
              <a:rPr lang="zh-TW" altLang="en-US" dirty="0"/>
              <a:t>月</a:t>
            </a:r>
            <a:r>
              <a:rPr lang="en-US" altLang="zh-TW" dirty="0"/>
              <a:t>14</a:t>
            </a:r>
            <a:r>
              <a:rPr lang="zh-TW" altLang="en-US" dirty="0"/>
              <a:t>日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 </a:t>
            </a:r>
            <a:r>
              <a:rPr lang="zh-TW" altLang="en-US" dirty="0"/>
              <a:t>暑輔加收</a:t>
            </a:r>
            <a:r>
              <a:rPr lang="en-US" altLang="zh-TW" dirty="0"/>
              <a:t>88</a:t>
            </a:r>
            <a:r>
              <a:rPr lang="zh-TW" altLang="en-US" dirty="0"/>
              <a:t>元。</a:t>
            </a:r>
            <a:r>
              <a:rPr lang="en-US" altLang="zh-TW" dirty="0"/>
              <a:t>550</a:t>
            </a:r>
            <a:r>
              <a:rPr lang="en-US" altLang="zh-TW" dirty="0">
                <a:sym typeface="Wingdings" panose="05000000000000000000" pitchFamily="2" charset="2"/>
              </a:rPr>
              <a:t>660</a:t>
            </a:r>
            <a:r>
              <a:rPr lang="zh-TW" altLang="en-US" dirty="0">
                <a:sym typeface="Wingdings" panose="05000000000000000000" pitchFamily="2" charset="2"/>
              </a:rPr>
              <a:t>。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48196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9DC40C-D641-EED3-93DB-369420444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天公壇晚自習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4E10690-0200-95DC-8ED9-BE61EE5E46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開始：</a:t>
            </a:r>
            <a:r>
              <a:rPr lang="en-US" altLang="zh-TW" dirty="0"/>
              <a:t>9</a:t>
            </a:r>
            <a:r>
              <a:rPr lang="zh-TW" altLang="en-US" dirty="0"/>
              <a:t>月</a:t>
            </a:r>
            <a:r>
              <a:rPr lang="en-US" altLang="zh-TW" dirty="0"/>
              <a:t>7</a:t>
            </a:r>
            <a:r>
              <a:rPr lang="zh-TW" altLang="en-US" dirty="0"/>
              <a:t>日</a:t>
            </a:r>
            <a:endParaRPr lang="en-US" altLang="zh-TW" dirty="0"/>
          </a:p>
          <a:p>
            <a:r>
              <a:rPr lang="zh-TW" altLang="en-US" dirty="0"/>
              <a:t>結束：</a:t>
            </a:r>
            <a:r>
              <a:rPr lang="en-US" altLang="zh-TW" dirty="0"/>
              <a:t>1/8</a:t>
            </a:r>
          </a:p>
          <a:p>
            <a:r>
              <a:rPr lang="zh-TW" altLang="en-US" dirty="0"/>
              <a:t>報名：學校首頁</a:t>
            </a:r>
            <a:endParaRPr lang="en-US" altLang="zh-TW" dirty="0"/>
          </a:p>
          <a:p>
            <a:r>
              <a:rPr lang="zh-TW" altLang="en-US" dirty="0"/>
              <a:t>值班：</a:t>
            </a:r>
            <a:r>
              <a:rPr lang="en-US" altLang="zh-TW" dirty="0"/>
              <a:t>17</a:t>
            </a:r>
            <a:r>
              <a:rPr lang="zh-TW" altLang="en-US" dirty="0"/>
              <a:t>：</a:t>
            </a:r>
            <a:r>
              <a:rPr lang="en-US" altLang="zh-TW" dirty="0"/>
              <a:t>30--20</a:t>
            </a:r>
            <a:r>
              <a:rPr lang="zh-TW" altLang="en-US" dirty="0"/>
              <a:t>：</a:t>
            </a:r>
            <a:r>
              <a:rPr lang="en-US" altLang="zh-TW" dirty="0"/>
              <a:t>30 </a:t>
            </a:r>
            <a:r>
              <a:rPr lang="zh-TW" altLang="en-US" dirty="0"/>
              <a:t>（補休</a:t>
            </a:r>
            <a:r>
              <a:rPr lang="en-US" altLang="zh-TW" dirty="0"/>
              <a:t>3</a:t>
            </a:r>
            <a:r>
              <a:rPr lang="zh-TW" altLang="en-US" dirty="0"/>
              <a:t>小時）</a:t>
            </a:r>
          </a:p>
        </p:txBody>
      </p:sp>
    </p:spTree>
    <p:extLst>
      <p:ext uri="{BB962C8B-B14F-4D97-AF65-F5344CB8AC3E}">
        <p14:creationId xmlns:p14="http://schemas.microsoft.com/office/powerpoint/2010/main" val="233986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5A4FBF-190E-2B36-A479-EBFE2632D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31" y="454629"/>
            <a:ext cx="7829178" cy="1510197"/>
          </a:xfrm>
        </p:spPr>
        <p:txBody>
          <a:bodyPr>
            <a:normAutofit/>
          </a:bodyPr>
          <a:lstStyle/>
          <a:p>
            <a:r>
              <a:rPr lang="zh-TW" altLang="en-US" dirty="0"/>
              <a:t>各種跨班選課：</a:t>
            </a:r>
            <a:br>
              <a:rPr lang="en-US" altLang="zh-TW" dirty="0"/>
            </a:br>
            <a:r>
              <a:rPr lang="zh-TW" altLang="en-US" dirty="0"/>
              <a:t>多元選修</a:t>
            </a:r>
            <a:r>
              <a:rPr lang="en-US" altLang="zh-TW" dirty="0"/>
              <a:t>123,</a:t>
            </a:r>
            <a:r>
              <a:rPr lang="zh-TW" altLang="en-US" dirty="0"/>
              <a:t>自主學習</a:t>
            </a:r>
            <a:r>
              <a:rPr lang="en-US" altLang="zh-TW" dirty="0"/>
              <a:t>2,</a:t>
            </a:r>
            <a:r>
              <a:rPr lang="zh-TW" altLang="en-US" dirty="0"/>
              <a:t>充實補強</a:t>
            </a:r>
            <a:r>
              <a:rPr lang="en-US" altLang="zh-TW" dirty="0"/>
              <a:t>12</a:t>
            </a: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FBB6C2A-A906-9F98-0690-1CC8B1698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19534" y="1819021"/>
            <a:ext cx="6623994" cy="2869850"/>
          </a:xfrm>
        </p:spPr>
        <p:txBody>
          <a:bodyPr>
            <a:normAutofit/>
          </a:bodyPr>
          <a:lstStyle/>
          <a:p>
            <a:r>
              <a:rPr lang="zh-TW" altLang="en-US" dirty="0"/>
              <a:t>選課：</a:t>
            </a:r>
            <a:r>
              <a:rPr lang="en-US" altLang="zh-TW" dirty="0"/>
              <a:t> 8/26-9/1</a:t>
            </a:r>
          </a:p>
          <a:p>
            <a:r>
              <a:rPr lang="zh-TW" altLang="en-US" dirty="0"/>
              <a:t>第一次上課：</a:t>
            </a:r>
            <a:r>
              <a:rPr lang="en-US" altLang="zh-TW" dirty="0"/>
              <a:t>9/3</a:t>
            </a:r>
          </a:p>
          <a:p>
            <a:r>
              <a:rPr lang="zh-TW" altLang="en-US" dirty="0"/>
              <a:t>加退選：</a:t>
            </a:r>
            <a:r>
              <a:rPr lang="en-US" altLang="zh-TW" dirty="0"/>
              <a:t>9/3—9/8</a:t>
            </a:r>
            <a:r>
              <a:rPr lang="zh-TW" altLang="en-US" dirty="0"/>
              <a:t>（</a:t>
            </a:r>
            <a:r>
              <a:rPr lang="en-US" altLang="zh-TW" dirty="0"/>
              <a:t>+-5</a:t>
            </a:r>
            <a:r>
              <a:rPr lang="zh-TW" altLang="en-US" dirty="0"/>
              <a:t>人</a:t>
            </a:r>
            <a:r>
              <a:rPr lang="en-US" altLang="zh-TW" dirty="0"/>
              <a:t>/</a:t>
            </a:r>
            <a:r>
              <a:rPr lang="zh-TW" altLang="en-US" dirty="0"/>
              <a:t>班）</a:t>
            </a:r>
            <a:endParaRPr lang="en-US" altLang="zh-TW" dirty="0"/>
          </a:p>
          <a:p>
            <a:r>
              <a:rPr lang="zh-TW" altLang="en-US" dirty="0"/>
              <a:t>請老師確實點名（點名單送學務處）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62732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750</Words>
  <Application>Microsoft Office PowerPoint</Application>
  <PresentationFormat>如螢幕大小 (16:9)</PresentationFormat>
  <Paragraphs>152</Paragraphs>
  <Slides>27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5" baseType="lpstr">
      <vt:lpstr>Calibri</vt:lpstr>
      <vt:lpstr>Arial</vt:lpstr>
      <vt:lpstr>微軟正黑體</vt:lpstr>
      <vt:lpstr>Noto Sans Medium</vt:lpstr>
      <vt:lpstr>Noto Sans Symbols</vt:lpstr>
      <vt:lpstr>Carlito</vt:lpstr>
      <vt:lpstr>Wingdings</vt:lpstr>
      <vt:lpstr>Office 佈景主題</vt:lpstr>
      <vt:lpstr>開學典禮 教務處</vt:lpstr>
      <vt:lpstr>PowerPoint 簡報</vt:lpstr>
      <vt:lpstr>高一40名 高二40名 9/23（5,7） 10/21(6,7) 更多細節洽學校首頁</vt:lpstr>
      <vt:lpstr>PowerPoint 簡報</vt:lpstr>
      <vt:lpstr>補修、自學   沒有預選 每位學生1張通知</vt:lpstr>
      <vt:lpstr>114-2學習歷程作業</vt:lpstr>
      <vt:lpstr>高二高三輔導課：彈性選修</vt:lpstr>
      <vt:lpstr>天公壇晚自習</vt:lpstr>
      <vt:lpstr>各種跨班選課： 多元選修123,自主學習2,充實補強12</vt:lpstr>
      <vt:lpstr>教師每節</vt:lpstr>
      <vt:lpstr>教師每天</vt:lpstr>
      <vt:lpstr>筆電車、i_pad車、場地</vt:lpstr>
      <vt:lpstr>段考SOP</vt:lpstr>
      <vt:lpstr>作業抽查</vt:lpstr>
      <vt:lpstr>跨班選課</vt:lpstr>
      <vt:lpstr>有問題：找對組長</vt:lpstr>
      <vt:lpstr>教務團隊</vt:lpstr>
      <vt:lpstr>教務團隊</vt:lpstr>
      <vt:lpstr>教務團隊</vt:lpstr>
      <vt:lpstr>教務團隊</vt:lpstr>
      <vt:lpstr>教務團隊</vt:lpstr>
      <vt:lpstr>教務團隊</vt:lpstr>
      <vt:lpstr>教務團隊</vt:lpstr>
      <vt:lpstr>教務團隊</vt:lpstr>
      <vt:lpstr>教務團隊</vt:lpstr>
      <vt:lpstr>教務團隊</vt:lpstr>
      <vt:lpstr>教務團隊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家長日座談會</dc:title>
  <dc:creator>user</dc:creator>
  <cp:lastModifiedBy>User</cp:lastModifiedBy>
  <cp:revision>12</cp:revision>
  <dcterms:created xsi:type="dcterms:W3CDTF">2020-07-22T08:27:39Z</dcterms:created>
  <dcterms:modified xsi:type="dcterms:W3CDTF">2026-08-31T06:14:34Z</dcterms:modified>
</cp:coreProperties>
</file>