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6858000" cx="12192000"/>
  <p:notesSz cx="9939325" cy="68072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r:id="rId17" roundtripDataSignature="AMtx7mhEhw2arzyiuA7qYCTK0IPrykJF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3F65867-B3DA-40EA-97B7-0DA45CE4ED7E}">
  <a:tblStyle styleId="{03F65867-B3DA-40EA-97B7-0DA45CE4ED7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customschemas.google.com/relationships/presentationmetadata" Target="meta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4307046" cy="341936"/>
          </a:xfrm>
          <a:prstGeom prst="rect">
            <a:avLst/>
          </a:prstGeom>
          <a:noFill/>
          <a:ln>
            <a:noFill/>
          </a:ln>
        </p:spPr>
        <p:txBody>
          <a:bodyPr anchorCtr="0" anchor="t" bIns="40175" lIns="80375" spcFirstLastPara="1" rIns="80375" wrap="square" tIns="401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629703" y="0"/>
            <a:ext cx="4307046" cy="341936"/>
          </a:xfrm>
          <a:prstGeom prst="rect">
            <a:avLst/>
          </a:prstGeom>
          <a:noFill/>
          <a:ln>
            <a:noFill/>
          </a:ln>
        </p:spPr>
        <p:txBody>
          <a:bodyPr anchorCtr="0" anchor="t" bIns="40175" lIns="80375" spcFirstLastPara="1" rIns="80375" wrap="square" tIns="401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928938" y="850900"/>
            <a:ext cx="4081462" cy="22971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93934" y="3275966"/>
            <a:ext cx="7951470" cy="268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0175" lIns="80375" spcFirstLastPara="1" rIns="80375" wrap="square" tIns="401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465265"/>
            <a:ext cx="4307046" cy="341935"/>
          </a:xfrm>
          <a:prstGeom prst="rect">
            <a:avLst/>
          </a:prstGeom>
          <a:noFill/>
          <a:ln>
            <a:noFill/>
          </a:ln>
        </p:spPr>
        <p:txBody>
          <a:bodyPr anchorCtr="0" anchor="b" bIns="40175" lIns="80375" spcFirstLastPara="1" rIns="80375" wrap="square" tIns="401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629703" y="6465265"/>
            <a:ext cx="4307046" cy="341935"/>
          </a:xfrm>
          <a:prstGeom prst="rect">
            <a:avLst/>
          </a:prstGeom>
          <a:noFill/>
          <a:ln>
            <a:noFill/>
          </a:ln>
        </p:spPr>
        <p:txBody>
          <a:bodyPr anchorCtr="0" anchor="b" bIns="40175" lIns="80375" spcFirstLastPara="1" rIns="80375" wrap="square" tIns="401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zh-TW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/>
          <p:nvPr>
            <p:ph idx="2" type="sldImg"/>
          </p:nvPr>
        </p:nvSpPr>
        <p:spPr>
          <a:xfrm>
            <a:off x="-184150" y="1231900"/>
            <a:ext cx="5910263" cy="33258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" name="Google Shape;42;p1:notes"/>
          <p:cNvSpPr txBox="1"/>
          <p:nvPr>
            <p:ph idx="1" type="body"/>
          </p:nvPr>
        </p:nvSpPr>
        <p:spPr>
          <a:xfrm>
            <a:off x="993934" y="3275966"/>
            <a:ext cx="7951470" cy="268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0175" lIns="80375" spcFirstLastPara="1" rIns="80375" wrap="square" tIns="401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" name="Google Shape;43;p1:notes"/>
          <p:cNvSpPr txBox="1"/>
          <p:nvPr>
            <p:ph idx="12" type="sldNum"/>
          </p:nvPr>
        </p:nvSpPr>
        <p:spPr>
          <a:xfrm>
            <a:off x="5629703" y="6465265"/>
            <a:ext cx="4307046" cy="341935"/>
          </a:xfrm>
          <a:prstGeom prst="rect">
            <a:avLst/>
          </a:prstGeom>
          <a:noFill/>
          <a:ln>
            <a:noFill/>
          </a:ln>
        </p:spPr>
        <p:txBody>
          <a:bodyPr anchorCtr="0" anchor="b" bIns="40175" lIns="80375" spcFirstLastPara="1" rIns="80375" wrap="square" tIns="401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:notes"/>
          <p:cNvSpPr txBox="1"/>
          <p:nvPr>
            <p:ph idx="1" type="body"/>
          </p:nvPr>
        </p:nvSpPr>
        <p:spPr>
          <a:xfrm>
            <a:off x="993934" y="3275966"/>
            <a:ext cx="7951470" cy="268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0175" lIns="80375" spcFirstLastPara="1" rIns="80375" wrap="square" tIns="401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p14:notes"/>
          <p:cNvSpPr/>
          <p:nvPr>
            <p:ph idx="2" type="sldImg"/>
          </p:nvPr>
        </p:nvSpPr>
        <p:spPr>
          <a:xfrm>
            <a:off x="2928938" y="850900"/>
            <a:ext cx="4081462" cy="22971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ccd2eb2970_0_0:notes"/>
          <p:cNvSpPr/>
          <p:nvPr>
            <p:ph idx="2" type="sldImg"/>
          </p:nvPr>
        </p:nvSpPr>
        <p:spPr>
          <a:xfrm>
            <a:off x="2928938" y="850900"/>
            <a:ext cx="4081500" cy="229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ccd2eb2970_0_0:notes"/>
          <p:cNvSpPr txBox="1"/>
          <p:nvPr>
            <p:ph idx="1" type="body"/>
          </p:nvPr>
        </p:nvSpPr>
        <p:spPr>
          <a:xfrm>
            <a:off x="993934" y="3275966"/>
            <a:ext cx="7951500" cy="2680200"/>
          </a:xfrm>
          <a:prstGeom prst="rect">
            <a:avLst/>
          </a:prstGeom>
        </p:spPr>
        <p:txBody>
          <a:bodyPr anchorCtr="0" anchor="t" bIns="40175" lIns="80375" spcFirstLastPara="1" rIns="80375" wrap="square" tIns="40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g3ccd2eb2970_0_0:notes"/>
          <p:cNvSpPr txBox="1"/>
          <p:nvPr>
            <p:ph idx="12" type="sldNum"/>
          </p:nvPr>
        </p:nvSpPr>
        <p:spPr>
          <a:xfrm>
            <a:off x="5629703" y="6465265"/>
            <a:ext cx="4307100" cy="342000"/>
          </a:xfrm>
          <a:prstGeom prst="rect">
            <a:avLst/>
          </a:prstGeom>
        </p:spPr>
        <p:txBody>
          <a:bodyPr anchorCtr="0" anchor="b" bIns="40175" lIns="80375" spcFirstLastPara="1" rIns="80375" wrap="square" tIns="401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d3b7a9d0d3_0_7:notes"/>
          <p:cNvSpPr/>
          <p:nvPr>
            <p:ph idx="2" type="sldImg"/>
          </p:nvPr>
        </p:nvSpPr>
        <p:spPr>
          <a:xfrm>
            <a:off x="2928938" y="850900"/>
            <a:ext cx="4081462" cy="22971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gd3b7a9d0d3_0_7:notes"/>
          <p:cNvSpPr txBox="1"/>
          <p:nvPr>
            <p:ph idx="1" type="body"/>
          </p:nvPr>
        </p:nvSpPr>
        <p:spPr>
          <a:xfrm>
            <a:off x="993934" y="3275966"/>
            <a:ext cx="7951470" cy="268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0175" lIns="80375" spcFirstLastPara="1" rIns="80375" wrap="square" tIns="4017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/>
              <a:t>跟學生說明畢業學分架構</a:t>
            </a:r>
            <a:endParaRPr/>
          </a:p>
        </p:txBody>
      </p:sp>
      <p:sp>
        <p:nvSpPr>
          <p:cNvPr id="81" name="Google Shape;81;gd3b7a9d0d3_0_7:notes"/>
          <p:cNvSpPr txBox="1"/>
          <p:nvPr>
            <p:ph idx="12" type="sldNum"/>
          </p:nvPr>
        </p:nvSpPr>
        <p:spPr>
          <a:xfrm>
            <a:off x="5629703" y="6465265"/>
            <a:ext cx="4307046" cy="341935"/>
          </a:xfrm>
          <a:prstGeom prst="rect">
            <a:avLst/>
          </a:prstGeom>
          <a:noFill/>
          <a:ln>
            <a:noFill/>
          </a:ln>
        </p:spPr>
        <p:txBody>
          <a:bodyPr anchorCtr="0" anchor="b" bIns="40175" lIns="80375" spcFirstLastPara="1" rIns="80375" wrap="square" tIns="401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zh-TW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d3b7375e14_0_8:notes"/>
          <p:cNvSpPr txBox="1"/>
          <p:nvPr>
            <p:ph idx="1" type="body"/>
          </p:nvPr>
        </p:nvSpPr>
        <p:spPr>
          <a:xfrm>
            <a:off x="993934" y="3275966"/>
            <a:ext cx="7951470" cy="268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0175" lIns="80375" spcFirstLastPara="1" rIns="80375" wrap="square" tIns="401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9" name="Google Shape;89;gd3b7375e14_0_8:notes"/>
          <p:cNvSpPr/>
          <p:nvPr>
            <p:ph idx="2" type="sldImg"/>
          </p:nvPr>
        </p:nvSpPr>
        <p:spPr>
          <a:xfrm>
            <a:off x="2928938" y="850900"/>
            <a:ext cx="4081462" cy="22971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:notes"/>
          <p:cNvSpPr txBox="1"/>
          <p:nvPr>
            <p:ph idx="1" type="body"/>
          </p:nvPr>
        </p:nvSpPr>
        <p:spPr>
          <a:xfrm>
            <a:off x="993934" y="3275966"/>
            <a:ext cx="7951470" cy="268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0175" lIns="80375" spcFirstLastPara="1" rIns="80375" wrap="square" tIns="401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" name="Google Shape;96;p13:notes"/>
          <p:cNvSpPr/>
          <p:nvPr>
            <p:ph idx="2" type="sldImg"/>
          </p:nvPr>
        </p:nvSpPr>
        <p:spPr>
          <a:xfrm>
            <a:off x="2928938" y="850900"/>
            <a:ext cx="4081462" cy="22971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/>
          <p:nvPr>
            <p:ph idx="2" type="sldImg"/>
          </p:nvPr>
        </p:nvSpPr>
        <p:spPr>
          <a:xfrm>
            <a:off x="2928938" y="850900"/>
            <a:ext cx="4081462" cy="22971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5:notes"/>
          <p:cNvSpPr txBox="1"/>
          <p:nvPr>
            <p:ph idx="1" type="body"/>
          </p:nvPr>
        </p:nvSpPr>
        <p:spPr>
          <a:xfrm>
            <a:off x="993934" y="3275966"/>
            <a:ext cx="7951470" cy="268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0175" lIns="80375" spcFirstLastPara="1" rIns="80375" wrap="square" tIns="4017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/>
              <a:t>簡單說明學習歷程檔案的作用，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/>
              <a:t>如果課程中有老師要你做成果讓老師認證的，儘量還是完成，讓自己未來能多一條路(如果不練體育，可以申請其他科系)</a:t>
            </a:r>
            <a:endParaRPr/>
          </a:p>
        </p:txBody>
      </p:sp>
      <p:sp>
        <p:nvSpPr>
          <p:cNvPr id="104" name="Google Shape;104;p5:notes"/>
          <p:cNvSpPr txBox="1"/>
          <p:nvPr>
            <p:ph idx="12" type="sldNum"/>
          </p:nvPr>
        </p:nvSpPr>
        <p:spPr>
          <a:xfrm>
            <a:off x="5629703" y="6465265"/>
            <a:ext cx="4307046" cy="341935"/>
          </a:xfrm>
          <a:prstGeom prst="rect">
            <a:avLst/>
          </a:prstGeom>
          <a:noFill/>
          <a:ln>
            <a:noFill/>
          </a:ln>
        </p:spPr>
        <p:txBody>
          <a:bodyPr anchorCtr="0" anchor="b" bIns="40175" lIns="80375" spcFirstLastPara="1" rIns="80375" wrap="square" tIns="401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zh-TW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/>
          <p:nvPr>
            <p:ph idx="2" type="sldImg"/>
          </p:nvPr>
        </p:nvSpPr>
        <p:spPr>
          <a:xfrm>
            <a:off x="2928938" y="850900"/>
            <a:ext cx="4081462" cy="22971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6:notes"/>
          <p:cNvSpPr txBox="1"/>
          <p:nvPr>
            <p:ph idx="1" type="body"/>
          </p:nvPr>
        </p:nvSpPr>
        <p:spPr>
          <a:xfrm>
            <a:off x="993934" y="3275966"/>
            <a:ext cx="7951470" cy="268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0175" lIns="80375" spcFirstLastPara="1" rIns="80375" wrap="square" tIns="4017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/>
              <a:t>體育班的學習歷程檔案除了課程成果、自主學習計畫與成果   還可以把訓練日記當作佐證資料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/>
              <a:t>訓練日記有時候呢  妳要學習做省思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/>
              <a:t>比如說妳是田徑擲部  杜茂生老師想要提升妳的肌力  所以安排了甚麼課表加強  妳做了哪些  過程當中妳做了甚麼努力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/>
              <a:t>有跟教練做甚麼互動  如對動作有疑問  詢問教練怎麼做    有甚麼樣的發現  有做了甚麼調整 </a:t>
            </a:r>
            <a:br>
              <a:rPr lang="zh-TW"/>
            </a:br>
            <a:r>
              <a:rPr lang="zh-TW"/>
              <a:t>日誌不要流於形式  流水帳   要學習一個階段一個階段做一個總結  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/>
              <a:t>也因為上傳時也不可能上傳整本  妳肯定是要整理、精簡成一張A4資料  所以妳可能要整理2-3個這學期訓練的主要目標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/>
              <a:t>所以妳就要把這個過程、遇到的困難、怎麼去排除這個困難或者怎麼跟教練溝通  這都是一種能力呈現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/>
              <a:t>把這過程寫出來  那教授就可以看出妳是怎樣去做好自己的訓練計畫  妳是怎麼跟妳的指導教練做良性的互動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/>
              <a:t>再來妳自己又做了甚麼調整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/>
              <a:t>這不是只有未來體育班升學可以用到   這也能用在普通大學  雖然妳沒有普通班明確的課程計畫  但是從妳訓練計畫裡面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/>
              <a:t>訓練日記裡面統整的資料  可以看出妳有統整的能力  妳不會只是記流水帳  這就是能力的展現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/>
              <a:t>教授也能從裡面發現妳的特質 訓練的能力 溝通能力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1" name="Google Shape;111;p6:notes"/>
          <p:cNvSpPr txBox="1"/>
          <p:nvPr>
            <p:ph idx="12" type="sldNum"/>
          </p:nvPr>
        </p:nvSpPr>
        <p:spPr>
          <a:xfrm>
            <a:off x="5629703" y="6465265"/>
            <a:ext cx="4307046" cy="341935"/>
          </a:xfrm>
          <a:prstGeom prst="rect">
            <a:avLst/>
          </a:prstGeom>
          <a:noFill/>
          <a:ln>
            <a:noFill/>
          </a:ln>
        </p:spPr>
        <p:txBody>
          <a:bodyPr anchorCtr="0" anchor="b" bIns="40175" lIns="80375" spcFirstLastPara="1" rIns="80375" wrap="square" tIns="401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zh-TW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:notes"/>
          <p:cNvSpPr/>
          <p:nvPr>
            <p:ph idx="2" type="sldImg"/>
          </p:nvPr>
        </p:nvSpPr>
        <p:spPr>
          <a:xfrm>
            <a:off x="2928938" y="850900"/>
            <a:ext cx="4081462" cy="22971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15:notes"/>
          <p:cNvSpPr txBox="1"/>
          <p:nvPr>
            <p:ph idx="1" type="body"/>
          </p:nvPr>
        </p:nvSpPr>
        <p:spPr>
          <a:xfrm>
            <a:off x="993934" y="3275966"/>
            <a:ext cx="7951470" cy="268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0175" lIns="80375" spcFirstLastPara="1" rIns="80375" wrap="square" tIns="4017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/>
              <a:t>可以到1.2.的網站查詢科系參採的重點</a:t>
            </a:r>
            <a:endParaRPr/>
          </a:p>
        </p:txBody>
      </p:sp>
      <p:sp>
        <p:nvSpPr>
          <p:cNvPr id="118" name="Google Shape;118;p15:notes"/>
          <p:cNvSpPr txBox="1"/>
          <p:nvPr>
            <p:ph idx="12" type="sldNum"/>
          </p:nvPr>
        </p:nvSpPr>
        <p:spPr>
          <a:xfrm>
            <a:off x="5629703" y="6465265"/>
            <a:ext cx="4307046" cy="341935"/>
          </a:xfrm>
          <a:prstGeom prst="rect">
            <a:avLst/>
          </a:prstGeom>
          <a:noFill/>
          <a:ln>
            <a:noFill/>
          </a:ln>
        </p:spPr>
        <p:txBody>
          <a:bodyPr anchorCtr="0" anchor="b" bIns="40175" lIns="80375" spcFirstLastPara="1" rIns="80375" wrap="square" tIns="401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zh-TW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:notes"/>
          <p:cNvSpPr/>
          <p:nvPr>
            <p:ph idx="2" type="sldImg"/>
          </p:nvPr>
        </p:nvSpPr>
        <p:spPr>
          <a:xfrm>
            <a:off x="2928938" y="850900"/>
            <a:ext cx="4081462" cy="22971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23:notes"/>
          <p:cNvSpPr txBox="1"/>
          <p:nvPr>
            <p:ph idx="1" type="body"/>
          </p:nvPr>
        </p:nvSpPr>
        <p:spPr>
          <a:xfrm>
            <a:off x="993934" y="3275966"/>
            <a:ext cx="7951500" cy="26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0175" lIns="80375" spcFirstLastPara="1" rIns="80375" wrap="square" tIns="4017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/>
              <a:t>可以查詢展示給學生看1. https://www.cac.edu.tw/cacportal/jbcrc/LearningPortfolios_MultiQuery_ppa/index.php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/>
              <a:t>  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/>
              <a:t>多元表現-高中自主學習計畫與成果    099國立台北大學-休閒運動管理系     </a:t>
            </a:r>
            <a:r>
              <a:rPr b="1" i="0" lang="zh-TW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世新大學-觀光學系餐旅經營管理組  或其他私立大學科系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p23:notes"/>
          <p:cNvSpPr txBox="1"/>
          <p:nvPr>
            <p:ph idx="12" type="sldNum"/>
          </p:nvPr>
        </p:nvSpPr>
        <p:spPr>
          <a:xfrm>
            <a:off x="5629703" y="6465265"/>
            <a:ext cx="43071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0175" lIns="80375" spcFirstLastPara="1" rIns="80375" wrap="square" tIns="401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Title-R1d.png" id="17" name="Google Shape;17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7"/>
          <p:cNvSpPr txBox="1"/>
          <p:nvPr>
            <p:ph type="ctrTitle"/>
          </p:nvPr>
        </p:nvSpPr>
        <p:spPr>
          <a:xfrm>
            <a:off x="1751012" y="1300785"/>
            <a:ext cx="8689976" cy="250921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" type="subTitle"/>
          </p:nvPr>
        </p:nvSpPr>
        <p:spPr>
          <a:xfrm>
            <a:off x="1751012" y="3886200"/>
            <a:ext cx="8689976" cy="13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Font typeface="Arial"/>
              <a:buNone/>
              <a:defRPr sz="2200"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00"/>
            </a:lvl9pPr>
          </a:lstStyle>
          <a:p/>
        </p:txBody>
      </p:sp>
      <p:sp>
        <p:nvSpPr>
          <p:cNvPr id="20" name="Google Shape;20;p17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7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7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內容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4"/>
          <p:cNvSpPr txBox="1"/>
          <p:nvPr>
            <p:ph type="title"/>
          </p:nvPr>
        </p:nvSpPr>
        <p:spPr>
          <a:xfrm>
            <a:off x="747956" y="192989"/>
            <a:ext cx="9570085" cy="513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4"/>
          <p:cNvSpPr txBox="1"/>
          <p:nvPr>
            <p:ph idx="1" type="body"/>
          </p:nvPr>
        </p:nvSpPr>
        <p:spPr>
          <a:xfrm>
            <a:off x="950925" y="1740700"/>
            <a:ext cx="10290149" cy="2921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4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4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4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>
  <p:cSld name="Title Only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/>
          <p:nvPr/>
        </p:nvSpPr>
        <p:spPr>
          <a:xfrm>
            <a:off x="405384" y="0"/>
            <a:ext cx="0" cy="962025"/>
          </a:xfrm>
          <a:custGeom>
            <a:rect b="b" l="l" r="r" t="t"/>
            <a:pathLst>
              <a:path extrusionOk="0" h="962025" w="120000">
                <a:moveTo>
                  <a:pt x="0" y="0"/>
                </a:moveTo>
                <a:lnTo>
                  <a:pt x="0" y="961644"/>
                </a:lnTo>
              </a:path>
            </a:pathLst>
          </a:custGeom>
          <a:noFill/>
          <a:ln cap="flat" cmpd="sng" w="60950">
            <a:solidFill>
              <a:srgbClr val="FDA90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1"/>
          <p:cNvSpPr/>
          <p:nvPr/>
        </p:nvSpPr>
        <p:spPr>
          <a:xfrm>
            <a:off x="486155" y="0"/>
            <a:ext cx="0" cy="962025"/>
          </a:xfrm>
          <a:custGeom>
            <a:rect b="b" l="l" r="r" t="t"/>
            <a:pathLst>
              <a:path extrusionOk="0" h="962025" w="120000">
                <a:moveTo>
                  <a:pt x="0" y="0"/>
                </a:moveTo>
                <a:lnTo>
                  <a:pt x="0" y="961644"/>
                </a:lnTo>
              </a:path>
            </a:pathLst>
          </a:custGeom>
          <a:noFill/>
          <a:ln cap="flat" cmpd="sng" w="60950">
            <a:solidFill>
              <a:srgbClr val="FDA90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1"/>
          <p:cNvSpPr txBox="1"/>
          <p:nvPr>
            <p:ph type="title"/>
          </p:nvPr>
        </p:nvSpPr>
        <p:spPr>
          <a:xfrm>
            <a:off x="747956" y="192989"/>
            <a:ext cx="9570085" cy="513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1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1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2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2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/>
          <p:nvPr/>
        </p:nvSpPr>
        <p:spPr>
          <a:xfrm>
            <a:off x="405384" y="0"/>
            <a:ext cx="0" cy="962025"/>
          </a:xfrm>
          <a:custGeom>
            <a:rect b="b" l="l" r="r" t="t"/>
            <a:pathLst>
              <a:path extrusionOk="0" h="962025" w="120000">
                <a:moveTo>
                  <a:pt x="0" y="0"/>
                </a:moveTo>
                <a:lnTo>
                  <a:pt x="0" y="961644"/>
                </a:lnTo>
              </a:path>
            </a:pathLst>
          </a:custGeom>
          <a:noFill/>
          <a:ln cap="flat" cmpd="sng" w="60950">
            <a:solidFill>
              <a:srgbClr val="BF342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6"/>
          <p:cNvSpPr txBox="1"/>
          <p:nvPr>
            <p:ph type="title"/>
          </p:nvPr>
        </p:nvSpPr>
        <p:spPr>
          <a:xfrm>
            <a:off x="747956" y="192989"/>
            <a:ext cx="9570085" cy="513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6"/>
          <p:cNvSpPr txBox="1"/>
          <p:nvPr>
            <p:ph idx="1" type="body"/>
          </p:nvPr>
        </p:nvSpPr>
        <p:spPr>
          <a:xfrm>
            <a:off x="950925" y="1740700"/>
            <a:ext cx="10290149" cy="2921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E46C0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6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15.png"/><Relationship Id="rId11" Type="http://schemas.openxmlformats.org/officeDocument/2006/relationships/image" Target="../media/image9.png"/><Relationship Id="rId22" Type="http://schemas.openxmlformats.org/officeDocument/2006/relationships/image" Target="../media/image8.png"/><Relationship Id="rId10" Type="http://schemas.openxmlformats.org/officeDocument/2006/relationships/image" Target="../media/image13.png"/><Relationship Id="rId21" Type="http://schemas.openxmlformats.org/officeDocument/2006/relationships/image" Target="../media/image17.png"/><Relationship Id="rId13" Type="http://schemas.openxmlformats.org/officeDocument/2006/relationships/image" Target="../media/image4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9" Type="http://schemas.openxmlformats.org/officeDocument/2006/relationships/image" Target="../media/image14.png"/><Relationship Id="rId15" Type="http://schemas.openxmlformats.org/officeDocument/2006/relationships/image" Target="../media/image5.png"/><Relationship Id="rId14" Type="http://schemas.openxmlformats.org/officeDocument/2006/relationships/image" Target="../media/image7.png"/><Relationship Id="rId17" Type="http://schemas.openxmlformats.org/officeDocument/2006/relationships/image" Target="../media/image6.png"/><Relationship Id="rId16" Type="http://schemas.openxmlformats.org/officeDocument/2006/relationships/image" Target="../media/image10.png"/><Relationship Id="rId5" Type="http://schemas.openxmlformats.org/officeDocument/2006/relationships/image" Target="../media/image11.png"/><Relationship Id="rId19" Type="http://schemas.openxmlformats.org/officeDocument/2006/relationships/image" Target="../media/image22.png"/><Relationship Id="rId6" Type="http://schemas.openxmlformats.org/officeDocument/2006/relationships/image" Target="../media/image20.png"/><Relationship Id="rId18" Type="http://schemas.openxmlformats.org/officeDocument/2006/relationships/image" Target="../media/image12.png"/><Relationship Id="rId7" Type="http://schemas.openxmlformats.org/officeDocument/2006/relationships/image" Target="../media/image18.png"/><Relationship Id="rId8" Type="http://schemas.openxmlformats.org/officeDocument/2006/relationships/image" Target="../media/image2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1"/>
          <p:cNvGrpSpPr/>
          <p:nvPr/>
        </p:nvGrpSpPr>
        <p:grpSpPr>
          <a:xfrm>
            <a:off x="3504451" y="4042779"/>
            <a:ext cx="750038" cy="530398"/>
            <a:chOff x="2916484" y="4316938"/>
            <a:chExt cx="1000050" cy="707197"/>
          </a:xfrm>
        </p:grpSpPr>
        <p:pic>
          <p:nvPicPr>
            <p:cNvPr id="46" name="Google Shape;46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123985" y="4316938"/>
              <a:ext cx="792549" cy="7071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Google Shape;47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916484" y="4500183"/>
              <a:ext cx="432854" cy="4572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Google Shape;48;p1"/>
          <p:cNvSpPr txBox="1"/>
          <p:nvPr/>
        </p:nvSpPr>
        <p:spPr>
          <a:xfrm>
            <a:off x="1914730" y="1716184"/>
            <a:ext cx="90831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00"/>
              <a:buFont typeface="Arial"/>
              <a:buNone/>
            </a:pPr>
            <a:r>
              <a:rPr b="1" i="0" lang="zh-TW" sz="7000" u="none" cap="none" strike="noStrike">
                <a:solidFill>
                  <a:srgbClr val="97480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</a:t>
            </a:r>
            <a:r>
              <a:rPr b="1" lang="zh-TW" sz="7000">
                <a:solidFill>
                  <a:srgbClr val="97480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r>
              <a:rPr b="1" i="0" lang="zh-TW" sz="7000" u="none" cap="none" strike="noStrike">
                <a:solidFill>
                  <a:srgbClr val="97480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下學期</a:t>
            </a:r>
            <a:endParaRPr b="1" i="0" sz="7000" u="none" cap="none" strike="noStrike">
              <a:solidFill>
                <a:srgbClr val="97480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00"/>
              <a:buFont typeface="Arial"/>
              <a:buNone/>
            </a:pPr>
            <a:r>
              <a:rPr b="1" i="0" lang="zh-TW" sz="7000" u="none" cap="none" strike="noStrike">
                <a:solidFill>
                  <a:srgbClr val="97480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體育班課程諮詢宣導</a:t>
            </a:r>
            <a:endParaRPr b="1" i="0" sz="7000" u="none" cap="none" strike="noStrike">
              <a:solidFill>
                <a:srgbClr val="97480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49" name="Google Shape;4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37377" y="3656677"/>
            <a:ext cx="507536" cy="4298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" name="Google Shape;50;p1"/>
          <p:cNvGrpSpPr/>
          <p:nvPr/>
        </p:nvGrpSpPr>
        <p:grpSpPr>
          <a:xfrm>
            <a:off x="5607100" y="4417648"/>
            <a:ext cx="644708" cy="487967"/>
            <a:chOff x="5986871" y="4695632"/>
            <a:chExt cx="859611" cy="650622"/>
          </a:xfrm>
        </p:grpSpPr>
        <p:pic>
          <p:nvPicPr>
            <p:cNvPr id="51" name="Google Shape;51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986871" y="4695632"/>
              <a:ext cx="859611" cy="5425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52;p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655353" y="5151165"/>
              <a:ext cx="170703" cy="19508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3" name="Google Shape;53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64908" y="2404260"/>
            <a:ext cx="510360" cy="740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830654">
            <a:off x="9180777" y="1928068"/>
            <a:ext cx="448095" cy="55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772774">
            <a:off x="-37393" y="479853"/>
            <a:ext cx="2111542" cy="1532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893202">
            <a:off x="10248050" y="570656"/>
            <a:ext cx="1083658" cy="685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rot="-1396896">
            <a:off x="8576526" y="4495925"/>
            <a:ext cx="611436" cy="807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547771" y="1384204"/>
            <a:ext cx="429806" cy="434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 rot="-291936">
            <a:off x="10856880" y="3699199"/>
            <a:ext cx="1033361" cy="7270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oogle Shape;60;p1"/>
          <p:cNvGrpSpPr/>
          <p:nvPr/>
        </p:nvGrpSpPr>
        <p:grpSpPr>
          <a:xfrm>
            <a:off x="3246620" y="976830"/>
            <a:ext cx="1287431" cy="786452"/>
            <a:chOff x="2780534" y="709981"/>
            <a:chExt cx="1716575" cy="1048603"/>
          </a:xfrm>
        </p:grpSpPr>
        <p:pic>
          <p:nvPicPr>
            <p:cNvPr id="61" name="Google Shape;61;p1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2780534" y="709981"/>
              <a:ext cx="1566808" cy="1048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1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2832408" y="1103620"/>
              <a:ext cx="243861" cy="2438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1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2806441" y="1075779"/>
              <a:ext cx="140220" cy="164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1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4369082" y="1304753"/>
              <a:ext cx="128027" cy="33530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5" name="Google Shape;65;p1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5562238" y="1014394"/>
            <a:ext cx="631322" cy="736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879237" y="3105836"/>
            <a:ext cx="1609484" cy="713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-233553" y="4576474"/>
            <a:ext cx="2239250" cy="223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4546706" y="5447051"/>
            <a:ext cx="2239250" cy="2310176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"/>
          <p:cNvSpPr txBox="1"/>
          <p:nvPr/>
        </p:nvSpPr>
        <p:spPr>
          <a:xfrm>
            <a:off x="1945800" y="4658089"/>
            <a:ext cx="38706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zh-TW" sz="4800" u="none" cap="none" strike="noStrike">
                <a:solidFill>
                  <a:srgbClr val="7030A0"/>
                </a:solidFill>
                <a:latin typeface="DFKai-SB"/>
                <a:ea typeface="DFKai-SB"/>
                <a:cs typeface="DFKai-SB"/>
                <a:sym typeface="DFKai-SB"/>
              </a:rPr>
              <a:t>課程諮詢教</a:t>
            </a:r>
            <a:r>
              <a:rPr b="1" lang="zh-TW" sz="4800">
                <a:solidFill>
                  <a:srgbClr val="7030A0"/>
                </a:solidFill>
                <a:latin typeface="DFKai-SB"/>
                <a:ea typeface="DFKai-SB"/>
                <a:cs typeface="DFKai-SB"/>
                <a:sym typeface="DFKai-SB"/>
              </a:rPr>
              <a:t>師</a:t>
            </a:r>
            <a:endParaRPr b="1" i="0" sz="4800" u="none" cap="none" strike="noStrike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7030A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4"/>
          <p:cNvPicPr preferRelativeResize="0"/>
          <p:nvPr/>
        </p:nvPicPr>
        <p:blipFill rotWithShape="1">
          <a:blip r:embed="rId3">
            <a:alphaModFix/>
          </a:blip>
          <a:srcRect b="20000" l="37500" r="14062" t="38000"/>
          <a:stretch/>
        </p:blipFill>
        <p:spPr>
          <a:xfrm>
            <a:off x="9229975" y="609600"/>
            <a:ext cx="2428625" cy="164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4"/>
          <p:cNvSpPr txBox="1"/>
          <p:nvPr/>
        </p:nvSpPr>
        <p:spPr>
          <a:xfrm>
            <a:off x="986225" y="1743950"/>
            <a:ext cx="75423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0"/>
              <a:buFont typeface="Arial"/>
              <a:buNone/>
            </a:pPr>
            <a:r>
              <a:rPr b="0" i="0" lang="zh-TW" sz="200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Q &amp; A</a:t>
            </a:r>
            <a:endParaRPr b="0" i="0" sz="200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ccd2eb2970_0_0"/>
          <p:cNvSpPr txBox="1"/>
          <p:nvPr>
            <p:ph type="ctrTitle"/>
          </p:nvPr>
        </p:nvSpPr>
        <p:spPr>
          <a:xfrm>
            <a:off x="1751012" y="1300785"/>
            <a:ext cx="8690100" cy="250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g3ccd2eb2970_0_0"/>
          <p:cNvSpPr txBox="1"/>
          <p:nvPr>
            <p:ph idx="1" type="subTitle"/>
          </p:nvPr>
        </p:nvSpPr>
        <p:spPr>
          <a:xfrm>
            <a:off x="1751012" y="3886200"/>
            <a:ext cx="8690100" cy="137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g3ccd2eb2970_0_0" title="截圖 2026-03-04 上午11.49.0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0938"/>
            <a:ext cx="12191998" cy="6696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d3b7a9d0d3_0_7"/>
          <p:cNvSpPr txBox="1"/>
          <p:nvPr>
            <p:ph idx="1" type="subTitle"/>
          </p:nvPr>
        </p:nvSpPr>
        <p:spPr>
          <a:xfrm>
            <a:off x="1524000" y="180412"/>
            <a:ext cx="9144000" cy="9109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Font typeface="Arial"/>
              <a:buNone/>
            </a:pPr>
            <a:r>
              <a:rPr lang="zh-TW" sz="50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部定必修(學科，不含專訓)</a:t>
            </a:r>
            <a:endParaRPr sz="500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84" name="Google Shape;84;gd3b7a9d0d3_0_7"/>
          <p:cNvSpPr txBox="1"/>
          <p:nvPr/>
        </p:nvSpPr>
        <p:spPr>
          <a:xfrm>
            <a:off x="1524000" y="1091380"/>
            <a:ext cx="9144000" cy="910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zh-TW" sz="5000" u="none" cap="none" strike="noStrik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開課102學分要82學分及格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5" name="Google Shape;85;gd3b7a9d0d3_0_7"/>
          <p:cNvGraphicFramePr/>
          <p:nvPr/>
        </p:nvGraphicFramePr>
        <p:xfrm>
          <a:off x="2277807" y="21267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{03F65867-B3DA-40EA-97B7-0DA45CE4ED7E}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t/>
                      </a:r>
                      <a:endParaRPr sz="40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zh-TW" sz="40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高一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zh-TW" sz="40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高二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zh-TW" sz="40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高三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894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zh-TW" sz="40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上學期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zh-TW" sz="40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21學分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zh-TW" sz="40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20學分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zh-TW" sz="40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13學分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zh-TW" sz="40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下學期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zh-TW" sz="40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21學分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zh-TW" sz="40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20學分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zh-TW" sz="40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7學分</a:t>
                      </a:r>
                      <a:endParaRPr sz="40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86" name="Google Shape;86;gd3b7a9d0d3_0_7"/>
          <p:cNvSpPr txBox="1"/>
          <p:nvPr/>
        </p:nvSpPr>
        <p:spPr>
          <a:xfrm>
            <a:off x="617577" y="5046372"/>
            <a:ext cx="10956846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zh-TW" sz="3000" u="none" cap="none" strike="noStrike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如果要順利畢業</a:t>
            </a:r>
            <a:endParaRPr b="1" i="0" sz="3000" u="none" cap="none" strike="noStrike">
              <a:solidFill>
                <a:srgbClr val="0000FF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zh-TW" sz="3000" u="none" cap="none" strike="noStrike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高一高二學科至少上下學期各要17學分(+術科8學分，共25學分)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FF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zh-TW" sz="3000" u="none" cap="none" strike="noStrike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，高三上下學期至少各6學分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d3b7375e14_0_8"/>
          <p:cNvSpPr txBox="1"/>
          <p:nvPr>
            <p:ph idx="1" type="subTitle"/>
          </p:nvPr>
        </p:nvSpPr>
        <p:spPr>
          <a:xfrm>
            <a:off x="1524000" y="180412"/>
            <a:ext cx="9144000" cy="9109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Font typeface="Arial"/>
              <a:buNone/>
            </a:pPr>
            <a:r>
              <a:rPr lang="zh-TW" sz="50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部定必修-體育專業</a:t>
            </a:r>
            <a:endParaRPr/>
          </a:p>
        </p:txBody>
      </p:sp>
      <p:sp>
        <p:nvSpPr>
          <p:cNvPr id="92" name="Google Shape;92;gd3b7375e14_0_8"/>
          <p:cNvSpPr txBox="1"/>
          <p:nvPr/>
        </p:nvSpPr>
        <p:spPr>
          <a:xfrm>
            <a:off x="1524000" y="1091380"/>
            <a:ext cx="9144000" cy="910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zh-TW" sz="5000" u="none" cap="none" strike="noStrik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開課50學分要43學分及格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3" name="Google Shape;93;gd3b7375e14_0_8"/>
          <p:cNvGraphicFramePr/>
          <p:nvPr/>
        </p:nvGraphicFramePr>
        <p:xfrm>
          <a:off x="2228646" y="271667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{03F65867-B3DA-40EA-97B7-0DA45CE4ED7E}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t/>
                      </a:r>
                      <a:endParaRPr sz="40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zh-TW" sz="40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高一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zh-TW" sz="40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高二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zh-TW" sz="40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高三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zh-TW" sz="40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上學期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zh-TW" sz="40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8學分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zh-TW" sz="40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8學分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t/>
                      </a:r>
                      <a:endParaRPr sz="40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zh-TW" sz="40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9學分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t/>
                      </a:r>
                      <a:endParaRPr sz="40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zh-TW" sz="40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下學期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zh-TW" sz="40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8學分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t/>
                      </a:r>
                      <a:endParaRPr sz="40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zh-TW" sz="40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8學分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t/>
                      </a:r>
                      <a:endParaRPr sz="40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zh-TW" sz="40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9學分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t/>
                      </a:r>
                      <a:endParaRPr sz="40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/>
          <p:nvPr>
            <p:ph idx="1" type="subTitle"/>
          </p:nvPr>
        </p:nvSpPr>
        <p:spPr>
          <a:xfrm>
            <a:off x="1524000" y="180412"/>
            <a:ext cx="9144000" cy="9109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Font typeface="Arial"/>
              <a:buNone/>
            </a:pPr>
            <a:r>
              <a:rPr lang="zh-TW" sz="50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選修課程</a:t>
            </a:r>
            <a:endParaRPr/>
          </a:p>
        </p:txBody>
      </p:sp>
      <p:sp>
        <p:nvSpPr>
          <p:cNvPr id="99" name="Google Shape;99;p13"/>
          <p:cNvSpPr txBox="1"/>
          <p:nvPr/>
        </p:nvSpPr>
        <p:spPr>
          <a:xfrm>
            <a:off x="1524000" y="1091380"/>
            <a:ext cx="9144000" cy="910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zh-TW" sz="5000" u="none" cap="none" strike="noStrik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開課30學分要21學分及格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0" name="Google Shape;100;p13"/>
          <p:cNvGraphicFramePr/>
          <p:nvPr/>
        </p:nvGraphicFramePr>
        <p:xfrm>
          <a:off x="760360" y="219259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{03F65867-B3DA-40EA-97B7-0DA45CE4ED7E}</a:tableStyleId>
              </a:tblPr>
              <a:tblGrid>
                <a:gridCol w="1776375"/>
                <a:gridCol w="1730475"/>
                <a:gridCol w="1858300"/>
                <a:gridCol w="53061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t/>
                      </a:r>
                      <a:endParaRPr sz="40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zh-TW" sz="40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高一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zh-TW" sz="40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高二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zh-TW" sz="40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高三(至少要15學分)</a:t>
                      </a:r>
                      <a:endParaRPr sz="40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zh-TW" sz="40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上學期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zh-TW" sz="40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1學分</a:t>
                      </a:r>
                      <a:endParaRPr sz="40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zh-TW" sz="30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多元選修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zh-TW" sz="40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2學分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zh-TW" sz="30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多元選修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zh-TW" sz="40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9學分</a:t>
                      </a:r>
                      <a:endParaRPr sz="40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zh-TW" sz="26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英文作文 數學  物理-力學   </a:t>
                      </a:r>
                      <a:endParaRPr sz="26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zh-TW" sz="26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化學-物質與能量 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zh-TW" sz="40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下學期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zh-TW" sz="40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1學分</a:t>
                      </a:r>
                      <a:endParaRPr sz="40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zh-TW" sz="30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多元選修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zh-TW" sz="40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2學分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zh-TW" sz="30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多元選修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zh-TW" sz="40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15學分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zh-TW" sz="26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語文表達與傳播應用   數學</a:t>
                      </a:r>
                      <a:endParaRPr sz="26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zh-TW" sz="26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專題閱讀與研究 </a:t>
                      </a:r>
                      <a:endParaRPr sz="26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zh-TW" sz="26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英語聽講    英文閱讀與寫作</a:t>
                      </a:r>
                      <a:endParaRPr sz="26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zh-TW" sz="26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物理-力學   化學-物質與能量 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"/>
          <p:cNvSpPr txBox="1"/>
          <p:nvPr>
            <p:ph type="title"/>
          </p:nvPr>
        </p:nvSpPr>
        <p:spPr>
          <a:xfrm>
            <a:off x="677334" y="609600"/>
            <a:ext cx="8596668" cy="16722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zh-TW" sz="4800">
                <a:solidFill>
                  <a:srgbClr val="76923C"/>
                </a:solidFill>
                <a:latin typeface="DFKai-SB"/>
                <a:ea typeface="DFKai-SB"/>
                <a:cs typeface="DFKai-SB"/>
                <a:sym typeface="DFKai-SB"/>
              </a:rPr>
              <a:t>學習歷程檔案</a:t>
            </a:r>
            <a:br>
              <a:rPr b="1" lang="zh-TW" sz="4800">
                <a:solidFill>
                  <a:srgbClr val="76923C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b="1" lang="zh-TW" sz="4800">
                <a:solidFill>
                  <a:srgbClr val="76923C"/>
                </a:solidFill>
                <a:latin typeface="DFKai-SB"/>
                <a:ea typeface="DFKai-SB"/>
                <a:cs typeface="DFKai-SB"/>
                <a:sym typeface="DFKai-SB"/>
              </a:rPr>
              <a:t>--讓大學教授認識你(妳)</a:t>
            </a:r>
            <a:endParaRPr b="1" sz="4800">
              <a:solidFill>
                <a:srgbClr val="76923C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07" name="Google Shape;107;p5"/>
          <p:cNvSpPr txBox="1"/>
          <p:nvPr>
            <p:ph idx="1" type="body"/>
          </p:nvPr>
        </p:nvSpPr>
        <p:spPr>
          <a:xfrm>
            <a:off x="677334" y="2474751"/>
            <a:ext cx="10976186" cy="39519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534988" lvl="0" marL="53498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zh-TW" sz="320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(1)</a:t>
            </a:r>
            <a:r>
              <a:rPr b="1" lang="zh-TW" sz="3200" u="sng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課程學習成果</a:t>
            </a:r>
            <a:r>
              <a:rPr b="1" lang="zh-TW" sz="320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：</a:t>
            </a:r>
            <a:r>
              <a:rPr b="1" lang="zh-TW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呈現你學科的學習過程、表現與成果，讓教授了解你的學習能力與性向</a:t>
            </a:r>
            <a:endParaRPr b="1"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34988" lvl="0" marL="53498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34988" lvl="0" marL="53498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zh-TW" sz="320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(2)</a:t>
            </a:r>
            <a:r>
              <a:rPr b="1" lang="zh-TW" sz="3200" u="sng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多元學習表現</a:t>
            </a:r>
            <a:r>
              <a:rPr b="1" lang="zh-TW" sz="320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：</a:t>
            </a:r>
            <a:r>
              <a:rPr b="1" lang="zh-TW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透過(1)幹部經歷(2)競賽參與(3)檢定證照(4)服務學習(5)彈性學習(6)團體活動(7)職場學習(8)作品成果(9)大專院校(10)其他活動10個面向，讓教授從不同角度去認識你，了解你的特質、興趣</a:t>
            </a:r>
            <a:endParaRPr b="1"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"/>
          <p:cNvSpPr txBox="1"/>
          <p:nvPr>
            <p:ph type="title"/>
          </p:nvPr>
        </p:nvSpPr>
        <p:spPr>
          <a:xfrm>
            <a:off x="677334" y="609600"/>
            <a:ext cx="8596668" cy="16722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zh-TW" sz="4800">
                <a:solidFill>
                  <a:srgbClr val="76923C"/>
                </a:solidFill>
                <a:latin typeface="DFKai-SB"/>
                <a:ea typeface="DFKai-SB"/>
                <a:cs typeface="DFKai-SB"/>
                <a:sym typeface="DFKai-SB"/>
              </a:rPr>
              <a:t>學習歷程檔案</a:t>
            </a:r>
            <a:br>
              <a:rPr b="1" lang="zh-TW" sz="4800">
                <a:solidFill>
                  <a:srgbClr val="76923C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b="1" lang="zh-TW" sz="4800">
                <a:solidFill>
                  <a:srgbClr val="76923C"/>
                </a:solidFill>
                <a:latin typeface="DFKai-SB"/>
                <a:ea typeface="DFKai-SB"/>
                <a:cs typeface="DFKai-SB"/>
                <a:sym typeface="DFKai-SB"/>
              </a:rPr>
              <a:t>--聚沙成塔</a:t>
            </a:r>
            <a:endParaRPr/>
          </a:p>
        </p:txBody>
      </p:sp>
      <p:sp>
        <p:nvSpPr>
          <p:cNvPr id="114" name="Google Shape;114;p6"/>
          <p:cNvSpPr txBox="1"/>
          <p:nvPr>
            <p:ph idx="1" type="body"/>
          </p:nvPr>
        </p:nvSpPr>
        <p:spPr>
          <a:xfrm>
            <a:off x="677334" y="2474752"/>
            <a:ext cx="8596668" cy="3566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534988" lvl="0" marL="53498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zh-TW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高一好好準備，高二就沒壓力</a:t>
            </a:r>
            <a:endParaRPr b="1"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34988" lvl="0" marL="53498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34988" lvl="0" marL="53498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zh-TW" sz="3200" u="sng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 養成日常紀錄的習慣</a:t>
            </a:r>
            <a:r>
              <a:rPr b="1" lang="zh-TW" sz="320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：</a:t>
            </a:r>
            <a:r>
              <a:rPr b="1" lang="zh-TW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學習的「歷程」要在學習歷程檔案中反應出來，包含你在學習過程中遇到什麼問題、困難？你的解決方式？以及省思。請仔細觀察日常生活的細節，隨時將有感受的學習記錄下來。</a:t>
            </a:r>
            <a:endParaRPr b="1"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 txBox="1"/>
          <p:nvPr>
            <p:ph type="title"/>
          </p:nvPr>
        </p:nvSpPr>
        <p:spPr>
          <a:xfrm>
            <a:off x="747956" y="192989"/>
            <a:ext cx="9570085" cy="513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3209"/>
              <a:buNone/>
            </a:pPr>
            <a:r>
              <a:t/>
            </a:r>
            <a:endParaRPr/>
          </a:p>
        </p:txBody>
      </p:sp>
      <p:sp>
        <p:nvSpPr>
          <p:cNvPr id="121" name="Google Shape;121;p15"/>
          <p:cNvSpPr txBox="1"/>
          <p:nvPr>
            <p:ph idx="1" type="body"/>
          </p:nvPr>
        </p:nvSpPr>
        <p:spPr>
          <a:xfrm>
            <a:off x="950925" y="1740700"/>
            <a:ext cx="1029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122" name="Google Shape;122;p15" title="截圖 2025-07-30 上午7.47.22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675" y="534100"/>
            <a:ext cx="11599024" cy="5789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ctrTitle"/>
          </p:nvPr>
        </p:nvSpPr>
        <p:spPr>
          <a:xfrm>
            <a:off x="2709425" y="1732010"/>
            <a:ext cx="8690100" cy="2509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442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442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442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442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442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442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4320"/>
          </a:p>
        </p:txBody>
      </p:sp>
      <p:sp>
        <p:nvSpPr>
          <p:cNvPr id="129" name="Google Shape;129;p23"/>
          <p:cNvSpPr/>
          <p:nvPr/>
        </p:nvSpPr>
        <p:spPr>
          <a:xfrm>
            <a:off x="2258291" y="5557216"/>
            <a:ext cx="3522768" cy="55264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23" title="截圖 2026-03-04 上午9.24.2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750" y="0"/>
            <a:ext cx="1192152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2019-08-01T11:19:33Z</dcterms:created>
  <dc:creator>OfficePLUS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2019-07-12T00:00:00Z</vt:filetime>
  </property>
  <property fmtid="{D5CDD505-2E9C-101B-9397-08002B2CF9AE}" pid="3" name="Creator">
    <vt:lpwstr>Acrobat PDFMaker 11 for PowerPoint</vt:lpwstr>
  </property>
  <property fmtid="{D5CDD505-2E9C-101B-9397-08002B2CF9AE}" pid="4" name="LastSaved">
    <vt:filetime>2019-08-01T00:00:00Z</vt:filetime>
  </property>
</Properties>
</file>