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5"/>
  </p:notesMasterIdLst>
  <p:handoutMasterIdLst>
    <p:handoutMasterId r:id="rId46"/>
  </p:handoutMasterIdLst>
  <p:sldIdLst>
    <p:sldId id="453" r:id="rId3"/>
    <p:sldId id="468" r:id="rId4"/>
    <p:sldId id="469" r:id="rId5"/>
    <p:sldId id="489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81" r:id="rId18"/>
    <p:sldId id="488" r:id="rId19"/>
    <p:sldId id="487" r:id="rId20"/>
    <p:sldId id="484" r:id="rId21"/>
    <p:sldId id="485" r:id="rId22"/>
    <p:sldId id="486" r:id="rId23"/>
    <p:sldId id="466" r:id="rId24"/>
    <p:sldId id="459" r:id="rId25"/>
    <p:sldId id="467" r:id="rId26"/>
    <p:sldId id="442" r:id="rId27"/>
    <p:sldId id="448" r:id="rId28"/>
    <p:sldId id="449" r:id="rId29"/>
    <p:sldId id="435" r:id="rId30"/>
    <p:sldId id="463" r:id="rId31"/>
    <p:sldId id="465" r:id="rId32"/>
    <p:sldId id="454" r:id="rId33"/>
    <p:sldId id="456" r:id="rId34"/>
    <p:sldId id="455" r:id="rId35"/>
    <p:sldId id="444" r:id="rId36"/>
    <p:sldId id="458" r:id="rId37"/>
    <p:sldId id="457" r:id="rId38"/>
    <p:sldId id="460" r:id="rId39"/>
    <p:sldId id="462" r:id="rId40"/>
    <p:sldId id="277" r:id="rId41"/>
    <p:sldId id="279" r:id="rId42"/>
    <p:sldId id="280" r:id="rId43"/>
    <p:sldId id="461" r:id="rId44"/>
  </p:sldIdLst>
  <p:sldSz cx="12192000" cy="6858000"/>
  <p:notesSz cx="6797675" cy="99822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  <a:srgbClr val="339966"/>
    <a:srgbClr val="2A6BA6"/>
    <a:srgbClr val="336699"/>
    <a:srgbClr val="FF7C80"/>
    <a:srgbClr val="00FF00"/>
    <a:srgbClr val="800080"/>
    <a:srgbClr val="CC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28" autoAdjust="0"/>
  </p:normalViewPr>
  <p:slideViewPr>
    <p:cSldViewPr snapToGrid="0">
      <p:cViewPr varScale="1">
        <p:scale>
          <a:sx n="77" d="100"/>
          <a:sy n="77" d="100"/>
        </p:scale>
        <p:origin x="751" y="69"/>
      </p:cViewPr>
      <p:guideLst>
        <p:guide orient="horz" pos="2154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5658" cy="50084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4"/>
            <a:ext cx="2945658" cy="50084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1C925C85-3084-4837-AE0D-BCA9F5A963D1}" type="datetimeFigureOut">
              <a:rPr lang="zh-TW" altLang="en-US" smtClean="0"/>
              <a:t>2026/3/2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81360"/>
            <a:ext cx="2945658" cy="50084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81360"/>
            <a:ext cx="2945658" cy="50084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4968D506-6028-4AC0-8413-ECDA6A2ABF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848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9538" y="822325"/>
            <a:ext cx="639603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3430" y="4790070"/>
            <a:ext cx="5729244" cy="431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TW"/>
              <a:t>单击此处编辑母版文本样式</a:t>
            </a:r>
          </a:p>
          <a:p>
            <a:pPr lvl="1"/>
            <a:r>
              <a:rPr lang="zh-CN" altLang="zh-TW"/>
              <a:t>第二级</a:t>
            </a:r>
          </a:p>
          <a:p>
            <a:pPr lvl="2"/>
            <a:r>
              <a:rPr lang="zh-CN" altLang="zh-TW"/>
              <a:t>第三级</a:t>
            </a:r>
          </a:p>
          <a:p>
            <a:pPr lvl="3"/>
            <a:r>
              <a:rPr lang="zh-CN" altLang="zh-TW"/>
              <a:t>第四级</a:t>
            </a:r>
          </a:p>
          <a:p>
            <a:pPr lvl="4"/>
            <a:r>
              <a:rPr lang="zh-CN" altLang="zh-TW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7233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7232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225D7E-F2BB-49C2-9102-151EBB44F757}" type="datetimeFigureOut">
              <a:rPr lang="zh-CN" altLang="en-US"/>
              <a:pPr/>
              <a:t>2026/3/2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83091"/>
            <a:ext cx="2947233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83091"/>
            <a:ext cx="2947232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6AC688-F352-46E1-AEF9-E15D6E5E2E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62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4A0AB-089B-44AE-A287-A3B5F37DB42F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77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4A0AB-089B-44AE-A287-A3B5F37DB42F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7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4A0AB-089B-44AE-A287-A3B5F37DB42F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7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29F62-6B39-42B2-9A6B-541CD715889A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AE909-7F13-466B-9FBF-E495F37B59A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3699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5E069-5EF9-4EE3-9F3F-9FAAACE31BF7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83E41-A31F-4B3C-956D-F8C649A7BB6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34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492099-BBE4-4308-BCC5-50FB094C2BFD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8CA-E266-4CE0-9A0D-02821D5521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69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0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49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4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15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6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90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26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22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0A1637-404B-4365-8E44-732940B92CB5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F1631-375F-464A-BF06-7A35107808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30719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94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9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3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874C0-4373-4E08-812B-2CA49A95E829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F0A0E-ADEE-4C96-8B7A-1322B9A9C62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4352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E25EED-EA0D-4C7C-8926-235B2E7FADCE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F0F0A-DAAE-4403-8445-9ECAE0E0C7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384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D6A794-0064-4EFB-8516-A5EDD85AC53C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3408F-8515-4EA1-851F-DF7C10BCF1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260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4DCB48-65EF-47EA-A47A-66A5FC88E736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31EA0-6E39-46DB-AB08-20288CC3C00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1239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4A2C1C-AC94-4980-9B5E-635708C36162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59504-D331-4EF0-B7E9-76801FF3D75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3409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C9865C-1379-427A-800F-129309B7D00F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AE00A-FC8E-4C1D-9F85-412DAE8873E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704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E8304-48AD-4CBB-8CCA-2B66A5F3F452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C480-75EC-4390-A997-3A51F33BF4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46546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/>
              <a:t>Click to edit Master text styles</a:t>
            </a:r>
          </a:p>
          <a:p>
            <a:pPr lvl="1"/>
            <a:r>
              <a:rPr lang="zh-TW" altLang="zh-CN"/>
              <a:t>Second level</a:t>
            </a:r>
          </a:p>
          <a:p>
            <a:pPr lvl="2"/>
            <a:r>
              <a:rPr lang="zh-TW" altLang="zh-CN"/>
              <a:t>Third level</a:t>
            </a:r>
          </a:p>
          <a:p>
            <a:pPr lvl="3"/>
            <a:r>
              <a:rPr lang="zh-TW" altLang="zh-CN"/>
              <a:t>Fourth level</a:t>
            </a:r>
          </a:p>
          <a:p>
            <a:pPr lvl="4"/>
            <a:r>
              <a:rPr lang="zh-TW" altLang="zh-CN"/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0E2A393-057C-4C6A-B41C-1825B3818BD9}" type="datetime1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BB2AD01-D07D-44D5-B5F4-BE07F72AD5C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1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2O82n1-wUI" TargetMode="External"/><Relationship Id="rId2" Type="http://schemas.openxmlformats.org/officeDocument/2006/relationships/hyperlink" Target="https://www.youtube.com/watch?v=4QaBoECwoL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57D70-898D-47AC-8348-037317B23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3395"/>
            <a:ext cx="10363200" cy="2917056"/>
          </a:xfrm>
        </p:spPr>
        <p:txBody>
          <a:bodyPr/>
          <a:lstStyle/>
          <a:p>
            <a:pPr algn="ctr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成德高中  </a:t>
            </a:r>
            <a:r>
              <a:rPr lang="zh-TW" altLang="en-US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115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b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申請入學說明會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D07997-7390-4987-8F30-DDB2F3A36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z="4500" b="1" dirty="0"/>
              <a:t>115/3/2(</a:t>
            </a:r>
            <a:r>
              <a:rPr lang="zh-TW" altLang="en-US" sz="4500" b="1" dirty="0"/>
              <a:t>一</a:t>
            </a:r>
            <a:r>
              <a:rPr lang="en-US" altLang="zh-TW" sz="4500" b="1" dirty="0"/>
              <a:t>)13:00-13:30</a:t>
            </a:r>
            <a:r>
              <a:rPr lang="zh-TW" altLang="en-US" sz="4500" b="1" dirty="0"/>
              <a:t>活動中心</a:t>
            </a:r>
            <a:endParaRPr lang="en-US" altLang="zh-TW" sz="4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65418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74FE72-03D9-E9FD-6E18-F9A818931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0" y="0"/>
            <a:ext cx="1213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0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4DA281-D884-43AE-FE1C-E881EFEF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3" y="0"/>
            <a:ext cx="1188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FDFB94-BB85-6694-42C1-B194C5BC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0" y="0"/>
            <a:ext cx="1173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8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6BB9D9-DAEB-43F4-1661-569653CC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" y="0"/>
            <a:ext cx="12091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1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145616-3A37-6AFB-A8C8-9B10175A9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9"/>
            <a:ext cx="12192000" cy="683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1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BC2EA1-1787-54C9-6C02-3BFC0AFB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01"/>
            <a:ext cx="12192000" cy="680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5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89CAC8-5043-42CB-66BD-61F14F6A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3" y="0"/>
            <a:ext cx="11575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3963302-FED2-413C-8C06-12515671B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398444"/>
              </p:ext>
            </p:extLst>
          </p:nvPr>
        </p:nvGraphicFramePr>
        <p:xfrm>
          <a:off x="376517" y="694197"/>
          <a:ext cx="11596744" cy="5615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1">
                  <a:extLst>
                    <a:ext uri="{9D8B030D-6E8A-4147-A177-3AD203B41FA5}">
                      <a16:colId xmlns:a16="http://schemas.microsoft.com/office/drawing/2014/main" val="3105897190"/>
                    </a:ext>
                  </a:extLst>
                </a:gridCol>
                <a:gridCol w="1495313">
                  <a:extLst>
                    <a:ext uri="{9D8B030D-6E8A-4147-A177-3AD203B41FA5}">
                      <a16:colId xmlns:a16="http://schemas.microsoft.com/office/drawing/2014/main" val="3567018489"/>
                    </a:ext>
                  </a:extLst>
                </a:gridCol>
                <a:gridCol w="2038591">
                  <a:extLst>
                    <a:ext uri="{9D8B030D-6E8A-4147-A177-3AD203B41FA5}">
                      <a16:colId xmlns:a16="http://schemas.microsoft.com/office/drawing/2014/main" val="2828285671"/>
                    </a:ext>
                  </a:extLst>
                </a:gridCol>
                <a:gridCol w="2113862">
                  <a:extLst>
                    <a:ext uri="{9D8B030D-6E8A-4147-A177-3AD203B41FA5}">
                      <a16:colId xmlns:a16="http://schemas.microsoft.com/office/drawing/2014/main" val="1496016462"/>
                    </a:ext>
                  </a:extLst>
                </a:gridCol>
                <a:gridCol w="2245722">
                  <a:extLst>
                    <a:ext uri="{9D8B030D-6E8A-4147-A177-3AD203B41FA5}">
                      <a16:colId xmlns:a16="http://schemas.microsoft.com/office/drawing/2014/main" val="11709538"/>
                    </a:ext>
                  </a:extLst>
                </a:gridCol>
                <a:gridCol w="802756">
                  <a:extLst>
                    <a:ext uri="{9D8B030D-6E8A-4147-A177-3AD203B41FA5}">
                      <a16:colId xmlns:a16="http://schemas.microsoft.com/office/drawing/2014/main" val="1587501443"/>
                    </a:ext>
                  </a:extLst>
                </a:gridCol>
                <a:gridCol w="802759">
                  <a:extLst>
                    <a:ext uri="{9D8B030D-6E8A-4147-A177-3AD203B41FA5}">
                      <a16:colId xmlns:a16="http://schemas.microsoft.com/office/drawing/2014/main" val="2869715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357672"/>
                  </a:ext>
                </a:extLst>
              </a:tr>
              <a:tr h="68420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09209"/>
                  </a:ext>
                </a:extLst>
              </a:tr>
              <a:tr h="975543">
                <a:tc>
                  <a:txBody>
                    <a:bodyPr/>
                    <a:lstStyle/>
                    <a:p>
                      <a:r>
                        <a:rPr lang="en-US" altLang="zh-TW" dirty="0"/>
                        <a:t>3/9</a:t>
                      </a:r>
                    </a:p>
                    <a:p>
                      <a:r>
                        <a:rPr lang="zh-TW" altLang="en-US" dirty="0"/>
                        <a:t>發下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志願卡</a:t>
                      </a:r>
                      <a:endParaRPr lang="en-US" altLang="zh-TW" dirty="0"/>
                    </a:p>
                    <a:p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張紙本</a:t>
                      </a:r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3/12</a:t>
                      </a:r>
                    </a:p>
                    <a:p>
                      <a:r>
                        <a:rPr lang="zh-TW" altLang="en-US" dirty="0"/>
                        <a:t>交志願卡及紙本</a:t>
                      </a:r>
                      <a:endParaRPr lang="en-US" altLang="zh-TW" dirty="0"/>
                    </a:p>
                    <a:p>
                      <a:r>
                        <a:rPr lang="zh-TW" altLang="en-US" dirty="0"/>
                        <a:t>沒有參加繁星交錢</a:t>
                      </a:r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861560"/>
                  </a:ext>
                </a:extLst>
              </a:tr>
              <a:tr h="975543"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3/18</a:t>
                      </a:r>
                    </a:p>
                    <a:p>
                      <a:r>
                        <a:rPr lang="zh-TW" altLang="en-US" b="1" dirty="0"/>
                        <a:t>繁星放榜</a:t>
                      </a:r>
                      <a:endParaRPr lang="en-US" altLang="zh-TW" b="1" dirty="0"/>
                    </a:p>
                    <a:p>
                      <a:r>
                        <a:rPr lang="zh-TW" altLang="en-US" b="1" dirty="0"/>
                        <a:t>繁星未上者交錢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3/19</a:t>
                      </a:r>
                    </a:p>
                    <a:p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接受異動</a:t>
                      </a:r>
                      <a:endParaRPr lang="en-US" altLang="zh-TW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3/20</a:t>
                      </a:r>
                    </a:p>
                    <a:p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接受異動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59603"/>
                  </a:ext>
                </a:extLst>
              </a:tr>
              <a:tr h="38497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3/24</a:t>
                      </a:r>
                    </a:p>
                    <a:p>
                      <a:r>
                        <a:rPr lang="zh-TW" altLang="en-US" dirty="0"/>
                        <a:t>申請報名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99286"/>
                  </a:ext>
                </a:extLst>
              </a:tr>
              <a:tr h="83909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3/31</a:t>
                      </a:r>
                    </a:p>
                    <a:p>
                      <a:r>
                        <a:rPr lang="zh-TW" altLang="en-US" dirty="0"/>
                        <a:t>申請放榜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46737"/>
                  </a:ext>
                </a:extLst>
              </a:tr>
              <a:tr h="34424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732533"/>
                  </a:ext>
                </a:extLst>
              </a:tr>
              <a:tr h="67773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90018"/>
                  </a:ext>
                </a:extLst>
              </a:tr>
            </a:tbl>
          </a:graphicData>
        </a:graphic>
      </p:graphicFrame>
      <p:sp>
        <p:nvSpPr>
          <p:cNvPr id="3" name="矩形: 圓角 2">
            <a:extLst>
              <a:ext uri="{FF2B5EF4-FFF2-40B4-BE49-F238E27FC236}">
                <a16:creationId xmlns:a16="http://schemas.microsoft.com/office/drawing/2014/main" id="{1A123517-323D-4C86-B46F-F6244EE161E5}"/>
              </a:ext>
            </a:extLst>
          </p:cNvPr>
          <p:cNvSpPr/>
          <p:nvPr/>
        </p:nvSpPr>
        <p:spPr>
          <a:xfrm>
            <a:off x="1861072" y="10758"/>
            <a:ext cx="8627633" cy="591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1"/>
                </a:solidFill>
              </a:rPr>
              <a:t>114-2</a:t>
            </a:r>
            <a:r>
              <a:rPr lang="zh-TW" altLang="en-US" sz="3600" b="1" dirty="0">
                <a:solidFill>
                  <a:schemeClr val="tx1"/>
                </a:solidFill>
              </a:rPr>
              <a:t>高三學生申請時程</a:t>
            </a:r>
          </a:p>
        </p:txBody>
      </p:sp>
    </p:spTree>
    <p:extLst>
      <p:ext uri="{BB962C8B-B14F-4D97-AF65-F5344CB8AC3E}">
        <p14:creationId xmlns:p14="http://schemas.microsoft.com/office/powerpoint/2010/main" val="4746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3963302-FED2-413C-8C06-12515671B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399692"/>
              </p:ext>
            </p:extLst>
          </p:nvPr>
        </p:nvGraphicFramePr>
        <p:xfrm>
          <a:off x="376517" y="694197"/>
          <a:ext cx="11596744" cy="6115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1">
                  <a:extLst>
                    <a:ext uri="{9D8B030D-6E8A-4147-A177-3AD203B41FA5}">
                      <a16:colId xmlns:a16="http://schemas.microsoft.com/office/drawing/2014/main" val="3105897190"/>
                    </a:ext>
                  </a:extLst>
                </a:gridCol>
                <a:gridCol w="1495313">
                  <a:extLst>
                    <a:ext uri="{9D8B030D-6E8A-4147-A177-3AD203B41FA5}">
                      <a16:colId xmlns:a16="http://schemas.microsoft.com/office/drawing/2014/main" val="3567018489"/>
                    </a:ext>
                  </a:extLst>
                </a:gridCol>
                <a:gridCol w="2038591">
                  <a:extLst>
                    <a:ext uri="{9D8B030D-6E8A-4147-A177-3AD203B41FA5}">
                      <a16:colId xmlns:a16="http://schemas.microsoft.com/office/drawing/2014/main" val="2828285671"/>
                    </a:ext>
                  </a:extLst>
                </a:gridCol>
                <a:gridCol w="2113862">
                  <a:extLst>
                    <a:ext uri="{9D8B030D-6E8A-4147-A177-3AD203B41FA5}">
                      <a16:colId xmlns:a16="http://schemas.microsoft.com/office/drawing/2014/main" val="1496016462"/>
                    </a:ext>
                  </a:extLst>
                </a:gridCol>
                <a:gridCol w="2245722">
                  <a:extLst>
                    <a:ext uri="{9D8B030D-6E8A-4147-A177-3AD203B41FA5}">
                      <a16:colId xmlns:a16="http://schemas.microsoft.com/office/drawing/2014/main" val="11709538"/>
                    </a:ext>
                  </a:extLst>
                </a:gridCol>
                <a:gridCol w="802756">
                  <a:extLst>
                    <a:ext uri="{9D8B030D-6E8A-4147-A177-3AD203B41FA5}">
                      <a16:colId xmlns:a16="http://schemas.microsoft.com/office/drawing/2014/main" val="1587501443"/>
                    </a:ext>
                  </a:extLst>
                </a:gridCol>
                <a:gridCol w="802759">
                  <a:extLst>
                    <a:ext uri="{9D8B030D-6E8A-4147-A177-3AD203B41FA5}">
                      <a16:colId xmlns:a16="http://schemas.microsoft.com/office/drawing/2014/main" val="2869715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357672"/>
                  </a:ext>
                </a:extLst>
              </a:tr>
              <a:tr h="68420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i="0" dirty="0">
                          <a:solidFill>
                            <a:srgbClr val="FF0000"/>
                          </a:solidFill>
                        </a:rPr>
                        <a:t>114-2</a:t>
                      </a:r>
                      <a:r>
                        <a:rPr lang="zh-TW" altLang="en-US" b="1" i="0" dirty="0">
                          <a:solidFill>
                            <a:srgbClr val="FF0000"/>
                          </a:solidFill>
                        </a:rPr>
                        <a:t>課程成果、多元上傳截止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4/5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09209"/>
                  </a:ext>
                </a:extLst>
              </a:tr>
              <a:tr h="975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4/6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教師認證截止</a:t>
                      </a:r>
                    </a:p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4/7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學習歷程勾選開始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4/10</a:t>
                      </a:r>
                    </a:p>
                    <a:p>
                      <a:r>
                        <a:rPr lang="zh-TW" alt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審查資料網路上傳測試版開放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4/12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861560"/>
                  </a:ext>
                </a:extLst>
              </a:tr>
              <a:tr h="975543">
                <a:tc>
                  <a:txBody>
                    <a:bodyPr/>
                    <a:lstStyle/>
                    <a:p>
                      <a:r>
                        <a:rPr lang="en-US" altLang="zh-TW" dirty="0"/>
                        <a:t>4/13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學習歷程勾選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截止</a:t>
                      </a:r>
                    </a:p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學習歷程收訖開始</a:t>
                      </a:r>
                      <a:endParaRPr lang="en-US" altLang="zh-TW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審查資料網路上傳測試版關閉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4/17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學習歷程收訖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截止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59603"/>
                  </a:ext>
                </a:extLst>
              </a:tr>
              <a:tr h="384971">
                <a:tc>
                  <a:txBody>
                    <a:bodyPr/>
                    <a:lstStyle/>
                    <a:p>
                      <a:r>
                        <a:rPr lang="en-US" altLang="zh-TW" dirty="0"/>
                        <a:t>4/20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4/26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99286"/>
                  </a:ext>
                </a:extLst>
              </a:tr>
              <a:tr h="839096">
                <a:tc>
                  <a:txBody>
                    <a:bodyPr/>
                    <a:lstStyle/>
                    <a:p>
                      <a:r>
                        <a:rPr lang="en-US" altLang="zh-TW" dirty="0"/>
                        <a:t>4/27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審查資料網路上傳正式版開放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</a:t>
                      </a:r>
                    </a:p>
                    <a:p>
                      <a:r>
                        <a:rPr lang="zh-TW" altLang="en-US" dirty="0"/>
                        <a:t>發</a:t>
                      </a:r>
                      <a:r>
                        <a:rPr lang="en-US" altLang="zh-TW" dirty="0"/>
                        <a:t>6</a:t>
                      </a:r>
                      <a:r>
                        <a:rPr lang="zh-TW" altLang="en-US" dirty="0"/>
                        <a:t>學期學籍表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5/3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46737"/>
                  </a:ext>
                </a:extLst>
              </a:tr>
              <a:tr h="344244">
                <a:tc>
                  <a:txBody>
                    <a:bodyPr/>
                    <a:lstStyle/>
                    <a:p>
                      <a:r>
                        <a:rPr lang="en-US" altLang="zh-TW" dirty="0"/>
                        <a:t>5/4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732533"/>
                  </a:ext>
                </a:extLst>
              </a:tr>
              <a:tr h="677732">
                <a:tc>
                  <a:txBody>
                    <a:bodyPr/>
                    <a:lstStyle/>
                    <a:p>
                      <a:r>
                        <a:rPr lang="en-US" altLang="zh-TW" dirty="0"/>
                        <a:t>5/11</a:t>
                      </a:r>
                    </a:p>
                    <a:p>
                      <a:r>
                        <a:rPr lang="zh-TW" altLang="en-US" dirty="0"/>
                        <a:t>查詢第六學期修課紀錄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查詢第六學期修課紀錄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5/13</a:t>
                      </a:r>
                    </a:p>
                    <a:p>
                      <a:r>
                        <a:rPr lang="zh-TW" altLang="en-US" dirty="0"/>
                        <a:t>各大學面試開始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5/17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90018"/>
                  </a:ext>
                </a:extLst>
              </a:tr>
            </a:tbl>
          </a:graphicData>
        </a:graphic>
      </p:graphicFrame>
      <p:sp>
        <p:nvSpPr>
          <p:cNvPr id="3" name="矩形: 圓角 2">
            <a:extLst>
              <a:ext uri="{FF2B5EF4-FFF2-40B4-BE49-F238E27FC236}">
                <a16:creationId xmlns:a16="http://schemas.microsoft.com/office/drawing/2014/main" id="{1A123517-323D-4C86-B46F-F6244EE161E5}"/>
              </a:ext>
            </a:extLst>
          </p:cNvPr>
          <p:cNvSpPr/>
          <p:nvPr/>
        </p:nvSpPr>
        <p:spPr>
          <a:xfrm>
            <a:off x="1861072" y="10758"/>
            <a:ext cx="8627633" cy="591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1"/>
                </a:solidFill>
              </a:rPr>
              <a:t>114-2</a:t>
            </a:r>
            <a:r>
              <a:rPr lang="zh-TW" altLang="en-US" sz="3600" b="1" dirty="0">
                <a:solidFill>
                  <a:schemeClr val="tx1"/>
                </a:solidFill>
              </a:rPr>
              <a:t>高三學生校內上傳時程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29373D1-16BF-43B8-AD87-9050AFD27DA8}"/>
              </a:ext>
            </a:extLst>
          </p:cNvPr>
          <p:cNvSpPr/>
          <p:nvPr/>
        </p:nvSpPr>
        <p:spPr>
          <a:xfrm>
            <a:off x="6096000" y="5992009"/>
            <a:ext cx="5719483" cy="5916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FF0000"/>
                </a:solidFill>
              </a:rPr>
              <a:t>6/4-6/5</a:t>
            </a:r>
            <a:r>
              <a:rPr lang="zh-TW" altLang="en-US" sz="2000" b="1" dirty="0">
                <a:solidFill>
                  <a:srgbClr val="FF0000"/>
                </a:solidFill>
              </a:rPr>
              <a:t> 報名</a:t>
            </a:r>
            <a:r>
              <a:rPr lang="en-US" altLang="zh-TW" sz="2000" b="1" dirty="0">
                <a:solidFill>
                  <a:srgbClr val="FF0000"/>
                </a:solidFill>
              </a:rPr>
              <a:t>{</a:t>
            </a:r>
            <a:r>
              <a:rPr lang="zh-TW" altLang="en-US" sz="2000" b="1" dirty="0">
                <a:solidFill>
                  <a:srgbClr val="FF0000"/>
                </a:solidFill>
              </a:rPr>
              <a:t>申請</a:t>
            </a:r>
            <a:r>
              <a:rPr lang="en-US" altLang="zh-TW" sz="2000" b="1" dirty="0">
                <a:solidFill>
                  <a:srgbClr val="FF0000"/>
                </a:solidFill>
              </a:rPr>
              <a:t>}</a:t>
            </a:r>
            <a:r>
              <a:rPr lang="zh-TW" altLang="en-US" sz="2000" b="1" dirty="0">
                <a:solidFill>
                  <a:srgbClr val="FF0000"/>
                </a:solidFill>
              </a:rPr>
              <a:t>同學記得填志願序</a:t>
            </a:r>
            <a:r>
              <a:rPr lang="en-US" altLang="zh-TW" sz="2000" b="1" dirty="0">
                <a:solidFill>
                  <a:srgbClr val="FF0000"/>
                </a:solidFill>
              </a:rPr>
              <a:t>!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8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ABEC5E-C17D-5FE3-D9F2-5EF681EF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6" y="0"/>
            <a:ext cx="11816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申請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9" name="矩形 8"/>
          <p:cNvSpPr/>
          <p:nvPr/>
        </p:nvSpPr>
        <p:spPr>
          <a:xfrm>
            <a:off x="906236" y="1741094"/>
            <a:ext cx="11190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個志願，選好選滿。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務必參考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年度版本。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3/12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，交給升學股長，全班繳交。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之後異動，親自向註冊組長當場異動，並領取確認單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留意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年與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年採計不同之大學科系。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篩選條件，務必看仔細。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代碼不要劃錯，卡片及紙本要同步。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部份科系，限填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組，留意規定。</a:t>
            </a:r>
          </a:p>
        </p:txBody>
      </p:sp>
    </p:spTree>
    <p:extLst>
      <p:ext uri="{BB962C8B-B14F-4D97-AF65-F5344CB8AC3E}">
        <p14:creationId xmlns:p14="http://schemas.microsoft.com/office/powerpoint/2010/main" val="312259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98716E-231F-AEF1-8C05-F6F200B6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1" y="0"/>
            <a:ext cx="12066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70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57D70-898D-47AC-8348-037317B23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3395"/>
            <a:ext cx="10363200" cy="2917056"/>
          </a:xfrm>
        </p:spPr>
        <p:txBody>
          <a:bodyPr/>
          <a:lstStyle/>
          <a:p>
            <a:pPr algn="ctr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成德高中  </a:t>
            </a:r>
            <a:r>
              <a:rPr lang="zh-TW" altLang="en-US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115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b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繁星貼榜及報名說明會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D07997-7390-4987-8F30-DDB2F3A36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z="4500" b="1" dirty="0"/>
              <a:t>115/3/2(</a:t>
            </a:r>
            <a:r>
              <a:rPr lang="zh-TW" altLang="en-US" sz="4500" b="1" dirty="0"/>
              <a:t>一</a:t>
            </a:r>
            <a:r>
              <a:rPr lang="en-US" altLang="zh-TW" sz="4500" b="1"/>
              <a:t>)13:30-14:00</a:t>
            </a:r>
            <a:r>
              <a:rPr lang="zh-TW" altLang="en-US" sz="4500" b="1"/>
              <a:t>活動</a:t>
            </a:r>
            <a:r>
              <a:rPr lang="zh-TW" altLang="en-US" sz="4500" b="1" dirty="0"/>
              <a:t>中心</a:t>
            </a:r>
            <a:endParaRPr lang="en-US" altLang="zh-TW" sz="4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992027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27ACC-8998-4F76-8E0C-3E86AEFB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FA2BCF-C52B-4ECE-A2A1-DDC9965A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D6CE59CA-EC5F-4E57-A679-8BB5453D2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573" y="-129175"/>
            <a:ext cx="7922376" cy="6850650"/>
          </a:xfrm>
        </p:spPr>
      </p:pic>
    </p:spTree>
    <p:extLst>
      <p:ext uri="{BB962C8B-B14F-4D97-AF65-F5344CB8AC3E}">
        <p14:creationId xmlns:p14="http://schemas.microsoft.com/office/powerpoint/2010/main" val="23330287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61818" y="198871"/>
            <a:ext cx="13392727" cy="42920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繁星撕榜流程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分站式作業管理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9" name="直角三角形 8"/>
          <p:cNvSpPr/>
          <p:nvPr/>
        </p:nvSpPr>
        <p:spPr bwMode="auto">
          <a:xfrm rot="16200000">
            <a:off x="10453316" y="5119316"/>
            <a:ext cx="1747918" cy="172945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7870EFD-5BCC-4AA2-8000-30F8B9C7176C}"/>
              </a:ext>
            </a:extLst>
          </p:cNvPr>
          <p:cNvGrpSpPr>
            <a:grpSpLocks noChangeAspect="1"/>
          </p:cNvGrpSpPr>
          <p:nvPr/>
        </p:nvGrpSpPr>
        <p:grpSpPr>
          <a:xfrm>
            <a:off x="10717211" y="5373976"/>
            <a:ext cx="1220127" cy="1220127"/>
            <a:chOff x="-1591652" y="131736"/>
            <a:chExt cx="1473791" cy="1473791"/>
          </a:xfrm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20477699-CCAE-41F6-95E9-EC7639ABEDFF}"/>
                </a:ext>
              </a:extLst>
            </p:cNvPr>
            <p:cNvSpPr/>
            <p:nvPr userDrawn="1"/>
          </p:nvSpPr>
          <p:spPr>
            <a:xfrm>
              <a:off x="-1591652" y="131736"/>
              <a:ext cx="1473791" cy="14737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2B80F16-80E3-42B8-A0B5-40882A50ED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1652" y="131736"/>
              <a:ext cx="1473791" cy="1473791"/>
            </a:xfrm>
            <a:prstGeom prst="rect">
              <a:avLst/>
            </a:prstGeom>
          </p:spPr>
        </p:pic>
      </p:grpSp>
      <p:grpSp>
        <p:nvGrpSpPr>
          <p:cNvPr id="25" name="群組 24"/>
          <p:cNvGrpSpPr/>
          <p:nvPr/>
        </p:nvGrpSpPr>
        <p:grpSpPr>
          <a:xfrm>
            <a:off x="1040417" y="2212223"/>
            <a:ext cx="3169880" cy="4144127"/>
            <a:chOff x="1098766" y="2263021"/>
            <a:chExt cx="3169880" cy="4144127"/>
          </a:xfrm>
        </p:grpSpPr>
        <p:sp>
          <p:nvSpPr>
            <p:cNvPr id="13" name="剪去對角線角落矩形 12"/>
            <p:cNvSpPr/>
            <p:nvPr/>
          </p:nvSpPr>
          <p:spPr bwMode="auto">
            <a:xfrm>
              <a:off x="2652241" y="5686712"/>
              <a:ext cx="1209963" cy="720436"/>
            </a:xfrm>
            <a:prstGeom prst="snip2DiagRect">
              <a:avLst>
                <a:gd name="adj1" fmla="val 0"/>
                <a:gd name="adj2" fmla="val 358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站</a:t>
              </a:r>
              <a:r>
                <a:rPr lang="en-US" altLang="zh-TW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kumimoji="0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平行四邊形 14"/>
            <p:cNvSpPr/>
            <p:nvPr/>
          </p:nvSpPr>
          <p:spPr bwMode="auto">
            <a:xfrm rot="1081371">
              <a:off x="1098766" y="2263021"/>
              <a:ext cx="2536114" cy="3666496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8" name="向右箭號 17"/>
            <p:cNvSpPr/>
            <p:nvPr/>
          </p:nvSpPr>
          <p:spPr bwMode="auto">
            <a:xfrm rot="18294366">
              <a:off x="3088952" y="4396557"/>
              <a:ext cx="1661141" cy="698246"/>
            </a:xfrm>
            <a:prstGeom prst="rightArrow">
              <a:avLst>
                <a:gd name="adj1" fmla="val 26495"/>
                <a:gd name="adj2" fmla="val 58547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1768087" y="3155414"/>
              <a:ext cx="2253673" cy="21474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6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唱名、</a:t>
              </a:r>
              <a:endPara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看標籤</a:t>
              </a:r>
              <a:endPara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488873" y="914399"/>
            <a:ext cx="2775526" cy="3714972"/>
            <a:chOff x="4488873" y="914399"/>
            <a:chExt cx="2775526" cy="3714972"/>
          </a:xfrm>
        </p:grpSpPr>
        <p:sp>
          <p:nvSpPr>
            <p:cNvPr id="10" name="圓角矩形 9"/>
            <p:cNvSpPr/>
            <p:nvPr/>
          </p:nvSpPr>
          <p:spPr bwMode="auto">
            <a:xfrm>
              <a:off x="4488873" y="914400"/>
              <a:ext cx="1339272" cy="2207491"/>
            </a:xfrm>
            <a:prstGeom prst="roundRect">
              <a:avLst/>
            </a:prstGeom>
            <a:solidFill>
              <a:srgbClr val="3399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4400" dirty="0">
                  <a:solidFill>
                    <a:srgbClr val="CCFF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海報一</a:t>
              </a:r>
              <a:endParaRPr kumimoji="0" lang="en-US" altLang="zh-TW" sz="4400" b="0" i="0" u="none" strike="noStrike" cap="none" normalizeH="0" baseline="0" dirty="0">
                <a:ln>
                  <a:noFill/>
                </a:ln>
                <a:solidFill>
                  <a:srgbClr val="CCFFCC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 bwMode="auto">
            <a:xfrm>
              <a:off x="5925127" y="914399"/>
              <a:ext cx="1339272" cy="2207491"/>
            </a:xfrm>
            <a:prstGeom prst="roundRect">
              <a:avLst/>
            </a:prstGeom>
            <a:solidFill>
              <a:srgbClr val="3399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4400" b="0" i="0" u="none" strike="noStrike" cap="none" normalizeH="0" baseline="0" dirty="0">
                  <a:ln>
                    <a:noFill/>
                  </a:ln>
                  <a:solidFill>
                    <a:srgbClr val="CCFFCC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海報二</a:t>
              </a:r>
            </a:p>
          </p:txBody>
        </p:sp>
        <p:sp>
          <p:nvSpPr>
            <p:cNvPr id="12" name="剪去對角線角落矩形 11"/>
            <p:cNvSpPr/>
            <p:nvPr/>
          </p:nvSpPr>
          <p:spPr bwMode="auto">
            <a:xfrm>
              <a:off x="5320145" y="3251200"/>
              <a:ext cx="1209963" cy="720436"/>
            </a:xfrm>
            <a:prstGeom prst="snip2DiagRect">
              <a:avLst>
                <a:gd name="adj1" fmla="val 0"/>
                <a:gd name="adj2" fmla="val 358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站</a:t>
              </a:r>
              <a:r>
                <a:rPr kumimoji="0" lang="en-US" altLang="zh-TW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kumimoji="0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5183465" y="3971636"/>
              <a:ext cx="1566784" cy="6577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貼標籤</a:t>
              </a:r>
              <a:endParaRPr kumimoji="0" lang="zh-TW" altLang="en-US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7433260" y="2484385"/>
            <a:ext cx="4470345" cy="3919228"/>
            <a:chOff x="7433260" y="2484385"/>
            <a:chExt cx="4470345" cy="3919228"/>
          </a:xfrm>
        </p:grpSpPr>
        <p:sp>
          <p:nvSpPr>
            <p:cNvPr id="14" name="剪去對角線角落矩形 13"/>
            <p:cNvSpPr/>
            <p:nvPr/>
          </p:nvSpPr>
          <p:spPr bwMode="auto">
            <a:xfrm>
              <a:off x="8070161" y="5683177"/>
              <a:ext cx="1209963" cy="720436"/>
            </a:xfrm>
            <a:prstGeom prst="snip2DiagRect">
              <a:avLst>
                <a:gd name="adj1" fmla="val 0"/>
                <a:gd name="adj2" fmla="val 358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站</a:t>
              </a:r>
              <a:r>
                <a:rPr lang="en-US" altLang="zh-TW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kumimoji="0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平行四邊形 16"/>
            <p:cNvSpPr/>
            <p:nvPr/>
          </p:nvSpPr>
          <p:spPr bwMode="auto">
            <a:xfrm rot="8035147">
              <a:off x="8563770" y="2052938"/>
              <a:ext cx="2748552" cy="3611446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0" name="向右箭號 19"/>
            <p:cNvSpPr/>
            <p:nvPr/>
          </p:nvSpPr>
          <p:spPr bwMode="auto">
            <a:xfrm rot="2764516">
              <a:off x="6951812" y="4396557"/>
              <a:ext cx="1661141" cy="698246"/>
            </a:xfrm>
            <a:prstGeom prst="rightArrow">
              <a:avLst>
                <a:gd name="adj1" fmla="val 26495"/>
                <a:gd name="adj2" fmla="val 58547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8946292" y="3082556"/>
              <a:ext cx="2957313" cy="21474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簽</a:t>
              </a:r>
              <a:r>
                <a:rPr kumimoji="0" lang="zh-TW" altLang="en-US" sz="36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名、</a:t>
              </a:r>
              <a:endPara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取表</a:t>
              </a:r>
              <a:r>
                <a:rPr lang="en-US" altLang="zh-TW" sz="3200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3200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報名資料調查表</a:t>
              </a:r>
              <a:r>
                <a:rPr lang="en-US" altLang="zh-TW" sz="3200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endPara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隔天交</a:t>
              </a:r>
              <a:endPara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4" name="矩形 23"/>
          <p:cNvSpPr/>
          <p:nvPr/>
        </p:nvSpPr>
        <p:spPr bwMode="auto">
          <a:xfrm>
            <a:off x="-11864" y="679680"/>
            <a:ext cx="4334481" cy="6577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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入座後先寫好標籤</a:t>
            </a:r>
            <a:endParaRPr kumimoji="0" lang="zh-TW" altLang="en-US" sz="3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508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90AF59-F101-430B-9EB6-512BB91C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如何貼榜</a:t>
            </a:r>
            <a:r>
              <a:rPr lang="en-US" altLang="zh-TW" dirty="0"/>
              <a:t>??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CBEEDF-AC73-49E8-AA5B-8A9C8C8AD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模擬選填</a:t>
            </a:r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www.youtube.com</a:t>
            </a:r>
            <a:r>
              <a:rPr lang="en-US" altLang="zh-TW" dirty="0">
                <a:hlinkClick r:id="rId2"/>
              </a:rPr>
              <a:t>/</a:t>
            </a:r>
            <a:r>
              <a:rPr lang="en-US" altLang="zh-TW" dirty="0" err="1">
                <a:hlinkClick r:id="rId2"/>
              </a:rPr>
              <a:t>watch?v</a:t>
            </a:r>
            <a:r>
              <a:rPr lang="en-US" altLang="zh-TW" dirty="0">
                <a:hlinkClick r:id="rId2"/>
              </a:rPr>
              <a:t>=</a:t>
            </a:r>
            <a:r>
              <a:rPr lang="en-US" altLang="zh-TW" dirty="0" err="1">
                <a:hlinkClick r:id="rId2"/>
              </a:rPr>
              <a:t>4QaBoECwoLM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111</a:t>
            </a:r>
            <a:r>
              <a:rPr lang="zh-TW" altLang="en-US" dirty="0"/>
              <a:t>正式繁星選填影片</a:t>
            </a:r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www.youtube.com</a:t>
            </a:r>
            <a:r>
              <a:rPr lang="en-US" altLang="zh-TW" dirty="0">
                <a:hlinkClick r:id="rId3"/>
              </a:rPr>
              <a:t>/</a:t>
            </a:r>
            <a:r>
              <a:rPr lang="en-US" altLang="zh-TW" dirty="0" err="1">
                <a:hlinkClick r:id="rId3"/>
              </a:rPr>
              <a:t>watch?v</a:t>
            </a:r>
            <a:r>
              <a:rPr lang="en-US" altLang="zh-TW" dirty="0">
                <a:hlinkClick r:id="rId3"/>
              </a:rPr>
              <a:t>=</a:t>
            </a:r>
            <a:r>
              <a:rPr lang="en-US" altLang="zh-TW" dirty="0" err="1">
                <a:hlinkClick r:id="rId3"/>
              </a:rPr>
              <a:t>J2O82n1-wUI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D4C327-C88E-4715-B2E7-2E45D300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8495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5707" y="311002"/>
            <a:ext cx="11497020" cy="3527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繁星申請資格</a:t>
            </a:r>
          </a:p>
          <a:p>
            <a:pPr marL="740664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三年均就讀同一所高中之應屆畢業生</a:t>
            </a:r>
          </a:p>
          <a:p>
            <a:pPr marL="740664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高一</a:t>
            </a:r>
            <a:r>
              <a:rPr lang="en-US" altLang="zh-TW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三上學期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「在校學業成績」全校排名百分比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符合大學規定</a:t>
            </a:r>
            <a:b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(※大學得就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前20%、前30%、前40%、前50%，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擇一訂定全校統一標準)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0664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參加大學校系所訂之考試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如學測、英聽、術科考試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成績達各校系訂定標準者。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0664" lvl="1" fontAlgn="auto">
              <a:lnSpc>
                <a:spcPct val="15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校系採計的學測科目總級分不為</a:t>
            </a:r>
            <a:r>
              <a:rPr lang="en-US" altLang="zh-TW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級分，個別科目</a:t>
            </a:r>
            <a:r>
              <a:rPr lang="en-US" altLang="zh-TW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級分仍可參加甄選。</a:t>
            </a:r>
            <a:endParaRPr lang="en-US" altLang="zh-TW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2064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1148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學群分類原則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1148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541545"/>
              </p:ext>
            </p:extLst>
          </p:nvPr>
        </p:nvGraphicFramePr>
        <p:xfrm>
          <a:off x="3128212" y="3161331"/>
          <a:ext cx="8615582" cy="35274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2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第一類學群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文、法、商、社會科學、教育、管理等學系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第二類學群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理、工等學系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第三類學群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醫藥衛生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醫學系除外</a:t>
                      </a:r>
                      <a:r>
                        <a:rPr lang="en-US" altLang="zh-TW" sz="2000" dirty="0"/>
                        <a:t>)</a:t>
                      </a:r>
                      <a:r>
                        <a:rPr lang="zh-TW" altLang="en-US" sz="2000" dirty="0"/>
                        <a:t>、生命科學、農等學系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第四類學群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音樂相關學系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第五類學群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美術相關學系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第六類學群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舞蹈相關學系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第七類學群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體育相關學系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第八類學群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醫學系、牙醫系</a:t>
                      </a:r>
                      <a:endParaRPr lang="zh-TW" altLang="en-US" sz="2000" b="0" dirty="0">
                        <a:solidFill>
                          <a:srgbClr val="FF0000"/>
                        </a:solidFill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53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1756" y="285277"/>
            <a:ext cx="4816880" cy="707886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規則</a:t>
            </a:r>
            <a:r>
              <a:rPr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7378" y="649780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繁星入學系統</a:t>
            </a:r>
          </a:p>
        </p:txBody>
      </p:sp>
      <p:cxnSp>
        <p:nvCxnSpPr>
          <p:cNvPr id="36" name="直接连接符 15"/>
          <p:cNvCxnSpPr/>
          <p:nvPr/>
        </p:nvCxnSpPr>
        <p:spPr>
          <a:xfrm>
            <a:off x="605675" y="1586574"/>
            <a:ext cx="0" cy="472759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721008" y="1760326"/>
            <a:ext cx="10672897" cy="41823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大學學科能力測驗國文、英文、數學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、數學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、社會及自然等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由學生自由選考，最少一科，至多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科。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校系至多參採 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科學測，故招生不使用學測「總級分」。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比序部份會有單科目或者組合式科目。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「繁星推薦」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牙醫學系改列第八類學群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招生，推薦牙醫學系的考生皆需要參加第二階段的面試。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881" y="4679117"/>
            <a:ext cx="1584405" cy="18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1756" y="285277"/>
            <a:ext cx="4816880" cy="707886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規則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7378" y="649780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繁星入學系統</a:t>
            </a:r>
          </a:p>
        </p:txBody>
      </p:sp>
      <p:cxnSp>
        <p:nvCxnSpPr>
          <p:cNvPr id="36" name="直接连接符 15"/>
          <p:cNvCxnSpPr/>
          <p:nvPr/>
        </p:nvCxnSpPr>
        <p:spPr>
          <a:xfrm>
            <a:off x="605675" y="1586574"/>
            <a:ext cx="0" cy="472759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1117944" y="1724792"/>
            <a:ext cx="10468381" cy="30232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5. 115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學年度大學「繁星推薦」入學規則如下：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[111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學年開始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]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「學業成績總平均」之計算範圍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至第五學期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二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必修單科學業成績採計科目，</a:t>
            </a:r>
            <a:r>
              <a:rPr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生活科技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」與「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資訊科技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」兩科。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三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必修單科之「國文」和「英文」學業成績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採計至高三上學期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 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四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數學拆成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跟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B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 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758" y="4962499"/>
            <a:ext cx="1337528" cy="15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22" y="3355794"/>
            <a:ext cx="4143375" cy="4133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0" y="2558935"/>
            <a:ext cx="10981967" cy="4011332"/>
          </a:xfrm>
          <a:prstGeom prst="rect">
            <a:avLst/>
          </a:prstGeom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421476" y="1051038"/>
            <a:ext cx="5284586" cy="6429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36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大學端如何比序</a:t>
            </a:r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6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24000" y="1905001"/>
            <a:ext cx="9144000" cy="4429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通過學測檢定標準後。第</a:t>
            </a:r>
            <a:r>
              <a:rPr lang="en-US" altLang="zh-TW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</a:t>
            </a:r>
            <a:r>
              <a:rPr lang="zh-TW" altLang="en-US" sz="23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</a:t>
            </a:r>
            <a:r>
              <a:rPr lang="zh-TW" altLang="en-US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為「在校學業成績全校排名百分比」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86703" y="133838"/>
            <a:ext cx="4710973" cy="1200329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大學端篩選作業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4897676" y="2918748"/>
            <a:ext cx="2694250" cy="30161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6" name="直線單箭頭接點 5"/>
          <p:cNvCxnSpPr/>
          <p:nvPr/>
        </p:nvCxnSpPr>
        <p:spPr bwMode="auto">
          <a:xfrm>
            <a:off x="7755038" y="3355794"/>
            <a:ext cx="1481559" cy="4059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236597" y="357710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組合式科目</a:t>
            </a:r>
          </a:p>
        </p:txBody>
      </p:sp>
    </p:spTree>
    <p:extLst>
      <p:ext uri="{BB962C8B-B14F-4D97-AF65-F5344CB8AC3E}">
        <p14:creationId xmlns:p14="http://schemas.microsoft.com/office/powerpoint/2010/main" val="1880365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88D24-1429-40B8-BD6A-9C351ED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大學端如何比序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80AA696-2A3A-4286-AEB8-D27CD3F92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3469"/>
            <a:ext cx="10515600" cy="3775649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233272-1B2C-4D25-9060-FFEDA688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4990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申請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</p:txBody>
      </p:sp>
      <p:sp>
        <p:nvSpPr>
          <p:cNvPr id="9" name="矩形 8"/>
          <p:cNvSpPr/>
          <p:nvPr/>
        </p:nvSpPr>
        <p:spPr>
          <a:xfrm>
            <a:off x="906236" y="1741094"/>
            <a:ext cx="11190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考生設定密碼，全部結束後，需要上網填志願。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各科系面試日期，盡量錯開。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不要全班申請同一個科系。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每位同學發一張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學期學籍表，自行影印，教務處蓋章。不要做假，會被取消錄取資格。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4/30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每位同學發一張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學期學籍表，自行影印，教務處蓋章。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繁星另外有一張公版的成績單，自行影印。</a:t>
            </a:r>
          </a:p>
        </p:txBody>
      </p:sp>
    </p:spTree>
    <p:extLst>
      <p:ext uri="{BB962C8B-B14F-4D97-AF65-F5344CB8AC3E}">
        <p14:creationId xmlns:p14="http://schemas.microsoft.com/office/powerpoint/2010/main" val="42641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D2D63E-2770-4F28-8FA2-C47ABC56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dirty="0">
                <a:latin typeface="+mn-lt"/>
                <a:ea typeface="微軟正黑體" panose="020B0604030504040204" pitchFamily="34" charset="-120"/>
              </a:rPr>
              <a:t>務必確定</a:t>
            </a:r>
            <a:r>
              <a:rPr lang="zh-TW" altLang="en-US" sz="5000" b="1" dirty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有過檢定</a:t>
            </a:r>
            <a:r>
              <a:rPr lang="zh-TW" altLang="en-US" sz="5000" b="1" dirty="0">
                <a:latin typeface="+mn-lt"/>
                <a:ea typeface="微軟正黑體" panose="020B0604030504040204" pitchFamily="34" charset="-120"/>
              </a:rPr>
              <a:t>、要會</a:t>
            </a:r>
            <a:r>
              <a:rPr lang="zh-TW" altLang="en-US" sz="5000" b="1" dirty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看比序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070F34-51A8-4414-A9E9-19336E8B7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5000" dirty="0"/>
              <a:t>110</a:t>
            </a:r>
            <a:r>
              <a:rPr lang="zh-TW" altLang="en-US" sz="5000" dirty="0"/>
              <a:t>年</a:t>
            </a:r>
            <a:r>
              <a:rPr lang="en-US" altLang="zh-TW" sz="5000" dirty="0"/>
              <a:t>[</a:t>
            </a:r>
            <a:r>
              <a:rPr lang="zh-TW" altLang="en-US" sz="5000" dirty="0"/>
              <a:t>數學均標</a:t>
            </a:r>
            <a:r>
              <a:rPr lang="en-US" altLang="zh-TW" sz="5000" dirty="0"/>
              <a:t>]</a:t>
            </a:r>
            <a:endParaRPr lang="zh-TW" altLang="en-US" sz="5000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7A266C9-9EA5-46C7-AD06-6986F2BAE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7862"/>
          <a:stretch/>
        </p:blipFill>
        <p:spPr>
          <a:xfrm>
            <a:off x="693489" y="2292350"/>
            <a:ext cx="5107897" cy="3231984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448522D-8756-4AA4-A263-91831BBE8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sz="5000" dirty="0"/>
              <a:t>114</a:t>
            </a:r>
            <a:r>
              <a:rPr lang="zh-TW" altLang="en-US" sz="5000" dirty="0"/>
              <a:t>年</a:t>
            </a:r>
            <a:r>
              <a:rPr lang="en-US" altLang="zh-TW" sz="5000" dirty="0"/>
              <a:t>[</a:t>
            </a:r>
            <a:r>
              <a:rPr lang="zh-TW" altLang="en-US" sz="5000" dirty="0"/>
              <a:t>數</a:t>
            </a:r>
            <a:r>
              <a:rPr lang="en-US" altLang="zh-TW" sz="5000" dirty="0"/>
              <a:t>B</a:t>
            </a:r>
            <a:r>
              <a:rPr lang="zh-TW" altLang="en-US" sz="5000" dirty="0"/>
              <a:t>均標</a:t>
            </a:r>
            <a:r>
              <a:rPr lang="en-US" altLang="zh-TW" sz="5000" dirty="0"/>
              <a:t>]</a:t>
            </a:r>
            <a:endParaRPr lang="zh-TW" altLang="en-US" sz="50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3E3DA0-F7C6-4B25-A91A-5CD81322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408F-8515-4EA1-851F-DF7C10BCF1AA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6DC0F0DF-3C99-4B8C-BA5B-2F92724837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-441" r="19560" b="441"/>
          <a:stretch/>
        </p:blipFill>
        <p:spPr>
          <a:xfrm>
            <a:off x="6192838" y="2279826"/>
            <a:ext cx="4930964" cy="32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431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9FCC8C-FA0D-4AA5-92C4-18BDD96F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9504-D331-4EF0-B7E9-76801FF3D759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0BE963-E994-4B51-9885-2A48A082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83" y="175758"/>
            <a:ext cx="8478433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0327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851ACC2-249A-48FA-A672-EECA6EE6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9504-D331-4EF0-B7E9-76801FF3D759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EE7929-68EA-4FF7-AAEE-03D3E2DF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2473" r="3228" b="2351"/>
          <a:stretch/>
        </p:blipFill>
        <p:spPr>
          <a:xfrm>
            <a:off x="3850105" y="155644"/>
            <a:ext cx="4071487" cy="63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7806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66902BF-A185-4D95-8CC3-763BEF1B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9504-D331-4EF0-B7E9-76801FF3D759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3BC517-9612-4429-90C8-19D25DB6A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81" y="0"/>
            <a:ext cx="874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840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分發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錄取規則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57528" y="1450109"/>
            <a:ext cx="10821335" cy="58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每所高中對同一所大學每個學群至多推薦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名學生。</a:t>
            </a: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每一名考生僅能被推薦至</a:t>
            </a:r>
            <a:r>
              <a:rPr kumimoji="0"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</a:t>
            </a:r>
            <a:r>
              <a:rPr kumimoji="0"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學群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採兩輪分發，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第一輪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分發每所高中最多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只錄取一名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學生。</a:t>
            </a:r>
            <a:endParaRPr kumimoji="0" lang="en-US" altLang="zh-TW" sz="2200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2064" lvl="1" indent="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None/>
              <a:defRPr/>
            </a:pP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    (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三學群同所高中僅錄取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名學生，四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七學群同所高中</a:t>
            </a:r>
            <a:r>
              <a:rPr lang="zh-TW" altLang="en-US" sz="2000" b="1" u="sng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個別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名學生，第八學群 </a:t>
            </a:r>
            <a:endParaRPr lang="en-US" altLang="zh-TW" sz="2000" b="1" dirty="0">
              <a:solidFill>
                <a:srgbClr val="FFC000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2064" lvl="1" indent="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None/>
              <a:defRPr/>
            </a:pP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同所高中僅</a:t>
            </a:r>
            <a:r>
              <a:rPr lang="zh-TW" altLang="en-US" sz="2000" b="1" u="sng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通過篩選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名學生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altLang="zh-TW" sz="2200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大學校系經第一輪分發後仍有缺額者，依該校系之分發比序項目進行第二輪分發，二輪分發時同所高中不限制錄取名額。</a:t>
            </a:r>
            <a:endParaRPr kumimoji="0" lang="en-US" altLang="zh-TW" sz="2200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繁星推薦錄取生不論放棄與否，均不得報名「大學申請」入學及「科技校院」申請入學。</a:t>
            </a:r>
          </a:p>
          <a:p>
            <a:pPr eaLnBrk="1" hangingPunct="1">
              <a:lnSpc>
                <a:spcPct val="110000"/>
              </a:lnSpc>
              <a:buClr>
                <a:srgbClr val="003300"/>
              </a:buClr>
              <a:buFontTx/>
              <a:buNone/>
            </a:pPr>
            <a:endParaRPr lang="zh-TW" altLang="en-US" sz="2800" b="1" dirty="0">
              <a:solidFill>
                <a:srgbClr val="CC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Clr>
                <a:srgbClr val="003300"/>
              </a:buClr>
            </a:pP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9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972457" y="1640935"/>
            <a:ext cx="1014548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具推薦資格之「原住民」學生，得以㇐般生或原住民生身分，</a:t>
            </a:r>
            <a:r>
              <a:rPr lang="zh-TW" altLang="en-US" sz="2800" dirty="0">
                <a:solidFill>
                  <a:srgbClr val="C1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擇㇐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學校得推薦</a:t>
            </a:r>
            <a:r>
              <a:rPr lang="zh-TW" altLang="en-US" sz="2400" dirty="0">
                <a:solidFill>
                  <a:srgbClr val="C1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原住民外加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學生至大學每學群至多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其推薦作業與分發比序作業與㇐般生相同。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01486" y="3779444"/>
            <a:ext cx="1119051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1-7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類學群分發比序由大學甄選委員會進行，得採二輪分發作業。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第㇐輪分發：各大學於第㇐至第三類學群錄取同㇐推薦學校學生以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名為限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第五類學群錄取同㇐推薦學校學生以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名為限。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第二輪分發：進行缺額校系分發作業。各大學對同㇐推薦學校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再錄取人數不受</a:t>
            </a:r>
          </a:p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名之限制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原住民分發比序作業與㇐般生相同。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19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86077" y="0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</p:txBody>
      </p:sp>
      <p:sp>
        <p:nvSpPr>
          <p:cNvPr id="5" name="矩形 4"/>
          <p:cNvSpPr/>
          <p:nvPr/>
        </p:nvSpPr>
        <p:spPr>
          <a:xfrm>
            <a:off x="537855" y="1028265"/>
            <a:ext cx="111162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4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繁星錄取生無論放棄與否，皆㇐律不得報名當年度「個人申請」及參加「四技申請」第㇐階段篩選。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4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分發錄取生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未於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115.03.18(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)-115.03.20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)(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每日上午九時起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下午九時止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完成「網路聲明放棄入學資格」者</a:t>
            </a:r>
            <a:r>
              <a:rPr lang="zh-TW" altLang="en-US" sz="4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，㇐律不得參加當學年度「大學考試入學分發招生」。</a:t>
            </a:r>
            <a:endParaRPr lang="zh-TW" altLang="en-US" sz="4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F357130-2CC0-41F2-9640-706D590BBEF5}"/>
              </a:ext>
            </a:extLst>
          </p:cNvPr>
          <p:cNvSpPr/>
          <p:nvPr/>
        </p:nvSpPr>
        <p:spPr>
          <a:xfrm>
            <a:off x="969817" y="3096275"/>
            <a:ext cx="1274617" cy="74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ysClr val="windowText" lastClr="000000"/>
                </a:solidFill>
              </a:rPr>
              <a:t>繁星</a:t>
            </a:r>
            <a:endParaRPr lang="zh-TW" altLang="en-US" sz="3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88B547-25EC-454F-B5A5-37627F2F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2506325" cy="882649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正式撕榜完，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3/9(</a:t>
            </a:r>
            <a:r>
              <a:rPr lang="zh-TW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一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)10</a:t>
            </a:r>
            <a:r>
              <a:rPr lang="zh-TW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點請簽名交回志願表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B52494-7159-4340-951B-B1134A5EE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53" y="1318663"/>
            <a:ext cx="10632347" cy="1776876"/>
          </a:xfrm>
        </p:spPr>
        <p:txBody>
          <a:bodyPr>
            <a:normAutofit/>
          </a:bodyPr>
          <a:lstStyle/>
          <a:p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請配合申請時程，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3/12(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四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)16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點交回個申申請卡。</a:t>
            </a:r>
            <a:endParaRPr lang="en-US" altLang="zh-TW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也思考科大志願，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3/12(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四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)16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點交回科大申請表。</a:t>
            </a:r>
            <a:endParaRPr lang="en-US" altLang="zh-TW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TW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C70F513-5672-4E8F-8D42-4A46E7190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047251"/>
              </p:ext>
            </p:extLst>
          </p:nvPr>
        </p:nvGraphicFramePr>
        <p:xfrm>
          <a:off x="1048624" y="3095540"/>
          <a:ext cx="5871939" cy="2402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255">
                  <a:extLst>
                    <a:ext uri="{9D8B030D-6E8A-4147-A177-3AD203B41FA5}">
                      <a16:colId xmlns:a16="http://schemas.microsoft.com/office/drawing/2014/main" val="3919448301"/>
                    </a:ext>
                  </a:extLst>
                </a:gridCol>
                <a:gridCol w="1849745">
                  <a:extLst>
                    <a:ext uri="{9D8B030D-6E8A-4147-A177-3AD203B41FA5}">
                      <a16:colId xmlns:a16="http://schemas.microsoft.com/office/drawing/2014/main" val="1105328002"/>
                    </a:ext>
                  </a:extLst>
                </a:gridCol>
                <a:gridCol w="2029939">
                  <a:extLst>
                    <a:ext uri="{9D8B030D-6E8A-4147-A177-3AD203B41FA5}">
                      <a16:colId xmlns:a16="http://schemas.microsoft.com/office/drawing/2014/main" val="3747664741"/>
                    </a:ext>
                  </a:extLst>
                </a:gridCol>
              </a:tblGrid>
              <a:tr h="521743">
                <a:tc>
                  <a:txBody>
                    <a:bodyPr/>
                    <a:lstStyle/>
                    <a:p>
                      <a:r>
                        <a:rPr lang="zh-TW" altLang="en-US" sz="4000" dirty="0"/>
                        <a:t>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dirty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dirty="0"/>
                        <a:t>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13366"/>
                  </a:ext>
                </a:extLst>
              </a:tr>
              <a:tr h="1701337">
                <a:tc>
                  <a:txBody>
                    <a:bodyPr/>
                    <a:lstStyle/>
                    <a:p>
                      <a:r>
                        <a:rPr lang="en-US" altLang="zh-TW" sz="4800" dirty="0"/>
                        <a:t>?</a:t>
                      </a:r>
                    </a:p>
                    <a:p>
                      <a:r>
                        <a:rPr lang="en-US" altLang="zh-TW" sz="4800" dirty="0"/>
                        <a:t>A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B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C</a:t>
                      </a:r>
                      <a:endParaRPr lang="zh-TW" alt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87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970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5014DA-673D-405D-8166-83924E3D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7000" b="1" dirty="0"/>
              <a:t>~</a:t>
            </a:r>
            <a:r>
              <a:rPr lang="zh-TW" altLang="en-US" sz="7000" b="1" dirty="0"/>
              <a:t>功課</a:t>
            </a:r>
            <a:r>
              <a:rPr lang="en-US" altLang="zh-TW" sz="7000" b="1" dirty="0"/>
              <a:t>~</a:t>
            </a:r>
            <a:endParaRPr lang="zh-TW" altLang="en-US" sz="70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8A9614-BD9D-4E07-83E8-F26097CC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048"/>
            <a:ext cx="10515600" cy="4405915"/>
          </a:xfrm>
        </p:spPr>
        <p:txBody>
          <a:bodyPr>
            <a:normAutofit lnSpcReduction="10000"/>
          </a:bodyPr>
          <a:lstStyle/>
          <a:p>
            <a:r>
              <a:rPr lang="zh-TW" altLang="en-US" sz="6300" b="1" dirty="0"/>
              <a:t>思考喜惡</a:t>
            </a:r>
            <a:endParaRPr lang="en-US" altLang="zh-TW" sz="6300" b="1" dirty="0"/>
          </a:p>
          <a:p>
            <a:r>
              <a:rPr lang="zh-TW" altLang="en-US" sz="6300" b="1" dirty="0"/>
              <a:t>想好順序</a:t>
            </a:r>
            <a:endParaRPr lang="en-US" altLang="zh-TW" sz="6300" b="1" dirty="0"/>
          </a:p>
          <a:p>
            <a:r>
              <a:rPr lang="zh-TW" altLang="en-US" sz="6300" b="1" dirty="0"/>
              <a:t>最佳判斷</a:t>
            </a:r>
            <a:endParaRPr lang="en-US" altLang="zh-TW" sz="4400" dirty="0"/>
          </a:p>
          <a:p>
            <a:endParaRPr lang="en-US" altLang="zh-TW" sz="4900" dirty="0"/>
          </a:p>
          <a:p>
            <a:pPr marL="0" indent="0">
              <a:buNone/>
            </a:pPr>
            <a:r>
              <a:rPr lang="en-US" altLang="zh-TW" sz="4900" dirty="0"/>
              <a:t>~~</a:t>
            </a:r>
            <a:r>
              <a:rPr lang="zh-TW" altLang="en-US" sz="4900" b="1" dirty="0"/>
              <a:t>祝福同學繁上心儀校系</a:t>
            </a:r>
            <a:r>
              <a:rPr lang="en-US" altLang="zh-TW" sz="4900" dirty="0"/>
              <a:t>~~</a:t>
            </a:r>
            <a:endParaRPr lang="zh-TW" altLang="en-US" sz="4900" dirty="0"/>
          </a:p>
        </p:txBody>
      </p:sp>
    </p:spTree>
    <p:extLst>
      <p:ext uri="{BB962C8B-B14F-4D97-AF65-F5344CB8AC3E}">
        <p14:creationId xmlns:p14="http://schemas.microsoft.com/office/powerpoint/2010/main" val="2943438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07164" y="461824"/>
            <a:ext cx="4680000" cy="460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第一輪分發比序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38"/>
          <p:cNvSpPr>
            <a:spLocks noChangeArrowheads="1"/>
          </p:cNvSpPr>
          <p:nvPr/>
        </p:nvSpPr>
        <p:spPr bwMode="auto">
          <a:xfrm>
            <a:off x="2029594" y="1000855"/>
            <a:ext cx="761011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kumimoji="1" lang="zh-TW" altLang="zh-TW" sz="2300" b="1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步驟一：</a:t>
            </a:r>
            <a:endParaRPr kumimoji="1" lang="en-US" altLang="zh-TW" sz="2300" b="1" dirty="0">
              <a:solidFill>
                <a:srgbClr val="2929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kumimoji="1" lang="zh-TW" altLang="zh-TW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首先針對</a:t>
            </a:r>
            <a:r>
              <a:rPr kumimoji="1" lang="zh-TW" altLang="en-US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</a:t>
            </a:r>
            <a:r>
              <a:rPr kumimoji="1" lang="en-US" altLang="zh-TW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1" lang="zh-TW" altLang="en-US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的「考生甲」進行比序分發，假設</a:t>
            </a:r>
            <a:r>
              <a:rPr kumimoji="1" lang="zh-TW" altLang="en-US" sz="2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考生甲錄取志願序二資訊管理學系</a:t>
            </a:r>
            <a:r>
              <a:rPr kumimoji="1" lang="zh-TW" altLang="en-US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1" lang="en-US" altLang="zh-TW" sz="2300" dirty="0">
              <a:solidFill>
                <a:srgbClr val="2929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2271244" y="2344915"/>
            <a:ext cx="1619250" cy="37623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2"/>
          <p:cNvSpPr txBox="1">
            <a:spLocks noChangeArrowheads="1"/>
          </p:cNvSpPr>
          <p:nvPr/>
        </p:nvSpPr>
        <p:spPr bwMode="auto">
          <a:xfrm>
            <a:off x="4320252" y="2344915"/>
            <a:ext cx="1619250" cy="369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"/>
          <p:cNvSpPr txBox="1">
            <a:spLocks noChangeArrowheads="1"/>
          </p:cNvSpPr>
          <p:nvPr/>
        </p:nvSpPr>
        <p:spPr bwMode="auto">
          <a:xfrm>
            <a:off x="6380278" y="2344915"/>
            <a:ext cx="1619250" cy="369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3" name="文字方塊 2"/>
          <p:cNvSpPr txBox="1">
            <a:spLocks noChangeArrowheads="1"/>
          </p:cNvSpPr>
          <p:nvPr/>
        </p:nvSpPr>
        <p:spPr bwMode="auto">
          <a:xfrm>
            <a:off x="8509116" y="2344915"/>
            <a:ext cx="1619250" cy="369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11074" y="5962912"/>
            <a:ext cx="1152525" cy="57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93" y="4286583"/>
            <a:ext cx="679436" cy="144000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80" y="4286583"/>
            <a:ext cx="765000" cy="144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39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E30C547-2B7F-4488-BD80-A6ABA211E296}"/>
              </a:ext>
            </a:extLst>
          </p:cNvPr>
          <p:cNvGrpSpPr/>
          <p:nvPr/>
        </p:nvGrpSpPr>
        <p:grpSpPr>
          <a:xfrm>
            <a:off x="2184533" y="2827757"/>
            <a:ext cx="8103496" cy="2893256"/>
            <a:chOff x="2126781" y="2849740"/>
            <a:chExt cx="8103496" cy="2893256"/>
          </a:xfrm>
        </p:grpSpPr>
        <p:grpSp>
          <p:nvGrpSpPr>
            <p:cNvPr id="7" name="群組 8"/>
            <p:cNvGrpSpPr>
              <a:grpSpLocks/>
            </p:cNvGrpSpPr>
            <p:nvPr/>
          </p:nvGrpSpPr>
          <p:grpSpPr bwMode="auto">
            <a:xfrm>
              <a:off x="2126781" y="2849740"/>
              <a:ext cx="1871974" cy="2095500"/>
              <a:chOff x="0" y="0"/>
              <a:chExt cx="18719" cy="20979"/>
            </a:xfrm>
          </p:grpSpPr>
          <p:sp>
            <p:nvSpPr>
              <p:cNvPr id="8" name="矩形圖說文字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719" cy="12381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rgbClr val="FFFF99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5pPr>
                <a:lvl6pPr marL="25146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6pPr>
                <a:lvl7pPr marL="29718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7pPr>
                <a:lvl8pPr marL="34290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8pPr>
                <a:lvl9pPr marL="38862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標楷體" pitchFamily="65" charset="-120"/>
                    <a:ea typeface="標楷體" pitchFamily="65" charset="-120"/>
                  </a:rPr>
                  <a:t>志願序一：電機工程學系</a:t>
                </a:r>
              </a:p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志願序二：資訊管理學系</a:t>
                </a:r>
              </a:p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標楷體" pitchFamily="65" charset="-120"/>
                    <a:ea typeface="標楷體" pitchFamily="65" charset="-120"/>
                  </a:rPr>
                  <a:t>志願序三：通訊工程學系</a:t>
                </a:r>
              </a:p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標楷體" pitchFamily="65" charset="-120"/>
                    <a:ea typeface="標楷體" pitchFamily="65" charset="-120"/>
                  </a:rPr>
                  <a:t>志願序四：資訊工程學系</a:t>
                </a:r>
                <a:endParaRPr lang="zh-TW" altLang="zh-TW" sz="1300" dirty="0">
                  <a:solidFill>
                    <a:schemeClr val="tx1"/>
                  </a:solidFill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9" name="文字方塊 7"/>
              <p:cNvSpPr txBox="1">
                <a:spLocks noChangeArrowheads="1"/>
              </p:cNvSpPr>
              <p:nvPr/>
            </p:nvSpPr>
            <p:spPr bwMode="auto">
              <a:xfrm>
                <a:off x="2160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甲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群組 9"/>
            <p:cNvGrpSpPr>
              <a:grpSpLocks/>
            </p:cNvGrpSpPr>
            <p:nvPr/>
          </p:nvGrpSpPr>
          <p:grpSpPr bwMode="auto">
            <a:xfrm>
              <a:off x="4229891" y="2849740"/>
              <a:ext cx="1799972" cy="2095500"/>
              <a:chOff x="0" y="0"/>
              <a:chExt cx="17999" cy="20979"/>
            </a:xfrm>
          </p:grpSpPr>
          <p:sp>
            <p:nvSpPr>
              <p:cNvPr id="11" name="矩形圖說文字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999" cy="12382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5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志願序一：生命科   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5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志願序二：心理學系</a:t>
                </a:r>
                <a:endParaRPr kumimoji="1" lang="zh-TW" altLang="zh-TW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字方塊 13"/>
              <p:cNvSpPr txBox="1">
                <a:spLocks noChangeArrowheads="1"/>
              </p:cNvSpPr>
              <p:nvPr/>
            </p:nvSpPr>
            <p:spPr bwMode="auto">
              <a:xfrm>
                <a:off x="2861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乙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群組 16"/>
            <p:cNvGrpSpPr>
              <a:grpSpLocks/>
            </p:cNvGrpSpPr>
            <p:nvPr/>
          </p:nvGrpSpPr>
          <p:grpSpPr bwMode="auto">
            <a:xfrm>
              <a:off x="6269153" y="2849740"/>
              <a:ext cx="1871974" cy="2095500"/>
              <a:chOff x="0" y="0"/>
              <a:chExt cx="18719" cy="20979"/>
            </a:xfrm>
          </p:grpSpPr>
          <p:sp>
            <p:nvSpPr>
              <p:cNvPr id="14" name="矩形圖說文字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719" cy="12382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志願序一：企業管理學系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志願序二：外國語文學系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志願序三：財經法律學系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志願序四：犯罪防治學系</a:t>
                </a:r>
                <a:endParaRPr kumimoji="1" lang="zh-TW" altLang="zh-TW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字方塊 28"/>
              <p:cNvSpPr txBox="1">
                <a:spLocks noChangeArrowheads="1"/>
              </p:cNvSpPr>
              <p:nvPr/>
            </p:nvSpPr>
            <p:spPr bwMode="auto">
              <a:xfrm>
                <a:off x="2927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丙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群組 29"/>
            <p:cNvGrpSpPr>
              <a:grpSpLocks/>
            </p:cNvGrpSpPr>
            <p:nvPr/>
          </p:nvGrpSpPr>
          <p:grpSpPr bwMode="auto">
            <a:xfrm>
              <a:off x="8358303" y="2849740"/>
              <a:ext cx="1871974" cy="2095500"/>
              <a:chOff x="0" y="0"/>
              <a:chExt cx="18719" cy="20979"/>
            </a:xfrm>
          </p:grpSpPr>
          <p:sp>
            <p:nvSpPr>
              <p:cNvPr id="17" name="矩形圖說文字 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719" cy="12382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志願序一：財經法律學系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志願序二：犯罪防治學系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志願序三：外國語文學系</a:t>
                </a:r>
                <a:endParaRPr kumimoji="1" lang="en-US" altLang="zh-TW" sz="12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志願序四：企業管理學系</a:t>
                </a:r>
              </a:p>
            </p:txBody>
          </p:sp>
          <p:sp>
            <p:nvSpPr>
              <p:cNvPr id="18" name="文字方塊 37"/>
              <p:cNvSpPr txBox="1">
                <a:spLocks noChangeArrowheads="1"/>
              </p:cNvSpPr>
              <p:nvPr/>
            </p:nvSpPr>
            <p:spPr bwMode="auto">
              <a:xfrm>
                <a:off x="2388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丁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7040" y="4286583"/>
              <a:ext cx="606823" cy="1440000"/>
            </a:xfrm>
            <a:prstGeom prst="rect">
              <a:avLst/>
            </a:prstGeom>
          </p:spPr>
        </p:pic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318" y="4286583"/>
              <a:ext cx="662189" cy="1440000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6B726992-A944-43A9-86AF-E4595F10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364" y="4302996"/>
              <a:ext cx="679436" cy="14400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4863E3A-763A-4DED-8DC2-B3D89303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651" y="4302996"/>
              <a:ext cx="765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89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申請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</a:p>
        </p:txBody>
      </p:sp>
      <p:sp>
        <p:nvSpPr>
          <p:cNvPr id="9" name="矩形 8"/>
          <p:cNvSpPr/>
          <p:nvPr/>
        </p:nvSpPr>
        <p:spPr>
          <a:xfrm>
            <a:off x="906236" y="1741094"/>
            <a:ext cx="11190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不管正取、備取皆可填入志願序。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6/5—6/6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3/31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申請放榜。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五月面試可請公假。若遇重補修或自學考，自行講假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若需路程假，自行請公假。不要假報。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5/13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起，各大學面試開始。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五月下詢科大會密集詢問備取是否報到，手機請保持暢通。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85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8"/>
          <p:cNvGrpSpPr>
            <a:grpSpLocks/>
          </p:cNvGrpSpPr>
          <p:nvPr/>
        </p:nvGrpSpPr>
        <p:grpSpPr bwMode="auto">
          <a:xfrm>
            <a:off x="2036003" y="2652963"/>
            <a:ext cx="1895475" cy="2097087"/>
            <a:chOff x="0" y="0"/>
            <a:chExt cx="18954" cy="20979"/>
          </a:xfrm>
        </p:grpSpPr>
        <p:sp>
          <p:nvSpPr>
            <p:cNvPr id="7" name="矩形圖說文字 4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志願序二：資訊管理學系</a:t>
              </a:r>
            </a:p>
          </p:txBody>
        </p:sp>
        <p:sp>
          <p:nvSpPr>
            <p:cNvPr id="8" name="文字方塊 7"/>
            <p:cNvSpPr txBox="1">
              <a:spLocks noChangeArrowheads="1"/>
            </p:cNvSpPr>
            <p:nvPr/>
          </p:nvSpPr>
          <p:spPr bwMode="auto">
            <a:xfrm>
              <a:off x="2691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甲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群組 9"/>
          <p:cNvGrpSpPr>
            <a:grpSpLocks/>
          </p:cNvGrpSpPr>
          <p:nvPr/>
        </p:nvGrpSpPr>
        <p:grpSpPr bwMode="auto">
          <a:xfrm>
            <a:off x="4156280" y="2662232"/>
            <a:ext cx="1895475" cy="2097087"/>
            <a:chOff x="0" y="0"/>
            <a:chExt cx="18954" cy="20979"/>
          </a:xfrm>
        </p:grpSpPr>
        <p:sp>
          <p:nvSpPr>
            <p:cNvPr id="10" name="矩形圖說文字 10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志願序一：生命科學系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志願序二：心理學系</a:t>
              </a:r>
              <a:endParaRPr lang="zh-TW" altLang="zh-TW" sz="17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文字方塊 13"/>
            <p:cNvSpPr txBox="1">
              <a:spLocks noChangeArrowheads="1"/>
            </p:cNvSpPr>
            <p:nvPr/>
          </p:nvSpPr>
          <p:spPr bwMode="auto">
            <a:xfrm>
              <a:off x="2861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6"/>
          <p:cNvGrpSpPr>
            <a:grpSpLocks/>
          </p:cNvGrpSpPr>
          <p:nvPr/>
        </p:nvGrpSpPr>
        <p:grpSpPr bwMode="auto">
          <a:xfrm>
            <a:off x="6246524" y="2662232"/>
            <a:ext cx="1895475" cy="2097087"/>
            <a:chOff x="0" y="0"/>
            <a:chExt cx="18954" cy="20979"/>
          </a:xfrm>
        </p:grpSpPr>
        <p:sp>
          <p:nvSpPr>
            <p:cNvPr id="13" name="矩形圖說文字 17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rgbClr val="FFFF99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志願序一：企業管理學系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志願序三：財經法律學系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志願序四：犯罪防治學系</a:t>
              </a:r>
              <a:endParaRPr lang="zh-TW" altLang="zh-TW" sz="13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4" name="文字方塊 28"/>
            <p:cNvSpPr txBox="1">
              <a:spLocks noChangeArrowheads="1"/>
            </p:cNvSpPr>
            <p:nvPr/>
          </p:nvSpPr>
          <p:spPr bwMode="auto">
            <a:xfrm>
              <a:off x="3117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8302423" y="2662232"/>
            <a:ext cx="1895475" cy="2097087"/>
            <a:chOff x="0" y="0"/>
            <a:chExt cx="18954" cy="20979"/>
          </a:xfrm>
        </p:grpSpPr>
        <p:sp>
          <p:nvSpPr>
            <p:cNvPr id="16" name="矩形圖說文字 34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rgbClr val="FFFF99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志願序一：財經法律學系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志願序二：犯罪防治學系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志願序三：外國語文學系</a:t>
              </a:r>
              <a:endPara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志願序四：企業管理學系</a:t>
              </a:r>
            </a:p>
          </p:txBody>
        </p:sp>
        <p:sp>
          <p:nvSpPr>
            <p:cNvPr id="17" name="文字方塊 37"/>
            <p:cNvSpPr txBox="1">
              <a:spLocks noChangeArrowheads="1"/>
            </p:cNvSpPr>
            <p:nvPr/>
          </p:nvSpPr>
          <p:spPr bwMode="auto">
            <a:xfrm>
              <a:off x="3108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丁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文字方塊 2"/>
          <p:cNvSpPr txBox="1">
            <a:spLocks noChangeArrowheads="1"/>
          </p:cNvSpPr>
          <p:nvPr/>
        </p:nvSpPr>
        <p:spPr bwMode="auto">
          <a:xfrm>
            <a:off x="2207028" y="2157407"/>
            <a:ext cx="1619250" cy="3762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文字方塊 2"/>
          <p:cNvSpPr txBox="1">
            <a:spLocks noChangeArrowheads="1"/>
          </p:cNvSpPr>
          <p:nvPr/>
        </p:nvSpPr>
        <p:spPr bwMode="auto">
          <a:xfrm>
            <a:off x="4294391" y="2165712"/>
            <a:ext cx="1619250" cy="36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6384635" y="2165712"/>
            <a:ext cx="1619250" cy="36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2"/>
          <p:cNvSpPr txBox="1">
            <a:spLocks noChangeArrowheads="1"/>
          </p:cNvSpPr>
          <p:nvPr/>
        </p:nvSpPr>
        <p:spPr bwMode="auto">
          <a:xfrm>
            <a:off x="8440534" y="2170342"/>
            <a:ext cx="1619250" cy="36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175420" y="1015344"/>
            <a:ext cx="8064000" cy="10926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1" lang="zh-TW" altLang="zh-TW" sz="2000" b="1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步驟三：</a:t>
            </a:r>
          </a:p>
          <a:p>
            <a:pPr algn="just">
              <a:spcBef>
                <a:spcPts val="600"/>
              </a:spcBef>
            </a:pPr>
            <a:r>
              <a:rPr kumimoji="1" lang="zh-TW" altLang="en-US" sz="20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考生丙、丁</a:t>
            </a:r>
            <a:r>
              <a:rPr kumimoji="1" lang="zh-TW" altLang="en-US" sz="20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所填的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財經法律學系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經第一輪分發後招生名額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尚有缺額</a:t>
            </a:r>
            <a:br>
              <a:rPr kumimoji="1"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，則針對該學系進行第二輪分發。</a:t>
            </a:r>
          </a:p>
        </p:txBody>
      </p:sp>
      <p:sp>
        <p:nvSpPr>
          <p:cNvPr id="27" name="左大括弧 26"/>
          <p:cNvSpPr/>
          <p:nvPr/>
        </p:nvSpPr>
        <p:spPr>
          <a:xfrm rot="16200000">
            <a:off x="8185259" y="4925097"/>
            <a:ext cx="216000" cy="2160000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652284" y="6149489"/>
            <a:ext cx="3090862" cy="407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進入第二輪</a:t>
            </a:r>
          </a:p>
        </p:txBody>
      </p:sp>
      <p:cxnSp>
        <p:nvCxnSpPr>
          <p:cNvPr id="29" name="直線單箭頭接點 28"/>
          <p:cNvCxnSpPr/>
          <p:nvPr/>
        </p:nvCxnSpPr>
        <p:spPr>
          <a:xfrm flipH="1">
            <a:off x="4967967" y="5909036"/>
            <a:ext cx="0" cy="25200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4093672" y="6149489"/>
            <a:ext cx="1728000" cy="40798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未錄取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807164" y="461824"/>
            <a:ext cx="4680000" cy="460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第一輪分發比序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117181" y="5324096"/>
            <a:ext cx="1690688" cy="5762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已錄取較高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順位學生</a:t>
            </a:r>
          </a:p>
        </p:txBody>
      </p:sp>
      <p:sp>
        <p:nvSpPr>
          <p:cNvPr id="34" name="矩形 33"/>
          <p:cNvSpPr/>
          <p:nvPr/>
        </p:nvSpPr>
        <p:spPr>
          <a:xfrm>
            <a:off x="8486555" y="5329222"/>
            <a:ext cx="1620000" cy="5762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已錄取較高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順位學生</a:t>
            </a:r>
          </a:p>
        </p:txBody>
      </p:sp>
      <p:sp>
        <p:nvSpPr>
          <p:cNvPr id="35" name="矩形 34"/>
          <p:cNvSpPr/>
          <p:nvPr/>
        </p:nvSpPr>
        <p:spPr>
          <a:xfrm>
            <a:off x="6353838" y="5324096"/>
            <a:ext cx="1620000" cy="5762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已錄取較高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順位學生</a:t>
            </a:r>
          </a:p>
        </p:txBody>
      </p:sp>
      <p:sp>
        <p:nvSpPr>
          <p:cNvPr id="36" name="矩形 35"/>
          <p:cNvSpPr/>
          <p:nvPr/>
        </p:nvSpPr>
        <p:spPr>
          <a:xfrm>
            <a:off x="2362952" y="5329222"/>
            <a:ext cx="1152525" cy="57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51" y="4010407"/>
            <a:ext cx="560534" cy="1188000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68" y="4010407"/>
            <a:ext cx="500628" cy="118800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29" y="4011531"/>
            <a:ext cx="631125" cy="118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16" y="4011531"/>
            <a:ext cx="546304" cy="118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0935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99346" y="521468"/>
            <a:ext cx="4680000" cy="460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第二輪分發比序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9"/>
          <p:cNvGrpSpPr>
            <a:grpSpLocks/>
          </p:cNvGrpSpPr>
          <p:nvPr/>
        </p:nvGrpSpPr>
        <p:grpSpPr bwMode="auto">
          <a:xfrm>
            <a:off x="2319700" y="2723945"/>
            <a:ext cx="2480398" cy="2595695"/>
            <a:chOff x="-5849" y="-4988"/>
            <a:chExt cx="24803" cy="25967"/>
          </a:xfrm>
        </p:grpSpPr>
        <p:sp>
          <p:nvSpPr>
            <p:cNvPr id="10" name="矩形圖說文字 10"/>
            <p:cNvSpPr>
              <a:spLocks noChangeArrowheads="1"/>
            </p:cNvSpPr>
            <p:nvPr/>
          </p:nvSpPr>
          <p:spPr bwMode="auto">
            <a:xfrm>
              <a:off x="-5849" y="-4988"/>
              <a:ext cx="24803" cy="17375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志願序一：企業管理學系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志願序三：財經法律學系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志願序四：犯罪防治學系</a:t>
              </a:r>
              <a:endParaRPr lang="zh-TW" altLang="zh-TW" sz="15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文字方塊 13"/>
            <p:cNvSpPr txBox="1">
              <a:spLocks noChangeArrowheads="1"/>
            </p:cNvSpPr>
            <p:nvPr/>
          </p:nvSpPr>
          <p:spPr bwMode="auto">
            <a:xfrm>
              <a:off x="2676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6"/>
          <p:cNvGrpSpPr>
            <a:grpSpLocks/>
          </p:cNvGrpSpPr>
          <p:nvPr/>
        </p:nvGrpSpPr>
        <p:grpSpPr bwMode="auto">
          <a:xfrm>
            <a:off x="5110970" y="2627432"/>
            <a:ext cx="2480398" cy="2399771"/>
            <a:chOff x="-5849" y="-3028"/>
            <a:chExt cx="24803" cy="24007"/>
          </a:xfrm>
        </p:grpSpPr>
        <p:sp>
          <p:nvSpPr>
            <p:cNvPr id="13" name="矩形圖說文字 17"/>
            <p:cNvSpPr>
              <a:spLocks noChangeArrowheads="1"/>
            </p:cNvSpPr>
            <p:nvPr/>
          </p:nvSpPr>
          <p:spPr bwMode="auto">
            <a:xfrm>
              <a:off x="-5849" y="-3028"/>
              <a:ext cx="24803" cy="15415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志願序一：財經法律學系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志願序二：犯罪防治學系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志願序三：外國語文學系</a:t>
              </a:r>
              <a:endParaRPr lang="en-US" altLang="zh-TW" sz="1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志願序四：企業管理學系</a:t>
              </a:r>
            </a:p>
          </p:txBody>
        </p:sp>
        <p:sp>
          <p:nvSpPr>
            <p:cNvPr id="14" name="文字方塊 28"/>
            <p:cNvSpPr txBox="1">
              <a:spLocks noChangeArrowheads="1"/>
            </p:cNvSpPr>
            <p:nvPr/>
          </p:nvSpPr>
          <p:spPr bwMode="auto">
            <a:xfrm>
              <a:off x="2402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丁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7902240" y="2444817"/>
            <a:ext cx="3027697" cy="2582386"/>
            <a:chOff x="0" y="0"/>
            <a:chExt cx="18954" cy="20892"/>
          </a:xfrm>
        </p:grpSpPr>
        <p:sp>
          <p:nvSpPr>
            <p:cNvPr id="16" name="矩形圖說文字 34"/>
            <p:cNvSpPr>
              <a:spLocks noChangeArrowheads="1"/>
            </p:cNvSpPr>
            <p:nvPr/>
          </p:nvSpPr>
          <p:spPr bwMode="auto">
            <a:xfrm>
              <a:off x="0" y="0"/>
              <a:ext cx="18954" cy="12383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志願序二：財經法律學系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志願序三：犯罪防治學系</a:t>
              </a:r>
            </a:p>
          </p:txBody>
        </p:sp>
        <p:sp>
          <p:nvSpPr>
            <p:cNvPr id="17" name="文字方塊 37"/>
            <p:cNvSpPr txBox="1">
              <a:spLocks noChangeArrowheads="1"/>
            </p:cNvSpPr>
            <p:nvPr/>
          </p:nvSpPr>
          <p:spPr bwMode="auto">
            <a:xfrm>
              <a:off x="2393" y="15041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戊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479793" y="1227050"/>
            <a:ext cx="7334742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步驟一：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假設考生丙、丁與他校考生戊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同時進入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財經法律學系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第二輪分發比序階段，且該學系剩餘錄取名額為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名，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由此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名考生依分發比序項目進行比序分發。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2" y="4553385"/>
            <a:ext cx="744964" cy="162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95" y="4553385"/>
            <a:ext cx="706428" cy="162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12" y="4553385"/>
            <a:ext cx="682678" cy="162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490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99346" y="521468"/>
            <a:ext cx="4680000" cy="460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第二輪分發比序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9"/>
          <p:cNvGrpSpPr>
            <a:grpSpLocks/>
          </p:cNvGrpSpPr>
          <p:nvPr/>
        </p:nvGrpSpPr>
        <p:grpSpPr bwMode="auto">
          <a:xfrm>
            <a:off x="2387061" y="2627463"/>
            <a:ext cx="2397995" cy="2667567"/>
            <a:chOff x="-4974" y="-5707"/>
            <a:chExt cx="23979" cy="26686"/>
          </a:xfrm>
        </p:grpSpPr>
        <p:sp>
          <p:nvSpPr>
            <p:cNvPr id="10" name="矩形圖說文字 10"/>
            <p:cNvSpPr>
              <a:spLocks noChangeArrowheads="1"/>
            </p:cNvSpPr>
            <p:nvPr/>
          </p:nvSpPr>
          <p:spPr bwMode="auto">
            <a:xfrm>
              <a:off x="-4974" y="-5707"/>
              <a:ext cx="23979" cy="18094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志願序一：企業管理學系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志願序三：財經法律學系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志願序四：犯罪防治學系</a:t>
              </a:r>
              <a:endParaRPr lang="zh-TW" altLang="zh-TW" sz="15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文字方塊 13"/>
            <p:cNvSpPr txBox="1">
              <a:spLocks noChangeArrowheads="1"/>
            </p:cNvSpPr>
            <p:nvPr/>
          </p:nvSpPr>
          <p:spPr bwMode="auto">
            <a:xfrm>
              <a:off x="2676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6"/>
          <p:cNvGrpSpPr>
            <a:grpSpLocks/>
          </p:cNvGrpSpPr>
          <p:nvPr/>
        </p:nvGrpSpPr>
        <p:grpSpPr bwMode="auto">
          <a:xfrm>
            <a:off x="5226516" y="2523753"/>
            <a:ext cx="2151585" cy="2478840"/>
            <a:chOff x="-2561" y="-3819"/>
            <a:chExt cx="21515" cy="24798"/>
          </a:xfrm>
        </p:grpSpPr>
        <p:sp>
          <p:nvSpPr>
            <p:cNvPr id="13" name="矩形圖說文字 17"/>
            <p:cNvSpPr>
              <a:spLocks noChangeArrowheads="1"/>
            </p:cNvSpPr>
            <p:nvPr/>
          </p:nvSpPr>
          <p:spPr bwMode="auto">
            <a:xfrm>
              <a:off x="-2561" y="-3819"/>
              <a:ext cx="21515" cy="16206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志願序一：財經法律學系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志願序二：犯罪防治學系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志願序三：外國語文學系</a:t>
              </a:r>
              <a:endParaRPr lang="en-US" altLang="zh-TW" sz="1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志願序四：企業管理學系</a:t>
              </a:r>
            </a:p>
          </p:txBody>
        </p:sp>
        <p:sp>
          <p:nvSpPr>
            <p:cNvPr id="14" name="文字方塊 28"/>
            <p:cNvSpPr txBox="1">
              <a:spLocks noChangeArrowheads="1"/>
            </p:cNvSpPr>
            <p:nvPr/>
          </p:nvSpPr>
          <p:spPr bwMode="auto">
            <a:xfrm>
              <a:off x="2402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丁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7671372" y="2440454"/>
            <a:ext cx="2514900" cy="2562139"/>
            <a:chOff x="-6194" y="-4730"/>
            <a:chExt cx="25148" cy="25622"/>
          </a:xfrm>
        </p:grpSpPr>
        <p:sp>
          <p:nvSpPr>
            <p:cNvPr id="16" name="矩形圖說文字 34"/>
            <p:cNvSpPr>
              <a:spLocks noChangeArrowheads="1"/>
            </p:cNvSpPr>
            <p:nvPr/>
          </p:nvSpPr>
          <p:spPr bwMode="auto">
            <a:xfrm>
              <a:off x="-6194" y="-4730"/>
              <a:ext cx="25148" cy="17113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6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6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志願序二：財經法律學系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6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志願序三：犯罪防治學系</a:t>
              </a:r>
            </a:p>
          </p:txBody>
        </p:sp>
        <p:sp>
          <p:nvSpPr>
            <p:cNvPr id="17" name="文字方塊 37"/>
            <p:cNvSpPr txBox="1">
              <a:spLocks noChangeArrowheads="1"/>
            </p:cNvSpPr>
            <p:nvPr/>
          </p:nvSpPr>
          <p:spPr bwMode="auto">
            <a:xfrm>
              <a:off x="2393" y="15041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戊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479793" y="1227050"/>
            <a:ext cx="7334742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步驟一：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假設考生丙、丁與他校考生戊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同時進入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財經法律學系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第二輪分發比序階段，且該學系剩餘錄取名額為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名，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由此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名考生依分發比序項目進行比序分發。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53" y="4509525"/>
            <a:ext cx="744964" cy="162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97" y="4509525"/>
            <a:ext cx="706428" cy="162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51" y="4509525"/>
            <a:ext cx="682678" cy="162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62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9AC4837-D357-A965-CF0F-CD2B7A79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49"/>
            <a:ext cx="12192000" cy="67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9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785376-E728-1EF3-BD28-F9B3FA927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96"/>
            <a:ext cx="12192000" cy="6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0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369AF0-04F3-1AED-6DD2-710C9D19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41"/>
            <a:ext cx="12192000" cy="67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00E38A-E155-A60E-10F3-F824D190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9" y="0"/>
            <a:ext cx="1195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F4352F-E994-2723-AE8E-9AE4355F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65"/>
            <a:ext cx="12192000" cy="61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1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66781</TotalTime>
  <Pages>0</Pages>
  <Words>2218</Words>
  <Characters>0</Characters>
  <Application>Microsoft Office PowerPoint</Application>
  <DocSecurity>0</DocSecurity>
  <PresentationFormat>寬螢幕</PresentationFormat>
  <Lines>0</Lines>
  <Paragraphs>331</Paragraphs>
  <Slides>42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42</vt:i4>
      </vt:variant>
    </vt:vector>
  </HeadingPairs>
  <TitlesOfParts>
    <vt:vector size="55" baseType="lpstr">
      <vt:lpstr>等线</vt:lpstr>
      <vt:lpstr>等线 Light</vt:lpstr>
      <vt:lpstr>Microsoft YaHei</vt:lpstr>
      <vt:lpstr>Yu Gothic UI Semibold</vt:lpstr>
      <vt:lpstr>華康隸書體W5</vt:lpstr>
      <vt:lpstr>微軟正黑體</vt:lpstr>
      <vt:lpstr>標楷體</vt:lpstr>
      <vt:lpstr>Arial</vt:lpstr>
      <vt:lpstr>Calibri</vt:lpstr>
      <vt:lpstr>Calibri Light</vt:lpstr>
      <vt:lpstr>Wingdings</vt:lpstr>
      <vt:lpstr>Office Theme</vt:lpstr>
      <vt:lpstr>Office 主题​​</vt:lpstr>
      <vt:lpstr>成德高中   115年 申請入學說明會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成德高中   115年 繁星貼榜及報名說明會</vt:lpstr>
      <vt:lpstr>PowerPoint 簡報</vt:lpstr>
      <vt:lpstr>繁星撕榜流程—分站式作業管理</vt:lpstr>
      <vt:lpstr>如何貼榜??</vt:lpstr>
      <vt:lpstr>PowerPoint 簡報</vt:lpstr>
      <vt:lpstr>PowerPoint 簡報</vt:lpstr>
      <vt:lpstr>PowerPoint 簡報</vt:lpstr>
      <vt:lpstr>PowerPoint 簡報</vt:lpstr>
      <vt:lpstr>大學端如何比序?  </vt:lpstr>
      <vt:lpstr>務必確定有過檢定、要會看比序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正式撕榜完，3/9(一)10點請簽名交回志願表。</vt:lpstr>
      <vt:lpstr>~功課~</vt:lpstr>
      <vt:lpstr>PowerPoint 簡報</vt:lpstr>
      <vt:lpstr>PowerPoint 簡報</vt:lpstr>
      <vt:lpstr>PowerPoint 簡報</vt:lpstr>
      <vt:lpstr>PowerPoint 簡報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zuazua W</dc:creator>
  <cp:lastModifiedBy>User</cp:lastModifiedBy>
  <cp:revision>371</cp:revision>
  <cp:lastPrinted>2023-02-27T06:32:12Z</cp:lastPrinted>
  <dcterms:created xsi:type="dcterms:W3CDTF">2012-09-21T09:29:31Z</dcterms:created>
  <dcterms:modified xsi:type="dcterms:W3CDTF">2026-03-02T01:39:10Z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2052-8.1.0.3483</vt:lpwstr>
  </property>
</Properties>
</file>