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86" r:id="rId4"/>
    <p:sldId id="287" r:id="rId5"/>
    <p:sldId id="289" r:id="rId6"/>
    <p:sldId id="288" r:id="rId7"/>
    <p:sldId id="299" r:id="rId8"/>
    <p:sldId id="301" r:id="rId9"/>
    <p:sldId id="290" r:id="rId10"/>
    <p:sldId id="292" r:id="rId11"/>
    <p:sldId id="291" r:id="rId12"/>
    <p:sldId id="293" r:id="rId13"/>
    <p:sldId id="294" r:id="rId14"/>
    <p:sldId id="281" r:id="rId15"/>
    <p:sldId id="282" r:id="rId16"/>
    <p:sldId id="295" r:id="rId17"/>
    <p:sldId id="297" r:id="rId18"/>
    <p:sldId id="296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7jwdxRyGFlM/boVbtGzD//X6i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1EE1959-9193-4725-BD4F-2CEECB44A045}">
  <a:tblStyle styleId="{B1EE1959-9193-4725-BD4F-2CEECB44A04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B1BFBEAF-0F70-4769-87EC-51C72306109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64" autoAdjust="0"/>
  </p:normalViewPr>
  <p:slideViewPr>
    <p:cSldViewPr snapToGrid="0">
      <p:cViewPr varScale="1">
        <p:scale>
          <a:sx n="74" d="100"/>
          <a:sy n="74" d="100"/>
        </p:scale>
        <p:origin x="9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46515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41225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9063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42367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76722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8498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1690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96358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040843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681331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08519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zh-TW" altLang="en-US"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40916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1306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53601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5638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6448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Google Shape;1849;g11cfe4f3896_0_11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0" name="Google Shape;1850;g11cfe4f3896_0_116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1457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g11cfe4f3896_0_11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6" name="Google Shape;1856;g11cfe4f3896_0_11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5143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3284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6" name="Google Shape;866;p30"/>
          <p:cNvGrpSpPr/>
          <p:nvPr/>
        </p:nvGrpSpPr>
        <p:grpSpPr>
          <a:xfrm>
            <a:off x="13367" y="-16399"/>
            <a:ext cx="12165236" cy="6916657"/>
            <a:chOff x="33197" y="-12175"/>
            <a:chExt cx="9123927" cy="5118900"/>
          </a:xfrm>
        </p:grpSpPr>
        <p:grpSp>
          <p:nvGrpSpPr>
            <p:cNvPr id="867" name="Google Shape;867;p30"/>
            <p:cNvGrpSpPr/>
            <p:nvPr/>
          </p:nvGrpSpPr>
          <p:grpSpPr>
            <a:xfrm>
              <a:off x="577902" y="-12175"/>
              <a:ext cx="7986672" cy="5118900"/>
              <a:chOff x="577902" y="-12175"/>
              <a:chExt cx="7986672" cy="5118900"/>
            </a:xfrm>
          </p:grpSpPr>
          <p:cxnSp>
            <p:nvCxnSpPr>
              <p:cNvPr id="868" name="Google Shape;868;p30"/>
              <p:cNvCxnSpPr/>
              <p:nvPr/>
            </p:nvCxnSpPr>
            <p:spPr>
              <a:xfrm>
                <a:off x="577902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9" name="Google Shape;869;p30"/>
              <p:cNvCxnSpPr/>
              <p:nvPr/>
            </p:nvCxnSpPr>
            <p:spPr>
              <a:xfrm>
                <a:off x="1148378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0" name="Google Shape;870;p30"/>
              <p:cNvCxnSpPr/>
              <p:nvPr/>
            </p:nvCxnSpPr>
            <p:spPr>
              <a:xfrm>
                <a:off x="1718855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1" name="Google Shape;871;p30"/>
              <p:cNvCxnSpPr/>
              <p:nvPr/>
            </p:nvCxnSpPr>
            <p:spPr>
              <a:xfrm>
                <a:off x="2289331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2" name="Google Shape;872;p30"/>
              <p:cNvCxnSpPr/>
              <p:nvPr/>
            </p:nvCxnSpPr>
            <p:spPr>
              <a:xfrm>
                <a:off x="2859808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3" name="Google Shape;873;p30"/>
              <p:cNvCxnSpPr/>
              <p:nvPr/>
            </p:nvCxnSpPr>
            <p:spPr>
              <a:xfrm>
                <a:off x="3430284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4" name="Google Shape;874;p30"/>
              <p:cNvCxnSpPr/>
              <p:nvPr/>
            </p:nvCxnSpPr>
            <p:spPr>
              <a:xfrm>
                <a:off x="4000761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5" name="Google Shape;875;p30"/>
              <p:cNvCxnSpPr/>
              <p:nvPr/>
            </p:nvCxnSpPr>
            <p:spPr>
              <a:xfrm>
                <a:off x="4571238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6" name="Google Shape;876;p30"/>
              <p:cNvCxnSpPr/>
              <p:nvPr/>
            </p:nvCxnSpPr>
            <p:spPr>
              <a:xfrm>
                <a:off x="5141714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7" name="Google Shape;877;p30"/>
              <p:cNvCxnSpPr/>
              <p:nvPr/>
            </p:nvCxnSpPr>
            <p:spPr>
              <a:xfrm>
                <a:off x="5712191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8" name="Google Shape;878;p30"/>
              <p:cNvCxnSpPr/>
              <p:nvPr/>
            </p:nvCxnSpPr>
            <p:spPr>
              <a:xfrm>
                <a:off x="6282667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9" name="Google Shape;879;p30"/>
              <p:cNvCxnSpPr/>
              <p:nvPr/>
            </p:nvCxnSpPr>
            <p:spPr>
              <a:xfrm>
                <a:off x="6853144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0" name="Google Shape;880;p30"/>
              <p:cNvCxnSpPr/>
              <p:nvPr/>
            </p:nvCxnSpPr>
            <p:spPr>
              <a:xfrm>
                <a:off x="7423620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1" name="Google Shape;881;p30"/>
              <p:cNvCxnSpPr/>
              <p:nvPr/>
            </p:nvCxnSpPr>
            <p:spPr>
              <a:xfrm>
                <a:off x="7994097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2" name="Google Shape;882;p30"/>
              <p:cNvCxnSpPr/>
              <p:nvPr/>
            </p:nvCxnSpPr>
            <p:spPr>
              <a:xfrm>
                <a:off x="8564573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883" name="Google Shape;883;p30"/>
            <p:cNvGrpSpPr/>
            <p:nvPr/>
          </p:nvGrpSpPr>
          <p:grpSpPr>
            <a:xfrm rot="5400000">
              <a:off x="2598493" y="-2006994"/>
              <a:ext cx="3993336" cy="9123927"/>
              <a:chOff x="577902" y="-12175"/>
              <a:chExt cx="3993336" cy="5118900"/>
            </a:xfrm>
          </p:grpSpPr>
          <p:cxnSp>
            <p:nvCxnSpPr>
              <p:cNvPr id="884" name="Google Shape;884;p30"/>
              <p:cNvCxnSpPr/>
              <p:nvPr/>
            </p:nvCxnSpPr>
            <p:spPr>
              <a:xfrm>
                <a:off x="577902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5" name="Google Shape;885;p30"/>
              <p:cNvCxnSpPr/>
              <p:nvPr/>
            </p:nvCxnSpPr>
            <p:spPr>
              <a:xfrm>
                <a:off x="1148378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6" name="Google Shape;886;p30"/>
              <p:cNvCxnSpPr/>
              <p:nvPr/>
            </p:nvCxnSpPr>
            <p:spPr>
              <a:xfrm>
                <a:off x="1718855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7" name="Google Shape;887;p30"/>
              <p:cNvCxnSpPr/>
              <p:nvPr/>
            </p:nvCxnSpPr>
            <p:spPr>
              <a:xfrm>
                <a:off x="2289331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8" name="Google Shape;888;p30"/>
              <p:cNvCxnSpPr/>
              <p:nvPr/>
            </p:nvCxnSpPr>
            <p:spPr>
              <a:xfrm>
                <a:off x="2859808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9" name="Google Shape;889;p30"/>
              <p:cNvCxnSpPr/>
              <p:nvPr/>
            </p:nvCxnSpPr>
            <p:spPr>
              <a:xfrm>
                <a:off x="3430284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0" name="Google Shape;890;p30"/>
              <p:cNvCxnSpPr/>
              <p:nvPr/>
            </p:nvCxnSpPr>
            <p:spPr>
              <a:xfrm>
                <a:off x="4000761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1" name="Google Shape;891;p30"/>
              <p:cNvCxnSpPr/>
              <p:nvPr/>
            </p:nvCxnSpPr>
            <p:spPr>
              <a:xfrm>
                <a:off x="4571238" y="-12175"/>
                <a:ext cx="0" cy="5118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892" name="Google Shape;892;p30"/>
          <p:cNvGrpSpPr/>
          <p:nvPr/>
        </p:nvGrpSpPr>
        <p:grpSpPr>
          <a:xfrm>
            <a:off x="57400" y="504200"/>
            <a:ext cx="12077200" cy="6112467"/>
            <a:chOff x="43050" y="378150"/>
            <a:chExt cx="9057900" cy="4584350"/>
          </a:xfrm>
        </p:grpSpPr>
        <p:grpSp>
          <p:nvGrpSpPr>
            <p:cNvPr id="893" name="Google Shape;893;p30"/>
            <p:cNvGrpSpPr/>
            <p:nvPr/>
          </p:nvGrpSpPr>
          <p:grpSpPr>
            <a:xfrm>
              <a:off x="125517" y="1054571"/>
              <a:ext cx="8878403" cy="3722222"/>
              <a:chOff x="125517" y="1054571"/>
              <a:chExt cx="8878403" cy="3722222"/>
            </a:xfrm>
          </p:grpSpPr>
          <p:sp>
            <p:nvSpPr>
              <p:cNvPr id="894" name="Google Shape;894;p30"/>
              <p:cNvSpPr/>
              <p:nvPr/>
            </p:nvSpPr>
            <p:spPr>
              <a:xfrm>
                <a:off x="276025" y="3682425"/>
                <a:ext cx="8615100" cy="33300"/>
              </a:xfrm>
              <a:prstGeom prst="roundRect">
                <a:avLst>
                  <a:gd name="adj" fmla="val 16667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95" name="Google Shape;895;p30"/>
              <p:cNvSpPr/>
              <p:nvPr/>
            </p:nvSpPr>
            <p:spPr>
              <a:xfrm>
                <a:off x="276025" y="1853625"/>
                <a:ext cx="8615100" cy="33300"/>
              </a:xfrm>
              <a:prstGeom prst="roundRect">
                <a:avLst>
                  <a:gd name="adj" fmla="val 16667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grpSp>
            <p:nvGrpSpPr>
              <p:cNvPr id="896" name="Google Shape;896;p30"/>
              <p:cNvGrpSpPr/>
              <p:nvPr/>
            </p:nvGrpSpPr>
            <p:grpSpPr>
              <a:xfrm>
                <a:off x="8710521" y="1054571"/>
                <a:ext cx="293400" cy="3722222"/>
                <a:chOff x="8710521" y="1196850"/>
                <a:chExt cx="293400" cy="3722222"/>
              </a:xfrm>
            </p:grpSpPr>
            <p:sp>
              <p:nvSpPr>
                <p:cNvPr id="897" name="Google Shape;897;p30"/>
                <p:cNvSpPr/>
                <p:nvPr/>
              </p:nvSpPr>
              <p:spPr>
                <a:xfrm>
                  <a:off x="8838600" y="1196850"/>
                  <a:ext cx="77400" cy="35955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898" name="Google Shape;898;p30"/>
                <p:cNvSpPr/>
                <p:nvPr/>
              </p:nvSpPr>
              <p:spPr>
                <a:xfrm>
                  <a:off x="8710521" y="4746872"/>
                  <a:ext cx="293400" cy="17220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899" name="Google Shape;899;p30"/>
              <p:cNvGrpSpPr/>
              <p:nvPr/>
            </p:nvGrpSpPr>
            <p:grpSpPr>
              <a:xfrm>
                <a:off x="125517" y="1054571"/>
                <a:ext cx="293400" cy="3722222"/>
                <a:chOff x="8710521" y="1196850"/>
                <a:chExt cx="293400" cy="3722222"/>
              </a:xfrm>
            </p:grpSpPr>
            <p:sp>
              <p:nvSpPr>
                <p:cNvPr id="900" name="Google Shape;900;p30"/>
                <p:cNvSpPr/>
                <p:nvPr/>
              </p:nvSpPr>
              <p:spPr>
                <a:xfrm>
                  <a:off x="8838600" y="1196850"/>
                  <a:ext cx="77400" cy="35955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901" name="Google Shape;901;p30"/>
                <p:cNvSpPr/>
                <p:nvPr/>
              </p:nvSpPr>
              <p:spPr>
                <a:xfrm>
                  <a:off x="8710521" y="4746872"/>
                  <a:ext cx="293400" cy="17220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  <p:grpSp>
          <p:nvGrpSpPr>
            <p:cNvPr id="902" name="Google Shape;902;p30"/>
            <p:cNvGrpSpPr/>
            <p:nvPr/>
          </p:nvGrpSpPr>
          <p:grpSpPr>
            <a:xfrm>
              <a:off x="43050" y="378150"/>
              <a:ext cx="9057900" cy="4584350"/>
              <a:chOff x="35650" y="378150"/>
              <a:chExt cx="9057900" cy="4584350"/>
            </a:xfrm>
          </p:grpSpPr>
          <p:sp>
            <p:nvSpPr>
              <p:cNvPr id="903" name="Google Shape;903;p30"/>
              <p:cNvSpPr/>
              <p:nvPr/>
            </p:nvSpPr>
            <p:spPr>
              <a:xfrm>
                <a:off x="35650" y="4587200"/>
                <a:ext cx="9057900" cy="375300"/>
              </a:xfrm>
              <a:prstGeom prst="ellipse">
                <a:avLst/>
              </a:prstGeom>
              <a:solidFill>
                <a:srgbClr val="2C3045">
                  <a:alpha val="15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04" name="Google Shape;904;p30"/>
              <p:cNvSpPr/>
              <p:nvPr/>
            </p:nvSpPr>
            <p:spPr>
              <a:xfrm>
                <a:off x="499650" y="378150"/>
                <a:ext cx="8144700" cy="4387200"/>
              </a:xfrm>
              <a:prstGeom prst="roundRect">
                <a:avLst>
                  <a:gd name="adj" fmla="val 5321"/>
                </a:avLst>
              </a:prstGeom>
              <a:solidFill>
                <a:schemeClr val="lt1"/>
              </a:solidFill>
              <a:ln w="381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905" name="Google Shape;905;p30"/>
          <p:cNvSpPr txBox="1">
            <a:spLocks noGrp="1"/>
          </p:cNvSpPr>
          <p:nvPr>
            <p:ph type="title"/>
          </p:nvPr>
        </p:nvSpPr>
        <p:spPr>
          <a:xfrm>
            <a:off x="2547545" y="2129881"/>
            <a:ext cx="30740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906" name="Google Shape;906;p30"/>
          <p:cNvSpPr txBox="1">
            <a:spLocks noGrp="1"/>
          </p:cNvSpPr>
          <p:nvPr>
            <p:ph type="subTitle" idx="1"/>
          </p:nvPr>
        </p:nvSpPr>
        <p:spPr>
          <a:xfrm>
            <a:off x="2547545" y="2652799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907" name="Google Shape;907;p30"/>
          <p:cNvSpPr txBox="1">
            <a:spLocks noGrp="1"/>
          </p:cNvSpPr>
          <p:nvPr>
            <p:ph type="title" idx="2"/>
          </p:nvPr>
        </p:nvSpPr>
        <p:spPr>
          <a:xfrm>
            <a:off x="7895249" y="2129867"/>
            <a:ext cx="30740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908" name="Google Shape;908;p30"/>
          <p:cNvSpPr txBox="1">
            <a:spLocks noGrp="1"/>
          </p:cNvSpPr>
          <p:nvPr>
            <p:ph type="subTitle" idx="3"/>
          </p:nvPr>
        </p:nvSpPr>
        <p:spPr>
          <a:xfrm>
            <a:off x="7895249" y="2652784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909" name="Google Shape;909;p30"/>
          <p:cNvSpPr txBox="1">
            <a:spLocks noGrp="1"/>
          </p:cNvSpPr>
          <p:nvPr>
            <p:ph type="title" idx="4"/>
          </p:nvPr>
        </p:nvSpPr>
        <p:spPr>
          <a:xfrm>
            <a:off x="2547531" y="4313327"/>
            <a:ext cx="30740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910" name="Google Shape;910;p30"/>
          <p:cNvSpPr txBox="1">
            <a:spLocks noGrp="1"/>
          </p:cNvSpPr>
          <p:nvPr>
            <p:ph type="subTitle" idx="5"/>
          </p:nvPr>
        </p:nvSpPr>
        <p:spPr>
          <a:xfrm>
            <a:off x="2547531" y="4838028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911" name="Google Shape;911;p30"/>
          <p:cNvSpPr txBox="1">
            <a:spLocks noGrp="1"/>
          </p:cNvSpPr>
          <p:nvPr>
            <p:ph type="title" idx="6"/>
          </p:nvPr>
        </p:nvSpPr>
        <p:spPr>
          <a:xfrm>
            <a:off x="7895269" y="4317331"/>
            <a:ext cx="30740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912" name="Google Shape;912;p30"/>
          <p:cNvSpPr txBox="1">
            <a:spLocks noGrp="1"/>
          </p:cNvSpPr>
          <p:nvPr>
            <p:ph type="subTitle" idx="7"/>
          </p:nvPr>
        </p:nvSpPr>
        <p:spPr>
          <a:xfrm>
            <a:off x="7895269" y="4842032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913" name="Google Shape;913;p30"/>
          <p:cNvSpPr txBox="1">
            <a:spLocks noGrp="1"/>
          </p:cNvSpPr>
          <p:nvPr>
            <p:ph type="title" idx="8" hasCustomPrompt="1"/>
          </p:nvPr>
        </p:nvSpPr>
        <p:spPr>
          <a:xfrm>
            <a:off x="1222731" y="2153744"/>
            <a:ext cx="1121600" cy="1121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14" name="Google Shape;914;p30"/>
          <p:cNvSpPr txBox="1">
            <a:spLocks noGrp="1"/>
          </p:cNvSpPr>
          <p:nvPr>
            <p:ph type="title" idx="9" hasCustomPrompt="1"/>
          </p:nvPr>
        </p:nvSpPr>
        <p:spPr>
          <a:xfrm>
            <a:off x="1222745" y="4346248"/>
            <a:ext cx="1121600" cy="1121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15" name="Google Shape;915;p30"/>
          <p:cNvSpPr txBox="1">
            <a:spLocks noGrp="1"/>
          </p:cNvSpPr>
          <p:nvPr>
            <p:ph type="title" idx="13" hasCustomPrompt="1"/>
          </p:nvPr>
        </p:nvSpPr>
        <p:spPr>
          <a:xfrm>
            <a:off x="6576391" y="2153744"/>
            <a:ext cx="1121600" cy="1121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16" name="Google Shape;916;p30"/>
          <p:cNvSpPr txBox="1">
            <a:spLocks noGrp="1"/>
          </p:cNvSpPr>
          <p:nvPr>
            <p:ph type="title" idx="14" hasCustomPrompt="1"/>
          </p:nvPr>
        </p:nvSpPr>
        <p:spPr>
          <a:xfrm>
            <a:off x="6582431" y="4346248"/>
            <a:ext cx="1121600" cy="1121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17" name="Google Shape;917;p30"/>
          <p:cNvSpPr txBox="1">
            <a:spLocks noGrp="1"/>
          </p:cNvSpPr>
          <p:nvPr>
            <p:ph type="title" idx="15"/>
          </p:nvPr>
        </p:nvSpPr>
        <p:spPr>
          <a:xfrm>
            <a:off x="960000" y="820928"/>
            <a:ext cx="10272000" cy="6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highlight>
                  <a:schemeClr val="accent1"/>
                </a:highlight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346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sdua.moe.edu.tw/" TargetMode="External"/><Relationship Id="rId5" Type="http://schemas.openxmlformats.org/officeDocument/2006/relationships/hyperlink" Target="https://collego.edu.tw/" TargetMode="External"/><Relationship Id="rId4" Type="http://schemas.openxmlformats.org/officeDocument/2006/relationships/hyperlink" Target="https://www.jbcrc.edu.tw/learn1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762500"/>
          </a:xfrm>
          <a:prstGeom prst="rect">
            <a:avLst/>
          </a:prstGeom>
        </p:spPr>
      </p:pic>
      <p:sp>
        <p:nvSpPr>
          <p:cNvPr id="92" name="Google Shape;92;p1"/>
          <p:cNvSpPr txBox="1"/>
          <p:nvPr/>
        </p:nvSpPr>
        <p:spPr>
          <a:xfrm>
            <a:off x="0" y="3010275"/>
            <a:ext cx="12192000" cy="3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69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altLang="zh-TW" sz="6400" b="1" dirty="0">
                <a:solidFill>
                  <a:srgbClr val="B45F0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108</a:t>
            </a:r>
            <a:r>
              <a:rPr lang="zh-TW" altLang="en-US" sz="6400" b="1" dirty="0">
                <a:solidFill>
                  <a:srgbClr val="B45F0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課綱升學</a:t>
            </a:r>
            <a:r>
              <a:rPr lang="zh-TW" sz="6400" b="1" dirty="0">
                <a:solidFill>
                  <a:srgbClr val="B45F0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輔導說明</a:t>
            </a:r>
            <a:endParaRPr sz="6400" b="1" dirty="0">
              <a:solidFill>
                <a:srgbClr val="B45F0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zh-TW" sz="7800" b="1" dirty="0">
                <a:solidFill>
                  <a:srgbClr val="3C78D8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</a:t>
            </a:r>
            <a:r>
              <a:rPr lang="zh-TW" sz="4800" b="1" dirty="0">
                <a:solidFill>
                  <a:srgbClr val="38761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報告</a:t>
            </a:r>
            <a:r>
              <a:rPr lang="zh-TW" altLang="en-US" sz="4800" b="1" dirty="0">
                <a:solidFill>
                  <a:srgbClr val="38761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人</a:t>
            </a:r>
            <a:r>
              <a:rPr lang="zh-TW" sz="4800" b="1" dirty="0">
                <a:solidFill>
                  <a:srgbClr val="38761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: </a:t>
            </a:r>
            <a:r>
              <a:rPr lang="en-US" altLang="zh-TW" sz="4800" b="1" dirty="0">
                <a:solidFill>
                  <a:srgbClr val="38761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112</a:t>
            </a:r>
            <a:r>
              <a:rPr lang="zh-TW" altLang="en-US" sz="4800" b="1" dirty="0">
                <a:solidFill>
                  <a:srgbClr val="38761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學年度</a:t>
            </a:r>
            <a:r>
              <a:rPr lang="zh-TW" sz="4800" b="1" dirty="0">
                <a:solidFill>
                  <a:srgbClr val="38761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課程諮詢教師</a:t>
            </a:r>
            <a:endParaRPr sz="4800" b="1" dirty="0">
              <a:solidFill>
                <a:srgbClr val="38761D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7200" b="1" dirty="0">
              <a:solidFill>
                <a:srgbClr val="3C78D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A29CABA-DAF7-4BE7-8BB0-0C99F34525D3}"/>
              </a:ext>
            </a:extLst>
          </p:cNvPr>
          <p:cNvSpPr txBox="1"/>
          <p:nvPr/>
        </p:nvSpPr>
        <p:spPr>
          <a:xfrm>
            <a:off x="2701157" y="1387365"/>
            <a:ext cx="867545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112</a:t>
            </a:r>
            <a:endParaRPr lang="zh-TW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93509" y="1820326"/>
            <a:ext cx="10322351" cy="4339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高二下：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確實執行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自己擬定的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自主學習</a:t>
            </a:r>
            <a:endParaRPr lang="en-US" altLang="zh-TW" sz="4800" b="1" dirty="0">
              <a:solidFill>
                <a:schemeClr val="accent4">
                  <a:lumMod val="75000"/>
                </a:schemeClr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48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檢視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學習歷程檔案與校系的關係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(3)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逐漸聚焦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感興趣的校系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(4)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及格總學分勿低於</a:t>
            </a:r>
            <a:r>
              <a:rPr lang="en-US" altLang="zh-TW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100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</a:t>
            </a:r>
            <a:endParaRPr sz="48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245261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93509" y="1820326"/>
            <a:ext cx="10322351" cy="4994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高一上：</a:t>
            </a:r>
            <a:endParaRPr lang="en-US" altLang="zh-TW" sz="40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好好適應高中課業</a:t>
            </a:r>
            <a:endParaRPr lang="en-US" altLang="zh-TW" sz="40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40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多元探索</a:t>
            </a:r>
            <a:r>
              <a:rPr lang="zh-TW" altLang="en-US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自己的興趣、認識相關大學校系，為下學期分組做好準備</a:t>
            </a:r>
            <a:endParaRPr lang="en-US" altLang="zh-TW" sz="40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0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(3)</a:t>
            </a:r>
            <a:r>
              <a:rPr lang="zh-TW" altLang="en-US" sz="4000" b="1" i="0" u="none" strike="noStrike" cap="non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</a:t>
            </a:r>
            <a:r>
              <a:rPr lang="zh-TW" altLang="en-US" sz="40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撰寫</a:t>
            </a:r>
            <a:r>
              <a:rPr lang="zh-TW" altLang="en-US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學習歷程檔案、</a:t>
            </a:r>
            <a:r>
              <a:rPr lang="zh-TW" altLang="en-US" sz="40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養成</a:t>
            </a:r>
            <a:r>
              <a:rPr lang="zh-TW" altLang="en-US" sz="40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記錄學習的</a:t>
            </a:r>
            <a:r>
              <a:rPr lang="zh-TW" altLang="en-US" sz="40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習慣</a:t>
            </a:r>
            <a:endParaRPr sz="4000" b="1" i="0" u="none" strike="noStrike" cap="none" dirty="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endParaRPr sz="37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133731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93509" y="1820326"/>
            <a:ext cx="10322351" cy="4339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高一下：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省思高一上的學習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綜合評估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自己的學習興趣、能力，選擇適合自己的班群組別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(3)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持續充實學習歷程檔案</a:t>
            </a:r>
            <a:endParaRPr sz="48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1251011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640649" y="2150264"/>
            <a:ext cx="10775211" cy="3914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5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常常查找兩個升學網站資訊：</a:t>
            </a:r>
            <a:endParaRPr lang="en-US" altLang="zh-TW" sz="5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5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  <a:hlinkClick r:id="rId4"/>
              </a:rPr>
              <a:t>大學申請入學學習準備建議方向</a:t>
            </a:r>
            <a:endParaRPr lang="en-US" altLang="zh-TW" sz="5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en-US" altLang="zh-TW" sz="5400" b="1" dirty="0" err="1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  <a:hlinkClick r:id="rId5"/>
              </a:rPr>
              <a:t>Collego</a:t>
            </a:r>
            <a:endParaRPr lang="en-US" altLang="zh-TW" sz="5400" b="1" dirty="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(3)</a:t>
            </a:r>
            <a:r>
              <a:rPr lang="en-US" altLang="zh-TW" sz="54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  <a:hlinkClick r:id="rId5"/>
              </a:rPr>
              <a:t> </a:t>
            </a:r>
            <a:r>
              <a:rPr lang="zh-TW" altLang="en-US" sz="54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  <a:hlinkClick r:id="rId6"/>
              </a:rPr>
              <a:t>大學多元入學升學網</a:t>
            </a:r>
            <a:r>
              <a:rPr lang="en-US" altLang="zh-TW" sz="54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54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高三</a:t>
            </a:r>
            <a:r>
              <a:rPr lang="en-US" altLang="zh-TW" sz="54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7076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"/>
          <p:cNvSpPr txBox="1"/>
          <p:nvPr/>
        </p:nvSpPr>
        <p:spPr>
          <a:xfrm>
            <a:off x="299175" y="128150"/>
            <a:ext cx="11353500" cy="13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lang="zh-TW" altLang="en-US" sz="83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考招制度</a:t>
            </a:r>
            <a:endParaRPr sz="83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832113"/>
              </p:ext>
            </p:extLst>
          </p:nvPr>
        </p:nvGraphicFramePr>
        <p:xfrm>
          <a:off x="757663" y="1415419"/>
          <a:ext cx="10736345" cy="4937760"/>
        </p:xfrm>
        <a:graphic>
          <a:graphicData uri="http://schemas.openxmlformats.org/drawingml/2006/table">
            <a:tbl>
              <a:tblPr firstRow="1" bandRow="1">
                <a:tableStyleId>{B1EE1959-9193-4725-BD4F-2CEECB44A045}</a:tableStyleId>
              </a:tblPr>
              <a:tblGrid>
                <a:gridCol w="5286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/>
                        <a:t>招生方式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/>
                        <a:t>考試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特殊選才</a:t>
                      </a:r>
                      <a:r>
                        <a:rPr lang="en-US" altLang="zh-TW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( 9 %)</a:t>
                      </a:r>
                      <a:endParaRPr lang="zh-TW" altLang="en-US" sz="4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獨招、免考試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繁星推薦</a:t>
                      </a:r>
                      <a:r>
                        <a:rPr lang="en-US" altLang="zh-TW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(15%)</a:t>
                      </a:r>
                      <a:endParaRPr lang="zh-TW" altLang="en-US" sz="4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在校成績、學測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申請入學</a:t>
                      </a:r>
                      <a:r>
                        <a:rPr lang="en-US" altLang="zh-TW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(52%)</a:t>
                      </a:r>
                      <a:endParaRPr lang="zh-TW" altLang="en-US" sz="4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學測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+</a:t>
                      </a: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學習歷程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分發入學</a:t>
                      </a:r>
                      <a:r>
                        <a:rPr lang="en-US" altLang="zh-TW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(24%)</a:t>
                      </a:r>
                      <a:endParaRPr lang="zh-TW" altLang="en-US" sz="4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學測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最多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科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zh-TW" altLang="en-US" sz="48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+</a:t>
                      </a: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分科考試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最少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科</a:t>
                      </a:r>
                      <a:r>
                        <a:rPr lang="en-US" altLang="zh-TW" sz="480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1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"/>
          <p:cNvSpPr txBox="1"/>
          <p:nvPr/>
        </p:nvSpPr>
        <p:spPr>
          <a:xfrm>
            <a:off x="299175" y="128150"/>
            <a:ext cx="11353500" cy="13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lang="zh-TW" altLang="en-US" sz="8300" b="1" i="0" u="none" strike="noStrike" cap="none" dirty="0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升學管道</a:t>
            </a:r>
            <a:r>
              <a:rPr lang="en-US" altLang="zh-TW" sz="8300" b="1" i="0" u="none" strike="noStrike" cap="none" dirty="0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VS</a:t>
            </a:r>
            <a:r>
              <a:rPr lang="zh-TW" altLang="en-US" sz="8300" b="1" i="0" u="none" strike="noStrike" cap="none" dirty="0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適合對象</a:t>
            </a:r>
            <a:endParaRPr sz="8300" b="1" i="0" u="none" strike="noStrike" cap="none" dirty="0">
              <a:solidFill>
                <a:srgbClr val="00B05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98160"/>
              </p:ext>
            </p:extLst>
          </p:nvPr>
        </p:nvGraphicFramePr>
        <p:xfrm>
          <a:off x="757663" y="1415419"/>
          <a:ext cx="10736345" cy="4206240"/>
        </p:xfrm>
        <a:graphic>
          <a:graphicData uri="http://schemas.openxmlformats.org/drawingml/2006/table">
            <a:tbl>
              <a:tblPr firstRow="1" bandRow="1">
                <a:tableStyleId>{B1EE1959-9193-4725-BD4F-2CEECB44A045}</a:tableStyleId>
              </a:tblPr>
              <a:tblGrid>
                <a:gridCol w="3805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1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/>
                        <a:t>招生方式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/>
                        <a:t>適合對象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特殊選才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特殊專長、特殊經驗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繁星推薦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在校成績保持優異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申請入學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000" dirty="0">
                          <a:solidFill>
                            <a:srgbClr val="002060"/>
                          </a:solidFill>
                        </a:rPr>
                        <a:t>升學資料</a:t>
                      </a:r>
                      <a:r>
                        <a:rPr lang="en-US" altLang="zh-TW" sz="4000" dirty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lang="zh-TW" altLang="en-US" sz="4000" dirty="0">
                          <a:solidFill>
                            <a:srgbClr val="002060"/>
                          </a:solidFill>
                        </a:rPr>
                        <a:t>學習歷程</a:t>
                      </a:r>
                      <a:r>
                        <a:rPr lang="en-US" altLang="zh-TW" sz="4000" dirty="0">
                          <a:solidFill>
                            <a:srgbClr val="002060"/>
                          </a:solidFill>
                        </a:rPr>
                        <a:t>+</a:t>
                      </a:r>
                      <a:r>
                        <a:rPr lang="zh-TW" altLang="en-US" sz="4000" dirty="0">
                          <a:solidFill>
                            <a:srgbClr val="002060"/>
                          </a:solidFill>
                        </a:rPr>
                        <a:t>學測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分發入學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4800" dirty="0">
                          <a:solidFill>
                            <a:srgbClr val="002060"/>
                          </a:solidFill>
                        </a:rPr>
                        <a:t>擅長考試、不做升學資料</a:t>
                      </a:r>
                      <a:endParaRPr lang="en-US" altLang="zh-TW" sz="4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Google Shape;199;p4"/>
          <p:cNvSpPr txBox="1"/>
          <p:nvPr/>
        </p:nvSpPr>
        <p:spPr>
          <a:xfrm>
            <a:off x="140508" y="5744207"/>
            <a:ext cx="113535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lang="zh-TW" altLang="en-US" sz="6000" b="1" i="0" u="none" strike="noStrike" cap="none" dirty="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***選了方式還要注意時間點***</a:t>
            </a:r>
            <a:endParaRPr sz="60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3308938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t="51516"/>
          <a:stretch/>
        </p:blipFill>
        <p:spPr>
          <a:xfrm>
            <a:off x="1178350" y="357352"/>
            <a:ext cx="9488569" cy="629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01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525" y="407200"/>
            <a:ext cx="10910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sz="8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108</a:t>
            </a:r>
            <a:r>
              <a:rPr lang="zh-TW" sz="83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課綱</a:t>
            </a:r>
            <a:r>
              <a:rPr lang="zh-TW" altLang="en-US" sz="83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核心概念</a:t>
            </a:r>
            <a:endParaRPr sz="106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-125" y="1732900"/>
            <a:ext cx="12192000" cy="543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lvl="0" indent="-571500">
              <a:lnSpc>
                <a:spcPct val="115000"/>
              </a:lnSpc>
              <a:buClr>
                <a:srgbClr val="0B5394"/>
              </a:buClr>
              <a:buSzPts val="5300"/>
              <a:buFont typeface="Microsoft JhengHei"/>
              <a:buChar char="●"/>
            </a:pPr>
            <a:r>
              <a:rPr lang="zh-TW" alt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能力</a:t>
            </a:r>
            <a:r>
              <a:rPr lang="zh-TW" altLang="en-US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</a:t>
            </a:r>
            <a:r>
              <a:rPr lang="zh-TW" alt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素養</a:t>
            </a:r>
            <a:r>
              <a:rPr lang="zh-TW" altLang="en-US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與跨領域</a:t>
            </a:r>
            <a:endParaRPr lang="en-US" altLang="zh-TW" sz="53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5300"/>
              <a:buFont typeface="Microsoft JhengHei"/>
              <a:buChar char="●"/>
            </a:pP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108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課綱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學生的學習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目標：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知識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能力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技能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與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態度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情境、動機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三要素組成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的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「素養」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lang="en-US" altLang="zh-TW" sz="53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5300"/>
              <a:buFont typeface="Microsoft JhengHei"/>
              <a:buChar char="●"/>
            </a:pPr>
            <a:r>
              <a:rPr lang="zh-TW" altLang="en-US" sz="5300" b="1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學習責任部分回歸學生</a:t>
            </a:r>
            <a:r>
              <a:rPr lang="zh-TW" altLang="en-US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自身</a:t>
            </a:r>
            <a:endParaRPr sz="53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endParaRPr sz="37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" name="向右箭號 2"/>
          <p:cNvSpPr/>
          <p:nvPr/>
        </p:nvSpPr>
        <p:spPr>
          <a:xfrm>
            <a:off x="2212848" y="19641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865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895350" lvl="0" indent="-895350" algn="ctr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7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養成</a:t>
            </a:r>
            <a:r>
              <a:rPr lang="zh-TW" altLang="en-US" sz="7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記錄學習的</a:t>
            </a:r>
            <a:r>
              <a:rPr lang="zh-TW" altLang="en-US" sz="7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習慣</a:t>
            </a:r>
          </a:p>
        </p:txBody>
      </p:sp>
      <p:sp>
        <p:nvSpPr>
          <p:cNvPr id="100" name="Google Shape;100;p2"/>
          <p:cNvSpPr txBox="1"/>
          <p:nvPr/>
        </p:nvSpPr>
        <p:spPr>
          <a:xfrm>
            <a:off x="640649" y="2150264"/>
            <a:ext cx="10775211" cy="514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4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54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日常生活都是你的材料</a:t>
            </a:r>
            <a:endParaRPr lang="en-US" altLang="zh-TW" sz="5400" b="1" dirty="0">
              <a:solidFill>
                <a:schemeClr val="accent4">
                  <a:lumMod val="75000"/>
                </a:schemeClr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4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54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別讓你的過去白白過去</a:t>
            </a:r>
            <a:endParaRPr lang="en-US" altLang="zh-TW" sz="5400" b="1" dirty="0">
              <a:solidFill>
                <a:schemeClr val="accent4">
                  <a:lumMod val="75000"/>
                </a:schemeClr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algn="ctr">
              <a:buClr>
                <a:srgbClr val="0B5394"/>
              </a:buClr>
              <a:buSzPts val="5300"/>
            </a:pPr>
            <a:endParaRPr lang="en-US" altLang="zh-TW" sz="10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algn="ctr">
              <a:buClr>
                <a:srgbClr val="0B5394"/>
              </a:buClr>
              <a:buSzPts val="5300"/>
            </a:pPr>
            <a:r>
              <a:rPr lang="zh-TW" altLang="en-US" sz="6600" b="1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你看不起的小事</a:t>
            </a:r>
            <a:endParaRPr lang="en-US" altLang="zh-TW" sz="6600" b="1" dirty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Clr>
                <a:srgbClr val="0B5394"/>
              </a:buClr>
              <a:buSzPts val="5300"/>
            </a:pPr>
            <a:r>
              <a:rPr lang="zh-TW" altLang="en-US" sz="6600" b="1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在別人眼裡是項成就</a:t>
            </a:r>
            <a:endParaRPr lang="en-US" altLang="zh-TW" sz="6600" b="1" dirty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endParaRPr lang="en-US" altLang="zh-TW" sz="5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388090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525" y="407200"/>
            <a:ext cx="10910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sz="8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108</a:t>
            </a:r>
            <a:r>
              <a:rPr lang="zh-TW" sz="83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課綱</a:t>
            </a:r>
            <a:r>
              <a:rPr lang="zh-TW" altLang="en-US" sz="83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核心概念</a:t>
            </a:r>
            <a:endParaRPr sz="106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-125" y="1732900"/>
            <a:ext cx="12192000" cy="543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lvl="0" indent="-571500">
              <a:lnSpc>
                <a:spcPct val="115000"/>
              </a:lnSpc>
              <a:buClr>
                <a:srgbClr val="0B5394"/>
              </a:buClr>
              <a:buSzPts val="5300"/>
              <a:buFont typeface="Microsoft JhengHei"/>
              <a:buChar char="●"/>
            </a:pPr>
            <a:r>
              <a:rPr lang="zh-TW" alt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能力</a:t>
            </a:r>
            <a:r>
              <a:rPr lang="zh-TW" altLang="en-US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</a:t>
            </a:r>
            <a:r>
              <a:rPr lang="zh-TW" alt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素養</a:t>
            </a:r>
            <a:r>
              <a:rPr lang="zh-TW" altLang="en-US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與跨領域</a:t>
            </a:r>
            <a:endParaRPr lang="en-US" altLang="zh-TW" sz="53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5300"/>
              <a:buFont typeface="Microsoft JhengHei"/>
              <a:buChar char="●"/>
            </a:pP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108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課綱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學生的學習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目標：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知識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能力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技能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與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態度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情境、動機</a:t>
            </a:r>
            <a:r>
              <a:rPr lang="en-US" alt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三要素組成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的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「素養」</a:t>
            </a:r>
            <a:r>
              <a:rPr lang="zh-TW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</a:t>
            </a:r>
            <a:r>
              <a:rPr lang="zh-TW" sz="53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lang="en-US" altLang="zh-TW" sz="53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5300"/>
              <a:buFont typeface="Microsoft JhengHei"/>
              <a:buChar char="●"/>
            </a:pPr>
            <a:r>
              <a:rPr lang="zh-TW" altLang="en-US" sz="53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學習責任部分回歸學生自身</a:t>
            </a:r>
            <a:endParaRPr sz="53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endParaRPr sz="37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" name="向右箭號 2"/>
          <p:cNvSpPr/>
          <p:nvPr/>
        </p:nvSpPr>
        <p:spPr>
          <a:xfrm>
            <a:off x="2212848" y="19641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93509" y="1820326"/>
            <a:ext cx="10322351" cy="4498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高三上：</a:t>
            </a:r>
            <a:endParaRPr lang="en-US" altLang="zh-TW" sz="52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學測前：專心準備</a:t>
            </a:r>
            <a:r>
              <a:rPr lang="zh-TW" altLang="en-US" sz="5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學測</a:t>
            </a:r>
            <a:endParaRPr lang="en-US" altLang="zh-TW" sz="5200" b="1" dirty="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2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52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學測後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：</a:t>
            </a:r>
            <a:r>
              <a:rPr lang="zh-TW" altLang="en-US" sz="5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認真探索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自己的方向、</a:t>
            </a:r>
            <a:r>
              <a:rPr lang="zh-TW" altLang="en-US" sz="5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統整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學習歷程檔案</a:t>
            </a:r>
            <a:endParaRPr sz="52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endParaRPr sz="37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211227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82998" y="1820326"/>
            <a:ext cx="10322351" cy="469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高三下：</a:t>
            </a:r>
            <a:endParaRPr lang="en-US" altLang="zh-TW" sz="52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開學前：精算畢業學分</a:t>
            </a:r>
            <a:endParaRPr lang="en-US" altLang="zh-TW" sz="5200" b="1" dirty="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52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52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開學後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：</a:t>
            </a:r>
            <a:r>
              <a:rPr lang="zh-TW" altLang="en-US" sz="5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思考並確立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自己的方向、</a:t>
            </a:r>
            <a:r>
              <a:rPr lang="zh-TW" altLang="en-US" sz="5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補救及統整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學習歷程檔案</a:t>
            </a:r>
            <a:r>
              <a:rPr lang="en-US" altLang="zh-TW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(5</a:t>
            </a:r>
            <a:r>
              <a:rPr lang="zh-TW" altLang="en-US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月上旬最終上傳</a:t>
            </a:r>
            <a:r>
              <a:rPr lang="en-US" altLang="zh-TW" sz="52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 sz="52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150571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zh-TW" altLang="en-US" sz="72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畢業條件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" name="Google Shape;100;p2"/>
          <p:cNvSpPr txBox="1"/>
          <p:nvPr/>
        </p:nvSpPr>
        <p:spPr>
          <a:xfrm>
            <a:off x="1093509" y="1820326"/>
            <a:ext cx="10322351" cy="4339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必修學分≧</a:t>
            </a:r>
            <a:r>
              <a:rPr lang="en-US" altLang="zh-TW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102</a:t>
            </a:r>
            <a:r>
              <a:rPr lang="zh-TW" altLang="en-US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且   </a:t>
            </a:r>
            <a:r>
              <a:rPr lang="zh-TW" altLang="en-US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選修學分 ≧ </a:t>
            </a:r>
            <a:r>
              <a:rPr lang="en-US" altLang="zh-TW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40</a:t>
            </a:r>
          </a:p>
          <a:p>
            <a:pPr algn="ctr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必修學分</a:t>
            </a:r>
            <a:r>
              <a:rPr lang="en-US" altLang="zh-TW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+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選修學分 ≧ </a:t>
            </a:r>
            <a:r>
              <a:rPr lang="en-US" altLang="zh-TW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150</a:t>
            </a: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1.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無累計三大過</a:t>
            </a: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2.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畢業最低學分數為 </a:t>
            </a: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150 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學分成績及格</a:t>
            </a: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3.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部定必修及校訂必修至少需</a:t>
            </a: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102 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學分且成績及格</a:t>
            </a: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4.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選修學分至少需修習 </a:t>
            </a:r>
            <a:r>
              <a:rPr lang="en-US" altLang="zh-TW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40 </a:t>
            </a:r>
            <a:r>
              <a:rPr lang="zh-TW" altLang="en-US" sz="36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學分且成績及格</a:t>
            </a:r>
            <a:endParaRPr sz="36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96923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zh-TW" altLang="en-US" sz="72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各年級必修與選修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5" name="Google Shape;1860;p47"/>
          <p:cNvGraphicFramePr/>
          <p:nvPr>
            <p:extLst>
              <p:ext uri="{D42A27DB-BD31-4B8C-83A1-F6EECF244321}">
                <p14:modId xmlns:p14="http://schemas.microsoft.com/office/powerpoint/2010/main" val="1760507760"/>
              </p:ext>
            </p:extLst>
          </p:nvPr>
        </p:nvGraphicFramePr>
        <p:xfrm>
          <a:off x="996419" y="1752581"/>
          <a:ext cx="10061219" cy="38752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37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7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73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880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普通班</a:t>
                      </a:r>
                      <a:endParaRPr sz="32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高一上</a:t>
                      </a:r>
                      <a:endParaRPr sz="32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高一下</a:t>
                      </a:r>
                      <a:endParaRPr sz="32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高二上</a:t>
                      </a:r>
                      <a:endParaRPr sz="32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高二下</a:t>
                      </a:r>
                      <a:endParaRPr sz="32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高三上</a:t>
                      </a:r>
                      <a:endParaRPr sz="32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高三下</a:t>
                      </a:r>
                      <a:endParaRPr sz="32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80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必修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28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28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23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23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13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7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80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選修</a:t>
                      </a:r>
                      <a:endParaRPr sz="48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7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7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17</a:t>
                      </a:r>
                      <a:endParaRPr sz="4800" b="1" dirty="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23</a:t>
                      </a:r>
                      <a:endParaRPr sz="4800" b="1" dirty="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80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總計</a:t>
                      </a:r>
                      <a:endParaRPr sz="48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48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48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48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64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46"/>
          <p:cNvSpPr txBox="1">
            <a:spLocks noGrp="1"/>
          </p:cNvSpPr>
          <p:nvPr>
            <p:ph type="title" idx="8"/>
          </p:nvPr>
        </p:nvSpPr>
        <p:spPr>
          <a:xfrm>
            <a:off x="3407381" y="725602"/>
            <a:ext cx="4925913" cy="952400"/>
          </a:xfrm>
          <a:prstGeom prst="rect">
            <a:avLst/>
          </a:prstGeom>
          <a:solidFill>
            <a:srgbClr val="F6B26B"/>
          </a:solidFill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zh-TW" altLang="en-US" sz="4400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體育班畢業條件</a:t>
            </a:r>
            <a:endParaRPr sz="3733" dirty="0"/>
          </a:p>
        </p:txBody>
      </p:sp>
      <p:sp>
        <p:nvSpPr>
          <p:cNvPr id="1853" name="Google Shape;1853;p46"/>
          <p:cNvSpPr txBox="1"/>
          <p:nvPr/>
        </p:nvSpPr>
        <p:spPr>
          <a:xfrm>
            <a:off x="850899" y="1765300"/>
            <a:ext cx="11057322" cy="4308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1.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應修習總學分 </a:t>
            </a:r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180 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學分，學生畢業之最低學分數為 </a:t>
            </a:r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150 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學分成績及格。</a:t>
            </a:r>
            <a:endParaRPr sz="3733" b="1" dirty="0">
              <a:solidFill>
                <a:srgbClr val="434343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2.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部定必修一般科目至少須 </a:t>
            </a:r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80%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及格。</a:t>
            </a:r>
            <a:r>
              <a:rPr lang="en-US" altLang="zh-TW" sz="3733" b="1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86</a:t>
            </a:r>
            <a:r>
              <a:rPr lang="zh-TW" altLang="en-US" sz="3733" b="1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</a:t>
            </a:r>
            <a:endParaRPr sz="3733" b="1" dirty="0">
              <a:solidFill>
                <a:srgbClr val="0000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3.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部定必修體育專業科目至少須 </a:t>
            </a:r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85%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及格。</a:t>
            </a:r>
            <a:r>
              <a:rPr lang="en-US" altLang="zh-TW" sz="3733" b="1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43</a:t>
            </a:r>
            <a:r>
              <a:rPr lang="zh-TW" altLang="en-US" sz="3733" b="1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</a:t>
            </a:r>
            <a:endParaRPr sz="3733" b="1" dirty="0">
              <a:solidFill>
                <a:srgbClr val="0000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4.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選修科目學分至少需修習 </a:t>
            </a:r>
            <a:r>
              <a:rPr lang="en-US" altLang="zh-TW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70%</a:t>
            </a:r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及格。</a:t>
            </a:r>
            <a:r>
              <a:rPr lang="en-US" altLang="zh-TW" sz="3733" b="1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21</a:t>
            </a:r>
            <a:r>
              <a:rPr lang="zh-TW" altLang="en-US" sz="3733" b="1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</a:t>
            </a:r>
            <a:endParaRPr lang="en-US" altLang="zh-TW" sz="3733" b="1" dirty="0">
              <a:solidFill>
                <a:srgbClr val="0000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r>
              <a:rPr lang="zh-TW" altLang="en-US" sz="3733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始得畢業</a:t>
            </a:r>
            <a:endParaRPr sz="3733" b="1" dirty="0">
              <a:solidFill>
                <a:srgbClr val="434343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r>
              <a:rPr lang="zh-TW" altLang="en-US" sz="4000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lang="zh-TW" altLang="en-US" sz="3200" b="1" dirty="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lang="zh-TW" altLang="en-US" sz="4000" b="1" dirty="0">
                <a:solidFill>
                  <a:srgbClr val="E95B0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🔺</a:t>
            </a:r>
            <a:r>
              <a:rPr lang="zh-TW" altLang="en-US" sz="32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請特別留意目前取得畢業學分狀況</a:t>
            </a:r>
            <a:endParaRPr sz="267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5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" name="Google Shape;1858;p47"/>
          <p:cNvSpPr txBox="1">
            <a:spLocks noGrp="1"/>
          </p:cNvSpPr>
          <p:nvPr>
            <p:ph type="title" idx="8"/>
          </p:nvPr>
        </p:nvSpPr>
        <p:spPr>
          <a:xfrm>
            <a:off x="3302000" y="584200"/>
            <a:ext cx="5359600" cy="952400"/>
          </a:xfrm>
          <a:prstGeom prst="rect">
            <a:avLst/>
          </a:prstGeom>
          <a:solidFill>
            <a:srgbClr val="F6B26B"/>
          </a:solidFill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zh-TW" altLang="en-US" sz="440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各年級必修與選修</a:t>
            </a:r>
            <a:endParaRPr sz="3733"/>
          </a:p>
        </p:txBody>
      </p:sp>
      <p:sp>
        <p:nvSpPr>
          <p:cNvPr id="1859" name="Google Shape;1859;p47"/>
          <p:cNvSpPr txBox="1"/>
          <p:nvPr/>
        </p:nvSpPr>
        <p:spPr>
          <a:xfrm>
            <a:off x="850900" y="1765300"/>
            <a:ext cx="10604800" cy="410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endParaRPr sz="1067">
              <a:solidFill>
                <a:srgbClr val="FF0000"/>
              </a:solidFill>
            </a:endParaRPr>
          </a:p>
        </p:txBody>
      </p:sp>
      <p:graphicFrame>
        <p:nvGraphicFramePr>
          <p:cNvPr id="1860" name="Google Shape;1860;p47"/>
          <p:cNvGraphicFramePr/>
          <p:nvPr>
            <p:extLst>
              <p:ext uri="{D42A27DB-BD31-4B8C-83A1-F6EECF244321}">
                <p14:modId xmlns:p14="http://schemas.microsoft.com/office/powerpoint/2010/main" val="229161948"/>
              </p:ext>
            </p:extLst>
          </p:nvPr>
        </p:nvGraphicFramePr>
        <p:xfrm>
          <a:off x="850934" y="1846584"/>
          <a:ext cx="10358831" cy="3765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79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9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98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41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9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體育</a:t>
                      </a:r>
                      <a:r>
                        <a:rPr lang="zh-TW" sz="29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班</a:t>
                      </a:r>
                      <a:endParaRPr sz="29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高一上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高一下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高二上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高二下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高三上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高三下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必修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28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28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28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28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21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15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選修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2900" b="1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9</a:t>
                      </a:r>
                      <a:endParaRPr sz="2900" b="1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15</a:t>
                      </a:r>
                      <a:endParaRPr sz="2900" b="1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總計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29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29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 b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30</a:t>
                      </a:r>
                      <a:endParaRPr sz="2900" b="1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1900" marR="121900" marT="121900" marB="1219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115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l="19099" t="27638" r="34709" b="23741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640649" y="452487"/>
            <a:ext cx="10910700" cy="136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sz="7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各年段應該注重的是</a:t>
            </a:r>
            <a:endParaRPr sz="7200" b="1" i="0" u="none" strike="noStrike" cap="none" dirty="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93509" y="1820326"/>
            <a:ext cx="10322351" cy="4339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高二上：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(1)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學習為自己擬定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自主學習課程</a:t>
            </a:r>
            <a:endParaRPr lang="en-US" altLang="zh-TW" sz="4800" b="1" dirty="0">
              <a:solidFill>
                <a:schemeClr val="accent4">
                  <a:lumMod val="75000"/>
                </a:schemeClr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(2)</a:t>
            </a:r>
            <a:r>
              <a:rPr lang="zh-TW" altLang="en-US" sz="48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探究與實作</a:t>
            </a:r>
            <a:r>
              <a:rPr lang="zh-TW" altLang="en-US" sz="4800" b="1" i="0" u="none" strike="noStrike" cap="none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學習歷程檔案好材料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(3)</a:t>
            </a:r>
            <a:r>
              <a:rPr lang="zh-TW" altLang="en-US" sz="48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深入探索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自己性向與感興趣的校系</a:t>
            </a:r>
            <a:endParaRPr lang="en-US" altLang="zh-TW" sz="48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895350" lvl="0" indent="-895350">
              <a:lnSpc>
                <a:spcPct val="115000"/>
              </a:lnSpc>
              <a:buClr>
                <a:srgbClr val="0B5394"/>
              </a:buClr>
              <a:buSzPts val="5300"/>
            </a:pPr>
            <a:r>
              <a:rPr lang="en-US" altLang="zh-TW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(4)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精煉</a:t>
            </a:r>
            <a:r>
              <a:rPr lang="zh-TW" altLang="en-US" sz="48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學習歷程檔案的撰寫</a:t>
            </a:r>
            <a:endParaRPr sz="4800" b="1" i="0" u="none" strike="noStrike" cap="none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2882456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829</Words>
  <Application>Microsoft Office PowerPoint</Application>
  <PresentationFormat>寬螢幕</PresentationFormat>
  <Paragraphs>149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Microsoft JhengHei</vt:lpstr>
      <vt:lpstr>新細明體</vt:lpstr>
      <vt:lpstr>標楷體</vt:lpstr>
      <vt:lpstr>Arial</vt:lpstr>
      <vt:lpstr>Calibri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體育班畢業條件</vt:lpstr>
      <vt:lpstr>  各年級必修與選修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70</cp:revision>
  <dcterms:modified xsi:type="dcterms:W3CDTF">2023-09-18T03:00:36Z</dcterms:modified>
</cp:coreProperties>
</file>