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6D"/>
    <a:srgbClr val="66FFCC"/>
    <a:srgbClr val="768992"/>
    <a:srgbClr val="33CCFF"/>
    <a:srgbClr val="5797B1"/>
    <a:srgbClr val="CCCCFF"/>
    <a:srgbClr val="9999FF"/>
    <a:srgbClr val="FFFF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C9EF70-BB8A-0A27-D48C-A84180A31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39DB09B-E123-7D5C-8DD5-0D4A91E90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47F51A-C88D-FDF9-70B3-C6FF19B4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CD937A-47D1-4FA8-F499-D1299E0D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3619D0-39D6-8CE7-05C8-7C43F5B9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27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412CAD-49B4-1508-E6E8-F4934CBC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FBA175D-D12F-E4CE-D779-FA4FFF03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6F3281-0C96-6F5C-09F0-A556102E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827E2F-AAA4-5995-6E40-502CDD05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E1A5E0-068C-E67F-1F01-298CF500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68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39DD7BC-A196-9311-6A25-B911E96DC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06997AC-4790-1261-1292-00B486B2C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E41AB4-E473-9FB2-EFAF-7D0D5D0B8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5A23AF-C1F4-DF08-3EF5-F946D033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695F07-7D98-0172-8C09-07220487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49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D0B93D-E656-8DFA-911E-F8C6B8F6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3A2478-0998-1C42-6BA4-63775C75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099AB5-6063-FF10-7D43-0A0E35A8E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D85BA6-D460-EE2E-F641-F5D8BA62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DEC8C3-5E2B-F3D2-0F9D-B8964E69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53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AF6825-361B-5095-3104-395D4441C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50672D-223A-98D1-0C32-D48D5B394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AB1C98-8A49-F3BE-6F60-252799E0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A391D9-4CD6-52EA-A2EA-95B01273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AB8787-8915-C59C-1C92-B467D3987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50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FBA58D-ADCF-E395-9CBF-24365A774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4CE4F7-F499-DD8B-33A6-2518B8D5C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312BC09-5FFE-F1DB-6924-EAC6FC300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2A4D99-0103-562C-5FD7-26E377D9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3CD7AAD-1C4C-00A3-5231-C8159062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54A65E-34B4-D23F-9B40-7ED8C5EAE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43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D4D703-BE24-1967-DCAB-A3F16815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FB6E12A-39FE-AD5A-2B2A-FE9C1F93F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EE21B80-3B6A-19A8-D500-4808A6AA2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BBBC1EF-F2A2-A228-73C1-A5354993E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0DCE925-5017-DE72-25F3-3D668D03E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2D34DA9-2127-362A-3A82-486D13C1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23DA2D1-5176-FEF4-682A-F21299020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B9C96E5-EDB7-E496-149E-E189B97D8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44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B1F04F-2F0F-00E3-67A7-93AF69FF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A39047A-0AF7-89CC-5499-1CCF4124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71AA85-164A-F0A6-5F3B-56DE51EC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7F22CC0-B03D-64D2-FD3C-01F3DFA0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73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BE9BA32-B9D1-3BB2-E79F-BC7B34FA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D065E61-A96D-A213-969E-B345A6C2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55F7C6-1998-13E4-1E48-63B6EC95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35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44E593-0F80-897F-E50D-64C6B06E5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A682BA-FB47-832C-92C1-8349256E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012996-BB44-A2AE-7CBF-DB4EF5AA4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8FB511-5586-8D4D-C42A-7350F7B7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FDF16E-F5C1-B763-6BE3-F750FFD2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47D14B-F76E-2318-8342-FBF15744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25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9BEF2E-8376-519C-CE18-DA2EB259D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26D98FF-204A-D0E0-AD1A-36628C354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6A23CA-9A0D-3772-EFFD-65E3AC9C9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A084FD6-0A63-8DDE-ABDC-4B395CE8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CDA81C7-E3B9-9222-0E57-37E64EBC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2FD65B-99B2-0DEA-F3D1-C40BDAED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12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4392887-F470-1F16-9ADC-5ED88C0C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BBEEAC-F3C0-5EB8-CD28-F940B610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0D51A1-E704-A8BB-14DC-0888005C8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D9790-58B3-4B61-A240-47AA384A618A}" type="datetimeFigureOut">
              <a:rPr lang="zh-TW" altLang="en-US" smtClean="0"/>
              <a:t>2022/6/20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F7F65F-1B3C-3575-C8EF-19756F33D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BAF753-3F4A-9C89-CDAF-9229623455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4379-8BD2-4162-8E36-4CDB93FE1F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66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.tw/Category/MPage/zTmGOfQem6Qo6BSynQdJQ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vc.mohw.gov.tw/vapa/apply/Index.init.ctr?openExternalBrowser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AE83DE-9ACB-16A2-6F0E-B2C4A5F11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266701"/>
            <a:ext cx="10982960" cy="1162050"/>
          </a:xfrm>
        </p:spPr>
        <p:txBody>
          <a:bodyPr>
            <a:normAutofit/>
          </a:bodyPr>
          <a:lstStyle/>
          <a:p>
            <a:pPr algn="l"/>
            <a:r>
              <a:rPr lang="zh-TW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衛生福利部</a:t>
            </a: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COVID-19</a:t>
            </a:r>
            <a:r>
              <a:rPr lang="zh-TW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校園接種作業及接種後注意項</a:t>
            </a: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1800" kern="100" dirty="0" smtClean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1800" kern="100" dirty="0" smtClean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800" kern="100" dirty="0" smtClean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https://www.cdc.gov.tw/Category/MPage/zTmGOfQem6Qo6BSynQdJQw</a:t>
            </a: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68319A-FB2C-3692-975D-1C131CCB1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1A7EFB6-A900-0573-4B4B-74DE27BC4148}"/>
              </a:ext>
            </a:extLst>
          </p:cNvPr>
          <p:cNvSpPr txBox="1"/>
          <p:nvPr/>
        </p:nvSpPr>
        <p:spPr>
          <a:xfrm>
            <a:off x="903287" y="1428751"/>
            <a:ext cx="10639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3600" b="1" kern="100" dirty="0">
                <a:effectLst/>
                <a:latin typeface="Microsoft JhengHei Light" panose="020B0304030504040204" pitchFamily="34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6</a:t>
            </a:r>
            <a:r>
              <a:rPr lang="zh-TW" altLang="zh-TW" sz="3600" b="1" kern="100" dirty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3600" b="1" kern="100" dirty="0" smtClean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22</a:t>
            </a:r>
            <a:r>
              <a:rPr lang="zh-TW" altLang="zh-TW" sz="3600" b="1" kern="100" dirty="0" smtClean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日</a:t>
            </a:r>
            <a:r>
              <a:rPr lang="zh-TW" altLang="zh-TW" sz="3600" b="1" kern="100" dirty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成德高中校園</a:t>
            </a:r>
            <a:r>
              <a:rPr lang="en-US" altLang="zh-TW" sz="3600" b="1" kern="100" dirty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BNT</a:t>
            </a:r>
            <a:r>
              <a:rPr lang="zh-TW" altLang="zh-TW" sz="3600" b="1" kern="100" dirty="0">
                <a:effectLst/>
                <a:latin typeface="Calibri" panose="020F0502020204030204" pitchFamily="34" charset="0"/>
                <a:ea typeface="Microsoft JhengHei Light" panose="020B0304030504040204" pitchFamily="34" charset="-120"/>
                <a:cs typeface="Times New Roman" panose="02020603050405020304" pitchFamily="18" charset="0"/>
              </a:rPr>
              <a:t>疫苗接種時程</a:t>
            </a:r>
            <a:endParaRPr lang="zh-TW" altLang="zh-TW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2FE54D6-5DB3-DA92-219D-99166A44A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999115"/>
              </p:ext>
            </p:extLst>
          </p:nvPr>
        </p:nvGraphicFramePr>
        <p:xfrm>
          <a:off x="1045050" y="2261978"/>
          <a:ext cx="10355898" cy="432932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875598">
                  <a:extLst>
                    <a:ext uri="{9D8B030D-6E8A-4147-A177-3AD203B41FA5}">
                      <a16:colId xmlns:a16="http://schemas.microsoft.com/office/drawing/2014/main" val="258592061"/>
                    </a:ext>
                  </a:extLst>
                </a:gridCol>
                <a:gridCol w="3740150">
                  <a:extLst>
                    <a:ext uri="{9D8B030D-6E8A-4147-A177-3AD203B41FA5}">
                      <a16:colId xmlns:a16="http://schemas.microsoft.com/office/drawing/2014/main" val="3788245829"/>
                    </a:ext>
                  </a:extLst>
                </a:gridCol>
                <a:gridCol w="3740150">
                  <a:extLst>
                    <a:ext uri="{9D8B030D-6E8A-4147-A177-3AD203B41FA5}">
                      <a16:colId xmlns:a16="http://schemas.microsoft.com/office/drawing/2014/main" val="3956206469"/>
                    </a:ext>
                  </a:extLst>
                </a:gridCol>
              </a:tblGrid>
              <a:tr h="555347"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接種班級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集合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時間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預計返班時間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71026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高三全、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401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402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403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08:00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09:00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61010"/>
                  </a:ext>
                </a:extLst>
              </a:tr>
              <a:tr h="5344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404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405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406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08:30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09:15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474908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408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409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501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08:45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09:30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07508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502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503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504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09:00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09:45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067906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505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506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507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09:15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10:00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63769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508</a:t>
                      </a:r>
                      <a:r>
                        <a:rPr lang="zh-TW" sz="2000" kern="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301-305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09:30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10:15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47416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101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102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103</a:t>
                      </a:r>
                      <a:r>
                        <a:rPr lang="zh-TW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104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09:45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10:30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434851"/>
                  </a:ext>
                </a:extLst>
              </a:tr>
              <a:tr h="4627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201</a:t>
                      </a:r>
                      <a:r>
                        <a:rPr lang="zh-TW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202</a:t>
                      </a:r>
                      <a:r>
                        <a:rPr lang="zh-TW" sz="2000" kern="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、</a:t>
                      </a:r>
                      <a:r>
                        <a:rPr lang="en-US" sz="2000" kern="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204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10:00</a:t>
                      </a:r>
                      <a:endParaRPr lang="zh-TW" sz="1200" kern="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kern="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10:45</a:t>
                      </a:r>
                      <a:endParaRPr lang="zh-TW" sz="1200" kern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67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93E40D-C62E-39C8-6418-77DD9A772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800" y="72621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/>
              <a:t>學生校園</a:t>
            </a:r>
            <a:r>
              <a:rPr lang="en-US" altLang="zh-TW" b="1" dirty="0"/>
              <a:t>BNT</a:t>
            </a:r>
            <a:r>
              <a:rPr lang="zh-TW" altLang="en-US" b="1" dirty="0"/>
              <a:t>疫苗接種前準備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95C1391-A122-5414-906E-4DDE4373B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94998"/>
              </p:ext>
            </p:extLst>
          </p:nvPr>
        </p:nvGraphicFramePr>
        <p:xfrm>
          <a:off x="1167987" y="1240218"/>
          <a:ext cx="4388676" cy="5617782"/>
        </p:xfrm>
        <a:graphic>
          <a:graphicData uri="http://schemas.openxmlformats.org/drawingml/2006/table">
            <a:tbl>
              <a:tblPr firstRow="1" bandRow="1"/>
              <a:tblGrid>
                <a:gridCol w="4388676">
                  <a:extLst>
                    <a:ext uri="{9D8B030D-6E8A-4147-A177-3AD203B41FA5}">
                      <a16:colId xmlns:a16="http://schemas.microsoft.com/office/drawing/2014/main" val="901851918"/>
                    </a:ext>
                  </a:extLst>
                </a:gridCol>
              </a:tblGrid>
              <a:tr h="1194751">
                <a:tc>
                  <a:txBody>
                    <a:bodyPr/>
                    <a:lstStyle/>
                    <a:p>
                      <a:pPr algn="ctr"/>
                      <a:r>
                        <a:rPr lang="zh-TW" sz="40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必帶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719" marR="82719" marT="41359" marB="4135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68815"/>
                  </a:ext>
                </a:extLst>
              </a:tr>
              <a:tr h="4423031">
                <a:tc>
                  <a:txBody>
                    <a:bodyPr/>
                    <a:lstStyle/>
                    <a:p>
                      <a:pPr algn="ctr"/>
                      <a:r>
                        <a:rPr lang="zh-TW" sz="36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＊健保卡</a:t>
                      </a:r>
                      <a:endParaRPr lang="en-US" altLang="zh-TW" sz="3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icrosoft JhengHei Light" panose="020B03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sz="36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＊疫苗接種黃卡</a:t>
                      </a:r>
                      <a:endParaRPr lang="en-US" altLang="zh-TW" sz="3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icrosoft JhengHei Light" panose="020B03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3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＊原子筆</a:t>
                      </a:r>
                      <a:endParaRPr lang="en-US" altLang="zh-TW" sz="36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JhengHei Light" panose="020B03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sz="3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＊水</a:t>
                      </a:r>
                      <a:endParaRPr lang="zh-TW" sz="3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2719" marR="82719" marT="41359" marB="4135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595013"/>
                  </a:ext>
                </a:extLst>
              </a:tr>
            </a:tbl>
          </a:graphicData>
        </a:graphic>
      </p:graphicFrame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6230CADC-CD5D-0D92-46E4-7C6B47B99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79414"/>
              </p:ext>
            </p:extLst>
          </p:nvPr>
        </p:nvGraphicFramePr>
        <p:xfrm>
          <a:off x="7486651" y="1240218"/>
          <a:ext cx="3752850" cy="5637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850">
                  <a:extLst>
                    <a:ext uri="{9D8B030D-6E8A-4147-A177-3AD203B41FA5}">
                      <a16:colId xmlns:a16="http://schemas.microsoft.com/office/drawing/2014/main" val="2690476770"/>
                    </a:ext>
                  </a:extLst>
                </a:gridCol>
              </a:tblGrid>
              <a:tr h="115696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4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身心準備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168615"/>
                  </a:ext>
                </a:extLst>
              </a:tr>
              <a:tr h="43610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600" dirty="0"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＃營養均衡</a:t>
                      </a:r>
                      <a:endParaRPr lang="en-US" altLang="zh-TW" sz="3600" dirty="0">
                        <a:latin typeface="PMingLiU" panose="02020500000000000000" pitchFamily="18" charset="-120"/>
                        <a:ea typeface="PMingLiU" panose="02020500000000000000" pitchFamily="18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600" dirty="0"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＃用過餐之後</a:t>
                      </a:r>
                      <a:endParaRPr lang="en-US" altLang="zh-TW" sz="3600" dirty="0">
                        <a:latin typeface="PMingLiU" panose="02020500000000000000" pitchFamily="18" charset="-120"/>
                        <a:ea typeface="PMingLiU" panose="02020500000000000000" pitchFamily="18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600" dirty="0"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＃充足水分</a:t>
                      </a:r>
                      <a:endParaRPr lang="en-US" altLang="zh-TW" sz="3600" dirty="0">
                        <a:latin typeface="PMingLiU" panose="02020500000000000000" pitchFamily="18" charset="-120"/>
                        <a:ea typeface="PMingLiU" panose="02020500000000000000" pitchFamily="18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600" dirty="0"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＃放鬆心情</a:t>
                      </a:r>
                      <a:endParaRPr lang="en-US" altLang="zh-TW" sz="3600" dirty="0">
                        <a:latin typeface="PMingLiU" panose="02020500000000000000" pitchFamily="18" charset="-120"/>
                        <a:ea typeface="PMingLiU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＃穿著短袖上衣</a:t>
                      </a:r>
                      <a:endParaRPr lang="zh-TW" altLang="en-US" sz="3600" dirty="0"/>
                    </a:p>
                    <a:p>
                      <a:endParaRPr lang="zh-TW" alt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72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17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6A1780-3EB7-0213-01A9-2180F507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733550"/>
          </a:xfrm>
        </p:spPr>
        <p:txBody>
          <a:bodyPr>
            <a:normAutofit fontScale="90000"/>
          </a:bodyPr>
          <a:lstStyle/>
          <a:p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黃卡遺失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兩種方式擇一處理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※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備妥雙證件至轄區衛生所申請補發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可先打電話確認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b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申請數位護照影本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1800" dirty="0">
                <a:latin typeface="PMingLiU" panose="02020500000000000000" pitchFamily="18" charset="-120"/>
                <a:ea typeface="PMingLiU" panose="02020500000000000000" pitchFamily="18" charset="-120"/>
              </a:rPr>
              <a:t>需先確定施打日期與計次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疫苗數位護照申請網址如下：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ga-IE" altLang="zh-TW" sz="1800" u="sng" dirty="0">
                <a:solidFill>
                  <a:srgbClr val="0000ED"/>
                </a:solidFill>
                <a:effectLst/>
                <a:uFill>
                  <a:solidFill>
                    <a:srgbClr val="0000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</a:t>
            </a:r>
            <a:r>
              <a:rPr lang="ga-IE" altLang="zh-TW" sz="1800" u="none" strike="noStrike" dirty="0">
                <a:solidFill>
                  <a:srgbClr val="0000ED"/>
                </a:solidFill>
                <a:effectLst/>
                <a:uFill>
                  <a:solidFill>
                    <a:srgbClr val="0000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p</a:t>
            </a:r>
            <a:r>
              <a:rPr lang="ga-IE" altLang="zh-TW" sz="1800" u="sng" dirty="0">
                <a:solidFill>
                  <a:srgbClr val="0000ED"/>
                </a:solidFill>
                <a:effectLst/>
                <a:uFill>
                  <a:solidFill>
                    <a:srgbClr val="0000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s://dvc.mohw.gov.tw/vapa/apply/Index.init.ctr?openExternalBrowser=1</a:t>
            </a:r>
            <a:r>
              <a:rPr lang="zh-TW" altLang="zh-TW" sz="1800" u="sng" dirty="0">
                <a:effectLst/>
                <a:uFill>
                  <a:solidFill>
                    <a:srgbClr val="0000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zh-TW" altLang="zh-TW" sz="1800" u="sng" dirty="0">
                <a:effectLst/>
                <a:uFill>
                  <a:solidFill>
                    <a:srgbClr val="0000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228309-B70B-75EE-8D8B-EEEF86744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701"/>
            <a:ext cx="10515600" cy="4581524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成德高中校園</a:t>
            </a:r>
            <a:r>
              <a:rPr lang="en-US" altLang="zh-TW" dirty="0">
                <a:solidFill>
                  <a:schemeClr val="accent2">
                    <a:lumMod val="75000"/>
                  </a:schemeClr>
                </a:solidFill>
              </a:rPr>
              <a:t>BNT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疫苗接種流程</a:t>
            </a: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全班需集體行動團進團出</a:t>
            </a: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dirty="0"/>
              <a:t>防疫假及居隔者請勿到校，應擇日到校外接種</a:t>
            </a: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5C5BD052-4AE0-B80C-B754-BC49A2BC180B}"/>
              </a:ext>
            </a:extLst>
          </p:cNvPr>
          <p:cNvSpPr/>
          <p:nvPr/>
        </p:nvSpPr>
        <p:spPr>
          <a:xfrm>
            <a:off x="2947988" y="5155084"/>
            <a:ext cx="447675" cy="381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7605E78D-2252-9AA4-BC24-0ECB1BBEB262}"/>
              </a:ext>
            </a:extLst>
          </p:cNvPr>
          <p:cNvSpPr/>
          <p:nvPr/>
        </p:nvSpPr>
        <p:spPr>
          <a:xfrm>
            <a:off x="416719" y="4062665"/>
            <a:ext cx="2297905" cy="2471151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各班級依排定時間，攜帶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額溫槍至活動中心二樓集合</a:t>
            </a:r>
          </a:p>
          <a:p>
            <a:pPr algn="ctr"/>
            <a:endParaRPr lang="zh-TW" altLang="en-US" dirty="0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E3760583-D53C-C852-736D-B23375E87884}"/>
              </a:ext>
            </a:extLst>
          </p:cNvPr>
          <p:cNvSpPr/>
          <p:nvPr/>
        </p:nvSpPr>
        <p:spPr>
          <a:xfrm>
            <a:off x="3486152" y="4091825"/>
            <a:ext cx="2247900" cy="25375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量體溫發放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意願書、檢查健保卡、黃卡、確認接種間隔</a:t>
            </a:r>
          </a:p>
          <a:p>
            <a:pPr algn="ctr"/>
            <a:endParaRPr lang="zh-TW" altLang="en-US" dirty="0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0D43BAB7-4844-803A-61A8-4410F2EA52B2}"/>
              </a:ext>
            </a:extLst>
          </p:cNvPr>
          <p:cNvSpPr/>
          <p:nvPr/>
        </p:nvSpPr>
        <p:spPr>
          <a:xfrm>
            <a:off x="6303171" y="4243054"/>
            <a:ext cx="2538412" cy="22907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各班級依序至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一樓行政區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插卡</a:t>
            </a:r>
            <a:r>
              <a:rPr lang="en-US" altLang="zh-TW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</a:t>
            </a:r>
            <a:r>
              <a:rPr lang="en-US" altLang="zh-TW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接種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1CC34D24-177B-607F-B8B9-1EDC6BE2FA6C}"/>
              </a:ext>
            </a:extLst>
          </p:cNvPr>
          <p:cNvSpPr/>
          <p:nvPr/>
        </p:nvSpPr>
        <p:spPr>
          <a:xfrm>
            <a:off x="5794774" y="5269384"/>
            <a:ext cx="447675" cy="381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39F7239B-A689-7FD9-0673-AF61AB0C3D3A}"/>
              </a:ext>
            </a:extLst>
          </p:cNvPr>
          <p:cNvSpPr/>
          <p:nvPr/>
        </p:nvSpPr>
        <p:spPr>
          <a:xfrm>
            <a:off x="9538096" y="4152859"/>
            <a:ext cx="2047875" cy="24711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留觀</a:t>
            </a:r>
            <a:r>
              <a:rPr lang="en-US" altLang="zh-TW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保持安靜</a:t>
            </a:r>
            <a:endParaRPr lang="en-US" altLang="zh-TW" sz="2400" b="1" i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4500"/>
              </a:lnSpc>
            </a:pPr>
            <a:r>
              <a:rPr lang="zh-TW" altLang="en-US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互相照顧</a:t>
            </a:r>
          </a:p>
        </p:txBody>
      </p:sp>
      <p:sp>
        <p:nvSpPr>
          <p:cNvPr id="19" name="箭號: 向右 18">
            <a:extLst>
              <a:ext uri="{FF2B5EF4-FFF2-40B4-BE49-F238E27FC236}">
                <a16:creationId xmlns:a16="http://schemas.microsoft.com/office/drawing/2014/main" id="{E0337072-BCD6-1A5E-6994-00B2E8ACC191}"/>
              </a:ext>
            </a:extLst>
          </p:cNvPr>
          <p:cNvSpPr/>
          <p:nvPr/>
        </p:nvSpPr>
        <p:spPr>
          <a:xfrm>
            <a:off x="8963027" y="5197935"/>
            <a:ext cx="447675" cy="3810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4F1EB98-1DED-3FF2-7002-5703F09C415F}"/>
              </a:ext>
            </a:extLst>
          </p:cNvPr>
          <p:cNvSpPr/>
          <p:nvPr/>
        </p:nvSpPr>
        <p:spPr>
          <a:xfrm>
            <a:off x="909637" y="209549"/>
            <a:ext cx="10372725" cy="64389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5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當日不能接種狀況</a:t>
            </a:r>
            <a:endParaRPr kumimoji="0" lang="en-US" altLang="zh-TW" sz="50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未攜帶健保卡及疫苗黃卡等接種證明。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無意願書或意願書有塗改未簽名確認。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感染過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COVID-19(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確診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，間隔未滿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個月。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4.6/22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當天居隔中或是班級、補習班告知防疫假在家者，隔離決數請自行至醫療院所預約施打。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5.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未達接種間隔者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打過第一劑者欲第二劑者需間隔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12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周以上、</a:t>
            </a:r>
            <a:endParaRPr kumimoji="0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打過第二劑欲打追加劑者需隔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150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天以上</a:t>
            </a:r>
            <a:endParaRPr kumimoji="0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4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2800" dirty="0">
                <a:solidFill>
                  <a:srgbClr val="5B9BD5">
                    <a:lumMod val="75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6.</a:t>
            </a:r>
            <a:r>
              <a:rPr lang="zh-TW" altLang="en-US" sz="2800" dirty="0">
                <a:solidFill>
                  <a:srgbClr val="5B9BD5">
                    <a:lumMod val="75000"/>
                  </a:srgbClr>
                </a:solidFill>
                <a:latin typeface="Calibri" panose="020F0502020204030204"/>
                <a:ea typeface="新細明體" panose="02020500000000000000" pitchFamily="18" charset="-120"/>
              </a:rPr>
              <a:t>發燒、經健康狀況經醫師評估不是合接種者。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757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D91457B-1FD8-492E-E801-1500F80FA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190905"/>
            <a:ext cx="9834879" cy="6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6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356</Words>
  <Application>Microsoft Office PowerPoint</Application>
  <PresentationFormat>寬螢幕</PresentationFormat>
  <Paragraphs>67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Microsoft JhengHei Light</vt:lpstr>
      <vt:lpstr>微軟正黑體</vt:lpstr>
      <vt:lpstr>新細明體</vt:lpstr>
      <vt:lpstr>新細明體</vt:lpstr>
      <vt:lpstr>Arial</vt:lpstr>
      <vt:lpstr>Calibri</vt:lpstr>
      <vt:lpstr>Calibri Light</vt:lpstr>
      <vt:lpstr>Times New Roman</vt:lpstr>
      <vt:lpstr>Verdana</vt:lpstr>
      <vt:lpstr>Office 佈景主題</vt:lpstr>
      <vt:lpstr>衛生福利部COVID-19校園接種作業及接種後注意項    https://www.cdc.gov.tw/Category/MPage/zTmGOfQem6Qo6BSynQdJQw   </vt:lpstr>
      <vt:lpstr>學生校園BNT疫苗接種前準備</vt:lpstr>
      <vt:lpstr>黃卡遺失(兩種方式擇一處理) ※備妥雙證件至轄區衛生所申請補發(可先打電話確認) 申請數位護照影本(需先確定施打日期與計次)疫苗數位護照申請網址如下： https://dvc.mohw.gov.tw/vapa/apply/Index.init.ctr?openExternalBrowser=1 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衛生福利部COVID-19校園接種作業及接種後注意項   https://www.cdc.gov.tw/Category/MPage/zTmGOfQem6Qo6BSynQdJQw  本校5/26公告之校園BNT說明  https://www.hchs.hc.edu.tw/ischool/public/news_view/show.php?nid=1730  </dc:title>
  <dc:creator>fanping liu</dc:creator>
  <cp:lastModifiedBy>User</cp:lastModifiedBy>
  <cp:revision>4</cp:revision>
  <dcterms:created xsi:type="dcterms:W3CDTF">2022-06-19T13:31:19Z</dcterms:created>
  <dcterms:modified xsi:type="dcterms:W3CDTF">2022-06-20T09:10:15Z</dcterms:modified>
</cp:coreProperties>
</file>