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453" r:id="rId3"/>
    <p:sldId id="459" r:id="rId4"/>
    <p:sldId id="442" r:id="rId5"/>
    <p:sldId id="448" r:id="rId6"/>
    <p:sldId id="449" r:id="rId7"/>
    <p:sldId id="435" r:id="rId8"/>
    <p:sldId id="454" r:id="rId9"/>
    <p:sldId id="455" r:id="rId10"/>
    <p:sldId id="456" r:id="rId11"/>
    <p:sldId id="444" r:id="rId12"/>
    <p:sldId id="458" r:id="rId13"/>
    <p:sldId id="457" r:id="rId14"/>
    <p:sldId id="460" r:id="rId15"/>
    <p:sldId id="462" r:id="rId16"/>
    <p:sldId id="277" r:id="rId17"/>
    <p:sldId id="279" r:id="rId18"/>
    <p:sldId id="280" r:id="rId19"/>
    <p:sldId id="461" r:id="rId20"/>
  </p:sldIdLst>
  <p:sldSz cx="12192000" cy="6858000"/>
  <p:notesSz cx="7102475" cy="9388475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3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CC"/>
    <a:srgbClr val="339966"/>
    <a:srgbClr val="2A6BA6"/>
    <a:srgbClr val="336699"/>
    <a:srgbClr val="FF7C80"/>
    <a:srgbClr val="00FF00"/>
    <a:srgbClr val="800080"/>
    <a:srgbClr val="CC00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佈景主題樣式 2 - 輔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09" autoAdjust="0"/>
    <p:restoredTop sz="94328" autoAdjust="0"/>
  </p:normalViewPr>
  <p:slideViewPr>
    <p:cSldViewPr snapToGrid="0">
      <p:cViewPr varScale="1">
        <p:scale>
          <a:sx n="76" d="100"/>
          <a:sy n="76" d="100"/>
        </p:scale>
        <p:origin x="444" y="96"/>
      </p:cViewPr>
      <p:guideLst>
        <p:guide orient="horz" pos="2154"/>
        <p:guide pos="383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77738" cy="47105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3093" y="3"/>
            <a:ext cx="3077738" cy="47105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1C925C85-3084-4837-AE0D-BCA9F5A963D1}" type="datetimeFigureOut">
              <a:rPr lang="zh-TW" altLang="en-US" smtClean="0"/>
              <a:t>2022/3/1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8917424"/>
            <a:ext cx="3077738" cy="471052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3093" y="8917424"/>
            <a:ext cx="3077738" cy="471052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4968D506-6028-4AC0-8413-ECDA6A2ABF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7848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447675" y="773113"/>
            <a:ext cx="601662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57348" y="4505164"/>
            <a:ext cx="5986137" cy="405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TW"/>
              <a:t>单击此处编辑母版文本样式</a:t>
            </a:r>
          </a:p>
          <a:p>
            <a:pPr lvl="1"/>
            <a:r>
              <a:rPr lang="zh-CN" altLang="zh-TW"/>
              <a:t>第二级</a:t>
            </a:r>
          </a:p>
          <a:p>
            <a:pPr lvl="2"/>
            <a:r>
              <a:rPr lang="zh-CN" altLang="zh-TW"/>
              <a:t>第三级</a:t>
            </a:r>
          </a:p>
          <a:p>
            <a:pPr lvl="3"/>
            <a:r>
              <a:rPr lang="zh-CN" altLang="zh-TW"/>
              <a:t>第四级</a:t>
            </a:r>
          </a:p>
          <a:p>
            <a:pPr lvl="4"/>
            <a:r>
              <a:rPr lang="zh-CN" altLang="zh-TW"/>
              <a:t>第五级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79384" cy="46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3" y="0"/>
            <a:ext cx="3079383" cy="46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225D7E-F2BB-49C2-9102-151EBB44F757}" type="datetimeFigureOut">
              <a:rPr lang="zh-CN" altLang="en-US"/>
              <a:pPr/>
              <a:t>2022/3/1</a:t>
            </a:fld>
            <a:endParaRPr lang="zh-CN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919052"/>
            <a:ext cx="3079384" cy="46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3" y="8919052"/>
            <a:ext cx="3079383" cy="46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6AC688-F352-46E1-AEF9-E15D6E5E2EF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562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4A0AB-089B-44AE-A287-A3B5F37DB42F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775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4A0AB-089B-44AE-A287-A3B5F37DB42F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076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4A0AB-089B-44AE-A287-A3B5F37DB42F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076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429F62-6B39-42B2-9A6B-541CD715889A}" type="datetime1">
              <a:rPr lang="zh-CN" altLang="en-US" smtClean="0"/>
              <a:pPr/>
              <a:t>2022/3/1</a:t>
            </a:fld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AE909-7F13-466B-9FBF-E495F37B59A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313699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5E069-5EF9-4EE3-9F3F-9FAAACE31BF7}" type="datetime1">
              <a:rPr lang="zh-CN" altLang="en-US" smtClean="0"/>
              <a:pPr/>
              <a:t>2022/3/1</a:t>
            </a:fld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83E41-A31F-4B3C-956D-F8C649A7BB6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7346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492099-BBE4-4308-BCC5-50FB094C2BFD}" type="datetime1">
              <a:rPr lang="zh-CN" altLang="en-US" smtClean="0"/>
              <a:pPr/>
              <a:t>2022/3/1</a:t>
            </a:fld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978CA-E266-4CE0-9A0D-02821D5521D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99692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70607A-EB09-4464-B9F9-BBAE9FEA8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F884A62-FE00-4E3D-ADA0-E22F86BE8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06559F-931E-4C1C-BAA3-CE3BB96CA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C556E-D11A-48D7-81C0-B1B5323EC1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0C8357-4EE7-434F-8F1D-EB72F50A2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63E9BA-C35D-4623-8AEC-12CBA176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95263E-7865-4889-9FDE-7A423744D6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309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461D68-9D60-45C1-84CF-8694F122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A4BDC1-FF73-432D-AC47-8EEEC5E09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CF9B87-024B-4A06-BA78-956CBBDA0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C556E-D11A-48D7-81C0-B1B5323EC1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57915F-D67C-484A-9A5C-333C71D1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8CB9FE-E585-479C-9939-C1DF8EC97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95263E-7865-4889-9FDE-7A423744D6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649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1C1372-734A-4296-9FB4-2B237227A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504FB-3962-4ABB-8F21-3B1297384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73F61E-C842-45A9-9C07-EC60B6A6D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C556E-D11A-48D7-81C0-B1B5323EC1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C42772-006F-42F3-A53C-D6F9334C5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E654AF-4882-4FA1-A3C1-F88A71FB2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95263E-7865-4889-9FDE-7A423744D6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840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3E3B72-32AE-40DB-856E-1F79DC1CC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6AB566-0A02-47B8-B36A-57903E92C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0B06DF-2A5D-49B6-940D-1C73553E3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D9A042-4577-4206-93A8-735631107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C556E-D11A-48D7-81C0-B1B5323EC1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D834B9-AC17-4E4F-9973-2C6080B7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1C0070B-569D-4FDB-83D2-2831B39FB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95263E-7865-4889-9FDE-7A423744D6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915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FA247E-FC99-4DEE-9659-A61E58CA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EFF825-A106-4C43-96EC-00D9D7D29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2506D75-1984-4130-BBE1-66A0B2075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05EF971-1A5F-4FCD-A849-5068EEBFA0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74A3C7F-A504-486F-AC52-BAFC7D2EE7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CF8FD0D-2A45-42AA-9F3A-D4BBA2C3F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C556E-D11A-48D7-81C0-B1B5323EC1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E9B8A7F-BFA8-4329-AFC8-89D05783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2C94869-7BF3-4FFD-812C-03E8CEB5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95263E-7865-4889-9FDE-7A423744D6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869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7CC1BC-64C9-4962-A764-37E770FBC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638FC6B-45DE-432B-B145-F8D8AB2A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C556E-D11A-48D7-81C0-B1B5323EC1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413F784-0D7C-43D2-A802-629BA7317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8781AAF-B2A9-4052-BD38-326FE4C13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95263E-7865-4889-9FDE-7A423744D6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090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5BCC6E6-411E-4830-BEE1-1A6268018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C556E-D11A-48D7-81C0-B1B5323EC1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F4BA76C-B531-4C6F-850E-214EA4DF3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662A71-4ED7-4C0E-AF3B-EACBFA468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95263E-7865-4889-9FDE-7A423744D6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426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2B54FA-E333-4D04-A18F-7D50B83F6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2AD769-544A-47A1-A306-AEDAED293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514AB2-F4D7-4383-B3E7-D0F716378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5D2DB71-2A42-4C00-9449-CA0DA297B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C556E-D11A-48D7-81C0-B1B5323EC1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DC5D84D-5127-4599-9769-61D2E6955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5A3411-124D-4AEE-9E12-7E304879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95263E-7865-4889-9FDE-7A423744D6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227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0A1637-404B-4365-8E44-732940B92CB5}" type="datetime1">
              <a:rPr lang="zh-CN" altLang="en-US" smtClean="0"/>
              <a:pPr/>
              <a:t>2022/3/1</a:t>
            </a:fld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F1631-375F-464A-BF06-7A351078087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307193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C113AC-DF3C-45F8-8376-712B7F9BF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9E7EF9C-8988-4176-8DA2-5346BDB81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72ECB9-BC6A-47B2-9484-877938926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7DA26D-1083-4E20-8433-3EACB7812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C556E-D11A-48D7-81C0-B1B5323EC1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8488704-F74A-430C-9177-1F6D51338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EEC994E-AAE0-4342-820B-14F521FAD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95263E-7865-4889-9FDE-7A423744D6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894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F35A-5862-461C-A776-246D30F82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AA2EDF-8154-4C55-8E92-834173DDF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806EFA-9976-4A7A-810D-76C7047B7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C556E-D11A-48D7-81C0-B1B5323EC1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8A798A-BE9A-4072-A93C-D1D1E2030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DD673F-0533-4515-9B56-B753621D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95263E-7865-4889-9FDE-7A423744D6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793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9D47182-1EDE-4FA1-B130-E58222460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FE14DC1-ED6B-47BE-A195-B8D73B1D8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C965E7-1B02-43B7-BFDC-37294AFC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C556E-D11A-48D7-81C0-B1B5323EC1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516B03-A310-4DD8-90FD-D6C9AA68E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74A88E-0943-4A05-8AAD-3E4E90A97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95263E-7865-4889-9FDE-7A423744D6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534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E874C0-4373-4E08-812B-2CA49A95E829}" type="datetime1">
              <a:rPr lang="zh-CN" altLang="en-US" smtClean="0"/>
              <a:pPr/>
              <a:t>2022/3/1</a:t>
            </a:fld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F0A0E-ADEE-4C96-8B7A-1322B9A9C62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43523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E25EED-EA0D-4C7C-8926-235B2E7FADCE}" type="datetime1">
              <a:rPr lang="zh-CN" altLang="en-US" smtClean="0"/>
              <a:pPr/>
              <a:t>2022/3/1</a:t>
            </a:fld>
            <a:endParaRPr lang="zh-CN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F0F0A-DAAE-4403-8445-9ECAE0E0C7F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83843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D6A794-0064-4EFB-8516-A5EDD85AC53C}" type="datetime1">
              <a:rPr lang="zh-CN" altLang="en-US" smtClean="0"/>
              <a:pPr/>
              <a:t>2022/3/1</a:t>
            </a:fld>
            <a:endParaRPr lang="zh-CN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3408F-8515-4EA1-851F-DF7C10BCF1A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22606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4DCB48-65EF-47EA-A47A-66A5FC88E736}" type="datetime1">
              <a:rPr lang="zh-CN" altLang="en-US" smtClean="0"/>
              <a:pPr/>
              <a:t>2022/3/1</a:t>
            </a:fld>
            <a:endParaRPr lang="zh-CN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31EA0-6E39-46DB-AB08-20288CC3C00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501239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4A2C1C-AC94-4980-9B5E-635708C36162}" type="datetime1">
              <a:rPr lang="zh-CN" altLang="en-US" smtClean="0"/>
              <a:pPr/>
              <a:t>2022/3/1</a:t>
            </a:fld>
            <a:endParaRPr lang="zh-CN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59504-D331-4EF0-B7E9-76801FF3D75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33409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C9865C-1379-427A-800F-129309B7D00F}" type="datetime1">
              <a:rPr lang="zh-CN" altLang="en-US" smtClean="0"/>
              <a:pPr/>
              <a:t>2022/3/1</a:t>
            </a:fld>
            <a:endParaRPr lang="zh-CN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AE00A-FC8E-4C1D-9F85-412DAE8873E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097047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DE8304-48AD-4CBB-8CCA-2B66A5F3F452}" type="datetime1">
              <a:rPr lang="zh-CN" altLang="en-US" smtClean="0"/>
              <a:pPr/>
              <a:t>2022/3/1</a:t>
            </a:fld>
            <a:endParaRPr lang="zh-CN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5C480-75EC-4390-A997-3A51F33BF47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46546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zh-CN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zh-CN"/>
              <a:t>Click to edit Master text styles</a:t>
            </a:r>
          </a:p>
          <a:p>
            <a:pPr lvl="1"/>
            <a:r>
              <a:rPr lang="zh-TW" altLang="zh-CN"/>
              <a:t>Second level</a:t>
            </a:r>
          </a:p>
          <a:p>
            <a:pPr lvl="2"/>
            <a:r>
              <a:rPr lang="zh-TW" altLang="zh-CN"/>
              <a:t>Third level</a:t>
            </a:r>
          </a:p>
          <a:p>
            <a:pPr lvl="3"/>
            <a:r>
              <a:rPr lang="zh-TW" altLang="zh-CN"/>
              <a:t>Fourth level</a:t>
            </a:r>
          </a:p>
          <a:p>
            <a:pPr lvl="4"/>
            <a:r>
              <a:rPr lang="zh-TW" altLang="zh-CN"/>
              <a:t>Fifth level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3276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0E2A393-057C-4C6A-B41C-1825B3818BD9}" type="datetime1">
              <a:rPr lang="zh-CN" altLang="en-US" smtClean="0"/>
              <a:pPr/>
              <a:t>2022/3/1</a:t>
            </a:fld>
            <a:endParaRPr lang="zh-CN" altLang="en-US"/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BB2AD01-D07D-44D5-B5F4-BE07F72AD5C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A2F3B47-B08B-4181-88A1-0D61C596F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9D1A009-55AC-40B1-BECE-C8E17CE74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4A7723-30C6-41D1-B39D-85DF3D3995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C556E-D11A-48D7-81C0-B1B5323EC13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6D8014-D4F0-4B30-B629-8D6D50AFB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5A88B7-1EF5-48FA-988D-161EF7D69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95263E-7865-4889-9FDE-7A423744D6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31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A57D70-898D-47AC-8348-037317B23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683395"/>
            <a:ext cx="10363200" cy="2917056"/>
          </a:xfrm>
        </p:spPr>
        <p:txBody>
          <a:bodyPr/>
          <a:lstStyle/>
          <a:p>
            <a:pPr algn="ctr"/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成德高中  </a:t>
            </a:r>
            <a:r>
              <a:rPr lang="zh-TW" altLang="en-US" sz="6600" b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altLang="zh-TW" sz="6600" b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111</a:t>
            </a:r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br>
              <a:rPr lang="en-US" altLang="zh-TW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繁星撕榜及系統說明會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3D07997-7390-4987-8F30-DDB2F3A365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sz="4500" b="1" dirty="0"/>
              <a:t>111</a:t>
            </a:r>
            <a:r>
              <a:rPr lang="zh-TW" altLang="en-US" sz="4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4500" b="1" dirty="0"/>
              <a:t>2</a:t>
            </a:r>
            <a:r>
              <a:rPr lang="zh-TW" altLang="en-US" sz="4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4500" b="1" dirty="0"/>
              <a:t>25</a:t>
            </a:r>
            <a:r>
              <a:rPr lang="zh-TW" altLang="en-US" sz="4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sz="4500" b="1" dirty="0"/>
              <a:t> </a:t>
            </a:r>
            <a:r>
              <a:rPr lang="en-US" altLang="zh-TW" sz="4500" b="1" dirty="0"/>
              <a:t>12:55</a:t>
            </a:r>
            <a:r>
              <a:rPr lang="zh-TW" altLang="en-US" sz="4500" b="1" dirty="0"/>
              <a:t> </a:t>
            </a:r>
            <a:r>
              <a:rPr lang="zh-TW" altLang="en-US" sz="4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視聽教室</a:t>
            </a:r>
            <a:endParaRPr lang="en-US" altLang="zh-TW" sz="45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665418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79024" y="381934"/>
            <a:ext cx="6032927" cy="646331"/>
          </a:xfrm>
          <a:prstGeom prst="rect">
            <a:avLst/>
          </a:prstGeom>
          <a:solidFill>
            <a:srgbClr val="0000FF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繁星推薦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分發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&amp;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錄取規則</a:t>
            </a:r>
            <a:endParaRPr lang="en-US" altLang="zh-TW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57528" y="1450109"/>
            <a:ext cx="10821335" cy="589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740664" lvl="1" indent="-228600" eaLnBrk="1" fontAlgn="auto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003300"/>
              </a:buClr>
              <a:buFont typeface="Wingdings"/>
              <a:buChar char=""/>
              <a:defRPr/>
            </a:pPr>
            <a:r>
              <a:rPr kumimoji="0" lang="zh-TW" altLang="en-US" sz="2200" b="1" dirty="0">
                <a:solidFill>
                  <a:srgbClr val="44546A"/>
                </a:solidFill>
                <a:latin typeface="微軟正黑體" pitchFamily="34" charset="-120"/>
                <a:ea typeface="微軟正黑體" pitchFamily="34" charset="-120"/>
              </a:rPr>
              <a:t>每所高中對同一所大學每個學群至多推薦</a:t>
            </a:r>
            <a:r>
              <a:rPr kumimoji="0"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kumimoji="0" lang="zh-TW" altLang="en-US" sz="2200" b="1" dirty="0">
                <a:solidFill>
                  <a:srgbClr val="44546A"/>
                </a:solidFill>
                <a:latin typeface="微軟正黑體" pitchFamily="34" charset="-120"/>
                <a:ea typeface="微軟正黑體" pitchFamily="34" charset="-120"/>
              </a:rPr>
              <a:t>名學生。</a:t>
            </a:r>
          </a:p>
          <a:p>
            <a:pPr marL="740664" lvl="1" indent="-228600" eaLnBrk="1" fontAlgn="auto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003300"/>
              </a:buClr>
              <a:buFont typeface="Wingdings"/>
              <a:buChar char=""/>
              <a:defRPr/>
            </a:pPr>
            <a:r>
              <a:rPr kumimoji="0" lang="zh-TW" altLang="en-US" sz="2200" b="1" dirty="0">
                <a:solidFill>
                  <a:srgbClr val="44546A"/>
                </a:solidFill>
                <a:latin typeface="微軟正黑體" pitchFamily="34" charset="-120"/>
                <a:ea typeface="微軟正黑體" pitchFamily="34" charset="-120"/>
              </a:rPr>
              <a:t>每一名考生僅能被推薦至</a:t>
            </a:r>
            <a:r>
              <a:rPr kumimoji="0" lang="en-US" altLang="zh-TW" sz="2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kumimoji="0" lang="zh-TW" altLang="en-US" sz="2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校</a:t>
            </a:r>
            <a:r>
              <a:rPr kumimoji="0" lang="en-US" altLang="zh-TW" sz="2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kumimoji="0" lang="zh-TW" altLang="en-US" sz="2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學群</a:t>
            </a:r>
            <a:r>
              <a:rPr kumimoji="0" lang="zh-TW" altLang="en-US" sz="2200" b="1" dirty="0">
                <a:solidFill>
                  <a:srgbClr val="44546A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pPr marL="740664" lvl="1" indent="-228600" eaLnBrk="1" fontAlgn="auto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003300"/>
              </a:buClr>
              <a:buFont typeface="Wingdings"/>
              <a:buChar char=""/>
              <a:defRPr/>
            </a:pPr>
            <a:r>
              <a:rPr kumimoji="0" lang="zh-TW" altLang="en-US" sz="2200" b="1" dirty="0">
                <a:solidFill>
                  <a:srgbClr val="44546A"/>
                </a:solidFill>
                <a:latin typeface="微軟正黑體" pitchFamily="34" charset="-120"/>
                <a:ea typeface="微軟正黑體" pitchFamily="34" charset="-120"/>
              </a:rPr>
              <a:t>採兩輪分發，</a:t>
            </a:r>
            <a:r>
              <a:rPr kumimoji="0" lang="zh-TW" altLang="en-US" sz="2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第一輪</a:t>
            </a:r>
            <a:r>
              <a:rPr kumimoji="0" lang="zh-TW" altLang="en-US" sz="2200" b="1" dirty="0">
                <a:solidFill>
                  <a:srgbClr val="44546A"/>
                </a:solidFill>
                <a:latin typeface="微軟正黑體" pitchFamily="34" charset="-120"/>
                <a:ea typeface="微軟正黑體" pitchFamily="34" charset="-120"/>
              </a:rPr>
              <a:t>分發每所高中最多</a:t>
            </a:r>
            <a:r>
              <a:rPr kumimoji="0" lang="zh-TW" altLang="en-US" sz="2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只錄取一名</a:t>
            </a:r>
            <a:r>
              <a:rPr kumimoji="0" lang="zh-TW" altLang="en-US" sz="2200" b="1" dirty="0">
                <a:solidFill>
                  <a:srgbClr val="44546A"/>
                </a:solidFill>
                <a:latin typeface="微軟正黑體" pitchFamily="34" charset="-120"/>
                <a:ea typeface="微軟正黑體" pitchFamily="34" charset="-120"/>
              </a:rPr>
              <a:t>學生。</a:t>
            </a:r>
            <a:endParaRPr kumimoji="0" lang="en-US" altLang="zh-TW" sz="2200" b="1" dirty="0">
              <a:solidFill>
                <a:srgbClr val="44546A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2064" lvl="1" indent="0" eaLnBrk="1" fontAlgn="auto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003300"/>
              </a:buClr>
              <a:buNone/>
              <a:defRPr/>
            </a:pPr>
            <a:r>
              <a:rPr lang="en-US" altLang="zh-TW" sz="2000" b="1" dirty="0">
                <a:solidFill>
                  <a:srgbClr val="FFC000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    (</a:t>
            </a:r>
            <a:r>
              <a:rPr lang="zh-TW" altLang="en-US" sz="2000" b="1" dirty="0">
                <a:solidFill>
                  <a:srgbClr val="FFC000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en-US" altLang="zh-TW" sz="2000" b="1" dirty="0">
                <a:solidFill>
                  <a:srgbClr val="FFC000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sz="2000" b="1" dirty="0">
                <a:solidFill>
                  <a:srgbClr val="FFC000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三學群同所高中僅錄取</a:t>
            </a:r>
            <a:r>
              <a:rPr lang="en-US" altLang="zh-TW" sz="2000" b="1" dirty="0">
                <a:solidFill>
                  <a:srgbClr val="FFC000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000" b="1" dirty="0">
                <a:solidFill>
                  <a:srgbClr val="FFC000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名學生，四</a:t>
            </a:r>
            <a:r>
              <a:rPr lang="en-US" altLang="zh-TW" sz="2000" b="1" dirty="0">
                <a:solidFill>
                  <a:srgbClr val="FFC000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sz="2000" b="1" dirty="0">
                <a:solidFill>
                  <a:srgbClr val="FFC000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七學群同所高中</a:t>
            </a:r>
            <a:r>
              <a:rPr lang="zh-TW" altLang="en-US" sz="2000" b="1" u="sng" dirty="0">
                <a:solidFill>
                  <a:srgbClr val="FFC000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個別</a:t>
            </a:r>
            <a:r>
              <a:rPr lang="zh-TW" altLang="en-US" sz="2000" b="1" dirty="0">
                <a:solidFill>
                  <a:srgbClr val="FFC000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錄取</a:t>
            </a:r>
            <a:r>
              <a:rPr lang="en-US" altLang="zh-TW" sz="2000" b="1" dirty="0">
                <a:solidFill>
                  <a:srgbClr val="FFC000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000" b="1" dirty="0">
                <a:solidFill>
                  <a:srgbClr val="FFC000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名學生，第八學群 </a:t>
            </a:r>
            <a:endParaRPr lang="en-US" altLang="zh-TW" sz="2000" b="1" dirty="0">
              <a:solidFill>
                <a:srgbClr val="FFC000">
                  <a:lumMod val="5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2064" lvl="1" indent="0" eaLnBrk="1" fontAlgn="auto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003300"/>
              </a:buClr>
              <a:buNone/>
              <a:defRPr/>
            </a:pPr>
            <a:r>
              <a:rPr lang="en-US" altLang="zh-TW" sz="2000" b="1" dirty="0">
                <a:solidFill>
                  <a:srgbClr val="FFC000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en-US" sz="2000" b="1" dirty="0">
                <a:solidFill>
                  <a:srgbClr val="FFC000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同所高中僅</a:t>
            </a:r>
            <a:r>
              <a:rPr lang="zh-TW" altLang="en-US" sz="2000" b="1" u="sng" dirty="0">
                <a:solidFill>
                  <a:srgbClr val="FFC000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通過篩選</a:t>
            </a:r>
            <a:r>
              <a:rPr lang="en-US" altLang="zh-TW" sz="2000" b="1" dirty="0">
                <a:solidFill>
                  <a:srgbClr val="FFC000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000" b="1" dirty="0">
                <a:solidFill>
                  <a:srgbClr val="FFC000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名學生</a:t>
            </a:r>
            <a:r>
              <a:rPr lang="en-US" altLang="zh-TW" sz="2000" b="1" dirty="0">
                <a:solidFill>
                  <a:srgbClr val="FFC000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kumimoji="0" lang="en-US" altLang="zh-TW" sz="2200" b="1" dirty="0">
              <a:solidFill>
                <a:srgbClr val="44546A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40664" lvl="1" indent="-228600" eaLnBrk="1" fontAlgn="auto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003300"/>
              </a:buClr>
              <a:buFont typeface="Wingdings"/>
              <a:buChar char=""/>
              <a:defRPr/>
            </a:pPr>
            <a:r>
              <a:rPr kumimoji="0" lang="zh-TW" altLang="en-US" sz="2200" b="1" dirty="0">
                <a:solidFill>
                  <a:srgbClr val="44546A"/>
                </a:solidFill>
                <a:latin typeface="微軟正黑體" pitchFamily="34" charset="-120"/>
                <a:ea typeface="微軟正黑體" pitchFamily="34" charset="-120"/>
              </a:rPr>
              <a:t>大學校系經第一輪分發後仍有缺額者，依該校系之分發比序項目進行第二輪分發，二輪分發時同所高中不限制錄取名額。</a:t>
            </a:r>
            <a:endParaRPr kumimoji="0" lang="en-US" altLang="zh-TW" sz="2200" b="1" dirty="0">
              <a:solidFill>
                <a:srgbClr val="44546A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40664" lvl="1" indent="-228600" eaLnBrk="1" fontAlgn="auto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003300"/>
              </a:buClr>
              <a:buFont typeface="Wingdings"/>
              <a:buChar char=""/>
              <a:defRPr/>
            </a:pPr>
            <a:r>
              <a:rPr kumimoji="0" lang="zh-TW" altLang="en-US" sz="2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繁星推薦錄取生不論放棄與否，均不得報名「大學申請」入學及「科技校院」申請入學。</a:t>
            </a:r>
          </a:p>
          <a:p>
            <a:pPr eaLnBrk="1" hangingPunct="1">
              <a:lnSpc>
                <a:spcPct val="110000"/>
              </a:lnSpc>
              <a:buClr>
                <a:srgbClr val="003300"/>
              </a:buClr>
              <a:buFontTx/>
              <a:buNone/>
            </a:pPr>
            <a:endParaRPr lang="zh-TW" altLang="en-US" sz="2800" b="1" dirty="0">
              <a:solidFill>
                <a:srgbClr val="CC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Clr>
                <a:srgbClr val="003300"/>
              </a:buClr>
            </a:pP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69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79024" y="381934"/>
            <a:ext cx="6032927" cy="646331"/>
          </a:xfrm>
          <a:prstGeom prst="rect">
            <a:avLst/>
          </a:prstGeom>
          <a:solidFill>
            <a:srgbClr val="0000FF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繁星推薦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重要提示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</a:p>
        </p:txBody>
      </p:sp>
      <p:sp>
        <p:nvSpPr>
          <p:cNvPr id="8" name="矩形 7"/>
          <p:cNvSpPr/>
          <p:nvPr/>
        </p:nvSpPr>
        <p:spPr>
          <a:xfrm>
            <a:off x="972457" y="1640935"/>
            <a:ext cx="1014548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具推薦資格之「原住民」學生，得以㇐般生或原住民生身分，</a:t>
            </a:r>
            <a:r>
              <a:rPr lang="zh-TW" altLang="en-US" sz="2800" dirty="0">
                <a:solidFill>
                  <a:srgbClr val="C1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擇㇐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參加。</a:t>
            </a:r>
          </a:p>
          <a:p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學校得推薦</a:t>
            </a:r>
            <a:r>
              <a:rPr lang="zh-TW" altLang="en-US" sz="2400" dirty="0">
                <a:solidFill>
                  <a:srgbClr val="C1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原住民外加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學生至大學每學群至多</a:t>
            </a: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名。</a:t>
            </a:r>
          </a:p>
          <a:p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其推薦作業與分發比序作業與㇐般生相同。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01486" y="3813000"/>
            <a:ext cx="1119051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1-7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類學群分發比序由大學甄選委員會進行，得採二輪分發作業。</a:t>
            </a:r>
          </a:p>
          <a:p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第㇐輪分發：各大學於第㇐至第三類學群錄取同㇐推薦學校學生以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名為限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</a:p>
          <a:p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第五類學群錄取同㇐推薦學校學生以</a:t>
            </a: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名為限。</a:t>
            </a:r>
          </a:p>
          <a:p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第二輪分發：進行缺額校系分發作業。各大學對同㇐推薦學校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再錄取人數不受</a:t>
            </a:r>
          </a:p>
          <a:p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名之限制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原住民分發比序作業與㇐般生相同。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193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79024" y="381934"/>
            <a:ext cx="6032927" cy="646331"/>
          </a:xfrm>
          <a:prstGeom prst="rect">
            <a:avLst/>
          </a:prstGeom>
          <a:solidFill>
            <a:srgbClr val="0000FF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繁星推薦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重要提示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</a:p>
        </p:txBody>
      </p:sp>
      <p:sp>
        <p:nvSpPr>
          <p:cNvPr id="5" name="矩形 4"/>
          <p:cNvSpPr/>
          <p:nvPr/>
        </p:nvSpPr>
        <p:spPr>
          <a:xfrm>
            <a:off x="726604" y="1536252"/>
            <a:ext cx="1111628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45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繁星錄取生無論放棄與否，皆㇐律不得報名當年度「個人申請」及參加「四技申請」第㇐階段篩選。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45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分發錄取生</a:t>
            </a:r>
            <a:r>
              <a:rPr lang="zh-TW" altLang="en-US" sz="45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未於</a:t>
            </a:r>
            <a:r>
              <a:rPr lang="en-US" altLang="zh-TW" sz="45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111.03.22-111.03.24</a:t>
            </a:r>
            <a:r>
              <a:rPr lang="zh-TW" altLang="en-US" sz="45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5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5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每日上午九時起</a:t>
            </a:r>
            <a:r>
              <a:rPr lang="en-US" altLang="zh-TW" sz="45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5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下午九時止</a:t>
            </a:r>
            <a:r>
              <a:rPr lang="en-US" altLang="zh-TW" sz="45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5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完成「網路聲明放棄入學資格」者</a:t>
            </a:r>
            <a:r>
              <a:rPr lang="zh-TW" altLang="en-US" sz="45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，㇐律不得參加當學年度「大學考試入學分發招生」。</a:t>
            </a:r>
            <a:endParaRPr lang="zh-TW" altLang="en-US" sz="4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49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88B547-25EC-454F-B5A5-37627F2FE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536"/>
          </a:xfrm>
        </p:spPr>
        <p:txBody>
          <a:bodyPr>
            <a:normAutofit/>
          </a:bodyPr>
          <a:lstStyle/>
          <a:p>
            <a:r>
              <a:rPr lang="zh-TW" altLang="en-US" b="1" dirty="0"/>
              <a:t>正式撕榜完，</a:t>
            </a:r>
            <a:r>
              <a:rPr lang="en-US" altLang="zh-TW" b="1" dirty="0"/>
              <a:t>3</a:t>
            </a:r>
            <a:r>
              <a:rPr lang="zh-TW" altLang="en-US" b="1" dirty="0"/>
              <a:t>月</a:t>
            </a:r>
            <a:r>
              <a:rPr lang="en-US" altLang="zh-TW" b="1" dirty="0"/>
              <a:t>11</a:t>
            </a:r>
            <a:r>
              <a:rPr lang="zh-TW" altLang="en-US" b="1" dirty="0"/>
              <a:t>日</a:t>
            </a:r>
            <a:r>
              <a:rPr lang="en-US" altLang="zh-TW" b="1" dirty="0"/>
              <a:t>10</a:t>
            </a:r>
            <a:r>
              <a:rPr lang="zh-TW" altLang="en-US" b="1" dirty="0"/>
              <a:t>點請交回志願表</a:t>
            </a:r>
            <a:r>
              <a:rPr lang="zh-TW" altLang="en-US" dirty="0"/>
              <a:t>。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EB52494-7159-4340-951B-B1134A5EE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550"/>
            <a:ext cx="10515600" cy="2067795"/>
          </a:xfrm>
        </p:spPr>
        <p:txBody>
          <a:bodyPr/>
          <a:lstStyle/>
          <a:p>
            <a:r>
              <a:rPr lang="zh-TW" altLang="en-US" sz="3400" b="1" dirty="0"/>
              <a:t>請配合繁星時程，</a:t>
            </a:r>
            <a:r>
              <a:rPr lang="en-US" altLang="zh-TW" sz="3400" b="1" dirty="0"/>
              <a:t>3</a:t>
            </a:r>
            <a:r>
              <a:rPr lang="zh-TW" altLang="en-US" sz="3400" b="1" dirty="0"/>
              <a:t>月</a:t>
            </a:r>
            <a:r>
              <a:rPr lang="en-US" altLang="zh-TW" sz="3400" b="1" dirty="0"/>
              <a:t>14</a:t>
            </a:r>
            <a:r>
              <a:rPr lang="zh-TW" altLang="en-US" sz="3400" b="1" dirty="0"/>
              <a:t>日</a:t>
            </a:r>
            <a:r>
              <a:rPr lang="en-US" altLang="zh-TW" sz="3400" b="1" dirty="0"/>
              <a:t>10</a:t>
            </a:r>
            <a:r>
              <a:rPr lang="zh-TW" altLang="en-US" sz="3400" b="1" dirty="0"/>
              <a:t>點交回志願表</a:t>
            </a:r>
            <a:r>
              <a:rPr lang="en-US" altLang="zh-TW" sz="3400" b="1" dirty="0"/>
              <a:t>[</a:t>
            </a:r>
            <a:r>
              <a:rPr lang="zh-TW" altLang="en-US" sz="3400" b="1" dirty="0"/>
              <a:t>有簽名</a:t>
            </a:r>
            <a:r>
              <a:rPr lang="en-US" altLang="zh-TW" sz="3400" b="1" dirty="0"/>
              <a:t>]</a:t>
            </a:r>
            <a:r>
              <a:rPr lang="zh-TW" altLang="en-US" sz="3400" b="1" dirty="0"/>
              <a:t>。</a:t>
            </a:r>
            <a:endParaRPr lang="en-US" altLang="zh-TW" sz="3400" b="1" dirty="0"/>
          </a:p>
          <a:p>
            <a:r>
              <a:rPr lang="zh-TW" altLang="en-US" sz="3400" b="1" dirty="0"/>
              <a:t>請配合申請時程，</a:t>
            </a:r>
            <a:r>
              <a:rPr lang="en-US" altLang="zh-TW" sz="3400" b="1" dirty="0"/>
              <a:t>3</a:t>
            </a:r>
            <a:r>
              <a:rPr lang="zh-TW" altLang="en-US" sz="3400" b="1" dirty="0"/>
              <a:t>月</a:t>
            </a:r>
            <a:r>
              <a:rPr lang="en-US" altLang="zh-TW" sz="3400" b="1" dirty="0"/>
              <a:t>14</a:t>
            </a:r>
            <a:r>
              <a:rPr lang="zh-TW" altLang="en-US" sz="3400" b="1" dirty="0"/>
              <a:t>日</a:t>
            </a:r>
            <a:r>
              <a:rPr lang="en-US" altLang="zh-TW" sz="3400" b="1" dirty="0"/>
              <a:t>16</a:t>
            </a:r>
            <a:r>
              <a:rPr lang="zh-TW" altLang="en-US" sz="3400" b="1" dirty="0"/>
              <a:t>點交回個申申請表。</a:t>
            </a:r>
            <a:endParaRPr lang="en-US" altLang="zh-TW" sz="3400" b="1" dirty="0"/>
          </a:p>
          <a:p>
            <a:r>
              <a:rPr lang="zh-TW" altLang="en-US" sz="3400" b="1" dirty="0"/>
              <a:t>也思考科大志願，</a:t>
            </a:r>
            <a:r>
              <a:rPr lang="en-US" altLang="zh-TW" sz="3400" b="1" dirty="0"/>
              <a:t>3</a:t>
            </a:r>
            <a:r>
              <a:rPr lang="zh-TW" altLang="en-US" sz="3400" b="1" dirty="0"/>
              <a:t>月</a:t>
            </a:r>
            <a:r>
              <a:rPr lang="en-US" altLang="zh-TW" sz="3400" b="1" dirty="0"/>
              <a:t>15</a:t>
            </a:r>
            <a:r>
              <a:rPr lang="zh-TW" altLang="en-US" sz="3400" b="1" dirty="0"/>
              <a:t>日</a:t>
            </a:r>
            <a:r>
              <a:rPr lang="en-US" altLang="zh-TW" sz="3400" b="1" dirty="0"/>
              <a:t>10</a:t>
            </a:r>
            <a:r>
              <a:rPr lang="zh-TW" altLang="en-US" sz="3400" b="1" dirty="0"/>
              <a:t>點交回科大申請表。</a:t>
            </a:r>
            <a:endParaRPr lang="en-US" altLang="zh-TW" sz="3400" b="1" dirty="0"/>
          </a:p>
          <a:p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5C70F513-5672-4E8F-8D42-4A46E7190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471816"/>
              </p:ext>
            </p:extLst>
          </p:nvPr>
        </p:nvGraphicFramePr>
        <p:xfrm>
          <a:off x="1087654" y="3642345"/>
          <a:ext cx="5832909" cy="3402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082">
                  <a:extLst>
                    <a:ext uri="{9D8B030D-6E8A-4147-A177-3AD203B41FA5}">
                      <a16:colId xmlns:a16="http://schemas.microsoft.com/office/drawing/2014/main" val="3919448301"/>
                    </a:ext>
                  </a:extLst>
                </a:gridCol>
                <a:gridCol w="1856011">
                  <a:extLst>
                    <a:ext uri="{9D8B030D-6E8A-4147-A177-3AD203B41FA5}">
                      <a16:colId xmlns:a16="http://schemas.microsoft.com/office/drawing/2014/main" val="1105328002"/>
                    </a:ext>
                  </a:extLst>
                </a:gridCol>
                <a:gridCol w="2036816">
                  <a:extLst>
                    <a:ext uri="{9D8B030D-6E8A-4147-A177-3AD203B41FA5}">
                      <a16:colId xmlns:a16="http://schemas.microsoft.com/office/drawing/2014/main" val="3747664741"/>
                    </a:ext>
                  </a:extLst>
                </a:gridCol>
              </a:tblGrid>
              <a:tr h="974886">
                <a:tc>
                  <a:txBody>
                    <a:bodyPr/>
                    <a:lstStyle/>
                    <a:p>
                      <a:r>
                        <a:rPr lang="zh-TW" altLang="en-US" sz="4000" dirty="0"/>
                        <a:t>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4000" dirty="0"/>
                        <a:t>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4000" dirty="0"/>
                        <a:t>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13366"/>
                  </a:ext>
                </a:extLst>
              </a:tr>
              <a:tr h="2427360">
                <a:tc>
                  <a:txBody>
                    <a:bodyPr/>
                    <a:lstStyle/>
                    <a:p>
                      <a:r>
                        <a:rPr lang="en-US" altLang="zh-TW" sz="4800" dirty="0"/>
                        <a:t>?</a:t>
                      </a:r>
                    </a:p>
                    <a:p>
                      <a:r>
                        <a:rPr lang="en-US" altLang="zh-TW" sz="4800" dirty="0"/>
                        <a:t>A</a:t>
                      </a:r>
                      <a:endParaRPr lang="zh-TW" alt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4800" dirty="0"/>
                        <a:t>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4800" dirty="0"/>
                        <a:t>B</a:t>
                      </a:r>
                      <a:endParaRPr lang="zh-TW" altLang="en-US" sz="4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4800" dirty="0"/>
                        <a:t>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4800" dirty="0"/>
                        <a:t>C</a:t>
                      </a:r>
                      <a:endParaRPr lang="zh-TW" altLang="en-US" sz="4800" dirty="0"/>
                    </a:p>
                    <a:p>
                      <a:endParaRPr lang="zh-TW" altLang="en-US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879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970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5014DA-673D-405D-8166-83924E3D6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7000" b="1" dirty="0"/>
              <a:t>~</a:t>
            </a:r>
            <a:r>
              <a:rPr lang="zh-TW" altLang="en-US" sz="7000" b="1" dirty="0"/>
              <a:t>功課</a:t>
            </a:r>
            <a:r>
              <a:rPr lang="en-US" altLang="zh-TW" sz="7000" b="1" dirty="0"/>
              <a:t>~</a:t>
            </a:r>
            <a:endParaRPr lang="zh-TW" altLang="en-US" sz="7000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08A9614-BD9D-4E07-83E8-F26097CC4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1048"/>
            <a:ext cx="10515600" cy="4405915"/>
          </a:xfrm>
        </p:spPr>
        <p:txBody>
          <a:bodyPr>
            <a:normAutofit lnSpcReduction="10000"/>
          </a:bodyPr>
          <a:lstStyle/>
          <a:p>
            <a:r>
              <a:rPr lang="zh-TW" altLang="en-US" sz="6300" b="1" dirty="0"/>
              <a:t>思考喜惡</a:t>
            </a:r>
            <a:endParaRPr lang="en-US" altLang="zh-TW" sz="6300" b="1" dirty="0"/>
          </a:p>
          <a:p>
            <a:r>
              <a:rPr lang="zh-TW" altLang="en-US" sz="6300" b="1" dirty="0"/>
              <a:t>想好順序</a:t>
            </a:r>
            <a:endParaRPr lang="en-US" altLang="zh-TW" sz="6300" b="1" dirty="0"/>
          </a:p>
          <a:p>
            <a:r>
              <a:rPr lang="zh-TW" altLang="en-US" sz="6300" b="1" dirty="0"/>
              <a:t>最佳判斷</a:t>
            </a:r>
            <a:endParaRPr lang="en-US" altLang="zh-TW" sz="4400" dirty="0"/>
          </a:p>
          <a:p>
            <a:endParaRPr lang="en-US" altLang="zh-TW" sz="4900" dirty="0"/>
          </a:p>
          <a:p>
            <a:pPr marL="0" indent="0">
              <a:buNone/>
            </a:pPr>
            <a:r>
              <a:rPr lang="en-US" altLang="zh-TW" sz="4900" dirty="0"/>
              <a:t>~~</a:t>
            </a:r>
            <a:r>
              <a:rPr lang="zh-TW" altLang="en-US" sz="4900" b="1" dirty="0"/>
              <a:t>祝福同學繁上心儀校系</a:t>
            </a:r>
            <a:r>
              <a:rPr lang="en-US" altLang="zh-TW" sz="4900" dirty="0"/>
              <a:t>~~</a:t>
            </a:r>
            <a:endParaRPr lang="zh-TW" altLang="en-US" sz="4900" dirty="0"/>
          </a:p>
        </p:txBody>
      </p:sp>
    </p:spTree>
    <p:extLst>
      <p:ext uri="{BB962C8B-B14F-4D97-AF65-F5344CB8AC3E}">
        <p14:creationId xmlns:p14="http://schemas.microsoft.com/office/powerpoint/2010/main" val="2943438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807164" y="461824"/>
            <a:ext cx="4680000" cy="4603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第一輪分發比序</a:t>
            </a:r>
            <a:endParaRPr lang="zh-TW" altLang="en-US" sz="2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矩形 38"/>
          <p:cNvSpPr>
            <a:spLocks noChangeArrowheads="1"/>
          </p:cNvSpPr>
          <p:nvPr/>
        </p:nvSpPr>
        <p:spPr bwMode="auto">
          <a:xfrm>
            <a:off x="2029594" y="1000855"/>
            <a:ext cx="7610113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kumimoji="1" lang="zh-TW" altLang="zh-TW" sz="2300" b="1" dirty="0">
                <a:solidFill>
                  <a:srgbClr val="2929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步驟一：</a:t>
            </a:r>
            <a:endParaRPr kumimoji="1" lang="en-US" altLang="zh-TW" sz="2300" b="1" dirty="0">
              <a:solidFill>
                <a:srgbClr val="29292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kumimoji="1" lang="zh-TW" altLang="zh-TW" sz="2300" dirty="0">
                <a:solidFill>
                  <a:srgbClr val="2929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首先針對</a:t>
            </a:r>
            <a:r>
              <a:rPr kumimoji="1" lang="zh-TW" altLang="en-US" sz="2300" dirty="0">
                <a:solidFill>
                  <a:srgbClr val="2929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推薦順位</a:t>
            </a:r>
            <a:r>
              <a:rPr kumimoji="1" lang="en-US" altLang="zh-TW" sz="2300" dirty="0">
                <a:solidFill>
                  <a:srgbClr val="2929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kumimoji="1" lang="zh-TW" altLang="en-US" sz="2300" dirty="0">
                <a:solidFill>
                  <a:srgbClr val="2929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的「考生甲」進行比序分發，假設</a:t>
            </a:r>
            <a:r>
              <a:rPr kumimoji="1" lang="zh-TW" altLang="en-US" sz="23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考生甲錄取志願序二資訊管理學系</a:t>
            </a:r>
            <a:r>
              <a:rPr kumimoji="1" lang="zh-TW" altLang="en-US" sz="2300" dirty="0">
                <a:solidFill>
                  <a:srgbClr val="2929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kumimoji="1" lang="en-US" altLang="zh-TW" sz="2300" dirty="0">
              <a:solidFill>
                <a:srgbClr val="29292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0" name="文字方塊 2"/>
          <p:cNvSpPr txBox="1">
            <a:spLocks noChangeArrowheads="1"/>
          </p:cNvSpPr>
          <p:nvPr/>
        </p:nvSpPr>
        <p:spPr bwMode="auto">
          <a:xfrm>
            <a:off x="2271244" y="2344915"/>
            <a:ext cx="1619250" cy="37623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推薦順位：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endParaRPr lang="zh-TW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1" name="文字方塊 2"/>
          <p:cNvSpPr txBox="1">
            <a:spLocks noChangeArrowheads="1"/>
          </p:cNvSpPr>
          <p:nvPr/>
        </p:nvSpPr>
        <p:spPr bwMode="auto">
          <a:xfrm>
            <a:off x="4320252" y="2344915"/>
            <a:ext cx="1619250" cy="36988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推薦順位：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endParaRPr lang="zh-TW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2" name="文字方塊 2"/>
          <p:cNvSpPr txBox="1">
            <a:spLocks noChangeArrowheads="1"/>
          </p:cNvSpPr>
          <p:nvPr/>
        </p:nvSpPr>
        <p:spPr bwMode="auto">
          <a:xfrm>
            <a:off x="6380278" y="2344915"/>
            <a:ext cx="1619250" cy="36988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推薦順位：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endParaRPr lang="zh-TW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3" name="文字方塊 2"/>
          <p:cNvSpPr txBox="1">
            <a:spLocks noChangeArrowheads="1"/>
          </p:cNvSpPr>
          <p:nvPr/>
        </p:nvSpPr>
        <p:spPr bwMode="auto">
          <a:xfrm>
            <a:off x="8509116" y="2344915"/>
            <a:ext cx="1619250" cy="36988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推薦順位：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endParaRPr lang="zh-TW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311074" y="5962912"/>
            <a:ext cx="1152525" cy="576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錄取</a:t>
            </a:r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793" y="4286583"/>
            <a:ext cx="679436" cy="1440000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080" y="4286583"/>
            <a:ext cx="765000" cy="144000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14A2-F90A-4FD2-8991-41AA8BFFB8A0}" type="slidenum">
              <a:rPr lang="zh-TW" altLang="en-US" smtClean="0"/>
              <a:pPr/>
              <a:t>15</a:t>
            </a:fld>
            <a:endParaRPr lang="zh-TW" altLang="en-US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DE30C547-2B7F-4488-BD80-A6ABA211E296}"/>
              </a:ext>
            </a:extLst>
          </p:cNvPr>
          <p:cNvGrpSpPr/>
          <p:nvPr/>
        </p:nvGrpSpPr>
        <p:grpSpPr>
          <a:xfrm>
            <a:off x="2184533" y="2827757"/>
            <a:ext cx="8103496" cy="2893256"/>
            <a:chOff x="2126781" y="2849740"/>
            <a:chExt cx="8103496" cy="2893256"/>
          </a:xfrm>
        </p:grpSpPr>
        <p:grpSp>
          <p:nvGrpSpPr>
            <p:cNvPr id="7" name="群組 8"/>
            <p:cNvGrpSpPr>
              <a:grpSpLocks/>
            </p:cNvGrpSpPr>
            <p:nvPr/>
          </p:nvGrpSpPr>
          <p:grpSpPr bwMode="auto">
            <a:xfrm>
              <a:off x="2126781" y="2849740"/>
              <a:ext cx="1871974" cy="2095500"/>
              <a:chOff x="0" y="0"/>
              <a:chExt cx="18719" cy="20979"/>
            </a:xfrm>
          </p:grpSpPr>
          <p:sp>
            <p:nvSpPr>
              <p:cNvPr id="8" name="矩形圖說文字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719" cy="12381"/>
              </a:xfrm>
              <a:prstGeom prst="wedgeRectCallout">
                <a:avLst>
                  <a:gd name="adj1" fmla="val -20833"/>
                  <a:gd name="adj2" fmla="val 62500"/>
                </a:avLst>
              </a:prstGeom>
              <a:solidFill>
                <a:srgbClr val="FFFF99"/>
              </a:solidFill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800">
                    <a:solidFill>
                      <a:srgbClr val="5F5F5F"/>
                    </a:solidFill>
                    <a:latin typeface="Times New Roman" pitchFamily="18" charset="0"/>
                    <a:ea typeface="HY견고딕" pitchFamily="18" charset="-127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800">
                    <a:solidFill>
                      <a:srgbClr val="5F5F5F"/>
                    </a:solidFill>
                    <a:latin typeface="Times New Roman" pitchFamily="18" charset="0"/>
                    <a:ea typeface="HY견고딕" pitchFamily="18" charset="-127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800">
                    <a:solidFill>
                      <a:srgbClr val="5F5F5F"/>
                    </a:solidFill>
                    <a:latin typeface="Times New Roman" pitchFamily="18" charset="0"/>
                    <a:ea typeface="HY견고딕" pitchFamily="18" charset="-127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800">
                    <a:solidFill>
                      <a:srgbClr val="5F5F5F"/>
                    </a:solidFill>
                    <a:latin typeface="Times New Roman" pitchFamily="18" charset="0"/>
                    <a:ea typeface="HY견고딕" pitchFamily="18" charset="-127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800">
                    <a:solidFill>
                      <a:srgbClr val="5F5F5F"/>
                    </a:solidFill>
                    <a:latin typeface="Times New Roman" pitchFamily="18" charset="0"/>
                    <a:ea typeface="HY견고딕" pitchFamily="18" charset="-127"/>
                    <a:cs typeface="Arial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800">
                    <a:solidFill>
                      <a:srgbClr val="5F5F5F"/>
                    </a:solidFill>
                    <a:latin typeface="Times New Roman" pitchFamily="18" charset="0"/>
                    <a:ea typeface="HY견고딕" pitchFamily="18" charset="-127"/>
                    <a:cs typeface="Arial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800">
                    <a:solidFill>
                      <a:srgbClr val="5F5F5F"/>
                    </a:solidFill>
                    <a:latin typeface="Times New Roman" pitchFamily="18" charset="0"/>
                    <a:ea typeface="HY견고딕" pitchFamily="18" charset="-127"/>
                    <a:cs typeface="Arial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800">
                    <a:solidFill>
                      <a:srgbClr val="5F5F5F"/>
                    </a:solidFill>
                    <a:latin typeface="Times New Roman" pitchFamily="18" charset="0"/>
                    <a:ea typeface="HY견고딕" pitchFamily="18" charset="-127"/>
                    <a:cs typeface="Arial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800">
                    <a:solidFill>
                      <a:srgbClr val="5F5F5F"/>
                    </a:solidFill>
                    <a:latin typeface="Times New Roman" pitchFamily="18" charset="0"/>
                    <a:ea typeface="HY견고딕" pitchFamily="18" charset="-127"/>
                    <a:cs typeface="Arial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buNone/>
                  <a:defRPr/>
                </a:pPr>
                <a:r>
                  <a:rPr lang="zh-TW" altLang="en-US" sz="1200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</a:rPr>
                  <a:t>志願序一：電機工程學系</a:t>
                </a:r>
              </a:p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buNone/>
                  <a:defRPr/>
                </a:pPr>
                <a:r>
                  <a:rPr lang="zh-TW" altLang="en-US" sz="1200" b="1" dirty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志願序二：資訊管理學系</a:t>
                </a:r>
              </a:p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buNone/>
                  <a:defRPr/>
                </a:pPr>
                <a:r>
                  <a:rPr lang="zh-TW" altLang="en-US" sz="1200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</a:rPr>
                  <a:t>志願序三：通訊工程學系</a:t>
                </a:r>
              </a:p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buNone/>
                  <a:defRPr/>
                </a:pPr>
                <a:r>
                  <a:rPr lang="zh-TW" altLang="en-US" sz="1200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</a:rPr>
                  <a:t>志願序四：資訊工程學系</a:t>
                </a:r>
                <a:endParaRPr lang="zh-TW" altLang="zh-TW" sz="1300" dirty="0">
                  <a:solidFill>
                    <a:schemeClr val="tx1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9" name="文字方塊 7"/>
              <p:cNvSpPr txBox="1">
                <a:spLocks noChangeArrowheads="1"/>
              </p:cNvSpPr>
              <p:nvPr/>
            </p:nvSpPr>
            <p:spPr bwMode="auto">
              <a:xfrm>
                <a:off x="2160" y="15128"/>
                <a:ext cx="5950" cy="5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ts val="500"/>
                  </a:spcBef>
                  <a:spcAft>
                    <a:spcPts val="500"/>
                  </a:spcAft>
                </a:pPr>
                <a:r>
                  <a:rPr kumimoji="1" lang="zh-TW" altLang="en-US" sz="3200" b="1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anose="020B0604020202020204" pitchFamily="34" charset="0"/>
                  </a:rPr>
                  <a:t>甲</a:t>
                </a:r>
                <a:endParaRPr kumimoji="1" lang="zh-TW" altLang="zh-TW" sz="32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群組 9"/>
            <p:cNvGrpSpPr>
              <a:grpSpLocks/>
            </p:cNvGrpSpPr>
            <p:nvPr/>
          </p:nvGrpSpPr>
          <p:grpSpPr bwMode="auto">
            <a:xfrm>
              <a:off x="4229891" y="2849740"/>
              <a:ext cx="1799972" cy="2095500"/>
              <a:chOff x="0" y="0"/>
              <a:chExt cx="17999" cy="20979"/>
            </a:xfrm>
          </p:grpSpPr>
          <p:sp>
            <p:nvSpPr>
              <p:cNvPr id="11" name="矩形圖說文字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7999" cy="12382"/>
              </a:xfrm>
              <a:prstGeom prst="wedgeRectCallout">
                <a:avLst>
                  <a:gd name="adj1" fmla="val -20833"/>
                  <a:gd name="adj2" fmla="val 62500"/>
                </a:avLst>
              </a:prstGeom>
              <a:solidFill>
                <a:schemeClr val="bg1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kumimoji="1" lang="zh-TW" altLang="en-US" sz="15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Arial" panose="020B0604020202020204" pitchFamily="34" charset="0"/>
                  </a:rPr>
                  <a:t>志願序一：生命科   學系</a:t>
                </a:r>
              </a:p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kumimoji="1" lang="zh-TW" altLang="en-US" sz="15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Arial" panose="020B0604020202020204" pitchFamily="34" charset="0"/>
                  </a:rPr>
                  <a:t>志願序二：心理學系</a:t>
                </a:r>
                <a:endParaRPr kumimoji="1" lang="zh-TW" altLang="zh-TW" sz="1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文字方塊 13"/>
              <p:cNvSpPr txBox="1">
                <a:spLocks noChangeArrowheads="1"/>
              </p:cNvSpPr>
              <p:nvPr/>
            </p:nvSpPr>
            <p:spPr bwMode="auto">
              <a:xfrm>
                <a:off x="2861" y="15128"/>
                <a:ext cx="5950" cy="5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ts val="500"/>
                  </a:spcBef>
                  <a:spcAft>
                    <a:spcPts val="500"/>
                  </a:spcAft>
                </a:pPr>
                <a:r>
                  <a:rPr kumimoji="1" lang="zh-TW" altLang="en-US" sz="3200" b="1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anose="020B0604020202020204" pitchFamily="34" charset="0"/>
                  </a:rPr>
                  <a:t>乙</a:t>
                </a:r>
                <a:endParaRPr kumimoji="1" lang="zh-TW" altLang="zh-TW" sz="32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群組 16"/>
            <p:cNvGrpSpPr>
              <a:grpSpLocks/>
            </p:cNvGrpSpPr>
            <p:nvPr/>
          </p:nvGrpSpPr>
          <p:grpSpPr bwMode="auto">
            <a:xfrm>
              <a:off x="6269153" y="2849740"/>
              <a:ext cx="1871974" cy="2095500"/>
              <a:chOff x="0" y="0"/>
              <a:chExt cx="18719" cy="20979"/>
            </a:xfrm>
          </p:grpSpPr>
          <p:sp>
            <p:nvSpPr>
              <p:cNvPr id="14" name="矩形圖說文字 1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719" cy="12382"/>
              </a:xfrm>
              <a:prstGeom prst="wedgeRectCallout">
                <a:avLst>
                  <a:gd name="adj1" fmla="val -20833"/>
                  <a:gd name="adj2" fmla="val 62500"/>
                </a:avLst>
              </a:prstGeom>
              <a:solidFill>
                <a:schemeClr val="bg1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kumimoji="1" lang="zh-TW" altLang="en-US" sz="12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Arial" panose="020B0604020202020204" pitchFamily="34" charset="0"/>
                  </a:rPr>
                  <a:t>志願序一：企業管理學系</a:t>
                </a:r>
              </a:p>
              <a:p>
                <a:pPr>
                  <a:spcBef>
                    <a:spcPct val="50000"/>
                  </a:spcBef>
                </a:pPr>
                <a:r>
                  <a:rPr kumimoji="1" lang="zh-TW" altLang="en-US" sz="12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Arial" panose="020B0604020202020204" pitchFamily="34" charset="0"/>
                  </a:rPr>
                  <a:t>志願序二：外國語文學系</a:t>
                </a:r>
              </a:p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kumimoji="1" lang="zh-TW" altLang="en-US" sz="12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Arial" panose="020B0604020202020204" pitchFamily="34" charset="0"/>
                  </a:rPr>
                  <a:t>志願序三：財經法律學系</a:t>
                </a:r>
              </a:p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kumimoji="1" lang="zh-TW" altLang="en-US" sz="12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Arial" panose="020B0604020202020204" pitchFamily="34" charset="0"/>
                  </a:rPr>
                  <a:t>志願序四：犯罪防治學系</a:t>
                </a:r>
                <a:endParaRPr kumimoji="1" lang="zh-TW" altLang="zh-TW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文字方塊 28"/>
              <p:cNvSpPr txBox="1">
                <a:spLocks noChangeArrowheads="1"/>
              </p:cNvSpPr>
              <p:nvPr/>
            </p:nvSpPr>
            <p:spPr bwMode="auto">
              <a:xfrm>
                <a:off x="2927" y="15128"/>
                <a:ext cx="5950" cy="5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ts val="500"/>
                  </a:spcBef>
                  <a:spcAft>
                    <a:spcPts val="500"/>
                  </a:spcAft>
                </a:pPr>
                <a:r>
                  <a:rPr kumimoji="1" lang="zh-TW" altLang="en-US" sz="3200" b="1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anose="020B0604020202020204" pitchFamily="34" charset="0"/>
                  </a:rPr>
                  <a:t>丙</a:t>
                </a:r>
                <a:endParaRPr kumimoji="1" lang="zh-TW" altLang="zh-TW" sz="32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群組 29"/>
            <p:cNvGrpSpPr>
              <a:grpSpLocks/>
            </p:cNvGrpSpPr>
            <p:nvPr/>
          </p:nvGrpSpPr>
          <p:grpSpPr bwMode="auto">
            <a:xfrm>
              <a:off x="8358303" y="2849740"/>
              <a:ext cx="1871974" cy="2095500"/>
              <a:chOff x="0" y="0"/>
              <a:chExt cx="18719" cy="20979"/>
            </a:xfrm>
          </p:grpSpPr>
          <p:sp>
            <p:nvSpPr>
              <p:cNvPr id="17" name="矩形圖說文字 3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719" cy="12382"/>
              </a:xfrm>
              <a:prstGeom prst="wedgeRectCallout">
                <a:avLst>
                  <a:gd name="adj1" fmla="val -20833"/>
                  <a:gd name="adj2" fmla="val 62500"/>
                </a:avLst>
              </a:prstGeom>
              <a:solidFill>
                <a:schemeClr val="bg1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kumimoji="1" lang="zh-TW" altLang="en-US" sz="12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Arial" panose="020B0604020202020204" pitchFamily="34" charset="0"/>
                  </a:rPr>
                  <a:t>志願序一：財經法律學系</a:t>
                </a:r>
              </a:p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kumimoji="1" lang="zh-TW" altLang="en-US" sz="12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Arial" panose="020B0604020202020204" pitchFamily="34" charset="0"/>
                  </a:rPr>
                  <a:t>志願序二：犯罪防治學系</a:t>
                </a:r>
              </a:p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kumimoji="1" lang="zh-TW" altLang="en-US" sz="12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Arial" panose="020B0604020202020204" pitchFamily="34" charset="0"/>
                  </a:rPr>
                  <a:t>志願序三：外國語文學系</a:t>
                </a:r>
                <a:endParaRPr kumimoji="1" lang="en-US" altLang="zh-TW" sz="12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kumimoji="1" lang="zh-TW" altLang="en-US" sz="12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Arial" panose="020B0604020202020204" pitchFamily="34" charset="0"/>
                  </a:rPr>
                  <a:t>志願序四：企業管理學系</a:t>
                </a:r>
              </a:p>
            </p:txBody>
          </p:sp>
          <p:sp>
            <p:nvSpPr>
              <p:cNvPr id="18" name="文字方塊 37"/>
              <p:cNvSpPr txBox="1">
                <a:spLocks noChangeArrowheads="1"/>
              </p:cNvSpPr>
              <p:nvPr/>
            </p:nvSpPr>
            <p:spPr bwMode="auto">
              <a:xfrm>
                <a:off x="2388" y="15128"/>
                <a:ext cx="5950" cy="5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ts val="500"/>
                  </a:spcBef>
                  <a:spcAft>
                    <a:spcPts val="500"/>
                  </a:spcAft>
                </a:pPr>
                <a:r>
                  <a:rPr kumimoji="1" lang="zh-TW" altLang="en-US" sz="3200" b="1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anose="020B0604020202020204" pitchFamily="34" charset="0"/>
                  </a:rPr>
                  <a:t>丁</a:t>
                </a:r>
                <a:endParaRPr kumimoji="1" lang="zh-TW" altLang="zh-TW" sz="32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8" name="圖片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7040" y="4286583"/>
              <a:ext cx="606823" cy="1440000"/>
            </a:xfrm>
            <a:prstGeom prst="rect">
              <a:avLst/>
            </a:prstGeom>
          </p:spPr>
        </p:pic>
        <p:pic>
          <p:nvPicPr>
            <p:cNvPr id="35" name="圖片 3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7318" y="4286583"/>
              <a:ext cx="662189" cy="1440000"/>
            </a:xfrm>
            <a:prstGeom prst="rect">
              <a:avLst/>
            </a:prstGeom>
          </p:spPr>
        </p:pic>
        <p:pic>
          <p:nvPicPr>
            <p:cNvPr id="26" name="圖片 25">
              <a:extLst>
                <a:ext uri="{FF2B5EF4-FFF2-40B4-BE49-F238E27FC236}">
                  <a16:creationId xmlns:a16="http://schemas.microsoft.com/office/drawing/2014/main" id="{6B726992-A944-43A9-86AF-E4595F100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4364" y="4302996"/>
              <a:ext cx="679436" cy="1440000"/>
            </a:xfrm>
            <a:prstGeom prst="rect">
              <a:avLst/>
            </a:prstGeom>
          </p:spPr>
        </p:pic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id="{54863E3A-763A-4DED-8DC2-B3D893034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9651" y="4302996"/>
              <a:ext cx="765000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7897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8"/>
          <p:cNvGrpSpPr>
            <a:grpSpLocks/>
          </p:cNvGrpSpPr>
          <p:nvPr/>
        </p:nvGrpSpPr>
        <p:grpSpPr bwMode="auto">
          <a:xfrm>
            <a:off x="2036003" y="2652963"/>
            <a:ext cx="1895475" cy="2097087"/>
            <a:chOff x="0" y="0"/>
            <a:chExt cx="18954" cy="20979"/>
          </a:xfrm>
        </p:grpSpPr>
        <p:sp>
          <p:nvSpPr>
            <p:cNvPr id="7" name="矩形圖說文字 4"/>
            <p:cNvSpPr>
              <a:spLocks noChangeArrowheads="1"/>
            </p:cNvSpPr>
            <p:nvPr/>
          </p:nvSpPr>
          <p:spPr bwMode="auto">
            <a:xfrm>
              <a:off x="0" y="0"/>
              <a:ext cx="18954" cy="12387"/>
            </a:xfrm>
            <a:prstGeom prst="wedgeRectCallout">
              <a:avLst>
                <a:gd name="adj1" fmla="val -20833"/>
                <a:gd name="adj2" fmla="val 62500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20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志願序二：資訊管理學系</a:t>
              </a:r>
            </a:p>
          </p:txBody>
        </p:sp>
        <p:sp>
          <p:nvSpPr>
            <p:cNvPr id="8" name="文字方塊 7"/>
            <p:cNvSpPr txBox="1">
              <a:spLocks noChangeArrowheads="1"/>
            </p:cNvSpPr>
            <p:nvPr/>
          </p:nvSpPr>
          <p:spPr bwMode="auto">
            <a:xfrm>
              <a:off x="2691" y="15128"/>
              <a:ext cx="5950" cy="5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ts val="500"/>
                </a:spcBef>
                <a:spcAft>
                  <a:spcPts val="500"/>
                </a:spcAft>
              </a:pPr>
              <a:r>
                <a:rPr kumimoji="1" lang="zh-TW" altLang="en-US" sz="32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甲</a:t>
              </a:r>
              <a:endParaRPr kumimoji="1" lang="zh-TW" altLang="zh-TW" sz="3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9" name="群組 9"/>
          <p:cNvGrpSpPr>
            <a:grpSpLocks/>
          </p:cNvGrpSpPr>
          <p:nvPr/>
        </p:nvGrpSpPr>
        <p:grpSpPr bwMode="auto">
          <a:xfrm>
            <a:off x="4156280" y="2662232"/>
            <a:ext cx="1895475" cy="2097087"/>
            <a:chOff x="0" y="0"/>
            <a:chExt cx="18954" cy="20979"/>
          </a:xfrm>
        </p:grpSpPr>
        <p:sp>
          <p:nvSpPr>
            <p:cNvPr id="10" name="矩形圖說文字 10"/>
            <p:cNvSpPr>
              <a:spLocks noChangeArrowheads="1"/>
            </p:cNvSpPr>
            <p:nvPr/>
          </p:nvSpPr>
          <p:spPr bwMode="auto">
            <a:xfrm>
              <a:off x="0" y="0"/>
              <a:ext cx="18954" cy="12387"/>
            </a:xfrm>
            <a:prstGeom prst="wedgeRectCallout">
              <a:avLst>
                <a:gd name="adj1" fmla="val -20833"/>
                <a:gd name="adj2" fmla="val 62500"/>
              </a:avLst>
            </a:prstGeom>
            <a:solidFill>
              <a:schemeClr val="bg1">
                <a:lumMod val="85000"/>
              </a:schemeClr>
            </a:solidFill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7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志願序一：生命科學系</a:t>
              </a:r>
            </a:p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7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志願序二：心理學系</a:t>
              </a:r>
              <a:endParaRPr lang="zh-TW" altLang="zh-TW" sz="1700" dirty="0">
                <a:solidFill>
                  <a:schemeClr val="tx1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1" name="文字方塊 13"/>
            <p:cNvSpPr txBox="1">
              <a:spLocks noChangeArrowheads="1"/>
            </p:cNvSpPr>
            <p:nvPr/>
          </p:nvSpPr>
          <p:spPr bwMode="auto">
            <a:xfrm>
              <a:off x="2861" y="15128"/>
              <a:ext cx="5950" cy="5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ts val="500"/>
                </a:spcBef>
                <a:spcAft>
                  <a:spcPts val="500"/>
                </a:spcAft>
              </a:pPr>
              <a:r>
                <a:rPr kumimoji="1" lang="zh-TW" altLang="en-US" sz="32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乙</a:t>
              </a:r>
              <a:endParaRPr kumimoji="1" lang="zh-TW" altLang="zh-TW" sz="3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群組 16"/>
          <p:cNvGrpSpPr>
            <a:grpSpLocks/>
          </p:cNvGrpSpPr>
          <p:nvPr/>
        </p:nvGrpSpPr>
        <p:grpSpPr bwMode="auto">
          <a:xfrm>
            <a:off x="6246524" y="2662232"/>
            <a:ext cx="1895475" cy="2097087"/>
            <a:chOff x="0" y="0"/>
            <a:chExt cx="18954" cy="20979"/>
          </a:xfrm>
        </p:grpSpPr>
        <p:sp>
          <p:nvSpPr>
            <p:cNvPr id="13" name="矩形圖說文字 17"/>
            <p:cNvSpPr>
              <a:spLocks noChangeArrowheads="1"/>
            </p:cNvSpPr>
            <p:nvPr/>
          </p:nvSpPr>
          <p:spPr bwMode="auto">
            <a:xfrm>
              <a:off x="0" y="0"/>
              <a:ext cx="18954" cy="12387"/>
            </a:xfrm>
            <a:prstGeom prst="wedgeRectCallout">
              <a:avLst>
                <a:gd name="adj1" fmla="val -20833"/>
                <a:gd name="adj2" fmla="val 62500"/>
              </a:avLst>
            </a:prstGeom>
            <a:solidFill>
              <a:srgbClr val="FFFF99"/>
            </a:solidFill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2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志願序一：企業管理學系</a:t>
              </a:r>
            </a:p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2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志願序二：外國語文學系</a:t>
              </a:r>
            </a:p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200" b="1" dirty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志願序三：財經法律學系</a:t>
              </a:r>
            </a:p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2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志願序四：犯罪防治學系</a:t>
              </a:r>
              <a:endParaRPr lang="zh-TW" altLang="zh-TW" sz="1300" dirty="0">
                <a:solidFill>
                  <a:schemeClr val="tx1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4" name="文字方塊 28"/>
            <p:cNvSpPr txBox="1">
              <a:spLocks noChangeArrowheads="1"/>
            </p:cNvSpPr>
            <p:nvPr/>
          </p:nvSpPr>
          <p:spPr bwMode="auto">
            <a:xfrm>
              <a:off x="3117" y="15128"/>
              <a:ext cx="5950" cy="5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ts val="500"/>
                </a:spcBef>
                <a:spcAft>
                  <a:spcPts val="500"/>
                </a:spcAft>
              </a:pPr>
              <a:r>
                <a:rPr kumimoji="1" lang="zh-TW" altLang="en-US" sz="32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丙</a:t>
              </a:r>
              <a:endParaRPr kumimoji="1" lang="zh-TW" altLang="zh-TW" sz="3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群組 29"/>
          <p:cNvGrpSpPr>
            <a:grpSpLocks/>
          </p:cNvGrpSpPr>
          <p:nvPr/>
        </p:nvGrpSpPr>
        <p:grpSpPr bwMode="auto">
          <a:xfrm>
            <a:off x="8302423" y="2662232"/>
            <a:ext cx="1895475" cy="2097087"/>
            <a:chOff x="0" y="0"/>
            <a:chExt cx="18954" cy="20979"/>
          </a:xfrm>
        </p:grpSpPr>
        <p:sp>
          <p:nvSpPr>
            <p:cNvPr id="16" name="矩形圖說文字 34"/>
            <p:cNvSpPr>
              <a:spLocks noChangeArrowheads="1"/>
            </p:cNvSpPr>
            <p:nvPr/>
          </p:nvSpPr>
          <p:spPr bwMode="auto">
            <a:xfrm>
              <a:off x="0" y="0"/>
              <a:ext cx="18954" cy="12387"/>
            </a:xfrm>
            <a:prstGeom prst="wedgeRectCallout">
              <a:avLst>
                <a:gd name="adj1" fmla="val -20833"/>
                <a:gd name="adj2" fmla="val 62500"/>
              </a:avLst>
            </a:prstGeom>
            <a:solidFill>
              <a:srgbClr val="FFFF99"/>
            </a:solidFill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200" b="1" dirty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志願序一：財經法律學系</a:t>
              </a:r>
            </a:p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2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志願序二：犯罪防治學系</a:t>
              </a:r>
            </a:p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2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志願序三：外國語文學系</a:t>
              </a:r>
              <a:endParaRPr lang="en-US" altLang="zh-TW" sz="1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2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志願序四：企業管理學系</a:t>
              </a:r>
            </a:p>
          </p:txBody>
        </p:sp>
        <p:sp>
          <p:nvSpPr>
            <p:cNvPr id="17" name="文字方塊 37"/>
            <p:cNvSpPr txBox="1">
              <a:spLocks noChangeArrowheads="1"/>
            </p:cNvSpPr>
            <p:nvPr/>
          </p:nvSpPr>
          <p:spPr bwMode="auto">
            <a:xfrm>
              <a:off x="3108" y="15128"/>
              <a:ext cx="5950" cy="5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ts val="500"/>
                </a:spcBef>
                <a:spcAft>
                  <a:spcPts val="500"/>
                </a:spcAft>
              </a:pPr>
              <a:r>
                <a:rPr kumimoji="1" lang="zh-TW" altLang="en-US" sz="32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丁</a:t>
              </a:r>
              <a:endParaRPr kumimoji="1" lang="zh-TW" altLang="zh-TW" sz="3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sp>
        <p:nvSpPr>
          <p:cNvPr id="18" name="文字方塊 2"/>
          <p:cNvSpPr txBox="1">
            <a:spLocks noChangeArrowheads="1"/>
          </p:cNvSpPr>
          <p:nvPr/>
        </p:nvSpPr>
        <p:spPr bwMode="auto">
          <a:xfrm>
            <a:off x="2207028" y="2157407"/>
            <a:ext cx="1619250" cy="37623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推薦順位：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endParaRPr lang="zh-TW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9" name="文字方塊 2"/>
          <p:cNvSpPr txBox="1">
            <a:spLocks noChangeArrowheads="1"/>
          </p:cNvSpPr>
          <p:nvPr/>
        </p:nvSpPr>
        <p:spPr bwMode="auto">
          <a:xfrm>
            <a:off x="4294391" y="2165712"/>
            <a:ext cx="1619250" cy="36988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推薦順位：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endParaRPr lang="zh-TW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0" name="文字方塊 2"/>
          <p:cNvSpPr txBox="1">
            <a:spLocks noChangeArrowheads="1"/>
          </p:cNvSpPr>
          <p:nvPr/>
        </p:nvSpPr>
        <p:spPr bwMode="auto">
          <a:xfrm>
            <a:off x="6384635" y="2165712"/>
            <a:ext cx="1619250" cy="36988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推薦順位：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endParaRPr lang="zh-TW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1" name="文字方塊 2"/>
          <p:cNvSpPr txBox="1">
            <a:spLocks noChangeArrowheads="1"/>
          </p:cNvSpPr>
          <p:nvPr/>
        </p:nvSpPr>
        <p:spPr bwMode="auto">
          <a:xfrm>
            <a:off x="8440534" y="2170342"/>
            <a:ext cx="1619250" cy="36988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推薦順位：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endParaRPr lang="zh-TW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2175420" y="1015344"/>
            <a:ext cx="8064000" cy="1092607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kumimoji="1" lang="zh-TW" altLang="zh-TW" sz="2000" b="1" dirty="0">
                <a:solidFill>
                  <a:srgbClr val="2929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步驟三：</a:t>
            </a:r>
          </a:p>
          <a:p>
            <a:pPr algn="just">
              <a:spcBef>
                <a:spcPts val="600"/>
              </a:spcBef>
            </a:pPr>
            <a:r>
              <a:rPr kumimoji="1" lang="zh-TW" altLang="en-US" sz="2000" dirty="0">
                <a:solidFill>
                  <a:srgbClr val="2929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假設</a:t>
            </a:r>
            <a:r>
              <a:rPr kumimoji="1"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考生丙、丁</a:t>
            </a:r>
            <a:r>
              <a:rPr kumimoji="1" lang="zh-TW" altLang="en-US" sz="2000" dirty="0">
                <a:solidFill>
                  <a:srgbClr val="2929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所填的</a:t>
            </a:r>
            <a:r>
              <a:rPr kumimoji="1"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財經法律學系</a:t>
            </a:r>
            <a:r>
              <a:rPr kumimoji="1" lang="zh-TW" altLang="en-US" sz="2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經第一輪分發後招生名額</a:t>
            </a:r>
            <a:r>
              <a:rPr kumimoji="1"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尚有缺額</a:t>
            </a:r>
            <a:br>
              <a:rPr kumimoji="1"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kumimoji="1" lang="zh-TW" altLang="en-US" sz="2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，則針對該學系進行第二輪分發。</a:t>
            </a:r>
          </a:p>
        </p:txBody>
      </p:sp>
      <p:sp>
        <p:nvSpPr>
          <p:cNvPr id="27" name="左大括弧 26"/>
          <p:cNvSpPr/>
          <p:nvPr/>
        </p:nvSpPr>
        <p:spPr>
          <a:xfrm rot="16200000">
            <a:off x="8185259" y="4925097"/>
            <a:ext cx="216000" cy="2160000"/>
          </a:xfrm>
          <a:prstGeom prst="leftBrac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6652284" y="6149489"/>
            <a:ext cx="3090862" cy="407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進入第二輪</a:t>
            </a:r>
          </a:p>
        </p:txBody>
      </p:sp>
      <p:cxnSp>
        <p:nvCxnSpPr>
          <p:cNvPr id="29" name="直線單箭頭接點 28"/>
          <p:cNvCxnSpPr/>
          <p:nvPr/>
        </p:nvCxnSpPr>
        <p:spPr>
          <a:xfrm flipH="1">
            <a:off x="4967967" y="5909036"/>
            <a:ext cx="0" cy="252000"/>
          </a:xfrm>
          <a:prstGeom prst="straightConnector1">
            <a:avLst/>
          </a:prstGeom>
          <a:ln w="28575">
            <a:solidFill>
              <a:schemeClr val="tx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4093672" y="6149489"/>
            <a:ext cx="1728000" cy="407988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未錄取</a:t>
            </a: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3807164" y="461824"/>
            <a:ext cx="4680000" cy="4603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第一輪分發比序</a:t>
            </a:r>
            <a:endParaRPr lang="zh-TW" altLang="en-US" sz="2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117181" y="5324096"/>
            <a:ext cx="1690688" cy="576262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已錄取較高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順位學生</a:t>
            </a:r>
          </a:p>
        </p:txBody>
      </p:sp>
      <p:sp>
        <p:nvSpPr>
          <p:cNvPr id="34" name="矩形 33"/>
          <p:cNvSpPr/>
          <p:nvPr/>
        </p:nvSpPr>
        <p:spPr>
          <a:xfrm>
            <a:off x="8486555" y="5329222"/>
            <a:ext cx="1620000" cy="576262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已錄取較高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順位學生</a:t>
            </a:r>
          </a:p>
        </p:txBody>
      </p:sp>
      <p:sp>
        <p:nvSpPr>
          <p:cNvPr id="35" name="矩形 34"/>
          <p:cNvSpPr/>
          <p:nvPr/>
        </p:nvSpPr>
        <p:spPr>
          <a:xfrm>
            <a:off x="6353838" y="5324096"/>
            <a:ext cx="1620000" cy="576262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已錄取較高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順位學生</a:t>
            </a:r>
          </a:p>
        </p:txBody>
      </p:sp>
      <p:sp>
        <p:nvSpPr>
          <p:cNvPr id="36" name="矩形 35"/>
          <p:cNvSpPr/>
          <p:nvPr/>
        </p:nvSpPr>
        <p:spPr>
          <a:xfrm>
            <a:off x="2362952" y="5329222"/>
            <a:ext cx="1152525" cy="576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錄取</a:t>
            </a:r>
          </a:p>
        </p:txBody>
      </p:sp>
      <p:pic>
        <p:nvPicPr>
          <p:cNvPr id="41" name="圖片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51" y="4010407"/>
            <a:ext cx="560534" cy="1188000"/>
          </a:xfrm>
          <a:prstGeom prst="rect">
            <a:avLst/>
          </a:prstGeom>
        </p:spPr>
      </p:pic>
      <p:pic>
        <p:nvPicPr>
          <p:cNvPr id="42" name="圖片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968" y="4010407"/>
            <a:ext cx="500628" cy="1188000"/>
          </a:xfrm>
          <a:prstGeom prst="rect">
            <a:avLst/>
          </a:prstGeom>
        </p:spPr>
      </p:pic>
      <p:pic>
        <p:nvPicPr>
          <p:cNvPr id="43" name="圖片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929" y="4011531"/>
            <a:ext cx="631125" cy="1188000"/>
          </a:xfrm>
          <a:prstGeom prst="rect">
            <a:avLst/>
          </a:prstGeom>
        </p:spPr>
      </p:pic>
      <p:pic>
        <p:nvPicPr>
          <p:cNvPr id="44" name="圖片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416" y="4011531"/>
            <a:ext cx="546304" cy="118800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14A2-F90A-4FD2-8991-41AA8BFFB8A0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0935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599346" y="521468"/>
            <a:ext cx="4680000" cy="4603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第二輪分發比序</a:t>
            </a:r>
            <a:endParaRPr lang="zh-TW" altLang="en-US" sz="2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9" name="群組 9"/>
          <p:cNvGrpSpPr>
            <a:grpSpLocks/>
          </p:cNvGrpSpPr>
          <p:nvPr/>
        </p:nvGrpSpPr>
        <p:grpSpPr bwMode="auto">
          <a:xfrm>
            <a:off x="2319700" y="2723945"/>
            <a:ext cx="2480398" cy="2595695"/>
            <a:chOff x="-5849" y="-4988"/>
            <a:chExt cx="24803" cy="25967"/>
          </a:xfrm>
        </p:grpSpPr>
        <p:sp>
          <p:nvSpPr>
            <p:cNvPr id="10" name="矩形圖說文字 10"/>
            <p:cNvSpPr>
              <a:spLocks noChangeArrowheads="1"/>
            </p:cNvSpPr>
            <p:nvPr/>
          </p:nvSpPr>
          <p:spPr bwMode="auto">
            <a:xfrm>
              <a:off x="-5849" y="-4988"/>
              <a:ext cx="24803" cy="17375"/>
            </a:xfrm>
            <a:prstGeom prst="wedgeRectCallout">
              <a:avLst>
                <a:gd name="adj1" fmla="val -20833"/>
                <a:gd name="adj2" fmla="val 62500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5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志願序一：企業管理學系</a:t>
              </a:r>
            </a:p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5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志願序二：外國語文學系</a:t>
              </a:r>
            </a:p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500" b="1" dirty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志願序三：財經法律學系</a:t>
              </a:r>
            </a:p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5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志願序四：犯罪防治學系</a:t>
              </a:r>
              <a:endParaRPr lang="zh-TW" altLang="zh-TW" sz="1500" dirty="0">
                <a:solidFill>
                  <a:schemeClr val="tx1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1" name="文字方塊 13"/>
            <p:cNvSpPr txBox="1">
              <a:spLocks noChangeArrowheads="1"/>
            </p:cNvSpPr>
            <p:nvPr/>
          </p:nvSpPr>
          <p:spPr bwMode="auto">
            <a:xfrm>
              <a:off x="2676" y="15128"/>
              <a:ext cx="5950" cy="5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ts val="500"/>
                </a:spcBef>
                <a:spcAft>
                  <a:spcPts val="500"/>
                </a:spcAft>
              </a:pPr>
              <a:r>
                <a:rPr kumimoji="1" lang="zh-TW" altLang="en-US" sz="32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丙</a:t>
              </a:r>
              <a:endParaRPr kumimoji="1" lang="zh-TW" altLang="zh-TW" sz="3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群組 16"/>
          <p:cNvGrpSpPr>
            <a:grpSpLocks/>
          </p:cNvGrpSpPr>
          <p:nvPr/>
        </p:nvGrpSpPr>
        <p:grpSpPr bwMode="auto">
          <a:xfrm>
            <a:off x="5110970" y="2627432"/>
            <a:ext cx="2480398" cy="2399771"/>
            <a:chOff x="-5849" y="-3028"/>
            <a:chExt cx="24803" cy="24007"/>
          </a:xfrm>
        </p:grpSpPr>
        <p:sp>
          <p:nvSpPr>
            <p:cNvPr id="13" name="矩形圖說文字 17"/>
            <p:cNvSpPr>
              <a:spLocks noChangeArrowheads="1"/>
            </p:cNvSpPr>
            <p:nvPr/>
          </p:nvSpPr>
          <p:spPr bwMode="auto">
            <a:xfrm>
              <a:off x="-5849" y="-3028"/>
              <a:ext cx="24803" cy="15415"/>
            </a:xfrm>
            <a:prstGeom prst="wedgeRectCallout">
              <a:avLst>
                <a:gd name="adj1" fmla="val -20833"/>
                <a:gd name="adj2" fmla="val 62500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500" b="1" dirty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志願序一：財經法律學系</a:t>
              </a:r>
            </a:p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5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志願序二：犯罪防治學系</a:t>
              </a:r>
            </a:p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5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志願序三：外國語文學系</a:t>
              </a:r>
              <a:endParaRPr lang="en-US" altLang="zh-TW" sz="15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5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志願序四：企業管理學系</a:t>
              </a:r>
            </a:p>
          </p:txBody>
        </p:sp>
        <p:sp>
          <p:nvSpPr>
            <p:cNvPr id="14" name="文字方塊 28"/>
            <p:cNvSpPr txBox="1">
              <a:spLocks noChangeArrowheads="1"/>
            </p:cNvSpPr>
            <p:nvPr/>
          </p:nvSpPr>
          <p:spPr bwMode="auto">
            <a:xfrm>
              <a:off x="2402" y="15128"/>
              <a:ext cx="5950" cy="5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ts val="500"/>
                </a:spcBef>
                <a:spcAft>
                  <a:spcPts val="500"/>
                </a:spcAft>
              </a:pPr>
              <a:r>
                <a:rPr kumimoji="1" lang="zh-TW" altLang="en-US" sz="32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丁</a:t>
              </a:r>
              <a:endParaRPr kumimoji="1" lang="zh-TW" altLang="zh-TW" sz="3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群組 29"/>
          <p:cNvGrpSpPr>
            <a:grpSpLocks/>
          </p:cNvGrpSpPr>
          <p:nvPr/>
        </p:nvGrpSpPr>
        <p:grpSpPr bwMode="auto">
          <a:xfrm>
            <a:off x="7902240" y="2444817"/>
            <a:ext cx="3027697" cy="2582386"/>
            <a:chOff x="0" y="0"/>
            <a:chExt cx="18954" cy="20892"/>
          </a:xfrm>
        </p:grpSpPr>
        <p:sp>
          <p:nvSpPr>
            <p:cNvPr id="16" name="矩形圖說文字 34"/>
            <p:cNvSpPr>
              <a:spLocks noChangeArrowheads="1"/>
            </p:cNvSpPr>
            <p:nvPr/>
          </p:nvSpPr>
          <p:spPr bwMode="auto">
            <a:xfrm>
              <a:off x="0" y="0"/>
              <a:ext cx="18954" cy="12383"/>
            </a:xfrm>
            <a:prstGeom prst="wedgeRectCallout">
              <a:avLst>
                <a:gd name="adj1" fmla="val -20833"/>
                <a:gd name="adj2" fmla="val 62500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7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志願序一：外國語文學系</a:t>
              </a:r>
            </a:p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700" b="1" dirty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志願序二：財經法律學系</a:t>
              </a:r>
            </a:p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700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志願序三：犯罪防治學系</a:t>
              </a:r>
            </a:p>
          </p:txBody>
        </p:sp>
        <p:sp>
          <p:nvSpPr>
            <p:cNvPr id="17" name="文字方塊 37"/>
            <p:cNvSpPr txBox="1">
              <a:spLocks noChangeArrowheads="1"/>
            </p:cNvSpPr>
            <p:nvPr/>
          </p:nvSpPr>
          <p:spPr bwMode="auto">
            <a:xfrm>
              <a:off x="2393" y="15041"/>
              <a:ext cx="5950" cy="5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ts val="500"/>
                </a:spcBef>
                <a:spcAft>
                  <a:spcPts val="500"/>
                </a:spcAft>
              </a:pPr>
              <a:r>
                <a:rPr kumimoji="1" lang="zh-TW" altLang="en-US" sz="32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戊</a:t>
              </a:r>
              <a:endParaRPr kumimoji="1" lang="zh-TW" altLang="zh-TW" sz="3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2479793" y="1227050"/>
            <a:ext cx="7334742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Aft>
                <a:spcPts val="600"/>
              </a:spcAft>
            </a:pPr>
            <a:r>
              <a:rPr kumimoji="1"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步驟一：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kumimoji="1"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假設考生丙、丁與他校考生戊</a:t>
            </a:r>
            <a:r>
              <a:rPr kumimoji="1" lang="zh-TW" altLang="en-US" sz="2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同時進入</a:t>
            </a:r>
            <a:r>
              <a:rPr kumimoji="1"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財經法律學系</a:t>
            </a:r>
            <a:r>
              <a:rPr kumimoji="1" lang="zh-TW" altLang="en-US" sz="2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第二輪分發比序階段，且該學系剩餘錄取名額為</a:t>
            </a:r>
            <a:r>
              <a:rPr kumimoji="1" lang="en-US" altLang="zh-TW" sz="2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kumimoji="1" lang="zh-TW" altLang="en-US" sz="2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名，</a:t>
            </a:r>
            <a:r>
              <a:rPr kumimoji="1"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由此</a:t>
            </a:r>
            <a:r>
              <a:rPr kumimoji="1"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kumimoji="1"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名考生依分發比序項目進行比序分發。</a:t>
            </a: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842" y="4553385"/>
            <a:ext cx="744964" cy="162000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595" y="4553385"/>
            <a:ext cx="706428" cy="1620000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412" y="4553385"/>
            <a:ext cx="682678" cy="162000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14A2-F90A-4FD2-8991-41AA8BFFB8A0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1490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599346" y="521468"/>
            <a:ext cx="4680000" cy="4603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第二輪分發比序</a:t>
            </a:r>
            <a:endParaRPr lang="zh-TW" altLang="en-US" sz="2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9" name="群組 9"/>
          <p:cNvGrpSpPr>
            <a:grpSpLocks/>
          </p:cNvGrpSpPr>
          <p:nvPr/>
        </p:nvGrpSpPr>
        <p:grpSpPr bwMode="auto">
          <a:xfrm>
            <a:off x="2387061" y="2627463"/>
            <a:ext cx="2397995" cy="2667567"/>
            <a:chOff x="-4974" y="-5707"/>
            <a:chExt cx="23979" cy="26686"/>
          </a:xfrm>
        </p:grpSpPr>
        <p:sp>
          <p:nvSpPr>
            <p:cNvPr id="10" name="矩形圖說文字 10"/>
            <p:cNvSpPr>
              <a:spLocks noChangeArrowheads="1"/>
            </p:cNvSpPr>
            <p:nvPr/>
          </p:nvSpPr>
          <p:spPr bwMode="auto">
            <a:xfrm>
              <a:off x="-4974" y="-5707"/>
              <a:ext cx="23979" cy="18094"/>
            </a:xfrm>
            <a:prstGeom prst="wedgeRectCallout">
              <a:avLst>
                <a:gd name="adj1" fmla="val -20833"/>
                <a:gd name="adj2" fmla="val 62500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5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志願序一：企業管理學系</a:t>
              </a:r>
            </a:p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5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志願序二：外國語文學系</a:t>
              </a:r>
            </a:p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500" b="1" dirty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志願序三：財經法律學系</a:t>
              </a:r>
            </a:p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5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志願序四：犯罪防治學系</a:t>
              </a:r>
              <a:endParaRPr lang="zh-TW" altLang="zh-TW" sz="1500" dirty="0">
                <a:solidFill>
                  <a:schemeClr val="tx1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1" name="文字方塊 13"/>
            <p:cNvSpPr txBox="1">
              <a:spLocks noChangeArrowheads="1"/>
            </p:cNvSpPr>
            <p:nvPr/>
          </p:nvSpPr>
          <p:spPr bwMode="auto">
            <a:xfrm>
              <a:off x="2676" y="15128"/>
              <a:ext cx="5950" cy="5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ts val="500"/>
                </a:spcBef>
                <a:spcAft>
                  <a:spcPts val="500"/>
                </a:spcAft>
              </a:pPr>
              <a:r>
                <a:rPr kumimoji="1" lang="zh-TW" altLang="en-US" sz="32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丙</a:t>
              </a:r>
              <a:endParaRPr kumimoji="1" lang="zh-TW" altLang="zh-TW" sz="3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群組 16"/>
          <p:cNvGrpSpPr>
            <a:grpSpLocks/>
          </p:cNvGrpSpPr>
          <p:nvPr/>
        </p:nvGrpSpPr>
        <p:grpSpPr bwMode="auto">
          <a:xfrm>
            <a:off x="5226516" y="2523753"/>
            <a:ext cx="2151585" cy="2478840"/>
            <a:chOff x="-2561" y="-3819"/>
            <a:chExt cx="21515" cy="24798"/>
          </a:xfrm>
        </p:grpSpPr>
        <p:sp>
          <p:nvSpPr>
            <p:cNvPr id="13" name="矩形圖說文字 17"/>
            <p:cNvSpPr>
              <a:spLocks noChangeArrowheads="1"/>
            </p:cNvSpPr>
            <p:nvPr/>
          </p:nvSpPr>
          <p:spPr bwMode="auto">
            <a:xfrm>
              <a:off x="-2561" y="-3819"/>
              <a:ext cx="21515" cy="16206"/>
            </a:xfrm>
            <a:prstGeom prst="wedgeRectCallout">
              <a:avLst>
                <a:gd name="adj1" fmla="val -20833"/>
                <a:gd name="adj2" fmla="val 62500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400" b="1" dirty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志願序一：財經法律學系</a:t>
              </a:r>
            </a:p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4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志願序二：犯罪防治學系</a:t>
              </a:r>
            </a:p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4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志願序三：外國語文學系</a:t>
              </a:r>
              <a:endParaRPr lang="en-US" altLang="zh-TW" sz="1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4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志願序四：企業管理學系</a:t>
              </a:r>
            </a:p>
          </p:txBody>
        </p:sp>
        <p:sp>
          <p:nvSpPr>
            <p:cNvPr id="14" name="文字方塊 28"/>
            <p:cNvSpPr txBox="1">
              <a:spLocks noChangeArrowheads="1"/>
            </p:cNvSpPr>
            <p:nvPr/>
          </p:nvSpPr>
          <p:spPr bwMode="auto">
            <a:xfrm>
              <a:off x="2402" y="15128"/>
              <a:ext cx="5950" cy="5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ts val="500"/>
                </a:spcBef>
                <a:spcAft>
                  <a:spcPts val="500"/>
                </a:spcAft>
              </a:pPr>
              <a:r>
                <a:rPr kumimoji="1" lang="zh-TW" altLang="en-US" sz="32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丁</a:t>
              </a:r>
              <a:endParaRPr kumimoji="1" lang="zh-TW" altLang="zh-TW" sz="3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群組 29"/>
          <p:cNvGrpSpPr>
            <a:grpSpLocks/>
          </p:cNvGrpSpPr>
          <p:nvPr/>
        </p:nvGrpSpPr>
        <p:grpSpPr bwMode="auto">
          <a:xfrm>
            <a:off x="7671372" y="2440454"/>
            <a:ext cx="2514900" cy="2562139"/>
            <a:chOff x="-6194" y="-4730"/>
            <a:chExt cx="25148" cy="25622"/>
          </a:xfrm>
        </p:grpSpPr>
        <p:sp>
          <p:nvSpPr>
            <p:cNvPr id="16" name="矩形圖說文字 34"/>
            <p:cNvSpPr>
              <a:spLocks noChangeArrowheads="1"/>
            </p:cNvSpPr>
            <p:nvPr/>
          </p:nvSpPr>
          <p:spPr bwMode="auto">
            <a:xfrm>
              <a:off x="-6194" y="-4730"/>
              <a:ext cx="25148" cy="17113"/>
            </a:xfrm>
            <a:prstGeom prst="wedgeRectCallout">
              <a:avLst>
                <a:gd name="adj1" fmla="val -20833"/>
                <a:gd name="adj2" fmla="val 62500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6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志願序一：外國語文學系</a:t>
              </a:r>
            </a:p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600" b="1" dirty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志願序二：財經法律學系</a:t>
              </a:r>
            </a:p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600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志願序三：犯罪防治學系</a:t>
              </a:r>
            </a:p>
          </p:txBody>
        </p:sp>
        <p:sp>
          <p:nvSpPr>
            <p:cNvPr id="17" name="文字方塊 37"/>
            <p:cNvSpPr txBox="1">
              <a:spLocks noChangeArrowheads="1"/>
            </p:cNvSpPr>
            <p:nvPr/>
          </p:nvSpPr>
          <p:spPr bwMode="auto">
            <a:xfrm>
              <a:off x="2393" y="15041"/>
              <a:ext cx="5950" cy="5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ts val="500"/>
                </a:spcBef>
                <a:spcAft>
                  <a:spcPts val="500"/>
                </a:spcAft>
              </a:pPr>
              <a:r>
                <a:rPr kumimoji="1" lang="zh-TW" altLang="en-US" sz="32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戊</a:t>
              </a:r>
              <a:endParaRPr kumimoji="1" lang="zh-TW" altLang="zh-TW" sz="3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2479793" y="1227050"/>
            <a:ext cx="7334742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Aft>
                <a:spcPts val="600"/>
              </a:spcAft>
            </a:pPr>
            <a:r>
              <a:rPr kumimoji="1"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步驟一：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kumimoji="1"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假設考生丙、丁與他校考生戊</a:t>
            </a:r>
            <a:r>
              <a:rPr kumimoji="1" lang="zh-TW" altLang="en-US" sz="2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同時進入</a:t>
            </a:r>
            <a:r>
              <a:rPr kumimoji="1"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財經法律學系</a:t>
            </a:r>
            <a:r>
              <a:rPr kumimoji="1" lang="zh-TW" altLang="en-US" sz="2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第二輪分發比序階段，且該學系剩餘錄取名額為</a:t>
            </a:r>
            <a:r>
              <a:rPr kumimoji="1" lang="en-US" altLang="zh-TW" sz="2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kumimoji="1" lang="zh-TW" altLang="en-US" sz="2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名，</a:t>
            </a:r>
            <a:r>
              <a:rPr kumimoji="1"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由此</a:t>
            </a:r>
            <a:r>
              <a:rPr kumimoji="1"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kumimoji="1"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名考生依分發比序項目進行比序分發。</a:t>
            </a: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853" y="4509525"/>
            <a:ext cx="744964" cy="162000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397" y="4509525"/>
            <a:ext cx="706428" cy="1620000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251" y="4509525"/>
            <a:ext cx="682678" cy="162000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14A2-F90A-4FD2-8991-41AA8BFFB8A0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4626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461818" y="198871"/>
            <a:ext cx="13392727" cy="429202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algn="ctr"/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繁星撕榜流程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4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分站式作業管理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1631-375F-464A-BF06-7A3510780876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9" name="直角三角形 8"/>
          <p:cNvSpPr/>
          <p:nvPr/>
        </p:nvSpPr>
        <p:spPr bwMode="auto">
          <a:xfrm rot="16200000">
            <a:off x="10453316" y="5119316"/>
            <a:ext cx="1747918" cy="1729450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47870EFD-5BCC-4AA2-8000-30F8B9C7176C}"/>
              </a:ext>
            </a:extLst>
          </p:cNvPr>
          <p:cNvGrpSpPr>
            <a:grpSpLocks noChangeAspect="1"/>
          </p:cNvGrpSpPr>
          <p:nvPr/>
        </p:nvGrpSpPr>
        <p:grpSpPr>
          <a:xfrm>
            <a:off x="10717211" y="5373976"/>
            <a:ext cx="1220127" cy="1220127"/>
            <a:chOff x="-1591652" y="131736"/>
            <a:chExt cx="1473791" cy="1473791"/>
          </a:xfrm>
        </p:grpSpPr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20477699-CCAE-41F6-95E9-EC7639ABEDFF}"/>
                </a:ext>
              </a:extLst>
            </p:cNvPr>
            <p:cNvSpPr/>
            <p:nvPr userDrawn="1"/>
          </p:nvSpPr>
          <p:spPr>
            <a:xfrm>
              <a:off x="-1591652" y="131736"/>
              <a:ext cx="1473791" cy="14737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02B80F16-80E3-42B8-A0B5-40882A50ED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91652" y="131736"/>
              <a:ext cx="1473791" cy="1473791"/>
            </a:xfrm>
            <a:prstGeom prst="rect">
              <a:avLst/>
            </a:prstGeom>
          </p:spPr>
        </p:pic>
      </p:grpSp>
      <p:grpSp>
        <p:nvGrpSpPr>
          <p:cNvPr id="25" name="群組 24"/>
          <p:cNvGrpSpPr/>
          <p:nvPr/>
        </p:nvGrpSpPr>
        <p:grpSpPr>
          <a:xfrm>
            <a:off x="1040417" y="2212223"/>
            <a:ext cx="3169880" cy="4144127"/>
            <a:chOff x="1098766" y="2263021"/>
            <a:chExt cx="3169880" cy="4144127"/>
          </a:xfrm>
        </p:grpSpPr>
        <p:sp>
          <p:nvSpPr>
            <p:cNvPr id="13" name="剪去對角線角落矩形 12"/>
            <p:cNvSpPr/>
            <p:nvPr/>
          </p:nvSpPr>
          <p:spPr bwMode="auto">
            <a:xfrm>
              <a:off x="2652241" y="5686712"/>
              <a:ext cx="1209963" cy="720436"/>
            </a:xfrm>
            <a:prstGeom prst="snip2DiagRect">
              <a:avLst>
                <a:gd name="adj1" fmla="val 0"/>
                <a:gd name="adj2" fmla="val 35898"/>
              </a:avLst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站</a:t>
              </a:r>
              <a:r>
                <a:rPr lang="en-US" altLang="zh-TW" sz="3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kumimoji="0" lang="zh-TW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平行四邊形 14"/>
            <p:cNvSpPr/>
            <p:nvPr/>
          </p:nvSpPr>
          <p:spPr bwMode="auto">
            <a:xfrm rot="1081371">
              <a:off x="1098766" y="2263021"/>
              <a:ext cx="2536114" cy="3666496"/>
            </a:xfrm>
            <a:prstGeom prst="parallelogram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8" name="向右箭號 17"/>
            <p:cNvSpPr/>
            <p:nvPr/>
          </p:nvSpPr>
          <p:spPr bwMode="auto">
            <a:xfrm rot="18294366">
              <a:off x="3088952" y="4396557"/>
              <a:ext cx="1661141" cy="698246"/>
            </a:xfrm>
            <a:prstGeom prst="rightArrow">
              <a:avLst>
                <a:gd name="adj1" fmla="val 26495"/>
                <a:gd name="adj2" fmla="val 58547"/>
              </a:avLst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1768087" y="3155414"/>
              <a:ext cx="2253673" cy="214745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36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唱名、</a:t>
              </a:r>
              <a:endParaRPr kumimoji="0" lang="en-US" altLang="zh-TW" sz="3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3600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看標籤</a:t>
              </a:r>
              <a:endParaRPr kumimoji="0" lang="en-US" altLang="zh-TW" sz="3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4488873" y="914399"/>
            <a:ext cx="2775526" cy="3714972"/>
            <a:chOff x="4488873" y="914399"/>
            <a:chExt cx="2775526" cy="3714972"/>
          </a:xfrm>
        </p:grpSpPr>
        <p:sp>
          <p:nvSpPr>
            <p:cNvPr id="10" name="圓角矩形 9"/>
            <p:cNvSpPr/>
            <p:nvPr/>
          </p:nvSpPr>
          <p:spPr bwMode="auto">
            <a:xfrm>
              <a:off x="4488873" y="914400"/>
              <a:ext cx="1339272" cy="2207491"/>
            </a:xfrm>
            <a:prstGeom prst="roundRect">
              <a:avLst/>
            </a:prstGeom>
            <a:solidFill>
              <a:srgbClr val="3399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4400" dirty="0">
                  <a:solidFill>
                    <a:srgbClr val="CCFF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海報一</a:t>
              </a:r>
              <a:endParaRPr kumimoji="0" lang="en-US" altLang="zh-TW" sz="4400" b="0" i="0" u="none" strike="noStrike" cap="none" normalizeH="0" baseline="0" dirty="0">
                <a:ln>
                  <a:noFill/>
                </a:ln>
                <a:solidFill>
                  <a:srgbClr val="CCFF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圓角矩形 10"/>
            <p:cNvSpPr/>
            <p:nvPr/>
          </p:nvSpPr>
          <p:spPr bwMode="auto">
            <a:xfrm>
              <a:off x="5925127" y="914399"/>
              <a:ext cx="1339272" cy="2207491"/>
            </a:xfrm>
            <a:prstGeom prst="roundRect">
              <a:avLst/>
            </a:prstGeom>
            <a:solidFill>
              <a:srgbClr val="3399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4400" b="0" i="0" u="none" strike="noStrike" cap="none" normalizeH="0" baseline="0" dirty="0">
                  <a:ln>
                    <a:noFill/>
                  </a:ln>
                  <a:solidFill>
                    <a:srgbClr val="CCFFCC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海報二</a:t>
              </a:r>
            </a:p>
          </p:txBody>
        </p:sp>
        <p:sp>
          <p:nvSpPr>
            <p:cNvPr id="12" name="剪去對角線角落矩形 11"/>
            <p:cNvSpPr/>
            <p:nvPr/>
          </p:nvSpPr>
          <p:spPr bwMode="auto">
            <a:xfrm>
              <a:off x="5320145" y="3251200"/>
              <a:ext cx="1209963" cy="720436"/>
            </a:xfrm>
            <a:prstGeom prst="snip2DiagRect">
              <a:avLst>
                <a:gd name="adj1" fmla="val 0"/>
                <a:gd name="adj2" fmla="val 35898"/>
              </a:avLst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站</a:t>
              </a:r>
              <a:r>
                <a:rPr kumimoji="0" lang="en-US" altLang="zh-TW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kumimoji="0" lang="zh-TW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5183465" y="3971636"/>
              <a:ext cx="1566784" cy="65773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3600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貼標籤</a:t>
              </a:r>
              <a:endParaRPr kumimoji="0" lang="zh-TW" altLang="en-US" sz="3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7433260" y="2484385"/>
            <a:ext cx="4470345" cy="3919228"/>
            <a:chOff x="7433260" y="2484385"/>
            <a:chExt cx="4470345" cy="3919228"/>
          </a:xfrm>
        </p:grpSpPr>
        <p:sp>
          <p:nvSpPr>
            <p:cNvPr id="14" name="剪去對角線角落矩形 13"/>
            <p:cNvSpPr/>
            <p:nvPr/>
          </p:nvSpPr>
          <p:spPr bwMode="auto">
            <a:xfrm>
              <a:off x="8070161" y="5683177"/>
              <a:ext cx="1209963" cy="720436"/>
            </a:xfrm>
            <a:prstGeom prst="snip2DiagRect">
              <a:avLst>
                <a:gd name="adj1" fmla="val 0"/>
                <a:gd name="adj2" fmla="val 35898"/>
              </a:avLst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站</a:t>
              </a:r>
              <a:r>
                <a:rPr lang="en-US" altLang="zh-TW" sz="3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kumimoji="0" lang="zh-TW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平行四邊形 16"/>
            <p:cNvSpPr/>
            <p:nvPr/>
          </p:nvSpPr>
          <p:spPr bwMode="auto">
            <a:xfrm rot="8035147">
              <a:off x="8563770" y="2052938"/>
              <a:ext cx="2748552" cy="3611446"/>
            </a:xfrm>
            <a:prstGeom prst="parallelogram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0" name="向右箭號 19"/>
            <p:cNvSpPr/>
            <p:nvPr/>
          </p:nvSpPr>
          <p:spPr bwMode="auto">
            <a:xfrm rot="2764516">
              <a:off x="6951812" y="4396557"/>
              <a:ext cx="1661141" cy="698246"/>
            </a:xfrm>
            <a:prstGeom prst="rightArrow">
              <a:avLst>
                <a:gd name="adj1" fmla="val 26495"/>
                <a:gd name="adj2" fmla="val 58547"/>
              </a:avLst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3" name="矩形 22"/>
            <p:cNvSpPr/>
            <p:nvPr/>
          </p:nvSpPr>
          <p:spPr bwMode="auto">
            <a:xfrm>
              <a:off x="8946292" y="3082556"/>
              <a:ext cx="2957313" cy="214745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3600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簽</a:t>
              </a:r>
              <a:r>
                <a:rPr kumimoji="0" lang="zh-TW" altLang="en-US" sz="36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名、</a:t>
              </a:r>
              <a:endParaRPr kumimoji="0" lang="en-US" altLang="zh-TW" sz="3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3600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取表</a:t>
              </a:r>
              <a:r>
                <a:rPr lang="en-US" altLang="zh-TW" sz="3200" dirty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3200" dirty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報名資料調查表</a:t>
              </a:r>
              <a:r>
                <a:rPr lang="en-US" altLang="zh-TW" sz="3200" dirty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r>
                <a:rPr lang="zh-TW" altLang="en-US" sz="3600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、</a:t>
              </a:r>
              <a:endParaRPr lang="en-US" altLang="zh-TW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3600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隔天交</a:t>
              </a:r>
              <a:endParaRPr lang="en-US" altLang="zh-TW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4" name="矩形 23"/>
          <p:cNvSpPr/>
          <p:nvPr/>
        </p:nvSpPr>
        <p:spPr bwMode="auto">
          <a:xfrm>
            <a:off x="-11864" y="679680"/>
            <a:ext cx="4334481" cy="65773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</a:t>
            </a: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入座後先寫好標籤</a:t>
            </a:r>
            <a:endParaRPr kumimoji="0" lang="zh-TW" altLang="en-US" sz="36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5086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5707" y="311002"/>
            <a:ext cx="11497020" cy="35274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/>
              <a:buChar char=""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繁星申請資格</a:t>
            </a:r>
          </a:p>
          <a:p>
            <a:pPr marL="740664" marR="0" lvl="1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/>
              <a:buChar char=""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三年均就讀同一所高中之應屆畢業生</a:t>
            </a:r>
          </a:p>
          <a:p>
            <a:pPr marL="740664" marR="0" lvl="1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/>
              <a:buChar char=""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高一</a:t>
            </a:r>
            <a:r>
              <a:rPr lang="en-US" altLang="zh-TW" b="1" dirty="0">
                <a:solidFill>
                  <a:srgbClr val="44546A"/>
                </a:solidFill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b="1" dirty="0">
                <a:solidFill>
                  <a:srgbClr val="44546A"/>
                </a:solidFill>
                <a:latin typeface="微軟正黑體" pitchFamily="34" charset="-120"/>
                <a:ea typeface="微軟正黑體" pitchFamily="34" charset="-120"/>
              </a:rPr>
              <a:t>三上學期</a:t>
            </a:r>
            <a:r>
              <a:rPr kumimoji="0" lang="zh-TW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「在校學業成績」全校排名百分比</a:t>
            </a:r>
            <a:r>
              <a:rPr kumimoji="0" lang="zh-TW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符合大學規定</a:t>
            </a:r>
            <a:b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</a:br>
            <a:r>
              <a:rPr kumimoji="0" lang="zh-TW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(※大學得就</a:t>
            </a:r>
            <a:r>
              <a:rPr kumimoji="0" lang="zh-TW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前20%、前30%、前40%、前50%，</a:t>
            </a:r>
            <a:r>
              <a:rPr kumimoji="0" lang="zh-TW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擇一訂定全校統一標準)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740664" marR="0" lvl="1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/>
              <a:buChar char=""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參加大學校系所訂之考試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(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如學測、英聽、術科考試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)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成績達各校系訂定標準者。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740664" lvl="1" fontAlgn="auto">
              <a:lnSpc>
                <a:spcPct val="150000"/>
              </a:lnSpc>
              <a:spcAft>
                <a:spcPts val="0"/>
              </a:spcAft>
              <a:buFont typeface="Wingdings"/>
              <a:buChar char=""/>
              <a:defRPr/>
            </a:pPr>
            <a:r>
              <a:rPr lang="zh-TW" altLang="en-US" b="1" dirty="0">
                <a:solidFill>
                  <a:srgbClr val="44546A"/>
                </a:solidFill>
                <a:latin typeface="微軟正黑體" pitchFamily="34" charset="-120"/>
                <a:ea typeface="微軟正黑體" pitchFamily="34" charset="-120"/>
              </a:rPr>
              <a:t>校系採計的學測科目總級分不為</a:t>
            </a:r>
            <a:r>
              <a:rPr lang="en-US" altLang="zh-TW" b="1" dirty="0">
                <a:solidFill>
                  <a:srgbClr val="44546A"/>
                </a:solidFill>
                <a:latin typeface="微軟正黑體" pitchFamily="34" charset="-120"/>
                <a:ea typeface="微軟正黑體" pitchFamily="34" charset="-120"/>
              </a:rPr>
              <a:t>0</a:t>
            </a:r>
            <a:r>
              <a:rPr lang="zh-TW" altLang="en-US" b="1" dirty="0">
                <a:solidFill>
                  <a:srgbClr val="44546A"/>
                </a:solidFill>
                <a:latin typeface="微軟正黑體" pitchFamily="34" charset="-120"/>
                <a:ea typeface="微軟正黑體" pitchFamily="34" charset="-120"/>
              </a:rPr>
              <a:t>級分，個別科目</a:t>
            </a:r>
            <a:r>
              <a:rPr lang="en-US" altLang="zh-TW" b="1" dirty="0">
                <a:solidFill>
                  <a:srgbClr val="44546A"/>
                </a:solidFill>
                <a:latin typeface="微軟正黑體" pitchFamily="34" charset="-120"/>
                <a:ea typeface="微軟正黑體" pitchFamily="34" charset="-120"/>
              </a:rPr>
              <a:t>0</a:t>
            </a:r>
            <a:r>
              <a:rPr lang="zh-TW" altLang="en-US" b="1" dirty="0">
                <a:solidFill>
                  <a:srgbClr val="44546A"/>
                </a:solidFill>
                <a:latin typeface="微軟正黑體" pitchFamily="34" charset="-120"/>
                <a:ea typeface="微軟正黑體" pitchFamily="34" charset="-120"/>
              </a:rPr>
              <a:t>級分仍可參加甄選。</a:t>
            </a:r>
            <a:endParaRPr lang="en-US" altLang="zh-TW" b="1" dirty="0">
              <a:solidFill>
                <a:srgbClr val="44546A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2064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41148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/>
              <a:buChar char=""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學群分類原則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41148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/>
              <a:buChar char=""/>
              <a:tabLst/>
              <a:defRPr/>
            </a:pP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541545"/>
              </p:ext>
            </p:extLst>
          </p:nvPr>
        </p:nvGraphicFramePr>
        <p:xfrm>
          <a:off x="3128212" y="3161331"/>
          <a:ext cx="8615582" cy="352742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23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2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092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第一類學群</a:t>
                      </a:r>
                      <a:endParaRPr lang="zh-TW" altLang="en-US" sz="2000" b="0" dirty="0">
                        <a:latin typeface="華康隸書體W5" pitchFamily="65" charset="-120"/>
                        <a:ea typeface="華康隸書體W5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/>
                        <a:t>文、法、商、社會科學、教育、管理等學系</a:t>
                      </a:r>
                      <a:r>
                        <a:rPr lang="en-US" altLang="zh-TW" sz="2000" dirty="0"/>
                        <a:t>(</a:t>
                      </a:r>
                      <a:r>
                        <a:rPr lang="zh-TW" altLang="en-US" sz="2000" dirty="0"/>
                        <a:t>學程</a:t>
                      </a:r>
                      <a:r>
                        <a:rPr lang="en-US" altLang="zh-TW" sz="2000" dirty="0"/>
                        <a:t>)</a:t>
                      </a:r>
                      <a:endParaRPr lang="zh-TW" altLang="en-US" sz="2000" b="0" dirty="0">
                        <a:latin typeface="華康隸書體W5" pitchFamily="65" charset="-120"/>
                        <a:ea typeface="華康隸書體W5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/>
                        <a:t>第二類學群</a:t>
                      </a:r>
                      <a:endParaRPr lang="zh-TW" altLang="en-US" sz="2000" b="0" dirty="0">
                        <a:latin typeface="華康隸書體W5" pitchFamily="65" charset="-120"/>
                        <a:ea typeface="華康隸書體W5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/>
                        <a:t>理、工等學系</a:t>
                      </a:r>
                      <a:r>
                        <a:rPr lang="en-US" altLang="zh-TW" sz="2000" dirty="0"/>
                        <a:t>(</a:t>
                      </a:r>
                      <a:r>
                        <a:rPr lang="zh-TW" altLang="en-US" sz="2000" dirty="0"/>
                        <a:t>學程</a:t>
                      </a:r>
                      <a:r>
                        <a:rPr lang="en-US" altLang="zh-TW" sz="2000" dirty="0"/>
                        <a:t>)</a:t>
                      </a:r>
                      <a:endParaRPr lang="zh-TW" altLang="en-US" sz="2000" b="0" dirty="0">
                        <a:latin typeface="華康隸書體W5" pitchFamily="65" charset="-120"/>
                        <a:ea typeface="華康隸書體W5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92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第三類學群</a:t>
                      </a:r>
                      <a:endParaRPr lang="zh-TW" altLang="en-US" sz="2000" b="0" dirty="0">
                        <a:latin typeface="華康隸書體W5" pitchFamily="65" charset="-120"/>
                        <a:ea typeface="華康隸書體W5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/>
                        <a:t>醫藥衛生</a:t>
                      </a:r>
                      <a:r>
                        <a:rPr lang="en-US" altLang="zh-TW" sz="2000" dirty="0"/>
                        <a:t>(</a:t>
                      </a:r>
                      <a:r>
                        <a:rPr lang="zh-TW" altLang="en-US" sz="2000" dirty="0"/>
                        <a:t>醫學系除外</a:t>
                      </a:r>
                      <a:r>
                        <a:rPr lang="en-US" altLang="zh-TW" sz="2000" dirty="0"/>
                        <a:t>)</a:t>
                      </a:r>
                      <a:r>
                        <a:rPr lang="zh-TW" altLang="en-US" sz="2000" dirty="0"/>
                        <a:t>、生命科學、農等學系</a:t>
                      </a:r>
                      <a:r>
                        <a:rPr lang="en-US" altLang="zh-TW" sz="2000" dirty="0"/>
                        <a:t>(</a:t>
                      </a:r>
                      <a:r>
                        <a:rPr lang="zh-TW" altLang="en-US" sz="2000" dirty="0"/>
                        <a:t>學程</a:t>
                      </a:r>
                      <a:r>
                        <a:rPr lang="en-US" altLang="zh-TW" sz="2000" dirty="0"/>
                        <a:t>)</a:t>
                      </a:r>
                      <a:endParaRPr lang="zh-TW" altLang="en-US" sz="2000" b="0" dirty="0">
                        <a:latin typeface="華康隸書體W5" pitchFamily="65" charset="-120"/>
                        <a:ea typeface="華康隸書體W5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92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第四類學群</a:t>
                      </a:r>
                      <a:endParaRPr lang="zh-TW" altLang="en-US" sz="2000" b="0" dirty="0">
                        <a:latin typeface="華康隸書體W5" pitchFamily="65" charset="-120"/>
                        <a:ea typeface="華康隸書體W5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/>
                        <a:t>音樂相關學系</a:t>
                      </a:r>
                      <a:r>
                        <a:rPr lang="en-US" altLang="zh-TW" sz="2000" dirty="0"/>
                        <a:t>(</a:t>
                      </a:r>
                      <a:r>
                        <a:rPr lang="zh-TW" altLang="en-US" sz="2000" dirty="0"/>
                        <a:t>學程</a:t>
                      </a:r>
                      <a:r>
                        <a:rPr lang="en-US" altLang="zh-TW" sz="2000" dirty="0"/>
                        <a:t>)</a:t>
                      </a:r>
                      <a:endParaRPr lang="zh-TW" altLang="en-US" sz="2000" b="0" dirty="0">
                        <a:latin typeface="華康隸書體W5" pitchFamily="65" charset="-120"/>
                        <a:ea typeface="華康隸書體W5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92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第五類學群</a:t>
                      </a:r>
                      <a:endParaRPr lang="zh-TW" altLang="en-US" sz="2000" b="0" dirty="0">
                        <a:latin typeface="華康隸書體W5" pitchFamily="65" charset="-120"/>
                        <a:ea typeface="華康隸書體W5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/>
                        <a:t>美術相關學系</a:t>
                      </a:r>
                      <a:r>
                        <a:rPr lang="en-US" altLang="zh-TW" sz="2000" dirty="0"/>
                        <a:t>(</a:t>
                      </a:r>
                      <a:r>
                        <a:rPr lang="zh-TW" altLang="en-US" sz="2000" dirty="0"/>
                        <a:t>學程</a:t>
                      </a:r>
                      <a:r>
                        <a:rPr lang="en-US" altLang="zh-TW" sz="2000" dirty="0"/>
                        <a:t>)</a:t>
                      </a:r>
                      <a:endParaRPr lang="zh-TW" altLang="en-US" sz="2000" b="0" dirty="0">
                        <a:latin typeface="華康隸書體W5" pitchFamily="65" charset="-120"/>
                        <a:ea typeface="華康隸書體W5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92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第六類學群</a:t>
                      </a:r>
                      <a:endParaRPr lang="zh-TW" altLang="en-US" sz="2000" b="0" dirty="0">
                        <a:latin typeface="華康隸書體W5" pitchFamily="65" charset="-120"/>
                        <a:ea typeface="華康隸書體W5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/>
                        <a:t>舞蹈相關學系</a:t>
                      </a:r>
                      <a:r>
                        <a:rPr lang="en-US" altLang="zh-TW" sz="2000" dirty="0"/>
                        <a:t>(</a:t>
                      </a:r>
                      <a:r>
                        <a:rPr lang="zh-TW" altLang="en-US" sz="2000" dirty="0"/>
                        <a:t>學程</a:t>
                      </a:r>
                      <a:r>
                        <a:rPr lang="en-US" altLang="zh-TW" sz="2000" dirty="0"/>
                        <a:t>)</a:t>
                      </a:r>
                      <a:endParaRPr lang="zh-TW" altLang="en-US" sz="2000" b="0" dirty="0">
                        <a:latin typeface="華康隸書體W5" pitchFamily="65" charset="-120"/>
                        <a:ea typeface="華康隸書體W5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92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第七類學群</a:t>
                      </a:r>
                      <a:endParaRPr lang="zh-TW" altLang="en-US" sz="2000" b="0" dirty="0">
                        <a:latin typeface="華康隸書體W5" pitchFamily="65" charset="-120"/>
                        <a:ea typeface="華康隸書體W5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/>
                        <a:t>體育相關學系</a:t>
                      </a:r>
                      <a:r>
                        <a:rPr lang="en-US" altLang="zh-TW" sz="2000" dirty="0"/>
                        <a:t>(</a:t>
                      </a:r>
                      <a:r>
                        <a:rPr lang="zh-TW" altLang="en-US" sz="2000" dirty="0"/>
                        <a:t>學程</a:t>
                      </a:r>
                      <a:r>
                        <a:rPr lang="en-US" altLang="zh-TW" sz="2000" dirty="0"/>
                        <a:t>)</a:t>
                      </a:r>
                      <a:endParaRPr lang="zh-TW" altLang="en-US" sz="2000" b="0" dirty="0">
                        <a:latin typeface="華康隸書體W5" pitchFamily="65" charset="-120"/>
                        <a:ea typeface="華康隸書體W5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92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第八類學群</a:t>
                      </a:r>
                      <a:endParaRPr lang="zh-TW" altLang="en-US" sz="2000" b="0" dirty="0">
                        <a:latin typeface="華康隸書體W5" pitchFamily="65" charset="-120"/>
                        <a:ea typeface="華康隸書體W5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/>
                        <a:t>醫學系、牙醫系</a:t>
                      </a:r>
                      <a:endParaRPr lang="zh-TW" altLang="en-US" sz="2000" b="0" dirty="0">
                        <a:solidFill>
                          <a:srgbClr val="FF0000"/>
                        </a:solidFill>
                        <a:latin typeface="華康隸書體W5" pitchFamily="65" charset="-120"/>
                        <a:ea typeface="華康隸書體W5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53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11756" y="285277"/>
            <a:ext cx="4816880" cy="707886"/>
          </a:xfrm>
          <a:prstGeom prst="rect">
            <a:avLst/>
          </a:prstGeom>
          <a:solidFill>
            <a:srgbClr val="0000FF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繁星大不同 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 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67378" y="6497807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繁星入學系統</a:t>
            </a:r>
          </a:p>
        </p:txBody>
      </p:sp>
      <p:cxnSp>
        <p:nvCxnSpPr>
          <p:cNvPr id="36" name="直接连接符 15"/>
          <p:cNvCxnSpPr/>
          <p:nvPr/>
        </p:nvCxnSpPr>
        <p:spPr>
          <a:xfrm>
            <a:off x="605675" y="1586574"/>
            <a:ext cx="0" cy="4727599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文字方塊 2"/>
          <p:cNvSpPr txBox="1">
            <a:spLocks noChangeArrowheads="1"/>
          </p:cNvSpPr>
          <p:nvPr/>
        </p:nvSpPr>
        <p:spPr bwMode="auto">
          <a:xfrm>
            <a:off x="721008" y="1760326"/>
            <a:ext cx="10672897" cy="47825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ct val="150000"/>
              </a:lnSpc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大學學科能力測驗國文、英文、數學</a:t>
            </a:r>
            <a:r>
              <a:rPr kumimoji="0" lang="en-US" altLang="zh-TW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、數學</a:t>
            </a:r>
            <a:r>
              <a:rPr kumimoji="0" lang="en-US" altLang="zh-TW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、社會及自然等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由學生自由選 </a:t>
            </a:r>
            <a:endParaRPr kumimoji="0" lang="en-US" altLang="zh-TW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考，最少一科，至多</a:t>
            </a:r>
            <a:r>
              <a:rPr kumimoji="0" lang="en-US" altLang="zh-TW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科。</a:t>
            </a:r>
            <a:endParaRPr kumimoji="0" lang="en-US" altLang="zh-TW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校系至多參採 </a:t>
            </a:r>
            <a:r>
              <a:rPr kumimoji="0" lang="en-US" altLang="zh-TW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4 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科學測，故招生不再使用學測「總級分」。</a:t>
            </a:r>
            <a:endParaRPr kumimoji="0" lang="en-US" altLang="zh-TW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比序部份會有單科目或者組合式科目。</a:t>
            </a:r>
            <a:endParaRPr kumimoji="0" lang="en-US" altLang="zh-TW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「繁星推薦」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牙醫學系改列第八類學群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招生，推薦牙醫學系的考生皆需要參加第二階段的面試。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8881" y="4679117"/>
            <a:ext cx="1584405" cy="181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7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11756" y="285277"/>
            <a:ext cx="4816880" cy="707886"/>
          </a:xfrm>
          <a:prstGeom prst="rect">
            <a:avLst/>
          </a:prstGeom>
          <a:solidFill>
            <a:srgbClr val="0000FF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繁星大不同 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67378" y="6497807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繁星入學系統</a:t>
            </a:r>
          </a:p>
        </p:txBody>
      </p:sp>
      <p:cxnSp>
        <p:nvCxnSpPr>
          <p:cNvPr id="36" name="直接连接符 15"/>
          <p:cNvCxnSpPr/>
          <p:nvPr/>
        </p:nvCxnSpPr>
        <p:spPr>
          <a:xfrm>
            <a:off x="605675" y="1586574"/>
            <a:ext cx="0" cy="4727599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文字方塊 2"/>
          <p:cNvSpPr txBox="1">
            <a:spLocks noChangeArrowheads="1"/>
          </p:cNvSpPr>
          <p:nvPr/>
        </p:nvSpPr>
        <p:spPr bwMode="auto">
          <a:xfrm>
            <a:off x="1117944" y="1724792"/>
            <a:ext cx="10468381" cy="42235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ct val="150000"/>
              </a:lnSpc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5. 111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學年度大學「繁星推薦」入學管道新增調整事項如下：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一</a:t>
            </a:r>
            <a:r>
              <a:rPr kumimoji="0" lang="en-US" altLang="zh-TW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)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「學業成績總平均」之計算範圍將從原來之四學期成績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擴大至第五學期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二</a:t>
            </a:r>
            <a:r>
              <a:rPr kumimoji="0" lang="en-US" altLang="zh-TW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)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必修單科學業成績採計科目，新增「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生活科技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」與「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資訊科技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」兩科。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三</a:t>
            </a:r>
            <a:r>
              <a:rPr kumimoji="0" lang="en-US" altLang="zh-TW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)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必修單科之「國文」和「英文」學業成績範圍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擴大採計至高三上學期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 </a:t>
            </a:r>
            <a:r>
              <a:rPr kumimoji="0" lang="en-US" altLang="zh-TW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四</a:t>
            </a:r>
            <a:r>
              <a:rPr kumimoji="0" lang="en-US" altLang="zh-TW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)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數學拆成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數</a:t>
            </a:r>
            <a:r>
              <a:rPr kumimoji="0" lang="en-US" altLang="zh-TW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A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跟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數</a:t>
            </a:r>
            <a:r>
              <a:rPr kumimoji="0" lang="en-US" altLang="zh-TW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B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 </a:t>
            </a:r>
            <a:endParaRPr kumimoji="0" lang="zh-TW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758" y="4962499"/>
            <a:ext cx="1337528" cy="153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4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422" y="3355794"/>
            <a:ext cx="4143375" cy="413385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51" y="2558935"/>
            <a:ext cx="10825762" cy="4011332"/>
          </a:xfrm>
          <a:prstGeom prst="rect">
            <a:avLst/>
          </a:prstGeom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421476" y="1051038"/>
            <a:ext cx="4005832" cy="64294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3600" b="1" dirty="0">
                <a:solidFill>
                  <a:schemeClr val="accent4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大學端如何比序</a:t>
            </a:r>
            <a:r>
              <a:rPr lang="en-US" altLang="zh-TW" sz="3600" b="1" dirty="0">
                <a:solidFill>
                  <a:schemeClr val="accent4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3600" b="1" dirty="0">
              <a:solidFill>
                <a:schemeClr val="accent4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524000" y="1905001"/>
            <a:ext cx="9144000" cy="4429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300" b="1" dirty="0">
                <a:solidFill>
                  <a:srgbClr val="FFFF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通過學測檢定標準後。第</a:t>
            </a:r>
            <a:r>
              <a:rPr lang="en-US" altLang="zh-TW" sz="2300" b="1" dirty="0">
                <a:solidFill>
                  <a:srgbClr val="FFFF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300" b="1" dirty="0">
                <a:solidFill>
                  <a:srgbClr val="FFFF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比序</a:t>
            </a:r>
            <a:r>
              <a:rPr lang="zh-TW" altLang="en-US" sz="23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皆</a:t>
            </a:r>
            <a:r>
              <a:rPr lang="zh-TW" altLang="en-US" sz="2300" b="1" dirty="0">
                <a:solidFill>
                  <a:srgbClr val="FFFF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為「在校學業成績全校排名百分比」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186703" y="133838"/>
            <a:ext cx="4710973" cy="1200329"/>
          </a:xfrm>
          <a:prstGeom prst="rect">
            <a:avLst/>
          </a:prstGeom>
          <a:solidFill>
            <a:srgbClr val="0000FF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繁星推薦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</a:p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大學端篩選作業</a:t>
            </a:r>
            <a:endParaRPr lang="en-US" altLang="zh-TW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4897676" y="2918748"/>
            <a:ext cx="2694250" cy="30161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cxnSp>
        <p:nvCxnSpPr>
          <p:cNvPr id="6" name="直線單箭頭接點 5"/>
          <p:cNvCxnSpPr/>
          <p:nvPr/>
        </p:nvCxnSpPr>
        <p:spPr bwMode="auto">
          <a:xfrm>
            <a:off x="7755038" y="3355794"/>
            <a:ext cx="1481559" cy="405978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9236597" y="357710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組合式科目</a:t>
            </a:r>
          </a:p>
        </p:txBody>
      </p:sp>
    </p:spTree>
    <p:extLst>
      <p:ext uri="{BB962C8B-B14F-4D97-AF65-F5344CB8AC3E}">
        <p14:creationId xmlns:p14="http://schemas.microsoft.com/office/powerpoint/2010/main" val="1880365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19FCC8C-FA0D-4AA5-92C4-18BDD96FF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9504-D331-4EF0-B7E9-76801FF3D759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335178F-3498-4972-89DF-0C68682D7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17" y="0"/>
            <a:ext cx="8138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0327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6902BF-A185-4D95-8CC3-763BEF1BE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9504-D331-4EF0-B7E9-76801FF3D759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53BC517-9612-4429-90C8-19D25DB6A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81" y="0"/>
            <a:ext cx="8747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5840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851ACC2-249A-48FA-A672-EECA6EE6B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9504-D331-4EF0-B7E9-76801FF3D759}" type="slidenum">
              <a:rPr lang="zh-CN" altLang="en-US" smtClean="0"/>
              <a:pPr/>
              <a:t>9</a:t>
            </a:fld>
            <a:endParaRPr lang="zh-CN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9EE7929-68EA-4FF7-AAEE-03D3E2DFF7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" t="2473" r="3228" b="2351"/>
          <a:stretch/>
        </p:blipFill>
        <p:spPr>
          <a:xfrm>
            <a:off x="3850105" y="155644"/>
            <a:ext cx="4071487" cy="638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7806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20308</TotalTime>
  <Pages>0</Pages>
  <Words>1680</Words>
  <Characters>0</Characters>
  <Application>Microsoft Office PowerPoint</Application>
  <DocSecurity>0</DocSecurity>
  <PresentationFormat>寬螢幕</PresentationFormat>
  <Lines>0</Lines>
  <Paragraphs>198</Paragraphs>
  <Slides>18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18</vt:i4>
      </vt:variant>
    </vt:vector>
  </HeadingPairs>
  <TitlesOfParts>
    <vt:vector size="36" baseType="lpstr">
      <vt:lpstr>等线</vt:lpstr>
      <vt:lpstr>等线 Light</vt:lpstr>
      <vt:lpstr>Microsoft YaHei</vt:lpstr>
      <vt:lpstr>Microsoft YaHei UI</vt:lpstr>
      <vt:lpstr>宋体</vt:lpstr>
      <vt:lpstr>Yu Gothic UI Semibold</vt:lpstr>
      <vt:lpstr>華康隸書體W5</vt:lpstr>
      <vt:lpstr>微軟正黑體</vt:lpstr>
      <vt:lpstr>新細明體</vt:lpstr>
      <vt:lpstr>標楷體</vt:lpstr>
      <vt:lpstr>Arial</vt:lpstr>
      <vt:lpstr>Calibri</vt:lpstr>
      <vt:lpstr>Calibri Light</vt:lpstr>
      <vt:lpstr>Times New Roman</vt:lpstr>
      <vt:lpstr>Wingdings</vt:lpstr>
      <vt:lpstr>Wingdings 2</vt:lpstr>
      <vt:lpstr>Office Theme</vt:lpstr>
      <vt:lpstr>Office 主题​​</vt:lpstr>
      <vt:lpstr>成德高中   111年 繁星撕榜及系統說明會</vt:lpstr>
      <vt:lpstr>繁星撕榜流程—分站式作業管理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正式撕榜完，3月11日10點請交回志願表。</vt:lpstr>
      <vt:lpstr>~功課~</vt:lpstr>
      <vt:lpstr>PowerPoint 簡報</vt:lpstr>
      <vt:lpstr>PowerPoint 簡報</vt:lpstr>
      <vt:lpstr>PowerPoint 簡報</vt:lpstr>
      <vt:lpstr>PowerPoint 簡報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zuazua W</dc:creator>
  <cp:lastModifiedBy>User</cp:lastModifiedBy>
  <cp:revision>337</cp:revision>
  <cp:lastPrinted>2022-02-24T13:08:53Z</cp:lastPrinted>
  <dcterms:created xsi:type="dcterms:W3CDTF">2012-09-21T09:29:31Z</dcterms:created>
  <dcterms:modified xsi:type="dcterms:W3CDTF">2022-03-01T08:10:31Z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2052-8.1.0.3483</vt:lpwstr>
  </property>
</Properties>
</file>