
<file path=[Content_Types].xml><?xml version="1.0" encoding="utf-8"?>
<Types xmlns="http://schemas.openxmlformats.org/package/2006/content-types">
  <Default Extension="png" ContentType="image/png"/>
  <Default Extension="mp3" ContentType="audio/mp3"/>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21" r:id="rId2"/>
    <p:sldMasterId id="2147483734" r:id="rId3"/>
    <p:sldMasterId id="2147483746" r:id="rId4"/>
  </p:sldMasterIdLst>
  <p:notesMasterIdLst>
    <p:notesMasterId r:id="rId118"/>
  </p:notesMasterIdLst>
  <p:handoutMasterIdLst>
    <p:handoutMasterId r:id="rId119"/>
  </p:handoutMasterIdLst>
  <p:sldIdLst>
    <p:sldId id="271" r:id="rId5"/>
    <p:sldId id="536" r:id="rId6"/>
    <p:sldId id="361" r:id="rId7"/>
    <p:sldId id="407" r:id="rId8"/>
    <p:sldId id="482" r:id="rId9"/>
    <p:sldId id="483" r:id="rId10"/>
    <p:sldId id="547" r:id="rId11"/>
    <p:sldId id="397" r:id="rId12"/>
    <p:sldId id="504" r:id="rId13"/>
    <p:sldId id="259" r:id="rId14"/>
    <p:sldId id="542" r:id="rId15"/>
    <p:sldId id="545" r:id="rId16"/>
    <p:sldId id="260" r:id="rId17"/>
    <p:sldId id="261" r:id="rId18"/>
    <p:sldId id="272" r:id="rId19"/>
    <p:sldId id="409" r:id="rId20"/>
    <p:sldId id="593" r:id="rId21"/>
    <p:sldId id="401" r:id="rId22"/>
    <p:sldId id="413" r:id="rId23"/>
    <p:sldId id="402" r:id="rId24"/>
    <p:sldId id="488" r:id="rId25"/>
    <p:sldId id="410" r:id="rId26"/>
    <p:sldId id="414" r:id="rId27"/>
    <p:sldId id="417" r:id="rId28"/>
    <p:sldId id="509" r:id="rId29"/>
    <p:sldId id="421" r:id="rId30"/>
    <p:sldId id="420" r:id="rId31"/>
    <p:sldId id="486" r:id="rId32"/>
    <p:sldId id="594" r:id="rId33"/>
    <p:sldId id="490" r:id="rId34"/>
    <p:sldId id="494" r:id="rId35"/>
    <p:sldId id="517" r:id="rId36"/>
    <p:sldId id="518" r:id="rId37"/>
    <p:sldId id="534" r:id="rId38"/>
    <p:sldId id="520" r:id="rId39"/>
    <p:sldId id="521" r:id="rId40"/>
    <p:sldId id="522" r:id="rId41"/>
    <p:sldId id="523" r:id="rId42"/>
    <p:sldId id="524" r:id="rId43"/>
    <p:sldId id="525" r:id="rId44"/>
    <p:sldId id="526" r:id="rId45"/>
    <p:sldId id="527" r:id="rId46"/>
    <p:sldId id="280" r:id="rId47"/>
    <p:sldId id="281" r:id="rId48"/>
    <p:sldId id="282" r:id="rId49"/>
    <p:sldId id="283" r:id="rId50"/>
    <p:sldId id="437" r:id="rId51"/>
    <p:sldId id="511" r:id="rId52"/>
    <p:sldId id="512" r:id="rId53"/>
    <p:sldId id="515" r:id="rId54"/>
    <p:sldId id="516" r:id="rId55"/>
    <p:sldId id="411" r:id="rId56"/>
    <p:sldId id="489" r:id="rId57"/>
    <p:sldId id="510" r:id="rId58"/>
    <p:sldId id="444" r:id="rId59"/>
    <p:sldId id="491" r:id="rId60"/>
    <p:sldId id="492" r:id="rId61"/>
    <p:sldId id="528" r:id="rId62"/>
    <p:sldId id="447" r:id="rId63"/>
    <p:sldId id="451" r:id="rId64"/>
    <p:sldId id="452" r:id="rId65"/>
    <p:sldId id="500" r:id="rId66"/>
    <p:sldId id="473" r:id="rId67"/>
    <p:sldId id="476" r:id="rId68"/>
    <p:sldId id="496" r:id="rId69"/>
    <p:sldId id="506" r:id="rId70"/>
    <p:sldId id="507" r:id="rId71"/>
    <p:sldId id="508" r:id="rId72"/>
    <p:sldId id="453" r:id="rId73"/>
    <p:sldId id="454" r:id="rId74"/>
    <p:sldId id="475" r:id="rId75"/>
    <p:sldId id="472" r:id="rId76"/>
    <p:sldId id="439" r:id="rId77"/>
    <p:sldId id="441" r:id="rId78"/>
    <p:sldId id="443" r:id="rId79"/>
    <p:sldId id="604" r:id="rId80"/>
    <p:sldId id="605" r:id="rId81"/>
    <p:sldId id="606" r:id="rId82"/>
    <p:sldId id="607" r:id="rId83"/>
    <p:sldId id="608" r:id="rId84"/>
    <p:sldId id="609" r:id="rId85"/>
    <p:sldId id="610" r:id="rId86"/>
    <p:sldId id="611" r:id="rId87"/>
    <p:sldId id="612" r:id="rId88"/>
    <p:sldId id="613" r:id="rId89"/>
    <p:sldId id="614" r:id="rId90"/>
    <p:sldId id="615" r:id="rId91"/>
    <p:sldId id="556" r:id="rId92"/>
    <p:sldId id="551" r:id="rId93"/>
    <p:sldId id="591" r:id="rId94"/>
    <p:sldId id="503" r:id="rId95"/>
    <p:sldId id="566" r:id="rId96"/>
    <p:sldId id="390" r:id="rId97"/>
    <p:sldId id="546" r:id="rId98"/>
    <p:sldId id="567" r:id="rId99"/>
    <p:sldId id="384" r:id="rId100"/>
    <p:sldId id="386" r:id="rId101"/>
    <p:sldId id="484" r:id="rId102"/>
    <p:sldId id="587" r:id="rId103"/>
    <p:sldId id="543" r:id="rId104"/>
    <p:sldId id="544" r:id="rId105"/>
    <p:sldId id="588" r:id="rId106"/>
    <p:sldId id="589" r:id="rId107"/>
    <p:sldId id="590" r:id="rId108"/>
    <p:sldId id="487" r:id="rId109"/>
    <p:sldId id="602" r:id="rId110"/>
    <p:sldId id="553" r:id="rId111"/>
    <p:sldId id="603" r:id="rId112"/>
    <p:sldId id="440" r:id="rId113"/>
    <p:sldId id="406" r:id="rId114"/>
    <p:sldId id="577" r:id="rId115"/>
    <p:sldId id="339" r:id="rId116"/>
    <p:sldId id="396" r:id="rId117"/>
  </p:sldIdLst>
  <p:sldSz cx="9144000" cy="6858000" type="screen4x3"/>
  <p:notesSz cx="7099300" cy="10234613"/>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guide id="3" orient="horz" pos="3130">
          <p15:clr>
            <a:srgbClr val="A4A3A4"/>
          </p15:clr>
        </p15:guide>
        <p15:guide id="4" pos="2143">
          <p15:clr>
            <a:srgbClr val="A4A3A4"/>
          </p15:clr>
        </p15:guide>
        <p15:guide id="5" orient="horz" pos="3222">
          <p15:clr>
            <a:srgbClr val="A4A3A4"/>
          </p15:clr>
        </p15:guide>
        <p15:guide id="6" orient="horz" pos="3224">
          <p15:clr>
            <a:srgbClr val="A4A3A4"/>
          </p15:clr>
        </p15:guide>
        <p15:guide id="7" pos="2235">
          <p15:clr>
            <a:srgbClr val="A4A3A4"/>
          </p15:clr>
        </p15:guide>
        <p15:guide id="8"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CCFF"/>
    <a:srgbClr val="CCFF99"/>
    <a:srgbClr val="CC99FF"/>
    <a:srgbClr val="B9DFE9"/>
    <a:srgbClr val="89E0FF"/>
    <a:srgbClr val="97E4FF"/>
    <a:srgbClr val="78A6DE"/>
    <a:srgbClr val="FBE2A3"/>
    <a:srgbClr val="0033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38B1855-1B75-4FBE-930C-398BA8C253C6}" styleName="佈景主題樣式 2 - 輔色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AF606853-7671-496A-8E4F-DF71F8EC918B}" styleName="深色樣式 1 - 輔色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樣式 1 - 輔色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269D01E-BC32-4049-B463-5C60D7B0CCD2}" styleName="佈景主題樣式 2 - 輔色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17" autoAdjust="0"/>
    <p:restoredTop sz="81159" autoAdjust="0"/>
  </p:normalViewPr>
  <p:slideViewPr>
    <p:cSldViewPr snapToGrid="0" snapToObjects="1">
      <p:cViewPr varScale="1">
        <p:scale>
          <a:sx n="58" d="100"/>
          <a:sy n="58" d="100"/>
        </p:scale>
        <p:origin x="-55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60" d="100"/>
          <a:sy n="60" d="100"/>
        </p:scale>
        <p:origin x="-3274" y="-106"/>
      </p:cViewPr>
      <p:guideLst>
        <p:guide orient="horz" pos="3127"/>
        <p:guide orient="horz" pos="3130"/>
        <p:guide orient="horz" pos="3222"/>
        <p:guide orient="horz" pos="3224"/>
        <p:guide pos="2141"/>
        <p:guide pos="2143"/>
        <p:guide pos="2235"/>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DF0A23-2127-4426-8B48-3C9C62D58796}"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zh-TW" altLang="en-US"/>
        </a:p>
      </dgm:t>
    </dgm:pt>
    <dgm:pt modelId="{8AE57EFD-FCEE-4149-AE65-3B2403C54F3A}">
      <dgm:prSet/>
      <dgm:spPr/>
      <dgm:t>
        <a:bodyPr/>
        <a:lstStyle/>
        <a:p>
          <a:r>
            <a:rPr lang="zh-TW" altLang="en-US" dirty="0">
              <a:solidFill>
                <a:srgbClr val="C00000"/>
              </a:solidFill>
            </a:rPr>
            <a:t>自發</a:t>
          </a:r>
          <a:r>
            <a:rPr lang="en-US" altLang="zh-TW" dirty="0"/>
            <a:t>:</a:t>
          </a:r>
          <a:r>
            <a:rPr lang="zh-TW" altLang="en-US" dirty="0"/>
            <a:t>學生是自發主動的學習者，學校教育要善誘學生的動機與熱情。</a:t>
          </a:r>
        </a:p>
      </dgm:t>
    </dgm:pt>
    <dgm:pt modelId="{E3EFA1CF-9136-4AE8-BF0B-04C32764C509}" type="parTrans" cxnId="{C4FDB689-C5DD-41C9-8B65-74DDB496181B}">
      <dgm:prSet/>
      <dgm:spPr/>
      <dgm:t>
        <a:bodyPr/>
        <a:lstStyle/>
        <a:p>
          <a:endParaRPr lang="zh-TW" altLang="en-US"/>
        </a:p>
      </dgm:t>
    </dgm:pt>
    <dgm:pt modelId="{B532F933-7F89-4829-8591-72B83878BBCE}" type="sibTrans" cxnId="{C4FDB689-C5DD-41C9-8B65-74DDB496181B}">
      <dgm:prSet/>
      <dgm:spPr/>
      <dgm:t>
        <a:bodyPr/>
        <a:lstStyle/>
        <a:p>
          <a:endParaRPr lang="zh-TW" altLang="en-US"/>
        </a:p>
      </dgm:t>
    </dgm:pt>
    <dgm:pt modelId="{592EC8AE-C037-404A-A8C3-26FB4E54A2EF}">
      <dgm:prSet/>
      <dgm:spPr/>
      <dgm:t>
        <a:bodyPr/>
        <a:lstStyle/>
        <a:p>
          <a:r>
            <a:rPr lang="zh-TW" altLang="en-US" dirty="0">
              <a:solidFill>
                <a:srgbClr val="C00000"/>
              </a:solidFill>
            </a:rPr>
            <a:t>互動</a:t>
          </a:r>
          <a:r>
            <a:rPr lang="en-US" altLang="zh-TW" dirty="0"/>
            <a:t>:</a:t>
          </a:r>
          <a:r>
            <a:rPr lang="zh-TW" altLang="en-US" dirty="0"/>
            <a:t>展開與自我、與他人</a:t>
          </a:r>
          <a:r>
            <a:rPr lang="zh-TW" altLang="en-US" dirty="0">
              <a:latin typeface="新細明體" panose="02020500000000000000" pitchFamily="18" charset="-120"/>
              <a:ea typeface="新細明體" panose="02020500000000000000" pitchFamily="18" charset="-120"/>
            </a:rPr>
            <a:t>、</a:t>
          </a:r>
          <a:r>
            <a:rPr lang="zh-TW" altLang="en-US" dirty="0"/>
            <a:t>與社會</a:t>
          </a:r>
          <a:r>
            <a:rPr lang="zh-TW" altLang="en-US" dirty="0">
              <a:latin typeface="新細明體" panose="02020500000000000000" pitchFamily="18" charset="-120"/>
              <a:ea typeface="新細明體" panose="02020500000000000000" pitchFamily="18" charset="-120"/>
            </a:rPr>
            <a:t>、</a:t>
          </a:r>
          <a:r>
            <a:rPr lang="zh-TW" altLang="en-US" dirty="0"/>
            <a:t>與自然的各種互動能力。</a:t>
          </a:r>
        </a:p>
      </dgm:t>
    </dgm:pt>
    <dgm:pt modelId="{873464B6-5195-4843-826F-D2E71DB1E36E}" type="parTrans" cxnId="{E467FFE7-B2DD-4661-A805-4282C2E4E47D}">
      <dgm:prSet/>
      <dgm:spPr/>
      <dgm:t>
        <a:bodyPr/>
        <a:lstStyle/>
        <a:p>
          <a:endParaRPr lang="zh-TW" altLang="en-US"/>
        </a:p>
      </dgm:t>
    </dgm:pt>
    <dgm:pt modelId="{2EA6ED9D-FFDC-4F1E-AFE8-94AC242C4C04}" type="sibTrans" cxnId="{E467FFE7-B2DD-4661-A805-4282C2E4E47D}">
      <dgm:prSet/>
      <dgm:spPr/>
      <dgm:t>
        <a:bodyPr/>
        <a:lstStyle/>
        <a:p>
          <a:endParaRPr lang="zh-TW" altLang="en-US"/>
        </a:p>
      </dgm:t>
    </dgm:pt>
    <dgm:pt modelId="{49EF7A0A-9D92-44A7-98BB-D6D043FAA7B8}">
      <dgm:prSet/>
      <dgm:spPr/>
      <dgm:t>
        <a:bodyPr/>
        <a:lstStyle/>
        <a:p>
          <a:r>
            <a:rPr lang="zh-TW" altLang="en-US" dirty="0">
              <a:solidFill>
                <a:srgbClr val="C00000"/>
              </a:solidFill>
            </a:rPr>
            <a:t>共好</a:t>
          </a:r>
          <a:r>
            <a:rPr lang="en-US" altLang="zh-TW" dirty="0"/>
            <a:t>:</a:t>
          </a:r>
          <a:r>
            <a:rPr lang="zh-TW" altLang="en-US" dirty="0"/>
            <a:t>願意致力社會、自然與文化的永續發展，共同謀求彼此的互惠與共好</a:t>
          </a:r>
        </a:p>
      </dgm:t>
    </dgm:pt>
    <dgm:pt modelId="{FA4E6A3A-2477-45B4-A7D0-D8023F93A589}" type="parTrans" cxnId="{9930FCCE-275C-4F20-AF6E-8C1895CB2DCB}">
      <dgm:prSet/>
      <dgm:spPr/>
      <dgm:t>
        <a:bodyPr/>
        <a:lstStyle/>
        <a:p>
          <a:endParaRPr lang="zh-TW" altLang="en-US"/>
        </a:p>
      </dgm:t>
    </dgm:pt>
    <dgm:pt modelId="{344392C7-D2E6-4D83-BD54-8098A329624F}" type="sibTrans" cxnId="{9930FCCE-275C-4F20-AF6E-8C1895CB2DCB}">
      <dgm:prSet/>
      <dgm:spPr/>
      <dgm:t>
        <a:bodyPr/>
        <a:lstStyle/>
        <a:p>
          <a:endParaRPr lang="zh-TW" altLang="en-US"/>
        </a:p>
      </dgm:t>
    </dgm:pt>
    <dgm:pt modelId="{28FD5034-957F-4643-881C-0BEBD6558877}" type="pres">
      <dgm:prSet presAssocID="{7DDF0A23-2127-4426-8B48-3C9C62D58796}" presName="Name0" presStyleCnt="0">
        <dgm:presLayoutVars>
          <dgm:chMax val="7"/>
          <dgm:chPref val="7"/>
          <dgm:dir/>
        </dgm:presLayoutVars>
      </dgm:prSet>
      <dgm:spPr/>
      <dgm:t>
        <a:bodyPr/>
        <a:lstStyle/>
        <a:p>
          <a:endParaRPr lang="zh-TW" altLang="en-US"/>
        </a:p>
      </dgm:t>
    </dgm:pt>
    <dgm:pt modelId="{3BBE8AB4-4944-4E18-BE63-8039B7760862}" type="pres">
      <dgm:prSet presAssocID="{7DDF0A23-2127-4426-8B48-3C9C62D58796}" presName="Name1" presStyleCnt="0"/>
      <dgm:spPr/>
    </dgm:pt>
    <dgm:pt modelId="{C367E49E-0CDC-4A8F-BEDD-4FD2048000C5}" type="pres">
      <dgm:prSet presAssocID="{7DDF0A23-2127-4426-8B48-3C9C62D58796}" presName="cycle" presStyleCnt="0"/>
      <dgm:spPr/>
    </dgm:pt>
    <dgm:pt modelId="{DCACC765-E98C-4CD6-B3B2-C01E2DBF7905}" type="pres">
      <dgm:prSet presAssocID="{7DDF0A23-2127-4426-8B48-3C9C62D58796}" presName="srcNode" presStyleLbl="node1" presStyleIdx="0" presStyleCnt="3"/>
      <dgm:spPr/>
    </dgm:pt>
    <dgm:pt modelId="{61EF2C7B-1901-44D0-93A7-ACF219E6271E}" type="pres">
      <dgm:prSet presAssocID="{7DDF0A23-2127-4426-8B48-3C9C62D58796}" presName="conn" presStyleLbl="parChTrans1D2" presStyleIdx="0" presStyleCnt="1"/>
      <dgm:spPr/>
      <dgm:t>
        <a:bodyPr/>
        <a:lstStyle/>
        <a:p>
          <a:endParaRPr lang="zh-TW" altLang="en-US"/>
        </a:p>
      </dgm:t>
    </dgm:pt>
    <dgm:pt modelId="{32DCB89D-01BA-4390-98F8-E02DAFD1C8CB}" type="pres">
      <dgm:prSet presAssocID="{7DDF0A23-2127-4426-8B48-3C9C62D58796}" presName="extraNode" presStyleLbl="node1" presStyleIdx="0" presStyleCnt="3"/>
      <dgm:spPr/>
    </dgm:pt>
    <dgm:pt modelId="{FEFAFE8C-931B-4FE7-B89D-E370559A95E2}" type="pres">
      <dgm:prSet presAssocID="{7DDF0A23-2127-4426-8B48-3C9C62D58796}" presName="dstNode" presStyleLbl="node1" presStyleIdx="0" presStyleCnt="3"/>
      <dgm:spPr/>
    </dgm:pt>
    <dgm:pt modelId="{6F4125C2-1100-4754-B728-AF2BE811273D}" type="pres">
      <dgm:prSet presAssocID="{8AE57EFD-FCEE-4149-AE65-3B2403C54F3A}" presName="text_1" presStyleLbl="node1" presStyleIdx="0" presStyleCnt="3">
        <dgm:presLayoutVars>
          <dgm:bulletEnabled val="1"/>
        </dgm:presLayoutVars>
      </dgm:prSet>
      <dgm:spPr/>
      <dgm:t>
        <a:bodyPr/>
        <a:lstStyle/>
        <a:p>
          <a:endParaRPr lang="zh-TW" altLang="en-US"/>
        </a:p>
      </dgm:t>
    </dgm:pt>
    <dgm:pt modelId="{43CD52B4-DD43-47C4-8885-BCD78C9B79A1}" type="pres">
      <dgm:prSet presAssocID="{8AE57EFD-FCEE-4149-AE65-3B2403C54F3A}" presName="accent_1" presStyleCnt="0"/>
      <dgm:spPr/>
    </dgm:pt>
    <dgm:pt modelId="{DDC142C9-381A-47C0-B43B-625D12E76265}" type="pres">
      <dgm:prSet presAssocID="{8AE57EFD-FCEE-4149-AE65-3B2403C54F3A}" presName="accentRepeatNode" presStyleLbl="solidFgAcc1" presStyleIdx="0" presStyleCnt="3" custScaleX="24303" custScaleY="28069"/>
      <dgm:spPr/>
    </dgm:pt>
    <dgm:pt modelId="{B28EB4AB-D8B6-44EB-A5BA-5205F3A9D9D6}" type="pres">
      <dgm:prSet presAssocID="{592EC8AE-C037-404A-A8C3-26FB4E54A2EF}" presName="text_2" presStyleLbl="node1" presStyleIdx="1" presStyleCnt="3">
        <dgm:presLayoutVars>
          <dgm:bulletEnabled val="1"/>
        </dgm:presLayoutVars>
      </dgm:prSet>
      <dgm:spPr/>
      <dgm:t>
        <a:bodyPr/>
        <a:lstStyle/>
        <a:p>
          <a:endParaRPr lang="zh-TW" altLang="en-US"/>
        </a:p>
      </dgm:t>
    </dgm:pt>
    <dgm:pt modelId="{F44204CF-AFD4-4460-AC1C-0E76BCF17A1A}" type="pres">
      <dgm:prSet presAssocID="{592EC8AE-C037-404A-A8C3-26FB4E54A2EF}" presName="accent_2" presStyleCnt="0"/>
      <dgm:spPr/>
    </dgm:pt>
    <dgm:pt modelId="{6D9B274A-2021-4CE8-A628-864E65B64EB4}" type="pres">
      <dgm:prSet presAssocID="{592EC8AE-C037-404A-A8C3-26FB4E54A2EF}" presName="accentRepeatNode" presStyleLbl="solidFgAcc1" presStyleIdx="1" presStyleCnt="3" custScaleX="26510" custScaleY="36338"/>
      <dgm:spPr/>
    </dgm:pt>
    <dgm:pt modelId="{ABBB03F5-A813-49A8-B747-914F129DFFD3}" type="pres">
      <dgm:prSet presAssocID="{49EF7A0A-9D92-44A7-98BB-D6D043FAA7B8}" presName="text_3" presStyleLbl="node1" presStyleIdx="2" presStyleCnt="3">
        <dgm:presLayoutVars>
          <dgm:bulletEnabled val="1"/>
        </dgm:presLayoutVars>
      </dgm:prSet>
      <dgm:spPr/>
      <dgm:t>
        <a:bodyPr/>
        <a:lstStyle/>
        <a:p>
          <a:endParaRPr lang="zh-TW" altLang="en-US"/>
        </a:p>
      </dgm:t>
    </dgm:pt>
    <dgm:pt modelId="{F9298947-1355-4E4C-BA44-5C724BD57041}" type="pres">
      <dgm:prSet presAssocID="{49EF7A0A-9D92-44A7-98BB-D6D043FAA7B8}" presName="accent_3" presStyleCnt="0"/>
      <dgm:spPr/>
    </dgm:pt>
    <dgm:pt modelId="{D5FEE5FF-2185-4EB5-A153-ED50F95319A7}" type="pres">
      <dgm:prSet presAssocID="{49EF7A0A-9D92-44A7-98BB-D6D043FAA7B8}" presName="accentRepeatNode" presStyleLbl="solidFgAcc1" presStyleIdx="2" presStyleCnt="3" custScaleX="39877" custScaleY="32923"/>
      <dgm:spPr/>
    </dgm:pt>
  </dgm:ptLst>
  <dgm:cxnLst>
    <dgm:cxn modelId="{E467FFE7-B2DD-4661-A805-4282C2E4E47D}" srcId="{7DDF0A23-2127-4426-8B48-3C9C62D58796}" destId="{592EC8AE-C037-404A-A8C3-26FB4E54A2EF}" srcOrd="1" destOrd="0" parTransId="{873464B6-5195-4843-826F-D2E71DB1E36E}" sibTransId="{2EA6ED9D-FFDC-4F1E-AFE8-94AC242C4C04}"/>
    <dgm:cxn modelId="{6A773DB3-486D-484E-8A09-FCB6253CD4E9}" type="presOf" srcId="{8AE57EFD-FCEE-4149-AE65-3B2403C54F3A}" destId="{6F4125C2-1100-4754-B728-AF2BE811273D}" srcOrd="0" destOrd="0" presId="urn:microsoft.com/office/officeart/2008/layout/VerticalCurvedList"/>
    <dgm:cxn modelId="{846F9F3B-94FF-4669-98AA-DCB1AEE577A4}" type="presOf" srcId="{592EC8AE-C037-404A-A8C3-26FB4E54A2EF}" destId="{B28EB4AB-D8B6-44EB-A5BA-5205F3A9D9D6}" srcOrd="0" destOrd="0" presId="urn:microsoft.com/office/officeart/2008/layout/VerticalCurvedList"/>
    <dgm:cxn modelId="{9930FCCE-275C-4F20-AF6E-8C1895CB2DCB}" srcId="{7DDF0A23-2127-4426-8B48-3C9C62D58796}" destId="{49EF7A0A-9D92-44A7-98BB-D6D043FAA7B8}" srcOrd="2" destOrd="0" parTransId="{FA4E6A3A-2477-45B4-A7D0-D8023F93A589}" sibTransId="{344392C7-D2E6-4D83-BD54-8098A329624F}"/>
    <dgm:cxn modelId="{3E42C5C7-F7C6-4F48-B18E-C8DBDA958707}" type="presOf" srcId="{B532F933-7F89-4829-8591-72B83878BBCE}" destId="{61EF2C7B-1901-44D0-93A7-ACF219E6271E}" srcOrd="0" destOrd="0" presId="urn:microsoft.com/office/officeart/2008/layout/VerticalCurvedList"/>
    <dgm:cxn modelId="{C4FDB689-C5DD-41C9-8B65-74DDB496181B}" srcId="{7DDF0A23-2127-4426-8B48-3C9C62D58796}" destId="{8AE57EFD-FCEE-4149-AE65-3B2403C54F3A}" srcOrd="0" destOrd="0" parTransId="{E3EFA1CF-9136-4AE8-BF0B-04C32764C509}" sibTransId="{B532F933-7F89-4829-8591-72B83878BBCE}"/>
    <dgm:cxn modelId="{5D0503FD-7C48-4F6E-8FA6-795972D3C774}" type="presOf" srcId="{7DDF0A23-2127-4426-8B48-3C9C62D58796}" destId="{28FD5034-957F-4643-881C-0BEBD6558877}" srcOrd="0" destOrd="0" presId="urn:microsoft.com/office/officeart/2008/layout/VerticalCurvedList"/>
    <dgm:cxn modelId="{BA18999C-A6D5-4BF7-AB6D-D116BE9EA41C}" type="presOf" srcId="{49EF7A0A-9D92-44A7-98BB-D6D043FAA7B8}" destId="{ABBB03F5-A813-49A8-B747-914F129DFFD3}" srcOrd="0" destOrd="0" presId="urn:microsoft.com/office/officeart/2008/layout/VerticalCurvedList"/>
    <dgm:cxn modelId="{12A8344F-3DAC-46E1-A7C5-88EB63A2E531}" type="presParOf" srcId="{28FD5034-957F-4643-881C-0BEBD6558877}" destId="{3BBE8AB4-4944-4E18-BE63-8039B7760862}" srcOrd="0" destOrd="0" presId="urn:microsoft.com/office/officeart/2008/layout/VerticalCurvedList"/>
    <dgm:cxn modelId="{5412DB8D-10B5-4DD7-99A4-F02170681BE9}" type="presParOf" srcId="{3BBE8AB4-4944-4E18-BE63-8039B7760862}" destId="{C367E49E-0CDC-4A8F-BEDD-4FD2048000C5}" srcOrd="0" destOrd="0" presId="urn:microsoft.com/office/officeart/2008/layout/VerticalCurvedList"/>
    <dgm:cxn modelId="{24FD151F-8ACC-4C49-97AD-F1CA6E5C2365}" type="presParOf" srcId="{C367E49E-0CDC-4A8F-BEDD-4FD2048000C5}" destId="{DCACC765-E98C-4CD6-B3B2-C01E2DBF7905}" srcOrd="0" destOrd="0" presId="urn:microsoft.com/office/officeart/2008/layout/VerticalCurvedList"/>
    <dgm:cxn modelId="{5C4943EA-C25A-4D2C-98AE-AE28768EE3D0}" type="presParOf" srcId="{C367E49E-0CDC-4A8F-BEDD-4FD2048000C5}" destId="{61EF2C7B-1901-44D0-93A7-ACF219E6271E}" srcOrd="1" destOrd="0" presId="urn:microsoft.com/office/officeart/2008/layout/VerticalCurvedList"/>
    <dgm:cxn modelId="{781A2F0B-6F14-4705-9BDA-99D0FF76C46F}" type="presParOf" srcId="{C367E49E-0CDC-4A8F-BEDD-4FD2048000C5}" destId="{32DCB89D-01BA-4390-98F8-E02DAFD1C8CB}" srcOrd="2" destOrd="0" presId="urn:microsoft.com/office/officeart/2008/layout/VerticalCurvedList"/>
    <dgm:cxn modelId="{87C1E3B5-F2F2-4006-846F-FBB9DF522E39}" type="presParOf" srcId="{C367E49E-0CDC-4A8F-BEDD-4FD2048000C5}" destId="{FEFAFE8C-931B-4FE7-B89D-E370559A95E2}" srcOrd="3" destOrd="0" presId="urn:microsoft.com/office/officeart/2008/layout/VerticalCurvedList"/>
    <dgm:cxn modelId="{017C0AB8-6DDB-4A41-8515-24D02E948D61}" type="presParOf" srcId="{3BBE8AB4-4944-4E18-BE63-8039B7760862}" destId="{6F4125C2-1100-4754-B728-AF2BE811273D}" srcOrd="1" destOrd="0" presId="urn:microsoft.com/office/officeart/2008/layout/VerticalCurvedList"/>
    <dgm:cxn modelId="{9627DC5C-CB86-4113-8E3E-10FB78C5F7C1}" type="presParOf" srcId="{3BBE8AB4-4944-4E18-BE63-8039B7760862}" destId="{43CD52B4-DD43-47C4-8885-BCD78C9B79A1}" srcOrd="2" destOrd="0" presId="urn:microsoft.com/office/officeart/2008/layout/VerticalCurvedList"/>
    <dgm:cxn modelId="{D7060C6D-B208-4433-8749-88D68D8E01C7}" type="presParOf" srcId="{43CD52B4-DD43-47C4-8885-BCD78C9B79A1}" destId="{DDC142C9-381A-47C0-B43B-625D12E76265}" srcOrd="0" destOrd="0" presId="urn:microsoft.com/office/officeart/2008/layout/VerticalCurvedList"/>
    <dgm:cxn modelId="{FD10888A-89B2-4913-B549-F2FFAEA0C487}" type="presParOf" srcId="{3BBE8AB4-4944-4E18-BE63-8039B7760862}" destId="{B28EB4AB-D8B6-44EB-A5BA-5205F3A9D9D6}" srcOrd="3" destOrd="0" presId="urn:microsoft.com/office/officeart/2008/layout/VerticalCurvedList"/>
    <dgm:cxn modelId="{7916157D-39EC-4E77-99A7-7830B90E3EC3}" type="presParOf" srcId="{3BBE8AB4-4944-4E18-BE63-8039B7760862}" destId="{F44204CF-AFD4-4460-AC1C-0E76BCF17A1A}" srcOrd="4" destOrd="0" presId="urn:microsoft.com/office/officeart/2008/layout/VerticalCurvedList"/>
    <dgm:cxn modelId="{DE240690-5FA9-419F-959B-C93153E07D0A}" type="presParOf" srcId="{F44204CF-AFD4-4460-AC1C-0E76BCF17A1A}" destId="{6D9B274A-2021-4CE8-A628-864E65B64EB4}" srcOrd="0" destOrd="0" presId="urn:microsoft.com/office/officeart/2008/layout/VerticalCurvedList"/>
    <dgm:cxn modelId="{D8FCCEC5-211D-4A14-A245-D85128482284}" type="presParOf" srcId="{3BBE8AB4-4944-4E18-BE63-8039B7760862}" destId="{ABBB03F5-A813-49A8-B747-914F129DFFD3}" srcOrd="5" destOrd="0" presId="urn:microsoft.com/office/officeart/2008/layout/VerticalCurvedList"/>
    <dgm:cxn modelId="{ADE580DF-5CD4-410B-9197-AC7DBF6AB215}" type="presParOf" srcId="{3BBE8AB4-4944-4E18-BE63-8039B7760862}" destId="{F9298947-1355-4E4C-BA44-5C724BD57041}" srcOrd="6" destOrd="0" presId="urn:microsoft.com/office/officeart/2008/layout/VerticalCurvedList"/>
    <dgm:cxn modelId="{722CB03B-B080-4C06-84F0-C9910B5AED52}" type="presParOf" srcId="{F9298947-1355-4E4C-BA44-5C724BD57041}" destId="{D5FEE5FF-2185-4EB5-A153-ED50F95319A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B46E4AE-DE6C-4429-81DC-81F09C45388F}" type="doc">
      <dgm:prSet loTypeId="urn:microsoft.com/office/officeart/2005/8/layout/list1" loCatId="list" qsTypeId="urn:microsoft.com/office/officeart/2005/8/quickstyle/simple3" qsCatId="simple" csTypeId="urn:microsoft.com/office/officeart/2005/8/colors/colorful1#1" csCatId="colorful" phldr="1"/>
      <dgm:spPr/>
      <dgm:t>
        <a:bodyPr/>
        <a:lstStyle/>
        <a:p>
          <a:endParaRPr lang="zh-TW" altLang="en-US"/>
        </a:p>
      </dgm:t>
    </dgm:pt>
    <dgm:pt modelId="{63875826-4ACB-496F-986C-BF09EA1DD072}">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altLang="zh-TW"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2. </a:t>
          </a:r>
          <a:r>
            <a:rPr lang="zh-TW" altLang="zh-TW"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是一種認知教學的組織圖</a:t>
          </a:r>
          <a:endParaRPr lang="zh-TW" altLang="en-US"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gm:t>
    </dgm:pt>
    <dgm:pt modelId="{EF733DED-869B-4A09-8A67-0FF80EB48E1F}" type="parTrans" cxnId="{50AC2BA4-3D1D-4618-83B6-A3ED961AD403}">
      <dgm:prSet/>
      <dgm:spPr/>
      <dgm:t>
        <a:bodyPr/>
        <a:lstStyle/>
        <a:p>
          <a:endParaRPr lang="zh-TW" altLang="en-US" sz="2400" b="1">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gm:t>
    </dgm:pt>
    <dgm:pt modelId="{D4600A5B-1614-42E7-95B1-F4527131DBDA}" type="sibTrans" cxnId="{50AC2BA4-3D1D-4618-83B6-A3ED961AD403}">
      <dgm:prSet/>
      <dgm:spPr/>
      <dgm:t>
        <a:bodyPr/>
        <a:lstStyle/>
        <a:p>
          <a:endParaRPr lang="zh-TW" altLang="en-US" sz="2400" b="1">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gm:t>
    </dgm:pt>
    <dgm:pt modelId="{FBE7ED55-1EE2-4F71-A7A0-DC4C31FD732D}">
      <dgm:prSet phldrT="[文字]" custT="1"/>
      <dgm:spPr/>
      <dgm:t>
        <a:bodyPr/>
        <a:lstStyle/>
        <a:p>
          <a:r>
            <a:rPr lang="en-US" altLang="zh-TW"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3. </a:t>
          </a:r>
          <a:r>
            <a:rPr lang="zh-TW"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以學習者的能力</a:t>
          </a:r>
          <a:r>
            <a:rPr lang="zh-TW" altLang="en-US"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為基礎</a:t>
          </a:r>
          <a:r>
            <a:rPr lang="zh-TW"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去呈現概念結構</a:t>
          </a:r>
          <a:endParaRPr lang="zh-TW" altLang="en-US"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gm:t>
    </dgm:pt>
    <dgm:pt modelId="{9EF8E8C2-5C31-4471-A911-1BD878A0B4A0}" type="parTrans" cxnId="{85F611EB-1036-405E-8AD2-E4DF5BF55C30}">
      <dgm:prSet/>
      <dgm:spPr/>
      <dgm:t>
        <a:bodyPr/>
        <a:lstStyle/>
        <a:p>
          <a:endParaRPr lang="zh-TW" altLang="en-US" sz="2400" b="1">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gm:t>
    </dgm:pt>
    <dgm:pt modelId="{FE4DA6B6-52CA-4AD2-9053-2BF45D0C61A9}" type="sibTrans" cxnId="{85F611EB-1036-405E-8AD2-E4DF5BF55C30}">
      <dgm:prSet/>
      <dgm:spPr/>
      <dgm:t>
        <a:bodyPr/>
        <a:lstStyle/>
        <a:p>
          <a:endParaRPr lang="zh-TW" altLang="en-US" sz="2400" b="1">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gm:t>
    </dgm:pt>
    <dgm:pt modelId="{02877582-4D71-4900-B9B0-244A654702DF}">
      <dgm:prSet phldrT="[文字]" custT="1"/>
      <dgm:spPr/>
      <dgm:t>
        <a:bodyPr/>
        <a:lstStyle/>
        <a:p>
          <a:r>
            <a:rPr lang="en-US" altLang="zh-TW"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4. </a:t>
          </a:r>
          <a:r>
            <a:rPr lang="zh-TW" altLang="en-US"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參考</a:t>
          </a:r>
          <a:r>
            <a:rPr lang="zh-TW"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運算模式為媒介來呈現概念設計與思考</a:t>
          </a:r>
          <a:endParaRPr lang="zh-TW" altLang="en-US"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gm:t>
    </dgm:pt>
    <dgm:pt modelId="{BF7C3B4D-2D23-4D6E-8FCC-F6764FC117E3}" type="parTrans" cxnId="{724DB75D-F5A8-4434-B8C1-09DB3486673A}">
      <dgm:prSet/>
      <dgm:spPr/>
      <dgm:t>
        <a:bodyPr/>
        <a:lstStyle/>
        <a:p>
          <a:endParaRPr lang="zh-TW" altLang="en-US" sz="2400" b="1">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gm:t>
    </dgm:pt>
    <dgm:pt modelId="{A5A3E5A1-C138-46C2-B3A6-8A568056A645}" type="sibTrans" cxnId="{724DB75D-F5A8-4434-B8C1-09DB3486673A}">
      <dgm:prSet/>
      <dgm:spPr/>
      <dgm:t>
        <a:bodyPr/>
        <a:lstStyle/>
        <a:p>
          <a:endParaRPr lang="zh-TW" altLang="en-US" sz="2400" b="1">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gm:t>
    </dgm:pt>
    <dgm:pt modelId="{D523355C-14F1-435D-A043-F356CC1BE1DC}">
      <dgm:prSet custT="1"/>
      <dgm:spPr/>
      <dgm:t>
        <a:bodyPr/>
        <a:lstStyle/>
        <a:p>
          <a:r>
            <a:rPr lang="en-US" altLang="zh-TW"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 </a:t>
          </a:r>
          <a:r>
            <a:rPr lang="zh-TW" altLang="en-US"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原理來自概念圖</a:t>
          </a:r>
          <a:r>
            <a:rPr lang="en-US" altLang="zh-TW"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(concept map)</a:t>
          </a:r>
          <a:endParaRPr lang="zh-TW" altLang="en-US" sz="24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gm:t>
    </dgm:pt>
    <dgm:pt modelId="{1B7B108C-31C5-4133-A64A-D9F80935E2B0}" type="parTrans" cxnId="{43B873E3-AA65-44BF-9EBD-5BD3EBB3906F}">
      <dgm:prSet/>
      <dgm:spPr/>
      <dgm:t>
        <a:bodyPr/>
        <a:lstStyle/>
        <a:p>
          <a:endParaRPr lang="zh-TW" altLang="en-US" sz="2400" b="1">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gm:t>
    </dgm:pt>
    <dgm:pt modelId="{8A66139E-A3D0-404F-BD74-4B70AD83F97D}" type="sibTrans" cxnId="{43B873E3-AA65-44BF-9EBD-5BD3EBB3906F}">
      <dgm:prSet/>
      <dgm:spPr/>
      <dgm:t>
        <a:bodyPr/>
        <a:lstStyle/>
        <a:p>
          <a:endParaRPr lang="zh-TW" altLang="en-US" sz="2400" b="1">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gm:t>
    </dgm:pt>
    <dgm:pt modelId="{1C4467EC-0AE4-49F4-AF70-D34C6C7F3752}" type="pres">
      <dgm:prSet presAssocID="{DB46E4AE-DE6C-4429-81DC-81F09C45388F}" presName="linear" presStyleCnt="0">
        <dgm:presLayoutVars>
          <dgm:dir/>
          <dgm:animLvl val="lvl"/>
          <dgm:resizeHandles val="exact"/>
        </dgm:presLayoutVars>
      </dgm:prSet>
      <dgm:spPr/>
      <dgm:t>
        <a:bodyPr/>
        <a:lstStyle/>
        <a:p>
          <a:endParaRPr lang="zh-TW" altLang="en-US"/>
        </a:p>
      </dgm:t>
    </dgm:pt>
    <dgm:pt modelId="{9132540F-2181-4303-9789-91CD9E14C018}" type="pres">
      <dgm:prSet presAssocID="{D523355C-14F1-435D-A043-F356CC1BE1DC}" presName="parentLin" presStyleCnt="0"/>
      <dgm:spPr/>
    </dgm:pt>
    <dgm:pt modelId="{13CF120D-BFB3-4A9A-B551-7F54966B0DEA}" type="pres">
      <dgm:prSet presAssocID="{D523355C-14F1-435D-A043-F356CC1BE1DC}" presName="parentLeftMargin" presStyleLbl="node1" presStyleIdx="0" presStyleCnt="4"/>
      <dgm:spPr/>
      <dgm:t>
        <a:bodyPr/>
        <a:lstStyle/>
        <a:p>
          <a:endParaRPr lang="zh-TW" altLang="en-US"/>
        </a:p>
      </dgm:t>
    </dgm:pt>
    <dgm:pt modelId="{2D5E8BB3-D9FC-44F2-9B34-13B28DC9BF3A}" type="pres">
      <dgm:prSet presAssocID="{D523355C-14F1-435D-A043-F356CC1BE1DC}" presName="parentText" presStyleLbl="node1" presStyleIdx="0" presStyleCnt="4" custScaleX="129820">
        <dgm:presLayoutVars>
          <dgm:chMax val="0"/>
          <dgm:bulletEnabled val="1"/>
        </dgm:presLayoutVars>
      </dgm:prSet>
      <dgm:spPr/>
      <dgm:t>
        <a:bodyPr/>
        <a:lstStyle/>
        <a:p>
          <a:endParaRPr lang="zh-TW" altLang="en-US"/>
        </a:p>
      </dgm:t>
    </dgm:pt>
    <dgm:pt modelId="{89D39E2A-DD03-49F2-AEFD-F98363EC9D8B}" type="pres">
      <dgm:prSet presAssocID="{D523355C-14F1-435D-A043-F356CC1BE1DC}" presName="negativeSpace" presStyleCnt="0"/>
      <dgm:spPr/>
    </dgm:pt>
    <dgm:pt modelId="{8D4EED1A-15CB-4FCC-9E35-0CBECB27CDBB}" type="pres">
      <dgm:prSet presAssocID="{D523355C-14F1-435D-A043-F356CC1BE1DC}" presName="childText" presStyleLbl="conFgAcc1" presStyleIdx="0" presStyleCnt="4">
        <dgm:presLayoutVars>
          <dgm:bulletEnabled val="1"/>
        </dgm:presLayoutVars>
      </dgm:prSet>
      <dgm:spPr/>
    </dgm:pt>
    <dgm:pt modelId="{D1A25507-AB89-4223-9256-A887A8C0E76A}" type="pres">
      <dgm:prSet presAssocID="{8A66139E-A3D0-404F-BD74-4B70AD83F97D}" presName="spaceBetweenRectangles" presStyleCnt="0"/>
      <dgm:spPr/>
    </dgm:pt>
    <dgm:pt modelId="{70F9B2AF-4293-46F3-BC38-9993BF480A00}" type="pres">
      <dgm:prSet presAssocID="{63875826-4ACB-496F-986C-BF09EA1DD072}" presName="parentLin" presStyleCnt="0"/>
      <dgm:spPr/>
    </dgm:pt>
    <dgm:pt modelId="{7ED3AD5B-239C-4E3A-AE6A-B610D510FE87}" type="pres">
      <dgm:prSet presAssocID="{63875826-4ACB-496F-986C-BF09EA1DD072}" presName="parentLeftMargin" presStyleLbl="node1" presStyleIdx="0" presStyleCnt="4"/>
      <dgm:spPr/>
      <dgm:t>
        <a:bodyPr/>
        <a:lstStyle/>
        <a:p>
          <a:endParaRPr lang="zh-TW" altLang="en-US"/>
        </a:p>
      </dgm:t>
    </dgm:pt>
    <dgm:pt modelId="{58BE96D7-5DA2-4B3B-9C9F-584A4FBB753C}" type="pres">
      <dgm:prSet presAssocID="{63875826-4ACB-496F-986C-BF09EA1DD072}" presName="parentText" presStyleLbl="node1" presStyleIdx="1" presStyleCnt="4" custScaleX="129820">
        <dgm:presLayoutVars>
          <dgm:chMax val="0"/>
          <dgm:bulletEnabled val="1"/>
        </dgm:presLayoutVars>
      </dgm:prSet>
      <dgm:spPr/>
      <dgm:t>
        <a:bodyPr/>
        <a:lstStyle/>
        <a:p>
          <a:endParaRPr lang="zh-TW" altLang="en-US"/>
        </a:p>
      </dgm:t>
    </dgm:pt>
    <dgm:pt modelId="{838FE86F-2D35-4F7A-B23D-88D7CEAB2236}" type="pres">
      <dgm:prSet presAssocID="{63875826-4ACB-496F-986C-BF09EA1DD072}" presName="negativeSpace" presStyleCnt="0"/>
      <dgm:spPr/>
    </dgm:pt>
    <dgm:pt modelId="{3C812B81-5F51-4991-A864-870BCBA9F7B0}" type="pres">
      <dgm:prSet presAssocID="{63875826-4ACB-496F-986C-BF09EA1DD072}" presName="childText" presStyleLbl="conFgAcc1" presStyleIdx="1" presStyleCnt="4">
        <dgm:presLayoutVars>
          <dgm:bulletEnabled val="1"/>
        </dgm:presLayoutVars>
      </dgm:prSet>
      <dgm:spPr/>
    </dgm:pt>
    <dgm:pt modelId="{337DD5FB-11FD-45DB-B972-C50213690A8A}" type="pres">
      <dgm:prSet presAssocID="{D4600A5B-1614-42E7-95B1-F4527131DBDA}" presName="spaceBetweenRectangles" presStyleCnt="0"/>
      <dgm:spPr/>
    </dgm:pt>
    <dgm:pt modelId="{3934B698-8EEB-4114-BBD8-2B0A1C67D2E2}" type="pres">
      <dgm:prSet presAssocID="{FBE7ED55-1EE2-4F71-A7A0-DC4C31FD732D}" presName="parentLin" presStyleCnt="0"/>
      <dgm:spPr/>
    </dgm:pt>
    <dgm:pt modelId="{681F7A21-56DF-45FB-835D-CBF48F51DEDD}" type="pres">
      <dgm:prSet presAssocID="{FBE7ED55-1EE2-4F71-A7A0-DC4C31FD732D}" presName="parentLeftMargin" presStyleLbl="node1" presStyleIdx="1" presStyleCnt="4"/>
      <dgm:spPr/>
      <dgm:t>
        <a:bodyPr/>
        <a:lstStyle/>
        <a:p>
          <a:endParaRPr lang="zh-TW" altLang="en-US"/>
        </a:p>
      </dgm:t>
    </dgm:pt>
    <dgm:pt modelId="{865D9610-204C-4F3F-8F8C-C506E6E08258}" type="pres">
      <dgm:prSet presAssocID="{FBE7ED55-1EE2-4F71-A7A0-DC4C31FD732D}" presName="parentText" presStyleLbl="node1" presStyleIdx="2" presStyleCnt="4" custScaleX="129820">
        <dgm:presLayoutVars>
          <dgm:chMax val="0"/>
          <dgm:bulletEnabled val="1"/>
        </dgm:presLayoutVars>
      </dgm:prSet>
      <dgm:spPr/>
      <dgm:t>
        <a:bodyPr/>
        <a:lstStyle/>
        <a:p>
          <a:endParaRPr lang="zh-TW" altLang="en-US"/>
        </a:p>
      </dgm:t>
    </dgm:pt>
    <dgm:pt modelId="{D41137E1-9CC8-4634-8ED7-01A52B459F9E}" type="pres">
      <dgm:prSet presAssocID="{FBE7ED55-1EE2-4F71-A7A0-DC4C31FD732D}" presName="negativeSpace" presStyleCnt="0"/>
      <dgm:spPr/>
    </dgm:pt>
    <dgm:pt modelId="{A272C7FF-D7C8-47EF-BF37-399357E01728}" type="pres">
      <dgm:prSet presAssocID="{FBE7ED55-1EE2-4F71-A7A0-DC4C31FD732D}" presName="childText" presStyleLbl="conFgAcc1" presStyleIdx="2" presStyleCnt="4">
        <dgm:presLayoutVars>
          <dgm:bulletEnabled val="1"/>
        </dgm:presLayoutVars>
      </dgm:prSet>
      <dgm:spPr/>
    </dgm:pt>
    <dgm:pt modelId="{84B1B1E7-3044-4038-86B4-9340844F7281}" type="pres">
      <dgm:prSet presAssocID="{FE4DA6B6-52CA-4AD2-9053-2BF45D0C61A9}" presName="spaceBetweenRectangles" presStyleCnt="0"/>
      <dgm:spPr/>
    </dgm:pt>
    <dgm:pt modelId="{7705A2D0-8ECC-4EFA-9953-A46FCDE0DCA9}" type="pres">
      <dgm:prSet presAssocID="{02877582-4D71-4900-B9B0-244A654702DF}" presName="parentLin" presStyleCnt="0"/>
      <dgm:spPr/>
    </dgm:pt>
    <dgm:pt modelId="{0D57500B-061F-4A77-8B86-2C1A0B6038D4}" type="pres">
      <dgm:prSet presAssocID="{02877582-4D71-4900-B9B0-244A654702DF}" presName="parentLeftMargin" presStyleLbl="node1" presStyleIdx="2" presStyleCnt="4"/>
      <dgm:spPr/>
      <dgm:t>
        <a:bodyPr/>
        <a:lstStyle/>
        <a:p>
          <a:endParaRPr lang="zh-TW" altLang="en-US"/>
        </a:p>
      </dgm:t>
    </dgm:pt>
    <dgm:pt modelId="{D5F17D43-32BB-4FD8-A3BA-80AA751BDDCC}" type="pres">
      <dgm:prSet presAssocID="{02877582-4D71-4900-B9B0-244A654702DF}" presName="parentText" presStyleLbl="node1" presStyleIdx="3" presStyleCnt="4" custScaleX="129820">
        <dgm:presLayoutVars>
          <dgm:chMax val="0"/>
          <dgm:bulletEnabled val="1"/>
        </dgm:presLayoutVars>
      </dgm:prSet>
      <dgm:spPr/>
      <dgm:t>
        <a:bodyPr/>
        <a:lstStyle/>
        <a:p>
          <a:endParaRPr lang="zh-TW" altLang="en-US"/>
        </a:p>
      </dgm:t>
    </dgm:pt>
    <dgm:pt modelId="{06C09D31-9845-48F4-B168-40FC1807DBF9}" type="pres">
      <dgm:prSet presAssocID="{02877582-4D71-4900-B9B0-244A654702DF}" presName="negativeSpace" presStyleCnt="0"/>
      <dgm:spPr/>
    </dgm:pt>
    <dgm:pt modelId="{22144820-38E1-4F6E-8FF9-87B4D7B977A6}" type="pres">
      <dgm:prSet presAssocID="{02877582-4D71-4900-B9B0-244A654702DF}" presName="childText" presStyleLbl="conFgAcc1" presStyleIdx="3" presStyleCnt="4">
        <dgm:presLayoutVars>
          <dgm:bulletEnabled val="1"/>
        </dgm:presLayoutVars>
      </dgm:prSet>
      <dgm:spPr/>
    </dgm:pt>
  </dgm:ptLst>
  <dgm:cxnLst>
    <dgm:cxn modelId="{88000DD3-E5BA-4E4B-BB8C-A5BF202EBEEC}" type="presOf" srcId="{D523355C-14F1-435D-A043-F356CC1BE1DC}" destId="{2D5E8BB3-D9FC-44F2-9B34-13B28DC9BF3A}" srcOrd="1" destOrd="0" presId="urn:microsoft.com/office/officeart/2005/8/layout/list1"/>
    <dgm:cxn modelId="{68CA2491-287C-4428-926A-A821A7B09E48}" type="presOf" srcId="{D523355C-14F1-435D-A043-F356CC1BE1DC}" destId="{13CF120D-BFB3-4A9A-B551-7F54966B0DEA}" srcOrd="0" destOrd="0" presId="urn:microsoft.com/office/officeart/2005/8/layout/list1"/>
    <dgm:cxn modelId="{BD237093-C00D-4926-A87A-3B0704CE58C1}" type="presOf" srcId="{FBE7ED55-1EE2-4F71-A7A0-DC4C31FD732D}" destId="{681F7A21-56DF-45FB-835D-CBF48F51DEDD}" srcOrd="0" destOrd="0" presId="urn:microsoft.com/office/officeart/2005/8/layout/list1"/>
    <dgm:cxn modelId="{A58A7113-4C01-4695-A99C-6AA3D3477BB0}" type="presOf" srcId="{63875826-4ACB-496F-986C-BF09EA1DD072}" destId="{58BE96D7-5DA2-4B3B-9C9F-584A4FBB753C}" srcOrd="1" destOrd="0" presId="urn:microsoft.com/office/officeart/2005/8/layout/list1"/>
    <dgm:cxn modelId="{E7991D1C-A80D-44FF-A27F-314415B03662}" type="presOf" srcId="{FBE7ED55-1EE2-4F71-A7A0-DC4C31FD732D}" destId="{865D9610-204C-4F3F-8F8C-C506E6E08258}" srcOrd="1" destOrd="0" presId="urn:microsoft.com/office/officeart/2005/8/layout/list1"/>
    <dgm:cxn modelId="{43B873E3-AA65-44BF-9EBD-5BD3EBB3906F}" srcId="{DB46E4AE-DE6C-4429-81DC-81F09C45388F}" destId="{D523355C-14F1-435D-A043-F356CC1BE1DC}" srcOrd="0" destOrd="0" parTransId="{1B7B108C-31C5-4133-A64A-D9F80935E2B0}" sibTransId="{8A66139E-A3D0-404F-BD74-4B70AD83F97D}"/>
    <dgm:cxn modelId="{724DB75D-F5A8-4434-B8C1-09DB3486673A}" srcId="{DB46E4AE-DE6C-4429-81DC-81F09C45388F}" destId="{02877582-4D71-4900-B9B0-244A654702DF}" srcOrd="3" destOrd="0" parTransId="{BF7C3B4D-2D23-4D6E-8FCC-F6764FC117E3}" sibTransId="{A5A3E5A1-C138-46C2-B3A6-8A568056A645}"/>
    <dgm:cxn modelId="{353510B8-B9D5-4AC1-8290-0581203FF992}" type="presOf" srcId="{02877582-4D71-4900-B9B0-244A654702DF}" destId="{D5F17D43-32BB-4FD8-A3BA-80AA751BDDCC}" srcOrd="1" destOrd="0" presId="urn:microsoft.com/office/officeart/2005/8/layout/list1"/>
    <dgm:cxn modelId="{FDBA9C9D-9F5C-4E11-9758-E25CDB287636}" type="presOf" srcId="{02877582-4D71-4900-B9B0-244A654702DF}" destId="{0D57500B-061F-4A77-8B86-2C1A0B6038D4}" srcOrd="0" destOrd="0" presId="urn:microsoft.com/office/officeart/2005/8/layout/list1"/>
    <dgm:cxn modelId="{AF80ABBE-A202-4B0B-8A9F-3D78609909D0}" type="presOf" srcId="{63875826-4ACB-496F-986C-BF09EA1DD072}" destId="{7ED3AD5B-239C-4E3A-AE6A-B610D510FE87}" srcOrd="0" destOrd="0" presId="urn:microsoft.com/office/officeart/2005/8/layout/list1"/>
    <dgm:cxn modelId="{85F611EB-1036-405E-8AD2-E4DF5BF55C30}" srcId="{DB46E4AE-DE6C-4429-81DC-81F09C45388F}" destId="{FBE7ED55-1EE2-4F71-A7A0-DC4C31FD732D}" srcOrd="2" destOrd="0" parTransId="{9EF8E8C2-5C31-4471-A911-1BD878A0B4A0}" sibTransId="{FE4DA6B6-52CA-4AD2-9053-2BF45D0C61A9}"/>
    <dgm:cxn modelId="{736C2F14-FC43-4FA5-99EE-02181E4A535D}" type="presOf" srcId="{DB46E4AE-DE6C-4429-81DC-81F09C45388F}" destId="{1C4467EC-0AE4-49F4-AF70-D34C6C7F3752}" srcOrd="0" destOrd="0" presId="urn:microsoft.com/office/officeart/2005/8/layout/list1"/>
    <dgm:cxn modelId="{50AC2BA4-3D1D-4618-83B6-A3ED961AD403}" srcId="{DB46E4AE-DE6C-4429-81DC-81F09C45388F}" destId="{63875826-4ACB-496F-986C-BF09EA1DD072}" srcOrd="1" destOrd="0" parTransId="{EF733DED-869B-4A09-8A67-0FF80EB48E1F}" sibTransId="{D4600A5B-1614-42E7-95B1-F4527131DBDA}"/>
    <dgm:cxn modelId="{DDEC5D2D-7990-4628-9B34-6F692A1D449B}" type="presParOf" srcId="{1C4467EC-0AE4-49F4-AF70-D34C6C7F3752}" destId="{9132540F-2181-4303-9789-91CD9E14C018}" srcOrd="0" destOrd="0" presId="urn:microsoft.com/office/officeart/2005/8/layout/list1"/>
    <dgm:cxn modelId="{A05B3831-0F88-42D1-A71B-341C5D74A7A4}" type="presParOf" srcId="{9132540F-2181-4303-9789-91CD9E14C018}" destId="{13CF120D-BFB3-4A9A-B551-7F54966B0DEA}" srcOrd="0" destOrd="0" presId="urn:microsoft.com/office/officeart/2005/8/layout/list1"/>
    <dgm:cxn modelId="{84D5BBDE-954A-4407-B4CE-0BA1B8533774}" type="presParOf" srcId="{9132540F-2181-4303-9789-91CD9E14C018}" destId="{2D5E8BB3-D9FC-44F2-9B34-13B28DC9BF3A}" srcOrd="1" destOrd="0" presId="urn:microsoft.com/office/officeart/2005/8/layout/list1"/>
    <dgm:cxn modelId="{47A7877C-626B-4057-9BEA-EAEB4EA31963}" type="presParOf" srcId="{1C4467EC-0AE4-49F4-AF70-D34C6C7F3752}" destId="{89D39E2A-DD03-49F2-AEFD-F98363EC9D8B}" srcOrd="1" destOrd="0" presId="urn:microsoft.com/office/officeart/2005/8/layout/list1"/>
    <dgm:cxn modelId="{2574DAC2-9D36-468F-A1CD-C38ECFBE169E}" type="presParOf" srcId="{1C4467EC-0AE4-49F4-AF70-D34C6C7F3752}" destId="{8D4EED1A-15CB-4FCC-9E35-0CBECB27CDBB}" srcOrd="2" destOrd="0" presId="urn:microsoft.com/office/officeart/2005/8/layout/list1"/>
    <dgm:cxn modelId="{0059FC74-8D02-4736-BA60-3DC9175F4557}" type="presParOf" srcId="{1C4467EC-0AE4-49F4-AF70-D34C6C7F3752}" destId="{D1A25507-AB89-4223-9256-A887A8C0E76A}" srcOrd="3" destOrd="0" presId="urn:microsoft.com/office/officeart/2005/8/layout/list1"/>
    <dgm:cxn modelId="{34E8A5FF-9113-4F5F-9EDC-8A46B70C00B1}" type="presParOf" srcId="{1C4467EC-0AE4-49F4-AF70-D34C6C7F3752}" destId="{70F9B2AF-4293-46F3-BC38-9993BF480A00}" srcOrd="4" destOrd="0" presId="urn:microsoft.com/office/officeart/2005/8/layout/list1"/>
    <dgm:cxn modelId="{00F7B6FB-76D7-4A9D-B8E1-84639640EB47}" type="presParOf" srcId="{70F9B2AF-4293-46F3-BC38-9993BF480A00}" destId="{7ED3AD5B-239C-4E3A-AE6A-B610D510FE87}" srcOrd="0" destOrd="0" presId="urn:microsoft.com/office/officeart/2005/8/layout/list1"/>
    <dgm:cxn modelId="{0A3D037F-0C9E-4383-9A45-91E728900626}" type="presParOf" srcId="{70F9B2AF-4293-46F3-BC38-9993BF480A00}" destId="{58BE96D7-5DA2-4B3B-9C9F-584A4FBB753C}" srcOrd="1" destOrd="0" presId="urn:microsoft.com/office/officeart/2005/8/layout/list1"/>
    <dgm:cxn modelId="{960FB4A7-31F1-463A-A0FA-FB669CE00BC6}" type="presParOf" srcId="{1C4467EC-0AE4-49F4-AF70-D34C6C7F3752}" destId="{838FE86F-2D35-4F7A-B23D-88D7CEAB2236}" srcOrd="5" destOrd="0" presId="urn:microsoft.com/office/officeart/2005/8/layout/list1"/>
    <dgm:cxn modelId="{731D30FE-2B6B-42FF-88E9-15991EEDC2CA}" type="presParOf" srcId="{1C4467EC-0AE4-49F4-AF70-D34C6C7F3752}" destId="{3C812B81-5F51-4991-A864-870BCBA9F7B0}" srcOrd="6" destOrd="0" presId="urn:microsoft.com/office/officeart/2005/8/layout/list1"/>
    <dgm:cxn modelId="{CA484E55-E57E-4530-84B0-BA27DC0916D5}" type="presParOf" srcId="{1C4467EC-0AE4-49F4-AF70-D34C6C7F3752}" destId="{337DD5FB-11FD-45DB-B972-C50213690A8A}" srcOrd="7" destOrd="0" presId="urn:microsoft.com/office/officeart/2005/8/layout/list1"/>
    <dgm:cxn modelId="{58F6221C-F4D8-4102-B775-3BFF974D579F}" type="presParOf" srcId="{1C4467EC-0AE4-49F4-AF70-D34C6C7F3752}" destId="{3934B698-8EEB-4114-BBD8-2B0A1C67D2E2}" srcOrd="8" destOrd="0" presId="urn:microsoft.com/office/officeart/2005/8/layout/list1"/>
    <dgm:cxn modelId="{5EE4B749-1DC6-47B9-86ED-4CA3F82EBC89}" type="presParOf" srcId="{3934B698-8EEB-4114-BBD8-2B0A1C67D2E2}" destId="{681F7A21-56DF-45FB-835D-CBF48F51DEDD}" srcOrd="0" destOrd="0" presId="urn:microsoft.com/office/officeart/2005/8/layout/list1"/>
    <dgm:cxn modelId="{A701A7FB-914C-4445-B750-8D709EE4BAD6}" type="presParOf" srcId="{3934B698-8EEB-4114-BBD8-2B0A1C67D2E2}" destId="{865D9610-204C-4F3F-8F8C-C506E6E08258}" srcOrd="1" destOrd="0" presId="urn:microsoft.com/office/officeart/2005/8/layout/list1"/>
    <dgm:cxn modelId="{E1BC1FA7-0193-497E-975D-FE9237E48C8E}" type="presParOf" srcId="{1C4467EC-0AE4-49F4-AF70-D34C6C7F3752}" destId="{D41137E1-9CC8-4634-8ED7-01A52B459F9E}" srcOrd="9" destOrd="0" presId="urn:microsoft.com/office/officeart/2005/8/layout/list1"/>
    <dgm:cxn modelId="{B1D3A25D-3D69-42E3-A560-8603E8F25517}" type="presParOf" srcId="{1C4467EC-0AE4-49F4-AF70-D34C6C7F3752}" destId="{A272C7FF-D7C8-47EF-BF37-399357E01728}" srcOrd="10" destOrd="0" presId="urn:microsoft.com/office/officeart/2005/8/layout/list1"/>
    <dgm:cxn modelId="{B7947181-456D-4FCC-ABFD-1690B91048E7}" type="presParOf" srcId="{1C4467EC-0AE4-49F4-AF70-D34C6C7F3752}" destId="{84B1B1E7-3044-4038-86B4-9340844F7281}" srcOrd="11" destOrd="0" presId="urn:microsoft.com/office/officeart/2005/8/layout/list1"/>
    <dgm:cxn modelId="{ADC656CC-71B5-4E0C-89D3-216D2EB8CED1}" type="presParOf" srcId="{1C4467EC-0AE4-49F4-AF70-D34C6C7F3752}" destId="{7705A2D0-8ECC-4EFA-9953-A46FCDE0DCA9}" srcOrd="12" destOrd="0" presId="urn:microsoft.com/office/officeart/2005/8/layout/list1"/>
    <dgm:cxn modelId="{900F5AB1-4D32-4E3A-8142-64B45C25DC66}" type="presParOf" srcId="{7705A2D0-8ECC-4EFA-9953-A46FCDE0DCA9}" destId="{0D57500B-061F-4A77-8B86-2C1A0B6038D4}" srcOrd="0" destOrd="0" presId="urn:microsoft.com/office/officeart/2005/8/layout/list1"/>
    <dgm:cxn modelId="{AAD43471-BBFA-43C5-ABB5-9B67C1A2D15B}" type="presParOf" srcId="{7705A2D0-8ECC-4EFA-9953-A46FCDE0DCA9}" destId="{D5F17D43-32BB-4FD8-A3BA-80AA751BDDCC}" srcOrd="1" destOrd="0" presId="urn:microsoft.com/office/officeart/2005/8/layout/list1"/>
    <dgm:cxn modelId="{44D628DE-775D-4142-A426-96BCAF90F798}" type="presParOf" srcId="{1C4467EC-0AE4-49F4-AF70-D34C6C7F3752}" destId="{06C09D31-9845-48F4-B168-40FC1807DBF9}" srcOrd="13" destOrd="0" presId="urn:microsoft.com/office/officeart/2005/8/layout/list1"/>
    <dgm:cxn modelId="{D835D3E5-B291-459F-8379-36113BF1944C}" type="presParOf" srcId="{1C4467EC-0AE4-49F4-AF70-D34C6C7F3752}" destId="{22144820-38E1-4F6E-8FF9-87B4D7B977A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85985B-458D-422B-A12F-D79E97F06BC6}"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zh-TW" altLang="en-US"/>
        </a:p>
      </dgm:t>
    </dgm:pt>
    <dgm:pt modelId="{4C042A68-80F9-4A33-A0CC-7620CE34DE51}">
      <dgm:prSet custT="1"/>
      <dgm:spPr/>
      <dgm:t>
        <a:bodyPr/>
        <a:lstStyle/>
        <a:p>
          <a:r>
            <a:rPr lang="zh-TW" altLang="en-US" sz="2800" dirty="0">
              <a:latin typeface="標楷體" panose="03000509000000000000" pitchFamily="65" charset="-120"/>
              <a:ea typeface="標楷體" panose="03000509000000000000" pitchFamily="65" charset="-120"/>
            </a:rPr>
            <a:t>一、連結</a:t>
          </a:r>
          <a:r>
            <a:rPr lang="zh-TW" altLang="en-US" sz="2800" dirty="0">
              <a:solidFill>
                <a:srgbClr val="C00000"/>
              </a:solidFill>
              <a:latin typeface="標楷體" panose="03000509000000000000" pitchFamily="65" charset="-120"/>
              <a:ea typeface="標楷體" panose="03000509000000000000" pitchFamily="65" charset="-120"/>
            </a:rPr>
            <a:t>實際的情境脈絡</a:t>
          </a:r>
          <a:r>
            <a:rPr lang="zh-TW" altLang="en-US" sz="2800" dirty="0">
              <a:latin typeface="標楷體" panose="03000509000000000000" pitchFamily="65" charset="-120"/>
              <a:ea typeface="標楷體" panose="03000509000000000000" pitchFamily="65" charset="-120"/>
            </a:rPr>
            <a:t>，讓學習產生意義。</a:t>
          </a:r>
        </a:p>
      </dgm:t>
    </dgm:pt>
    <dgm:pt modelId="{681DC726-1C14-4719-AC46-B8A8C3525801}" type="parTrans" cxnId="{12C84352-5447-400E-A3D7-2247029B90AA}">
      <dgm:prSet/>
      <dgm:spPr/>
      <dgm:t>
        <a:bodyPr/>
        <a:lstStyle/>
        <a:p>
          <a:endParaRPr lang="zh-TW" altLang="en-US"/>
        </a:p>
      </dgm:t>
    </dgm:pt>
    <dgm:pt modelId="{18AA1D3A-E70A-4BB1-951B-A0A946F5D4F0}" type="sibTrans" cxnId="{12C84352-5447-400E-A3D7-2247029B90AA}">
      <dgm:prSet/>
      <dgm:spPr/>
      <dgm:t>
        <a:bodyPr/>
        <a:lstStyle/>
        <a:p>
          <a:endParaRPr lang="zh-TW" altLang="en-US"/>
        </a:p>
      </dgm:t>
    </dgm:pt>
    <dgm:pt modelId="{83047779-B4D6-4D86-A122-EADB77E1FAD1}">
      <dgm:prSet custT="1"/>
      <dgm:spPr/>
      <dgm:t>
        <a:bodyPr/>
        <a:lstStyle/>
        <a:p>
          <a:r>
            <a:rPr lang="zh-TW" altLang="en-US" sz="2800" dirty="0">
              <a:latin typeface="標楷體" panose="03000509000000000000" pitchFamily="65" charset="-120"/>
              <a:ea typeface="標楷體" panose="03000509000000000000" pitchFamily="65" charset="-120"/>
            </a:rPr>
            <a:t>二、強調</a:t>
          </a:r>
          <a:r>
            <a:rPr lang="zh-TW" altLang="en-US" sz="2800" dirty="0">
              <a:solidFill>
                <a:srgbClr val="C00000"/>
              </a:solidFill>
              <a:latin typeface="標楷體" panose="03000509000000000000" pitchFamily="65" charset="-120"/>
              <a:ea typeface="標楷體" panose="03000509000000000000" pitchFamily="65" charset="-120"/>
            </a:rPr>
            <a:t>學生參與和主動學習</a:t>
          </a:r>
          <a:r>
            <a:rPr lang="zh-TW" altLang="en-US" sz="2800" dirty="0">
              <a:latin typeface="標楷體" panose="03000509000000000000" pitchFamily="65" charset="-120"/>
              <a:ea typeface="標楷體" panose="03000509000000000000" pitchFamily="65" charset="-120"/>
            </a:rPr>
            <a:t>，得以運用與強化相關能力。</a:t>
          </a:r>
        </a:p>
      </dgm:t>
    </dgm:pt>
    <dgm:pt modelId="{008C3FA1-155B-4633-8BC7-4890624970CE}" type="parTrans" cxnId="{52DE78D7-6AF4-48E6-886D-1F3871AEEA24}">
      <dgm:prSet/>
      <dgm:spPr/>
      <dgm:t>
        <a:bodyPr/>
        <a:lstStyle/>
        <a:p>
          <a:endParaRPr lang="zh-TW" altLang="en-US"/>
        </a:p>
      </dgm:t>
    </dgm:pt>
    <dgm:pt modelId="{8F32F5C1-C300-49F8-B404-CC36D3B87164}" type="sibTrans" cxnId="{52DE78D7-6AF4-48E6-886D-1F3871AEEA24}">
      <dgm:prSet/>
      <dgm:spPr/>
      <dgm:t>
        <a:bodyPr/>
        <a:lstStyle/>
        <a:p>
          <a:endParaRPr lang="zh-TW" altLang="en-US"/>
        </a:p>
      </dgm:t>
    </dgm:pt>
    <dgm:pt modelId="{4E248203-49A1-4702-903B-E87127B6ED0F}">
      <dgm:prSet custT="1"/>
      <dgm:spPr/>
      <dgm:t>
        <a:bodyPr/>
        <a:lstStyle/>
        <a:p>
          <a:r>
            <a:rPr lang="zh-TW" altLang="en-US" sz="2800" dirty="0">
              <a:solidFill>
                <a:srgbClr val="C00000"/>
              </a:solidFill>
              <a:latin typeface="標楷體" panose="03000509000000000000" pitchFamily="65" charset="-120"/>
              <a:ea typeface="標楷體" panose="03000509000000000000" pitchFamily="65" charset="-120"/>
            </a:rPr>
            <a:t>三、兼顧學習內容與歷程（學習表現），以彰顯素養</a:t>
          </a:r>
          <a:r>
            <a:rPr lang="en-US" altLang="zh-TW" sz="2800" dirty="0">
              <a:solidFill>
                <a:srgbClr val="C00000"/>
              </a:solidFill>
              <a:latin typeface="標楷體" panose="03000509000000000000" pitchFamily="65" charset="-120"/>
              <a:ea typeface="標楷體" panose="03000509000000000000" pitchFamily="65" charset="-120"/>
            </a:rPr>
            <a:t>(</a:t>
          </a:r>
          <a:r>
            <a:rPr lang="zh-TW" altLang="en-US" sz="2800" dirty="0">
              <a:solidFill>
                <a:srgbClr val="C00000"/>
              </a:solidFill>
              <a:latin typeface="標楷體" panose="03000509000000000000" pitchFamily="65" charset="-120"/>
              <a:ea typeface="標楷體" panose="03000509000000000000" pitchFamily="65" charset="-120"/>
            </a:rPr>
            <a:t>知識、技能、情意的統整能力</a:t>
          </a:r>
          <a:r>
            <a:rPr lang="en-US" altLang="zh-TW" sz="2800" dirty="0">
              <a:solidFill>
                <a:srgbClr val="C00000"/>
              </a:solidFill>
              <a:latin typeface="標楷體" panose="03000509000000000000" pitchFamily="65" charset="-120"/>
              <a:ea typeface="標楷體" panose="03000509000000000000" pitchFamily="65" charset="-120"/>
            </a:rPr>
            <a:t>)</a:t>
          </a:r>
          <a:r>
            <a:rPr lang="zh-TW" altLang="en-US" sz="2800" dirty="0">
              <a:solidFill>
                <a:srgbClr val="C00000"/>
              </a:solidFill>
              <a:latin typeface="標楷體" panose="03000509000000000000" pitchFamily="65" charset="-120"/>
              <a:ea typeface="標楷體" panose="03000509000000000000" pitchFamily="65" charset="-120"/>
            </a:rPr>
            <a:t>。</a:t>
          </a:r>
        </a:p>
      </dgm:t>
    </dgm:pt>
    <dgm:pt modelId="{32155146-F780-4960-9F66-1C3862F6A7E7}" type="parTrans" cxnId="{0D168287-C92C-4F36-B37E-0933E2FB3A43}">
      <dgm:prSet/>
      <dgm:spPr/>
      <dgm:t>
        <a:bodyPr/>
        <a:lstStyle/>
        <a:p>
          <a:endParaRPr lang="zh-TW" altLang="en-US"/>
        </a:p>
      </dgm:t>
    </dgm:pt>
    <dgm:pt modelId="{2D3A08C6-2AC4-4B17-A4D3-AA4F84EA2917}" type="sibTrans" cxnId="{0D168287-C92C-4F36-B37E-0933E2FB3A43}">
      <dgm:prSet/>
      <dgm:spPr/>
      <dgm:t>
        <a:bodyPr/>
        <a:lstStyle/>
        <a:p>
          <a:endParaRPr lang="zh-TW" altLang="en-US"/>
        </a:p>
      </dgm:t>
    </dgm:pt>
    <dgm:pt modelId="{CC1FF1B6-45AF-4751-842B-307E216B6F5A}">
      <dgm:prSet custT="1"/>
      <dgm:spPr/>
      <dgm:t>
        <a:bodyPr/>
        <a:lstStyle/>
        <a:p>
          <a:r>
            <a:rPr lang="zh-TW" altLang="en-US" sz="2800" dirty="0">
              <a:latin typeface="標楷體" panose="03000509000000000000" pitchFamily="65" charset="-120"/>
              <a:ea typeface="標楷體" panose="03000509000000000000" pitchFamily="65" charset="-120"/>
            </a:rPr>
            <a:t>四、針對不同核心素養項目，應有不同設計重點。</a:t>
          </a:r>
        </a:p>
      </dgm:t>
    </dgm:pt>
    <dgm:pt modelId="{85941DF7-662F-4F6F-8950-A7AEF9F4E9F0}" type="parTrans" cxnId="{9BCD9498-F179-4274-ACE7-1061B08E0F15}">
      <dgm:prSet/>
      <dgm:spPr/>
      <dgm:t>
        <a:bodyPr/>
        <a:lstStyle/>
        <a:p>
          <a:endParaRPr lang="zh-TW" altLang="en-US"/>
        </a:p>
      </dgm:t>
    </dgm:pt>
    <dgm:pt modelId="{0432F9E1-0AB1-499A-A12B-4B6F007D556E}" type="sibTrans" cxnId="{9BCD9498-F179-4274-ACE7-1061B08E0F15}">
      <dgm:prSet/>
      <dgm:spPr/>
      <dgm:t>
        <a:bodyPr/>
        <a:lstStyle/>
        <a:p>
          <a:endParaRPr lang="zh-TW" altLang="en-US"/>
        </a:p>
      </dgm:t>
    </dgm:pt>
    <dgm:pt modelId="{0E7A750A-16C1-40DD-80C1-7C2F5A4CCA13}" type="pres">
      <dgm:prSet presAssocID="{1A85985B-458D-422B-A12F-D79E97F06BC6}" presName="Name0" presStyleCnt="0">
        <dgm:presLayoutVars>
          <dgm:chMax val="7"/>
          <dgm:chPref val="7"/>
          <dgm:dir/>
        </dgm:presLayoutVars>
      </dgm:prSet>
      <dgm:spPr/>
      <dgm:t>
        <a:bodyPr/>
        <a:lstStyle/>
        <a:p>
          <a:endParaRPr lang="zh-TW" altLang="en-US"/>
        </a:p>
      </dgm:t>
    </dgm:pt>
    <dgm:pt modelId="{C3BFF0F6-2ABC-4C32-86F5-CB8588351105}" type="pres">
      <dgm:prSet presAssocID="{1A85985B-458D-422B-A12F-D79E97F06BC6}" presName="Name1" presStyleCnt="0"/>
      <dgm:spPr/>
    </dgm:pt>
    <dgm:pt modelId="{29632560-018B-4DB0-B250-2F46A9A65147}" type="pres">
      <dgm:prSet presAssocID="{1A85985B-458D-422B-A12F-D79E97F06BC6}" presName="cycle" presStyleCnt="0"/>
      <dgm:spPr/>
    </dgm:pt>
    <dgm:pt modelId="{D8284858-1272-4020-809F-ACEA1CCB15FA}" type="pres">
      <dgm:prSet presAssocID="{1A85985B-458D-422B-A12F-D79E97F06BC6}" presName="srcNode" presStyleLbl="node1" presStyleIdx="0" presStyleCnt="4"/>
      <dgm:spPr/>
    </dgm:pt>
    <dgm:pt modelId="{2657C843-C4F9-4C0D-ADAC-FCD5BA722E49}" type="pres">
      <dgm:prSet presAssocID="{1A85985B-458D-422B-A12F-D79E97F06BC6}" presName="conn" presStyleLbl="parChTrans1D2" presStyleIdx="0" presStyleCnt="1"/>
      <dgm:spPr/>
      <dgm:t>
        <a:bodyPr/>
        <a:lstStyle/>
        <a:p>
          <a:endParaRPr lang="zh-TW" altLang="en-US"/>
        </a:p>
      </dgm:t>
    </dgm:pt>
    <dgm:pt modelId="{D7AEC208-A984-4672-8B94-AE025304BB73}" type="pres">
      <dgm:prSet presAssocID="{1A85985B-458D-422B-A12F-D79E97F06BC6}" presName="extraNode" presStyleLbl="node1" presStyleIdx="0" presStyleCnt="4"/>
      <dgm:spPr/>
    </dgm:pt>
    <dgm:pt modelId="{78F3E006-9220-4049-AFF0-41ACE184C4F5}" type="pres">
      <dgm:prSet presAssocID="{1A85985B-458D-422B-A12F-D79E97F06BC6}" presName="dstNode" presStyleLbl="node1" presStyleIdx="0" presStyleCnt="4"/>
      <dgm:spPr/>
    </dgm:pt>
    <dgm:pt modelId="{2A02C212-6CE1-4DE1-817D-374B3D6F6ED6}" type="pres">
      <dgm:prSet presAssocID="{4C042A68-80F9-4A33-A0CC-7620CE34DE51}" presName="text_1" presStyleLbl="node1" presStyleIdx="0" presStyleCnt="4" custScaleY="80581" custLinFactNeighborX="770" custLinFactNeighborY="-26898">
        <dgm:presLayoutVars>
          <dgm:bulletEnabled val="1"/>
        </dgm:presLayoutVars>
      </dgm:prSet>
      <dgm:spPr/>
      <dgm:t>
        <a:bodyPr/>
        <a:lstStyle/>
        <a:p>
          <a:endParaRPr lang="zh-TW" altLang="en-US"/>
        </a:p>
      </dgm:t>
    </dgm:pt>
    <dgm:pt modelId="{BD759328-2320-4002-A736-0B1E59A3D4EB}" type="pres">
      <dgm:prSet presAssocID="{4C042A68-80F9-4A33-A0CC-7620CE34DE51}" presName="accent_1" presStyleCnt="0"/>
      <dgm:spPr/>
    </dgm:pt>
    <dgm:pt modelId="{4EAF946A-5B53-48E1-86F3-52CEB63C382D}" type="pres">
      <dgm:prSet presAssocID="{4C042A68-80F9-4A33-A0CC-7620CE34DE51}" presName="accentRepeatNode" presStyleLbl="solidFgAcc1" presStyleIdx="0" presStyleCnt="4"/>
      <dgm:spPr/>
    </dgm:pt>
    <dgm:pt modelId="{783D9CD9-93E4-4AA1-9245-EE499EB9F9EF}" type="pres">
      <dgm:prSet presAssocID="{83047779-B4D6-4D86-A122-EADB77E1FAD1}" presName="text_2" presStyleLbl="node1" presStyleIdx="1" presStyleCnt="4" custScaleY="136508" custLinFactNeighborX="810" custLinFactNeighborY="-31645">
        <dgm:presLayoutVars>
          <dgm:bulletEnabled val="1"/>
        </dgm:presLayoutVars>
      </dgm:prSet>
      <dgm:spPr/>
      <dgm:t>
        <a:bodyPr/>
        <a:lstStyle/>
        <a:p>
          <a:endParaRPr lang="zh-TW" altLang="en-US"/>
        </a:p>
      </dgm:t>
    </dgm:pt>
    <dgm:pt modelId="{0E481200-3DB8-4722-B9E3-ED9431898550}" type="pres">
      <dgm:prSet presAssocID="{83047779-B4D6-4D86-A122-EADB77E1FAD1}" presName="accent_2" presStyleCnt="0"/>
      <dgm:spPr/>
    </dgm:pt>
    <dgm:pt modelId="{CD3AE3E9-66B1-4E4F-9AAF-BF809BA7A95B}" type="pres">
      <dgm:prSet presAssocID="{83047779-B4D6-4D86-A122-EADB77E1FAD1}" presName="accentRepeatNode" presStyleLbl="solidFgAcc1" presStyleIdx="1" presStyleCnt="4"/>
      <dgm:spPr/>
    </dgm:pt>
    <dgm:pt modelId="{AFBDED81-E05B-468C-B279-A0D7282DED48}" type="pres">
      <dgm:prSet presAssocID="{4E248203-49A1-4702-903B-E87127B6ED0F}" presName="text_3" presStyleLbl="node1" presStyleIdx="2" presStyleCnt="4" custScaleY="139551" custLinFactNeighborX="2285" custLinFactNeighborY="-18987">
        <dgm:presLayoutVars>
          <dgm:bulletEnabled val="1"/>
        </dgm:presLayoutVars>
      </dgm:prSet>
      <dgm:spPr/>
      <dgm:t>
        <a:bodyPr/>
        <a:lstStyle/>
        <a:p>
          <a:endParaRPr lang="zh-TW" altLang="en-US"/>
        </a:p>
      </dgm:t>
    </dgm:pt>
    <dgm:pt modelId="{204D738A-3BC2-4606-9E4C-49292E522DD8}" type="pres">
      <dgm:prSet presAssocID="{4E248203-49A1-4702-903B-E87127B6ED0F}" presName="accent_3" presStyleCnt="0"/>
      <dgm:spPr/>
    </dgm:pt>
    <dgm:pt modelId="{9E2C0613-22DA-4BF0-B0AC-8746C57AA39D}" type="pres">
      <dgm:prSet presAssocID="{4E248203-49A1-4702-903B-E87127B6ED0F}" presName="accentRepeatNode" presStyleLbl="solidFgAcc1" presStyleIdx="2" presStyleCnt="4"/>
      <dgm:spPr/>
    </dgm:pt>
    <dgm:pt modelId="{5F5670CE-3C4E-4A63-8288-821E30AED91C}" type="pres">
      <dgm:prSet presAssocID="{CC1FF1B6-45AF-4751-842B-307E216B6F5A}" presName="text_4" presStyleLbl="node1" presStyleIdx="3" presStyleCnt="4" custScaleY="101000" custLinFactNeighborX="5432" custLinFactNeighborY="3165">
        <dgm:presLayoutVars>
          <dgm:bulletEnabled val="1"/>
        </dgm:presLayoutVars>
      </dgm:prSet>
      <dgm:spPr/>
      <dgm:t>
        <a:bodyPr/>
        <a:lstStyle/>
        <a:p>
          <a:endParaRPr lang="zh-TW" altLang="en-US"/>
        </a:p>
      </dgm:t>
    </dgm:pt>
    <dgm:pt modelId="{896D2633-336D-4765-9805-4ECDF6C2B4DB}" type="pres">
      <dgm:prSet presAssocID="{CC1FF1B6-45AF-4751-842B-307E216B6F5A}" presName="accent_4" presStyleCnt="0"/>
      <dgm:spPr/>
    </dgm:pt>
    <dgm:pt modelId="{2DEBF29A-5293-494D-A586-EE88921C3324}" type="pres">
      <dgm:prSet presAssocID="{CC1FF1B6-45AF-4751-842B-307E216B6F5A}" presName="accentRepeatNode" presStyleLbl="solidFgAcc1" presStyleIdx="3" presStyleCnt="4"/>
      <dgm:spPr/>
    </dgm:pt>
  </dgm:ptLst>
  <dgm:cxnLst>
    <dgm:cxn modelId="{BFABCD32-4F8B-41F7-A920-FFCA8D537672}" type="presOf" srcId="{18AA1D3A-E70A-4BB1-951B-A0A946F5D4F0}" destId="{2657C843-C4F9-4C0D-ADAC-FCD5BA722E49}" srcOrd="0" destOrd="0" presId="urn:microsoft.com/office/officeart/2008/layout/VerticalCurvedList"/>
    <dgm:cxn modelId="{12C84352-5447-400E-A3D7-2247029B90AA}" srcId="{1A85985B-458D-422B-A12F-D79E97F06BC6}" destId="{4C042A68-80F9-4A33-A0CC-7620CE34DE51}" srcOrd="0" destOrd="0" parTransId="{681DC726-1C14-4719-AC46-B8A8C3525801}" sibTransId="{18AA1D3A-E70A-4BB1-951B-A0A946F5D4F0}"/>
    <dgm:cxn modelId="{F31DE6C2-9F33-420D-8E79-743B6508186E}" type="presOf" srcId="{83047779-B4D6-4D86-A122-EADB77E1FAD1}" destId="{783D9CD9-93E4-4AA1-9245-EE499EB9F9EF}" srcOrd="0" destOrd="0" presId="urn:microsoft.com/office/officeart/2008/layout/VerticalCurvedList"/>
    <dgm:cxn modelId="{3137566A-9FDC-4895-88F6-078CD229CB3F}" type="presOf" srcId="{4E248203-49A1-4702-903B-E87127B6ED0F}" destId="{AFBDED81-E05B-468C-B279-A0D7282DED48}" srcOrd="0" destOrd="0" presId="urn:microsoft.com/office/officeart/2008/layout/VerticalCurvedList"/>
    <dgm:cxn modelId="{1696B058-D04A-4C5E-B64B-AF2C1D00BEDE}" type="presOf" srcId="{CC1FF1B6-45AF-4751-842B-307E216B6F5A}" destId="{5F5670CE-3C4E-4A63-8288-821E30AED91C}" srcOrd="0" destOrd="0" presId="urn:microsoft.com/office/officeart/2008/layout/VerticalCurvedList"/>
    <dgm:cxn modelId="{03E62F03-09B6-4944-B9CE-ACF234B79867}" type="presOf" srcId="{1A85985B-458D-422B-A12F-D79E97F06BC6}" destId="{0E7A750A-16C1-40DD-80C1-7C2F5A4CCA13}" srcOrd="0" destOrd="0" presId="urn:microsoft.com/office/officeart/2008/layout/VerticalCurvedList"/>
    <dgm:cxn modelId="{0D168287-C92C-4F36-B37E-0933E2FB3A43}" srcId="{1A85985B-458D-422B-A12F-D79E97F06BC6}" destId="{4E248203-49A1-4702-903B-E87127B6ED0F}" srcOrd="2" destOrd="0" parTransId="{32155146-F780-4960-9F66-1C3862F6A7E7}" sibTransId="{2D3A08C6-2AC4-4B17-A4D3-AA4F84EA2917}"/>
    <dgm:cxn modelId="{6A5CB565-3A1C-47E5-8B73-3EEB2CC6CC68}" type="presOf" srcId="{4C042A68-80F9-4A33-A0CC-7620CE34DE51}" destId="{2A02C212-6CE1-4DE1-817D-374B3D6F6ED6}" srcOrd="0" destOrd="0" presId="urn:microsoft.com/office/officeart/2008/layout/VerticalCurvedList"/>
    <dgm:cxn modelId="{52DE78D7-6AF4-48E6-886D-1F3871AEEA24}" srcId="{1A85985B-458D-422B-A12F-D79E97F06BC6}" destId="{83047779-B4D6-4D86-A122-EADB77E1FAD1}" srcOrd="1" destOrd="0" parTransId="{008C3FA1-155B-4633-8BC7-4890624970CE}" sibTransId="{8F32F5C1-C300-49F8-B404-CC36D3B87164}"/>
    <dgm:cxn modelId="{9BCD9498-F179-4274-ACE7-1061B08E0F15}" srcId="{1A85985B-458D-422B-A12F-D79E97F06BC6}" destId="{CC1FF1B6-45AF-4751-842B-307E216B6F5A}" srcOrd="3" destOrd="0" parTransId="{85941DF7-662F-4F6F-8950-A7AEF9F4E9F0}" sibTransId="{0432F9E1-0AB1-499A-A12B-4B6F007D556E}"/>
    <dgm:cxn modelId="{962642EC-0647-489B-B60B-295FCDE88DA3}" type="presParOf" srcId="{0E7A750A-16C1-40DD-80C1-7C2F5A4CCA13}" destId="{C3BFF0F6-2ABC-4C32-86F5-CB8588351105}" srcOrd="0" destOrd="0" presId="urn:microsoft.com/office/officeart/2008/layout/VerticalCurvedList"/>
    <dgm:cxn modelId="{FC2261DB-12D1-4F12-8244-2F5FE71A4FAC}" type="presParOf" srcId="{C3BFF0F6-2ABC-4C32-86F5-CB8588351105}" destId="{29632560-018B-4DB0-B250-2F46A9A65147}" srcOrd="0" destOrd="0" presId="urn:microsoft.com/office/officeart/2008/layout/VerticalCurvedList"/>
    <dgm:cxn modelId="{3D8DEC14-DF77-4A8D-9460-87F941166E9D}" type="presParOf" srcId="{29632560-018B-4DB0-B250-2F46A9A65147}" destId="{D8284858-1272-4020-809F-ACEA1CCB15FA}" srcOrd="0" destOrd="0" presId="urn:microsoft.com/office/officeart/2008/layout/VerticalCurvedList"/>
    <dgm:cxn modelId="{0BF87BE5-203F-4F98-ADD3-A986C1FF5C40}" type="presParOf" srcId="{29632560-018B-4DB0-B250-2F46A9A65147}" destId="{2657C843-C4F9-4C0D-ADAC-FCD5BA722E49}" srcOrd="1" destOrd="0" presId="urn:microsoft.com/office/officeart/2008/layout/VerticalCurvedList"/>
    <dgm:cxn modelId="{C1A9B37E-33EB-4A4A-8418-F21222BED159}" type="presParOf" srcId="{29632560-018B-4DB0-B250-2F46A9A65147}" destId="{D7AEC208-A984-4672-8B94-AE025304BB73}" srcOrd="2" destOrd="0" presId="urn:microsoft.com/office/officeart/2008/layout/VerticalCurvedList"/>
    <dgm:cxn modelId="{3C271960-75D5-4CEE-96C3-9904DB3C3818}" type="presParOf" srcId="{29632560-018B-4DB0-B250-2F46A9A65147}" destId="{78F3E006-9220-4049-AFF0-41ACE184C4F5}" srcOrd="3" destOrd="0" presId="urn:microsoft.com/office/officeart/2008/layout/VerticalCurvedList"/>
    <dgm:cxn modelId="{8FCD17A4-5DB4-41B7-8967-9886BC8C9DF8}" type="presParOf" srcId="{C3BFF0F6-2ABC-4C32-86F5-CB8588351105}" destId="{2A02C212-6CE1-4DE1-817D-374B3D6F6ED6}" srcOrd="1" destOrd="0" presId="urn:microsoft.com/office/officeart/2008/layout/VerticalCurvedList"/>
    <dgm:cxn modelId="{C022EA35-D55B-4F8B-A0CD-5527FCB3E141}" type="presParOf" srcId="{C3BFF0F6-2ABC-4C32-86F5-CB8588351105}" destId="{BD759328-2320-4002-A736-0B1E59A3D4EB}" srcOrd="2" destOrd="0" presId="urn:microsoft.com/office/officeart/2008/layout/VerticalCurvedList"/>
    <dgm:cxn modelId="{01129001-7100-417F-B247-F46CD149D12C}" type="presParOf" srcId="{BD759328-2320-4002-A736-0B1E59A3D4EB}" destId="{4EAF946A-5B53-48E1-86F3-52CEB63C382D}" srcOrd="0" destOrd="0" presId="urn:microsoft.com/office/officeart/2008/layout/VerticalCurvedList"/>
    <dgm:cxn modelId="{EC554FD9-032D-4F5E-8418-1CE8A2ABCB4C}" type="presParOf" srcId="{C3BFF0F6-2ABC-4C32-86F5-CB8588351105}" destId="{783D9CD9-93E4-4AA1-9245-EE499EB9F9EF}" srcOrd="3" destOrd="0" presId="urn:microsoft.com/office/officeart/2008/layout/VerticalCurvedList"/>
    <dgm:cxn modelId="{CB08C8C1-F8F8-4C8D-A5E2-40CF4B463C4C}" type="presParOf" srcId="{C3BFF0F6-2ABC-4C32-86F5-CB8588351105}" destId="{0E481200-3DB8-4722-B9E3-ED9431898550}" srcOrd="4" destOrd="0" presId="urn:microsoft.com/office/officeart/2008/layout/VerticalCurvedList"/>
    <dgm:cxn modelId="{EE2F30C6-9ED4-4E52-8BE2-BE7894E78E6E}" type="presParOf" srcId="{0E481200-3DB8-4722-B9E3-ED9431898550}" destId="{CD3AE3E9-66B1-4E4F-9AAF-BF809BA7A95B}" srcOrd="0" destOrd="0" presId="urn:microsoft.com/office/officeart/2008/layout/VerticalCurvedList"/>
    <dgm:cxn modelId="{A3E5B397-8B0E-49DA-8D89-DD9DC575EDDD}" type="presParOf" srcId="{C3BFF0F6-2ABC-4C32-86F5-CB8588351105}" destId="{AFBDED81-E05B-468C-B279-A0D7282DED48}" srcOrd="5" destOrd="0" presId="urn:microsoft.com/office/officeart/2008/layout/VerticalCurvedList"/>
    <dgm:cxn modelId="{3D9635C6-AC9A-4227-ACFC-393362E64774}" type="presParOf" srcId="{C3BFF0F6-2ABC-4C32-86F5-CB8588351105}" destId="{204D738A-3BC2-4606-9E4C-49292E522DD8}" srcOrd="6" destOrd="0" presId="urn:microsoft.com/office/officeart/2008/layout/VerticalCurvedList"/>
    <dgm:cxn modelId="{B21FA90C-567C-478D-AC46-4F2DF2A957CF}" type="presParOf" srcId="{204D738A-3BC2-4606-9E4C-49292E522DD8}" destId="{9E2C0613-22DA-4BF0-B0AC-8746C57AA39D}" srcOrd="0" destOrd="0" presId="urn:microsoft.com/office/officeart/2008/layout/VerticalCurvedList"/>
    <dgm:cxn modelId="{14B5BB2D-4262-4DDE-A4F5-E1104CD0962E}" type="presParOf" srcId="{C3BFF0F6-2ABC-4C32-86F5-CB8588351105}" destId="{5F5670CE-3C4E-4A63-8288-821E30AED91C}" srcOrd="7" destOrd="0" presId="urn:microsoft.com/office/officeart/2008/layout/VerticalCurvedList"/>
    <dgm:cxn modelId="{D8F84345-38D7-4B7C-B17F-BD58262F10FC}" type="presParOf" srcId="{C3BFF0F6-2ABC-4C32-86F5-CB8588351105}" destId="{896D2633-336D-4765-9805-4ECDF6C2B4DB}" srcOrd="8" destOrd="0" presId="urn:microsoft.com/office/officeart/2008/layout/VerticalCurvedList"/>
    <dgm:cxn modelId="{33B1308A-E818-4E9F-8D27-6CB8CA0217B0}" type="presParOf" srcId="{896D2633-336D-4765-9805-4ECDF6C2B4DB}" destId="{2DEBF29A-5293-494D-A586-EE88921C332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2A01F03-A749-4092-82E5-53D1A6F6A5C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A3925E77-0C57-48C2-A099-6F4BB7F5AF74}">
      <dgm:prSet phldrT="[文字]" custT="1"/>
      <dgm:spPr/>
      <dgm:t>
        <a:bodyPr/>
        <a:lstStyle/>
        <a:p>
          <a:r>
            <a:rPr lang="zh-TW" altLang="en-US" sz="2400" dirty="0"/>
            <a:t>前言</a:t>
          </a:r>
        </a:p>
      </dgm:t>
    </dgm:pt>
    <dgm:pt modelId="{948F1142-BFD7-456B-9270-F361ED1A979F}" type="parTrans" cxnId="{83EA37FF-CD98-49CA-9823-D4DDD1BA933C}">
      <dgm:prSet/>
      <dgm:spPr/>
      <dgm:t>
        <a:bodyPr/>
        <a:lstStyle/>
        <a:p>
          <a:endParaRPr lang="zh-TW" altLang="en-US" sz="2000"/>
        </a:p>
      </dgm:t>
    </dgm:pt>
    <dgm:pt modelId="{B101B178-C83E-46A8-A033-01368112131E}" type="sibTrans" cxnId="{83EA37FF-CD98-49CA-9823-D4DDD1BA933C}">
      <dgm:prSet/>
      <dgm:spPr/>
      <dgm:t>
        <a:bodyPr/>
        <a:lstStyle/>
        <a:p>
          <a:endParaRPr lang="zh-TW" altLang="en-US" sz="2000"/>
        </a:p>
      </dgm:t>
    </dgm:pt>
    <dgm:pt modelId="{F60E0993-2AFA-4CDA-B6D1-B015FAA6E366}">
      <dgm:prSet custT="1"/>
      <dgm:spPr/>
      <dgm:t>
        <a:bodyPr/>
        <a:lstStyle/>
        <a:p>
          <a:r>
            <a:rPr lang="zh-TW" altLang="en-US" sz="2400" dirty="0"/>
            <a:t>特殊教育課程的變革</a:t>
          </a:r>
          <a:endParaRPr lang="en-US" altLang="zh-TW" sz="2400" dirty="0"/>
        </a:p>
      </dgm:t>
    </dgm:pt>
    <dgm:pt modelId="{64E8D78A-8126-4D55-A79C-F21CFE7B3512}" type="parTrans" cxnId="{81E479EE-EDF2-4818-A539-BC6C1B797B2C}">
      <dgm:prSet/>
      <dgm:spPr/>
      <dgm:t>
        <a:bodyPr/>
        <a:lstStyle/>
        <a:p>
          <a:endParaRPr lang="zh-TW" altLang="en-US" sz="2000"/>
        </a:p>
      </dgm:t>
    </dgm:pt>
    <dgm:pt modelId="{44BA7F0E-92B0-4B60-A88C-0A5F316D13FC}" type="sibTrans" cxnId="{81E479EE-EDF2-4818-A539-BC6C1B797B2C}">
      <dgm:prSet/>
      <dgm:spPr/>
      <dgm:t>
        <a:bodyPr/>
        <a:lstStyle/>
        <a:p>
          <a:endParaRPr lang="zh-TW" altLang="en-US" sz="2000"/>
        </a:p>
      </dgm:t>
    </dgm:pt>
    <dgm:pt modelId="{82A6BAE1-82CC-4849-BED6-D0BB44314D09}">
      <dgm:prSet custT="1"/>
      <dgm:spPr/>
      <dgm:t>
        <a:bodyPr/>
        <a:lstStyle/>
        <a:p>
          <a:r>
            <a:rPr lang="zh-TW" altLang="en-US" sz="2400" dirty="0"/>
            <a:t>不同層次看課程</a:t>
          </a:r>
          <a:endParaRPr lang="en-US" altLang="zh-TW" sz="2400" dirty="0"/>
        </a:p>
      </dgm:t>
    </dgm:pt>
    <dgm:pt modelId="{75EB9ACF-5951-45A5-9281-EEF6E883B866}" type="parTrans" cxnId="{274DDEF5-EF43-44B6-AFE0-B67D669F2C3D}">
      <dgm:prSet/>
      <dgm:spPr/>
      <dgm:t>
        <a:bodyPr/>
        <a:lstStyle/>
        <a:p>
          <a:endParaRPr lang="zh-TW" altLang="en-US" sz="2000"/>
        </a:p>
      </dgm:t>
    </dgm:pt>
    <dgm:pt modelId="{DF554C0E-826F-4E0E-9A05-AFCF3E36393D}" type="sibTrans" cxnId="{274DDEF5-EF43-44B6-AFE0-B67D669F2C3D}">
      <dgm:prSet/>
      <dgm:spPr/>
      <dgm:t>
        <a:bodyPr/>
        <a:lstStyle/>
        <a:p>
          <a:endParaRPr lang="zh-TW" altLang="en-US" sz="2000"/>
        </a:p>
      </dgm:t>
    </dgm:pt>
    <dgm:pt modelId="{49472EC7-1836-4658-9897-AEC497E19321}">
      <dgm:prSet custT="1"/>
      <dgm:spPr/>
      <dgm:t>
        <a:bodyPr/>
        <a:lstStyle/>
        <a:p>
          <a:r>
            <a:rPr lang="zh-TW" altLang="en-US" sz="2400" dirty="0"/>
            <a:t>課程調整的規定</a:t>
          </a:r>
          <a:endParaRPr lang="en-US" altLang="zh-TW" sz="2400" dirty="0"/>
        </a:p>
      </dgm:t>
    </dgm:pt>
    <dgm:pt modelId="{6DF322E5-BF45-462F-97E9-003523C6BAAE}" type="parTrans" cxnId="{A1F477C6-D8C9-4ADF-8090-0D50504023A0}">
      <dgm:prSet/>
      <dgm:spPr/>
      <dgm:t>
        <a:bodyPr/>
        <a:lstStyle/>
        <a:p>
          <a:endParaRPr lang="zh-TW" altLang="en-US" sz="2000"/>
        </a:p>
      </dgm:t>
    </dgm:pt>
    <dgm:pt modelId="{8780E1DE-4F29-4508-A1CD-48ABAA8A78A0}" type="sibTrans" cxnId="{A1F477C6-D8C9-4ADF-8090-0D50504023A0}">
      <dgm:prSet/>
      <dgm:spPr/>
      <dgm:t>
        <a:bodyPr/>
        <a:lstStyle/>
        <a:p>
          <a:endParaRPr lang="zh-TW" altLang="en-US" sz="2000"/>
        </a:p>
      </dgm:t>
    </dgm:pt>
    <dgm:pt modelId="{6A20DF80-4657-4780-B19D-4C44976B8280}">
      <dgm:prSet custT="1"/>
      <dgm:spPr/>
      <dgm:t>
        <a:bodyPr/>
        <a:lstStyle/>
        <a:p>
          <a:r>
            <a:rPr lang="zh-TW" altLang="en-US" sz="2400" dirty="0"/>
            <a:t>法規</a:t>
          </a:r>
          <a:endParaRPr lang="en-US" altLang="zh-TW" sz="2400" dirty="0"/>
        </a:p>
      </dgm:t>
    </dgm:pt>
    <dgm:pt modelId="{77F8A6FD-40F4-4BEE-9E51-482B4702CA52}" type="parTrans" cxnId="{3499C276-40C7-46FA-9F14-D6CCDEA21845}">
      <dgm:prSet/>
      <dgm:spPr/>
      <dgm:t>
        <a:bodyPr/>
        <a:lstStyle/>
        <a:p>
          <a:endParaRPr lang="zh-TW" altLang="en-US" sz="2000"/>
        </a:p>
      </dgm:t>
    </dgm:pt>
    <dgm:pt modelId="{C84E06C1-7086-4096-9642-1999A7A177C0}" type="sibTrans" cxnId="{3499C276-40C7-46FA-9F14-D6CCDEA21845}">
      <dgm:prSet/>
      <dgm:spPr/>
      <dgm:t>
        <a:bodyPr/>
        <a:lstStyle/>
        <a:p>
          <a:endParaRPr lang="zh-TW" altLang="en-US" sz="2000"/>
        </a:p>
      </dgm:t>
    </dgm:pt>
    <dgm:pt modelId="{A079968B-ACB8-4FCD-9C80-F5F83346F0E4}">
      <dgm:prSet custT="1"/>
      <dgm:spPr/>
      <dgm:t>
        <a:bodyPr/>
        <a:lstStyle/>
        <a:p>
          <a:r>
            <a:rPr lang="zh-TW" altLang="en-US" sz="2400" dirty="0"/>
            <a:t>總綱</a:t>
          </a:r>
          <a:endParaRPr lang="en-US" altLang="zh-TW" sz="2400" dirty="0"/>
        </a:p>
      </dgm:t>
    </dgm:pt>
    <dgm:pt modelId="{3716009C-E9E2-47B7-9AF8-BFE1720C6CCB}" type="parTrans" cxnId="{48018118-47BB-4745-BF0C-1809C9B3B0CD}">
      <dgm:prSet/>
      <dgm:spPr/>
      <dgm:t>
        <a:bodyPr/>
        <a:lstStyle/>
        <a:p>
          <a:endParaRPr lang="zh-TW" altLang="en-US" sz="2000"/>
        </a:p>
      </dgm:t>
    </dgm:pt>
    <dgm:pt modelId="{0AB828F6-78F6-4502-9DB8-C14E214D797C}" type="sibTrans" cxnId="{48018118-47BB-4745-BF0C-1809C9B3B0CD}">
      <dgm:prSet/>
      <dgm:spPr/>
      <dgm:t>
        <a:bodyPr/>
        <a:lstStyle/>
        <a:p>
          <a:endParaRPr lang="zh-TW" altLang="en-US" sz="2000"/>
        </a:p>
      </dgm:t>
    </dgm:pt>
    <dgm:pt modelId="{11332A13-A796-4F2A-B8EE-9FCBFB9CC9A4}">
      <dgm:prSet custT="1"/>
      <dgm:spPr/>
      <dgm:t>
        <a:bodyPr/>
        <a:lstStyle/>
        <a:p>
          <a:r>
            <a:rPr lang="zh-TW" altLang="en-US" sz="2400" dirty="0"/>
            <a:t>實施規範</a:t>
          </a:r>
          <a:endParaRPr lang="en-US" altLang="zh-TW" sz="2400" dirty="0"/>
        </a:p>
      </dgm:t>
    </dgm:pt>
    <dgm:pt modelId="{F7C64F0F-140D-4857-8438-4B22ABC9C620}" type="parTrans" cxnId="{9141F12F-0217-4091-B03F-A5640348D3E1}">
      <dgm:prSet/>
      <dgm:spPr/>
      <dgm:t>
        <a:bodyPr/>
        <a:lstStyle/>
        <a:p>
          <a:endParaRPr lang="zh-TW" altLang="en-US" sz="2000"/>
        </a:p>
      </dgm:t>
    </dgm:pt>
    <dgm:pt modelId="{13B82FE0-74D9-4029-846C-03826C81475B}" type="sibTrans" cxnId="{9141F12F-0217-4091-B03F-A5640348D3E1}">
      <dgm:prSet/>
      <dgm:spPr/>
      <dgm:t>
        <a:bodyPr/>
        <a:lstStyle/>
        <a:p>
          <a:endParaRPr lang="zh-TW" altLang="en-US" sz="2000"/>
        </a:p>
      </dgm:t>
    </dgm:pt>
    <dgm:pt modelId="{900D1C86-74C7-408D-8529-385E814D9E7A}">
      <dgm:prSet custT="1"/>
      <dgm:spPr/>
      <dgm:t>
        <a:bodyPr/>
        <a:lstStyle/>
        <a:p>
          <a:r>
            <a:rPr lang="zh-TW" altLang="en-US" sz="2400" dirty="0"/>
            <a:t>課程調整的實施</a:t>
          </a:r>
          <a:endParaRPr lang="en-US" altLang="zh-TW" sz="2400" dirty="0"/>
        </a:p>
      </dgm:t>
    </dgm:pt>
    <dgm:pt modelId="{01ABFFEB-9B2C-4D12-91CA-2ACA0B52CBAA}" type="parTrans" cxnId="{FCB29C70-D3D4-4E5C-B58F-DDE77809438E}">
      <dgm:prSet/>
      <dgm:spPr/>
      <dgm:t>
        <a:bodyPr/>
        <a:lstStyle/>
        <a:p>
          <a:endParaRPr lang="zh-TW" altLang="en-US" sz="2000"/>
        </a:p>
      </dgm:t>
    </dgm:pt>
    <dgm:pt modelId="{04DD155D-7440-4B30-A3B6-05ECBADB0ADB}" type="sibTrans" cxnId="{FCB29C70-D3D4-4E5C-B58F-DDE77809438E}">
      <dgm:prSet/>
      <dgm:spPr/>
      <dgm:t>
        <a:bodyPr/>
        <a:lstStyle/>
        <a:p>
          <a:endParaRPr lang="zh-TW" altLang="en-US" sz="2000"/>
        </a:p>
      </dgm:t>
    </dgm:pt>
    <dgm:pt modelId="{FDFB998D-4F15-4467-913A-E9D58A4244CD}">
      <dgm:prSet custT="1"/>
      <dgm:spPr/>
      <dgm:t>
        <a:bodyPr/>
        <a:lstStyle/>
        <a:p>
          <a:r>
            <a:rPr lang="zh-TW" altLang="en-US" sz="2400" dirty="0"/>
            <a:t>學校和班級層次</a:t>
          </a:r>
          <a:endParaRPr lang="en-US" altLang="zh-TW" sz="2400" dirty="0"/>
        </a:p>
      </dgm:t>
    </dgm:pt>
    <dgm:pt modelId="{9C989B6F-96D8-45E0-A117-9563BA1587A8}" type="parTrans" cxnId="{36F0EEB6-E5A2-4221-828C-BC5FA79D27C3}">
      <dgm:prSet/>
      <dgm:spPr/>
      <dgm:t>
        <a:bodyPr/>
        <a:lstStyle/>
        <a:p>
          <a:endParaRPr lang="zh-TW" altLang="en-US" sz="2000"/>
        </a:p>
      </dgm:t>
    </dgm:pt>
    <dgm:pt modelId="{1086835A-065D-47EE-B709-30C50C71308F}" type="sibTrans" cxnId="{36F0EEB6-E5A2-4221-828C-BC5FA79D27C3}">
      <dgm:prSet/>
      <dgm:spPr/>
      <dgm:t>
        <a:bodyPr/>
        <a:lstStyle/>
        <a:p>
          <a:endParaRPr lang="zh-TW" altLang="en-US" sz="2000"/>
        </a:p>
      </dgm:t>
    </dgm:pt>
    <dgm:pt modelId="{2632DAD4-5D96-44C5-B944-9BE0A5EECDBF}">
      <dgm:prSet custT="1"/>
      <dgm:spPr/>
      <dgm:t>
        <a:bodyPr/>
        <a:lstStyle/>
        <a:p>
          <a:r>
            <a:rPr lang="zh-TW" altLang="en-US" sz="2400" dirty="0"/>
            <a:t>領域課程調整</a:t>
          </a:r>
          <a:endParaRPr lang="en-US" altLang="zh-TW" sz="2400" dirty="0"/>
        </a:p>
      </dgm:t>
    </dgm:pt>
    <dgm:pt modelId="{4AAAAE58-34C4-4FE7-B815-E9CB5A6981B0}" type="parTrans" cxnId="{3B139230-0A2C-43E4-8E9A-910FB15D483E}">
      <dgm:prSet/>
      <dgm:spPr/>
      <dgm:t>
        <a:bodyPr/>
        <a:lstStyle/>
        <a:p>
          <a:endParaRPr lang="zh-TW" altLang="en-US" sz="2000"/>
        </a:p>
      </dgm:t>
    </dgm:pt>
    <dgm:pt modelId="{53D6EC46-09B8-4BD6-A9D1-623424D4A48C}" type="sibTrans" cxnId="{3B139230-0A2C-43E4-8E9A-910FB15D483E}">
      <dgm:prSet/>
      <dgm:spPr/>
      <dgm:t>
        <a:bodyPr/>
        <a:lstStyle/>
        <a:p>
          <a:endParaRPr lang="zh-TW" altLang="en-US" sz="2000"/>
        </a:p>
      </dgm:t>
    </dgm:pt>
    <dgm:pt modelId="{91D6B65D-5AA3-4781-B4B6-BD7C38C5AC95}" type="pres">
      <dgm:prSet presAssocID="{22A01F03-A749-4092-82E5-53D1A6F6A5C1}" presName="linear" presStyleCnt="0">
        <dgm:presLayoutVars>
          <dgm:dir/>
          <dgm:animLvl val="lvl"/>
          <dgm:resizeHandles val="exact"/>
        </dgm:presLayoutVars>
      </dgm:prSet>
      <dgm:spPr/>
      <dgm:t>
        <a:bodyPr/>
        <a:lstStyle/>
        <a:p>
          <a:endParaRPr lang="zh-TW" altLang="en-US"/>
        </a:p>
      </dgm:t>
    </dgm:pt>
    <dgm:pt modelId="{030F7579-A980-4704-B739-1AA127046C74}" type="pres">
      <dgm:prSet presAssocID="{A3925E77-0C57-48C2-A099-6F4BB7F5AF74}" presName="parentLin" presStyleCnt="0"/>
      <dgm:spPr/>
    </dgm:pt>
    <dgm:pt modelId="{0E740AE3-DBB9-4104-9292-7BEB953CBD0E}" type="pres">
      <dgm:prSet presAssocID="{A3925E77-0C57-48C2-A099-6F4BB7F5AF74}" presName="parentLeftMargin" presStyleLbl="node1" presStyleIdx="0" presStyleCnt="3"/>
      <dgm:spPr/>
      <dgm:t>
        <a:bodyPr/>
        <a:lstStyle/>
        <a:p>
          <a:endParaRPr lang="zh-TW" altLang="en-US"/>
        </a:p>
      </dgm:t>
    </dgm:pt>
    <dgm:pt modelId="{91A1ECB0-AE5B-4546-8D37-002DDA9AC118}" type="pres">
      <dgm:prSet presAssocID="{A3925E77-0C57-48C2-A099-6F4BB7F5AF74}" presName="parentText" presStyleLbl="node1" presStyleIdx="0" presStyleCnt="3">
        <dgm:presLayoutVars>
          <dgm:chMax val="0"/>
          <dgm:bulletEnabled val="1"/>
        </dgm:presLayoutVars>
      </dgm:prSet>
      <dgm:spPr/>
      <dgm:t>
        <a:bodyPr/>
        <a:lstStyle/>
        <a:p>
          <a:endParaRPr lang="zh-TW" altLang="en-US"/>
        </a:p>
      </dgm:t>
    </dgm:pt>
    <dgm:pt modelId="{8482BE59-9187-4D6E-9A12-933F48382665}" type="pres">
      <dgm:prSet presAssocID="{A3925E77-0C57-48C2-A099-6F4BB7F5AF74}" presName="negativeSpace" presStyleCnt="0"/>
      <dgm:spPr/>
    </dgm:pt>
    <dgm:pt modelId="{AE3B7C84-91E9-4CF6-8BB3-D50D25FAD87D}" type="pres">
      <dgm:prSet presAssocID="{A3925E77-0C57-48C2-A099-6F4BB7F5AF74}" presName="childText" presStyleLbl="conFgAcc1" presStyleIdx="0" presStyleCnt="3">
        <dgm:presLayoutVars>
          <dgm:bulletEnabled val="1"/>
        </dgm:presLayoutVars>
      </dgm:prSet>
      <dgm:spPr/>
      <dgm:t>
        <a:bodyPr/>
        <a:lstStyle/>
        <a:p>
          <a:endParaRPr lang="zh-TW" altLang="en-US"/>
        </a:p>
      </dgm:t>
    </dgm:pt>
    <dgm:pt modelId="{882E647E-B650-4401-9F1C-1C757C47D99C}" type="pres">
      <dgm:prSet presAssocID="{B101B178-C83E-46A8-A033-01368112131E}" presName="spaceBetweenRectangles" presStyleCnt="0"/>
      <dgm:spPr/>
    </dgm:pt>
    <dgm:pt modelId="{27FBA59E-8E2B-43B0-BEAE-A48BBAE99BB5}" type="pres">
      <dgm:prSet presAssocID="{49472EC7-1836-4658-9897-AEC497E19321}" presName="parentLin" presStyleCnt="0"/>
      <dgm:spPr/>
    </dgm:pt>
    <dgm:pt modelId="{CEF8EFF6-557A-4FFA-B009-EAC04602BD72}" type="pres">
      <dgm:prSet presAssocID="{49472EC7-1836-4658-9897-AEC497E19321}" presName="parentLeftMargin" presStyleLbl="node1" presStyleIdx="0" presStyleCnt="3"/>
      <dgm:spPr/>
      <dgm:t>
        <a:bodyPr/>
        <a:lstStyle/>
        <a:p>
          <a:endParaRPr lang="zh-TW" altLang="en-US"/>
        </a:p>
      </dgm:t>
    </dgm:pt>
    <dgm:pt modelId="{2286CCF2-414A-4CDE-83CD-1CB6E2BC2A51}" type="pres">
      <dgm:prSet presAssocID="{49472EC7-1836-4658-9897-AEC497E19321}" presName="parentText" presStyleLbl="node1" presStyleIdx="1" presStyleCnt="3">
        <dgm:presLayoutVars>
          <dgm:chMax val="0"/>
          <dgm:bulletEnabled val="1"/>
        </dgm:presLayoutVars>
      </dgm:prSet>
      <dgm:spPr/>
      <dgm:t>
        <a:bodyPr/>
        <a:lstStyle/>
        <a:p>
          <a:endParaRPr lang="zh-TW" altLang="en-US"/>
        </a:p>
      </dgm:t>
    </dgm:pt>
    <dgm:pt modelId="{63AC1AE7-AB82-4C94-AA47-95ABEAAE3C48}" type="pres">
      <dgm:prSet presAssocID="{49472EC7-1836-4658-9897-AEC497E19321}" presName="negativeSpace" presStyleCnt="0"/>
      <dgm:spPr/>
    </dgm:pt>
    <dgm:pt modelId="{F9DC1EEA-70F4-4EB4-8579-F41A617310EC}" type="pres">
      <dgm:prSet presAssocID="{49472EC7-1836-4658-9897-AEC497E19321}" presName="childText" presStyleLbl="conFgAcc1" presStyleIdx="1" presStyleCnt="3">
        <dgm:presLayoutVars>
          <dgm:bulletEnabled val="1"/>
        </dgm:presLayoutVars>
      </dgm:prSet>
      <dgm:spPr/>
      <dgm:t>
        <a:bodyPr/>
        <a:lstStyle/>
        <a:p>
          <a:endParaRPr lang="zh-TW" altLang="en-US"/>
        </a:p>
      </dgm:t>
    </dgm:pt>
    <dgm:pt modelId="{DA5DDD4C-38C5-41BA-BD2B-8E9754511868}" type="pres">
      <dgm:prSet presAssocID="{8780E1DE-4F29-4508-A1CD-48ABAA8A78A0}" presName="spaceBetweenRectangles" presStyleCnt="0"/>
      <dgm:spPr/>
    </dgm:pt>
    <dgm:pt modelId="{0805F4D8-53D2-40BC-B6D5-8F6E75B61816}" type="pres">
      <dgm:prSet presAssocID="{900D1C86-74C7-408D-8529-385E814D9E7A}" presName="parentLin" presStyleCnt="0"/>
      <dgm:spPr/>
    </dgm:pt>
    <dgm:pt modelId="{0E8A58A1-921B-4065-8B40-FC49C903DC0D}" type="pres">
      <dgm:prSet presAssocID="{900D1C86-74C7-408D-8529-385E814D9E7A}" presName="parentLeftMargin" presStyleLbl="node1" presStyleIdx="1" presStyleCnt="3"/>
      <dgm:spPr/>
      <dgm:t>
        <a:bodyPr/>
        <a:lstStyle/>
        <a:p>
          <a:endParaRPr lang="zh-TW" altLang="en-US"/>
        </a:p>
      </dgm:t>
    </dgm:pt>
    <dgm:pt modelId="{516C93CF-1AF6-443B-A620-AF1CF191E007}" type="pres">
      <dgm:prSet presAssocID="{900D1C86-74C7-408D-8529-385E814D9E7A}" presName="parentText" presStyleLbl="node1" presStyleIdx="2" presStyleCnt="3">
        <dgm:presLayoutVars>
          <dgm:chMax val="0"/>
          <dgm:bulletEnabled val="1"/>
        </dgm:presLayoutVars>
      </dgm:prSet>
      <dgm:spPr/>
      <dgm:t>
        <a:bodyPr/>
        <a:lstStyle/>
        <a:p>
          <a:endParaRPr lang="zh-TW" altLang="en-US"/>
        </a:p>
      </dgm:t>
    </dgm:pt>
    <dgm:pt modelId="{8EC7F263-507B-491B-92A6-305170927388}" type="pres">
      <dgm:prSet presAssocID="{900D1C86-74C7-408D-8529-385E814D9E7A}" presName="negativeSpace" presStyleCnt="0"/>
      <dgm:spPr/>
    </dgm:pt>
    <dgm:pt modelId="{27BC579F-B5F4-45C7-815A-E3BD9D0DA6D3}" type="pres">
      <dgm:prSet presAssocID="{900D1C86-74C7-408D-8529-385E814D9E7A}" presName="childText" presStyleLbl="conFgAcc1" presStyleIdx="2" presStyleCnt="3">
        <dgm:presLayoutVars>
          <dgm:bulletEnabled val="1"/>
        </dgm:presLayoutVars>
      </dgm:prSet>
      <dgm:spPr/>
      <dgm:t>
        <a:bodyPr/>
        <a:lstStyle/>
        <a:p>
          <a:endParaRPr lang="zh-TW" altLang="en-US"/>
        </a:p>
      </dgm:t>
    </dgm:pt>
  </dgm:ptLst>
  <dgm:cxnLst>
    <dgm:cxn modelId="{6EDBE9CF-BBF3-41EF-94A9-3ABEC70F5B2D}" type="presOf" srcId="{A3925E77-0C57-48C2-A099-6F4BB7F5AF74}" destId="{91A1ECB0-AE5B-4546-8D37-002DDA9AC118}" srcOrd="1" destOrd="0" presId="urn:microsoft.com/office/officeart/2005/8/layout/list1"/>
    <dgm:cxn modelId="{81E479EE-EDF2-4818-A539-BC6C1B797B2C}" srcId="{A3925E77-0C57-48C2-A099-6F4BB7F5AF74}" destId="{F60E0993-2AFA-4CDA-B6D1-B015FAA6E366}" srcOrd="0" destOrd="0" parTransId="{64E8D78A-8126-4D55-A79C-F21CFE7B3512}" sibTransId="{44BA7F0E-92B0-4B60-A88C-0A5F316D13FC}"/>
    <dgm:cxn modelId="{36F0EEB6-E5A2-4221-828C-BC5FA79D27C3}" srcId="{900D1C86-74C7-408D-8529-385E814D9E7A}" destId="{FDFB998D-4F15-4467-913A-E9D58A4244CD}" srcOrd="0" destOrd="0" parTransId="{9C989B6F-96D8-45E0-A117-9563BA1587A8}" sibTransId="{1086835A-065D-47EE-B709-30C50C71308F}"/>
    <dgm:cxn modelId="{A85E0E1E-C6ED-49BF-B2CE-C477E584802E}" type="presOf" srcId="{900D1C86-74C7-408D-8529-385E814D9E7A}" destId="{516C93CF-1AF6-443B-A620-AF1CF191E007}" srcOrd="1" destOrd="0" presId="urn:microsoft.com/office/officeart/2005/8/layout/list1"/>
    <dgm:cxn modelId="{7FB85395-E02E-42CD-9C85-4F51E57B6D11}" type="presOf" srcId="{11332A13-A796-4F2A-B8EE-9FCBFB9CC9A4}" destId="{F9DC1EEA-70F4-4EB4-8579-F41A617310EC}" srcOrd="0" destOrd="2" presId="urn:microsoft.com/office/officeart/2005/8/layout/list1"/>
    <dgm:cxn modelId="{274DDEF5-EF43-44B6-AFE0-B67D669F2C3D}" srcId="{A3925E77-0C57-48C2-A099-6F4BB7F5AF74}" destId="{82A6BAE1-82CC-4849-BED6-D0BB44314D09}" srcOrd="1" destOrd="0" parTransId="{75EB9ACF-5951-45A5-9281-EEF6E883B866}" sibTransId="{DF554C0E-826F-4E0E-9A05-AFCF3E36393D}"/>
    <dgm:cxn modelId="{BE96A6F0-EC56-416D-ADA1-472745D95FCF}" type="presOf" srcId="{6A20DF80-4657-4780-B19D-4C44976B8280}" destId="{F9DC1EEA-70F4-4EB4-8579-F41A617310EC}" srcOrd="0" destOrd="0" presId="urn:microsoft.com/office/officeart/2005/8/layout/list1"/>
    <dgm:cxn modelId="{83EA37FF-CD98-49CA-9823-D4DDD1BA933C}" srcId="{22A01F03-A749-4092-82E5-53D1A6F6A5C1}" destId="{A3925E77-0C57-48C2-A099-6F4BB7F5AF74}" srcOrd="0" destOrd="0" parTransId="{948F1142-BFD7-456B-9270-F361ED1A979F}" sibTransId="{B101B178-C83E-46A8-A033-01368112131E}"/>
    <dgm:cxn modelId="{F4C38534-1B47-44CB-A51C-9823065F6042}" type="presOf" srcId="{FDFB998D-4F15-4467-913A-E9D58A4244CD}" destId="{27BC579F-B5F4-45C7-815A-E3BD9D0DA6D3}" srcOrd="0" destOrd="0" presId="urn:microsoft.com/office/officeart/2005/8/layout/list1"/>
    <dgm:cxn modelId="{4F568C77-7090-4FAB-9D5D-9CD591EE2DBF}" type="presOf" srcId="{82A6BAE1-82CC-4849-BED6-D0BB44314D09}" destId="{AE3B7C84-91E9-4CF6-8BB3-D50D25FAD87D}" srcOrd="0" destOrd="1" presId="urn:microsoft.com/office/officeart/2005/8/layout/list1"/>
    <dgm:cxn modelId="{04923D87-C5D5-4AD4-A095-7DA7586AEE77}" type="presOf" srcId="{A3925E77-0C57-48C2-A099-6F4BB7F5AF74}" destId="{0E740AE3-DBB9-4104-9292-7BEB953CBD0E}" srcOrd="0" destOrd="0" presId="urn:microsoft.com/office/officeart/2005/8/layout/list1"/>
    <dgm:cxn modelId="{FCB29C70-D3D4-4E5C-B58F-DDE77809438E}" srcId="{22A01F03-A749-4092-82E5-53D1A6F6A5C1}" destId="{900D1C86-74C7-408D-8529-385E814D9E7A}" srcOrd="2" destOrd="0" parTransId="{01ABFFEB-9B2C-4D12-91CA-2ACA0B52CBAA}" sibTransId="{04DD155D-7440-4B30-A3B6-05ECBADB0ADB}"/>
    <dgm:cxn modelId="{3951BF08-DD3A-4B9F-BCC9-821A43A0A2FB}" type="presOf" srcId="{900D1C86-74C7-408D-8529-385E814D9E7A}" destId="{0E8A58A1-921B-4065-8B40-FC49C903DC0D}" srcOrd="0" destOrd="0" presId="urn:microsoft.com/office/officeart/2005/8/layout/list1"/>
    <dgm:cxn modelId="{92E49E3D-18A1-43E5-A549-77AD3E992CDD}" type="presOf" srcId="{22A01F03-A749-4092-82E5-53D1A6F6A5C1}" destId="{91D6B65D-5AA3-4781-B4B6-BD7C38C5AC95}" srcOrd="0" destOrd="0" presId="urn:microsoft.com/office/officeart/2005/8/layout/list1"/>
    <dgm:cxn modelId="{5FAA4C4A-2E92-4F8B-A66E-11AB2F07340B}" type="presOf" srcId="{A079968B-ACB8-4FCD-9C80-F5F83346F0E4}" destId="{F9DC1EEA-70F4-4EB4-8579-F41A617310EC}" srcOrd="0" destOrd="1" presId="urn:microsoft.com/office/officeart/2005/8/layout/list1"/>
    <dgm:cxn modelId="{878BB7A7-7967-4CC9-99B0-87659E5F7FC1}" type="presOf" srcId="{F60E0993-2AFA-4CDA-B6D1-B015FAA6E366}" destId="{AE3B7C84-91E9-4CF6-8BB3-D50D25FAD87D}" srcOrd="0" destOrd="0" presId="urn:microsoft.com/office/officeart/2005/8/layout/list1"/>
    <dgm:cxn modelId="{3B139230-0A2C-43E4-8E9A-910FB15D483E}" srcId="{900D1C86-74C7-408D-8529-385E814D9E7A}" destId="{2632DAD4-5D96-44C5-B944-9BE0A5EECDBF}" srcOrd="1" destOrd="0" parTransId="{4AAAAE58-34C4-4FE7-B815-E9CB5A6981B0}" sibTransId="{53D6EC46-09B8-4BD6-A9D1-623424D4A48C}"/>
    <dgm:cxn modelId="{FF04823A-7BF3-4D59-B6B5-D1F709E54F0E}" type="presOf" srcId="{49472EC7-1836-4658-9897-AEC497E19321}" destId="{2286CCF2-414A-4CDE-83CD-1CB6E2BC2A51}" srcOrd="1" destOrd="0" presId="urn:microsoft.com/office/officeart/2005/8/layout/list1"/>
    <dgm:cxn modelId="{48018118-47BB-4745-BF0C-1809C9B3B0CD}" srcId="{49472EC7-1836-4658-9897-AEC497E19321}" destId="{A079968B-ACB8-4FCD-9C80-F5F83346F0E4}" srcOrd="1" destOrd="0" parTransId="{3716009C-E9E2-47B7-9AF8-BFE1720C6CCB}" sibTransId="{0AB828F6-78F6-4502-9DB8-C14E214D797C}"/>
    <dgm:cxn modelId="{61D2FEA8-2580-4482-96F0-3555EDD10D98}" type="presOf" srcId="{49472EC7-1836-4658-9897-AEC497E19321}" destId="{CEF8EFF6-557A-4FFA-B009-EAC04602BD72}" srcOrd="0" destOrd="0" presId="urn:microsoft.com/office/officeart/2005/8/layout/list1"/>
    <dgm:cxn modelId="{A53E8AD7-5E31-427D-AE7F-F21C53A0794F}" type="presOf" srcId="{2632DAD4-5D96-44C5-B944-9BE0A5EECDBF}" destId="{27BC579F-B5F4-45C7-815A-E3BD9D0DA6D3}" srcOrd="0" destOrd="1" presId="urn:microsoft.com/office/officeart/2005/8/layout/list1"/>
    <dgm:cxn modelId="{9141F12F-0217-4091-B03F-A5640348D3E1}" srcId="{49472EC7-1836-4658-9897-AEC497E19321}" destId="{11332A13-A796-4F2A-B8EE-9FCBFB9CC9A4}" srcOrd="2" destOrd="0" parTransId="{F7C64F0F-140D-4857-8438-4B22ABC9C620}" sibTransId="{13B82FE0-74D9-4029-846C-03826C81475B}"/>
    <dgm:cxn modelId="{3499C276-40C7-46FA-9F14-D6CCDEA21845}" srcId="{49472EC7-1836-4658-9897-AEC497E19321}" destId="{6A20DF80-4657-4780-B19D-4C44976B8280}" srcOrd="0" destOrd="0" parTransId="{77F8A6FD-40F4-4BEE-9E51-482B4702CA52}" sibTransId="{C84E06C1-7086-4096-9642-1999A7A177C0}"/>
    <dgm:cxn modelId="{A1F477C6-D8C9-4ADF-8090-0D50504023A0}" srcId="{22A01F03-A749-4092-82E5-53D1A6F6A5C1}" destId="{49472EC7-1836-4658-9897-AEC497E19321}" srcOrd="1" destOrd="0" parTransId="{6DF322E5-BF45-462F-97E9-003523C6BAAE}" sibTransId="{8780E1DE-4F29-4508-A1CD-48ABAA8A78A0}"/>
    <dgm:cxn modelId="{344A9548-DA03-4E96-BFEB-5C3A822D1406}" type="presParOf" srcId="{91D6B65D-5AA3-4781-B4B6-BD7C38C5AC95}" destId="{030F7579-A980-4704-B739-1AA127046C74}" srcOrd="0" destOrd="0" presId="urn:microsoft.com/office/officeart/2005/8/layout/list1"/>
    <dgm:cxn modelId="{91AA3B2F-E005-40D1-A21C-1EAE71D33467}" type="presParOf" srcId="{030F7579-A980-4704-B739-1AA127046C74}" destId="{0E740AE3-DBB9-4104-9292-7BEB953CBD0E}" srcOrd="0" destOrd="0" presId="urn:microsoft.com/office/officeart/2005/8/layout/list1"/>
    <dgm:cxn modelId="{6485D032-AB95-47CC-B8DA-E07C21ECCF60}" type="presParOf" srcId="{030F7579-A980-4704-B739-1AA127046C74}" destId="{91A1ECB0-AE5B-4546-8D37-002DDA9AC118}" srcOrd="1" destOrd="0" presId="urn:microsoft.com/office/officeart/2005/8/layout/list1"/>
    <dgm:cxn modelId="{86142BBE-AD2D-422B-A748-F471C0471A82}" type="presParOf" srcId="{91D6B65D-5AA3-4781-B4B6-BD7C38C5AC95}" destId="{8482BE59-9187-4D6E-9A12-933F48382665}" srcOrd="1" destOrd="0" presId="urn:microsoft.com/office/officeart/2005/8/layout/list1"/>
    <dgm:cxn modelId="{01F2F589-CBD3-41AD-A9BA-CEFD8A8E0BDE}" type="presParOf" srcId="{91D6B65D-5AA3-4781-B4B6-BD7C38C5AC95}" destId="{AE3B7C84-91E9-4CF6-8BB3-D50D25FAD87D}" srcOrd="2" destOrd="0" presId="urn:microsoft.com/office/officeart/2005/8/layout/list1"/>
    <dgm:cxn modelId="{69C16C6E-6AE2-47DC-BDB0-F4DF05498386}" type="presParOf" srcId="{91D6B65D-5AA3-4781-B4B6-BD7C38C5AC95}" destId="{882E647E-B650-4401-9F1C-1C757C47D99C}" srcOrd="3" destOrd="0" presId="urn:microsoft.com/office/officeart/2005/8/layout/list1"/>
    <dgm:cxn modelId="{9ABEA64E-EEA8-4F23-842A-1F01096A2E33}" type="presParOf" srcId="{91D6B65D-5AA3-4781-B4B6-BD7C38C5AC95}" destId="{27FBA59E-8E2B-43B0-BEAE-A48BBAE99BB5}" srcOrd="4" destOrd="0" presId="urn:microsoft.com/office/officeart/2005/8/layout/list1"/>
    <dgm:cxn modelId="{ACA1513E-8A5A-40D4-A812-CCD858FAC347}" type="presParOf" srcId="{27FBA59E-8E2B-43B0-BEAE-A48BBAE99BB5}" destId="{CEF8EFF6-557A-4FFA-B009-EAC04602BD72}" srcOrd="0" destOrd="0" presId="urn:microsoft.com/office/officeart/2005/8/layout/list1"/>
    <dgm:cxn modelId="{0AE47A5F-6ACB-42A9-BE93-A92369698C68}" type="presParOf" srcId="{27FBA59E-8E2B-43B0-BEAE-A48BBAE99BB5}" destId="{2286CCF2-414A-4CDE-83CD-1CB6E2BC2A51}" srcOrd="1" destOrd="0" presId="urn:microsoft.com/office/officeart/2005/8/layout/list1"/>
    <dgm:cxn modelId="{BE6BACA7-5D4B-43A2-B09C-EF3CBA66D517}" type="presParOf" srcId="{91D6B65D-5AA3-4781-B4B6-BD7C38C5AC95}" destId="{63AC1AE7-AB82-4C94-AA47-95ABEAAE3C48}" srcOrd="5" destOrd="0" presId="urn:microsoft.com/office/officeart/2005/8/layout/list1"/>
    <dgm:cxn modelId="{DA5ACF6B-4D1D-4148-9425-8E4FA5B88DBB}" type="presParOf" srcId="{91D6B65D-5AA3-4781-B4B6-BD7C38C5AC95}" destId="{F9DC1EEA-70F4-4EB4-8579-F41A617310EC}" srcOrd="6" destOrd="0" presId="urn:microsoft.com/office/officeart/2005/8/layout/list1"/>
    <dgm:cxn modelId="{B9233068-94A4-4F8C-A34E-DF4D0DB2F9E3}" type="presParOf" srcId="{91D6B65D-5AA3-4781-B4B6-BD7C38C5AC95}" destId="{DA5DDD4C-38C5-41BA-BD2B-8E9754511868}" srcOrd="7" destOrd="0" presId="urn:microsoft.com/office/officeart/2005/8/layout/list1"/>
    <dgm:cxn modelId="{D1700D96-A5ED-431B-B142-CFBD476AB1CE}" type="presParOf" srcId="{91D6B65D-5AA3-4781-B4B6-BD7C38C5AC95}" destId="{0805F4D8-53D2-40BC-B6D5-8F6E75B61816}" srcOrd="8" destOrd="0" presId="urn:microsoft.com/office/officeart/2005/8/layout/list1"/>
    <dgm:cxn modelId="{F90942FD-EF79-44E4-B5C2-3CE5637979BE}" type="presParOf" srcId="{0805F4D8-53D2-40BC-B6D5-8F6E75B61816}" destId="{0E8A58A1-921B-4065-8B40-FC49C903DC0D}" srcOrd="0" destOrd="0" presId="urn:microsoft.com/office/officeart/2005/8/layout/list1"/>
    <dgm:cxn modelId="{15BBECA9-5F5A-472B-A277-5784E6050F70}" type="presParOf" srcId="{0805F4D8-53D2-40BC-B6D5-8F6E75B61816}" destId="{516C93CF-1AF6-443B-A620-AF1CF191E007}" srcOrd="1" destOrd="0" presId="urn:microsoft.com/office/officeart/2005/8/layout/list1"/>
    <dgm:cxn modelId="{B476AA31-A9EF-4687-8AB3-706E1981A3E0}" type="presParOf" srcId="{91D6B65D-5AA3-4781-B4B6-BD7C38C5AC95}" destId="{8EC7F263-507B-491B-92A6-305170927388}" srcOrd="9" destOrd="0" presId="urn:microsoft.com/office/officeart/2005/8/layout/list1"/>
    <dgm:cxn modelId="{C4EBAF47-536C-4446-B316-C56AD0BB9BA3}" type="presParOf" srcId="{91D6B65D-5AA3-4781-B4B6-BD7C38C5AC95}" destId="{27BC579F-B5F4-45C7-815A-E3BD9D0DA6D3}"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3F1B4C-FC02-4763-8DE7-5B4C6C827B2A}" type="doc">
      <dgm:prSet loTypeId="urn:microsoft.com/office/officeart/2005/8/layout/chevron1" loCatId="process" qsTypeId="urn:microsoft.com/office/officeart/2005/8/quickstyle/simple1" qsCatId="simple" csTypeId="urn:microsoft.com/office/officeart/2005/8/colors/accent1_2" csCatId="accent1" phldr="1"/>
      <dgm:spPr/>
    </dgm:pt>
    <dgm:pt modelId="{6F1C4DE0-BF36-4B38-A626-D0149A6E8A33}">
      <dgm:prSet phldrT="[文字]" custT="1"/>
      <dgm:spPr>
        <a:solidFill>
          <a:srgbClr val="FFF152"/>
        </a:solidFill>
      </dgm:spPr>
      <dgm:t>
        <a:bodyPr/>
        <a:lstStyle/>
        <a:p>
          <a:r>
            <a:rPr lang="zh-TW" altLang="en-US" sz="2400" dirty="0">
              <a:solidFill>
                <a:schemeClr val="tx1"/>
              </a:solidFill>
              <a:latin typeface="標楷體" panose="03000509000000000000" pitchFamily="65" charset="-120"/>
              <a:ea typeface="標楷體" panose="03000509000000000000" pitchFamily="65" charset="-120"/>
            </a:rPr>
            <a:t>背不動的</a:t>
          </a:r>
          <a:endParaRPr lang="en-US" altLang="zh-TW" sz="2400" dirty="0">
            <a:solidFill>
              <a:schemeClr val="tx1"/>
            </a:solidFill>
            <a:latin typeface="標楷體" panose="03000509000000000000" pitchFamily="65" charset="-120"/>
            <a:ea typeface="標楷體" panose="03000509000000000000" pitchFamily="65" charset="-120"/>
          </a:endParaRPr>
        </a:p>
        <a:p>
          <a:r>
            <a:rPr lang="zh-TW" altLang="en-US" sz="2400" dirty="0">
              <a:solidFill>
                <a:schemeClr val="tx1"/>
              </a:solidFill>
              <a:latin typeface="標楷體" panose="03000509000000000000" pitchFamily="65" charset="-120"/>
              <a:ea typeface="標楷體" panose="03000509000000000000" pitchFamily="65" charset="-120"/>
            </a:rPr>
            <a:t>書包</a:t>
          </a:r>
        </a:p>
      </dgm:t>
    </dgm:pt>
    <dgm:pt modelId="{7068CBF5-A840-4675-8D8B-2F25648A6769}" type="parTrans" cxnId="{2D95CD36-29A6-43E8-8DDA-F14C7A6E285F}">
      <dgm:prSet/>
      <dgm:spPr/>
      <dgm:t>
        <a:bodyPr/>
        <a:lstStyle/>
        <a:p>
          <a:endParaRPr lang="zh-TW" altLang="en-US"/>
        </a:p>
      </dgm:t>
    </dgm:pt>
    <dgm:pt modelId="{D215E217-8D00-46CA-85E7-15A5C561F4D2}" type="sibTrans" cxnId="{2D95CD36-29A6-43E8-8DDA-F14C7A6E285F}">
      <dgm:prSet/>
      <dgm:spPr/>
      <dgm:t>
        <a:bodyPr/>
        <a:lstStyle/>
        <a:p>
          <a:endParaRPr lang="zh-TW" altLang="en-US"/>
        </a:p>
      </dgm:t>
    </dgm:pt>
    <dgm:pt modelId="{37EDEEC2-486E-4177-B91E-C42C38335282}">
      <dgm:prSet phldrT="[文字]" custT="1"/>
      <dgm:spPr>
        <a:solidFill>
          <a:srgbClr val="FFF152"/>
        </a:solidFill>
      </dgm:spPr>
      <dgm:t>
        <a:bodyPr/>
        <a:lstStyle/>
        <a:p>
          <a:r>
            <a:rPr lang="zh-TW" altLang="en-US" sz="2400" dirty="0">
              <a:solidFill>
                <a:schemeClr val="tx1"/>
              </a:solidFill>
              <a:latin typeface="標楷體" panose="03000509000000000000" pitchFamily="65" charset="-120"/>
              <a:ea typeface="標楷體" panose="03000509000000000000" pitchFamily="65" charset="-120"/>
            </a:rPr>
            <a:t>帶得走的</a:t>
          </a:r>
          <a:r>
            <a:rPr lang="en-US" altLang="zh-TW" sz="2400" dirty="0">
              <a:solidFill>
                <a:schemeClr val="tx1"/>
              </a:solidFill>
              <a:latin typeface="標楷體" panose="03000509000000000000" pitchFamily="65" charset="-120"/>
              <a:ea typeface="標楷體" panose="03000509000000000000" pitchFamily="65" charset="-120"/>
            </a:rPr>
            <a:t/>
          </a:r>
          <a:br>
            <a:rPr lang="en-US" altLang="zh-TW" sz="2400" dirty="0">
              <a:solidFill>
                <a:schemeClr val="tx1"/>
              </a:solidFill>
              <a:latin typeface="標楷體" panose="03000509000000000000" pitchFamily="65" charset="-120"/>
              <a:ea typeface="標楷體" panose="03000509000000000000" pitchFamily="65" charset="-120"/>
            </a:rPr>
          </a:br>
          <a:r>
            <a:rPr lang="zh-TW" altLang="en-US" sz="2400" dirty="0">
              <a:solidFill>
                <a:schemeClr val="tx1"/>
              </a:solidFill>
              <a:latin typeface="標楷體" panose="03000509000000000000" pitchFamily="65" charset="-120"/>
              <a:ea typeface="標楷體" panose="03000509000000000000" pitchFamily="65" charset="-120"/>
            </a:rPr>
            <a:t>能力</a:t>
          </a:r>
        </a:p>
      </dgm:t>
    </dgm:pt>
    <dgm:pt modelId="{EFCEDE93-3F6A-4FCE-ADB2-8B0F06254003}" type="parTrans" cxnId="{B6D860B8-3E0E-419E-B4FE-32961B3EF425}">
      <dgm:prSet/>
      <dgm:spPr/>
      <dgm:t>
        <a:bodyPr/>
        <a:lstStyle/>
        <a:p>
          <a:endParaRPr lang="zh-TW" altLang="en-US"/>
        </a:p>
      </dgm:t>
    </dgm:pt>
    <dgm:pt modelId="{F5837FC0-2EE4-4D22-A63C-332312880DAB}" type="sibTrans" cxnId="{B6D860B8-3E0E-419E-B4FE-32961B3EF425}">
      <dgm:prSet/>
      <dgm:spPr/>
      <dgm:t>
        <a:bodyPr/>
        <a:lstStyle/>
        <a:p>
          <a:endParaRPr lang="zh-TW" altLang="en-US"/>
        </a:p>
      </dgm:t>
    </dgm:pt>
    <dgm:pt modelId="{19D478EF-E62C-4654-A72D-521A882BD1FE}">
      <dgm:prSet phldrT="[文字]" custT="1"/>
      <dgm:spPr>
        <a:solidFill>
          <a:srgbClr val="FFF152"/>
        </a:solidFill>
      </dgm:spPr>
      <dgm:t>
        <a:bodyPr/>
        <a:lstStyle/>
        <a:p>
          <a:r>
            <a:rPr lang="zh-TW" altLang="en-US" sz="1600" b="1" dirty="0">
              <a:solidFill>
                <a:schemeClr val="tx1"/>
              </a:solidFill>
              <a:latin typeface="標楷體" panose="03000509000000000000" pitchFamily="65" charset="-120"/>
              <a:ea typeface="標楷體" panose="03000509000000000000" pitchFamily="65" charset="-120"/>
            </a:rPr>
            <a:t>學會</a:t>
          </a:r>
          <a:endParaRPr lang="en-US" altLang="zh-TW" sz="1600" b="1" dirty="0">
            <a:solidFill>
              <a:schemeClr val="tx1"/>
            </a:solidFill>
            <a:latin typeface="標楷體" panose="03000509000000000000" pitchFamily="65" charset="-120"/>
            <a:ea typeface="標楷體" panose="03000509000000000000" pitchFamily="65" charset="-120"/>
          </a:endParaRPr>
        </a:p>
        <a:p>
          <a:r>
            <a:rPr lang="zh-TW" altLang="en-US" sz="1600" b="1" dirty="0">
              <a:solidFill>
                <a:schemeClr val="tx1"/>
              </a:solidFill>
              <a:latin typeface="標楷體" panose="03000509000000000000" pitchFamily="65" charset="-120"/>
              <a:ea typeface="標楷體" panose="03000509000000000000" pitchFamily="65" charset="-120"/>
            </a:rPr>
            <a:t>與世界連結</a:t>
          </a:r>
          <a:r>
            <a:rPr lang="en-US" altLang="zh-TW" sz="1600" b="1" dirty="0">
              <a:solidFill>
                <a:schemeClr val="tx1"/>
              </a:solidFill>
              <a:latin typeface="標楷體" panose="03000509000000000000" pitchFamily="65" charset="-120"/>
              <a:ea typeface="標楷體" panose="03000509000000000000" pitchFamily="65" charset="-120"/>
            </a:rPr>
            <a:t>.</a:t>
          </a:r>
        </a:p>
        <a:p>
          <a:r>
            <a:rPr lang="zh-TW" altLang="en-US" sz="1600" b="1" dirty="0">
              <a:solidFill>
                <a:schemeClr val="tx1"/>
              </a:solidFill>
              <a:latin typeface="標楷體" panose="03000509000000000000" pitchFamily="65" charset="-120"/>
              <a:ea typeface="標楷體" panose="03000509000000000000" pitchFamily="65" charset="-120"/>
            </a:rPr>
            <a:t>面對未來世界</a:t>
          </a:r>
        </a:p>
      </dgm:t>
    </dgm:pt>
    <dgm:pt modelId="{E841B877-E82E-4953-AF07-7E2987BEB4DB}" type="parTrans" cxnId="{366923C3-A572-4CBA-9974-CE097DE73022}">
      <dgm:prSet/>
      <dgm:spPr/>
      <dgm:t>
        <a:bodyPr/>
        <a:lstStyle/>
        <a:p>
          <a:endParaRPr lang="zh-TW" altLang="en-US"/>
        </a:p>
      </dgm:t>
    </dgm:pt>
    <dgm:pt modelId="{B5576ACA-BD22-450E-8803-1D88E5B17CFE}" type="sibTrans" cxnId="{366923C3-A572-4CBA-9974-CE097DE73022}">
      <dgm:prSet/>
      <dgm:spPr/>
      <dgm:t>
        <a:bodyPr/>
        <a:lstStyle/>
        <a:p>
          <a:endParaRPr lang="zh-TW" altLang="en-US"/>
        </a:p>
      </dgm:t>
    </dgm:pt>
    <dgm:pt modelId="{AADE8085-7245-4960-8ABD-56B26879BF73}" type="pres">
      <dgm:prSet presAssocID="{DC3F1B4C-FC02-4763-8DE7-5B4C6C827B2A}" presName="Name0" presStyleCnt="0">
        <dgm:presLayoutVars>
          <dgm:dir/>
          <dgm:animLvl val="lvl"/>
          <dgm:resizeHandles val="exact"/>
        </dgm:presLayoutVars>
      </dgm:prSet>
      <dgm:spPr/>
    </dgm:pt>
    <dgm:pt modelId="{68E4E4B3-A8B8-4293-9C51-11B2BE81E4B8}" type="pres">
      <dgm:prSet presAssocID="{6F1C4DE0-BF36-4B38-A626-D0149A6E8A33}" presName="parTxOnly" presStyleLbl="node1" presStyleIdx="0" presStyleCnt="3" custScaleX="36379" custScaleY="38399" custLinFactX="-9534" custLinFactNeighborX="-100000" custLinFactNeighborY="18467">
        <dgm:presLayoutVars>
          <dgm:chMax val="0"/>
          <dgm:chPref val="0"/>
          <dgm:bulletEnabled val="1"/>
        </dgm:presLayoutVars>
      </dgm:prSet>
      <dgm:spPr/>
      <dgm:t>
        <a:bodyPr/>
        <a:lstStyle/>
        <a:p>
          <a:endParaRPr lang="zh-TW" altLang="en-US"/>
        </a:p>
      </dgm:t>
    </dgm:pt>
    <dgm:pt modelId="{210256DA-62EF-4B03-8D96-529DE6BA67F0}" type="pres">
      <dgm:prSet presAssocID="{D215E217-8D00-46CA-85E7-15A5C561F4D2}" presName="parTxOnlySpace" presStyleCnt="0"/>
      <dgm:spPr/>
    </dgm:pt>
    <dgm:pt modelId="{94C8038F-5A44-47BF-BB0B-0B368D99F154}" type="pres">
      <dgm:prSet presAssocID="{37EDEEC2-486E-4177-B91E-C42C38335282}" presName="parTxOnly" presStyleLbl="node1" presStyleIdx="1" presStyleCnt="3" custScaleX="34418" custScaleY="37059" custLinFactNeighborX="-40429" custLinFactNeighborY="18943">
        <dgm:presLayoutVars>
          <dgm:chMax val="0"/>
          <dgm:chPref val="0"/>
          <dgm:bulletEnabled val="1"/>
        </dgm:presLayoutVars>
      </dgm:prSet>
      <dgm:spPr/>
      <dgm:t>
        <a:bodyPr/>
        <a:lstStyle/>
        <a:p>
          <a:endParaRPr lang="zh-TW" altLang="en-US"/>
        </a:p>
      </dgm:t>
    </dgm:pt>
    <dgm:pt modelId="{7D75FC73-A428-470E-9253-FBB19FAD86BB}" type="pres">
      <dgm:prSet presAssocID="{F5837FC0-2EE4-4D22-A63C-332312880DAB}" presName="parTxOnlySpace" presStyleCnt="0"/>
      <dgm:spPr/>
    </dgm:pt>
    <dgm:pt modelId="{1F8069E6-653E-4BD4-9FA8-ED64C1C7F92D}" type="pres">
      <dgm:prSet presAssocID="{19D478EF-E62C-4654-A72D-521A882BD1FE}" presName="parTxOnly" presStyleLbl="node1" presStyleIdx="2" presStyleCnt="3" custScaleX="33426" custScaleY="37433" custLinFactNeighborX="-6378" custLinFactNeighborY="18756">
        <dgm:presLayoutVars>
          <dgm:chMax val="0"/>
          <dgm:chPref val="0"/>
          <dgm:bulletEnabled val="1"/>
        </dgm:presLayoutVars>
      </dgm:prSet>
      <dgm:spPr/>
      <dgm:t>
        <a:bodyPr/>
        <a:lstStyle/>
        <a:p>
          <a:endParaRPr lang="zh-TW" altLang="en-US"/>
        </a:p>
      </dgm:t>
    </dgm:pt>
  </dgm:ptLst>
  <dgm:cxnLst>
    <dgm:cxn modelId="{2D95CD36-29A6-43E8-8DDA-F14C7A6E285F}" srcId="{DC3F1B4C-FC02-4763-8DE7-5B4C6C827B2A}" destId="{6F1C4DE0-BF36-4B38-A626-D0149A6E8A33}" srcOrd="0" destOrd="0" parTransId="{7068CBF5-A840-4675-8D8B-2F25648A6769}" sibTransId="{D215E217-8D00-46CA-85E7-15A5C561F4D2}"/>
    <dgm:cxn modelId="{C82932BB-1F40-41C9-8198-D8385E733F16}" type="presOf" srcId="{37EDEEC2-486E-4177-B91E-C42C38335282}" destId="{94C8038F-5A44-47BF-BB0B-0B368D99F154}" srcOrd="0" destOrd="0" presId="urn:microsoft.com/office/officeart/2005/8/layout/chevron1"/>
    <dgm:cxn modelId="{D32C8298-53D5-4B43-B209-96D04DDFDEAF}" type="presOf" srcId="{DC3F1B4C-FC02-4763-8DE7-5B4C6C827B2A}" destId="{AADE8085-7245-4960-8ABD-56B26879BF73}" srcOrd="0" destOrd="0" presId="urn:microsoft.com/office/officeart/2005/8/layout/chevron1"/>
    <dgm:cxn modelId="{366923C3-A572-4CBA-9974-CE097DE73022}" srcId="{DC3F1B4C-FC02-4763-8DE7-5B4C6C827B2A}" destId="{19D478EF-E62C-4654-A72D-521A882BD1FE}" srcOrd="2" destOrd="0" parTransId="{E841B877-E82E-4953-AF07-7E2987BEB4DB}" sibTransId="{B5576ACA-BD22-450E-8803-1D88E5B17CFE}"/>
    <dgm:cxn modelId="{B6D860B8-3E0E-419E-B4FE-32961B3EF425}" srcId="{DC3F1B4C-FC02-4763-8DE7-5B4C6C827B2A}" destId="{37EDEEC2-486E-4177-B91E-C42C38335282}" srcOrd="1" destOrd="0" parTransId="{EFCEDE93-3F6A-4FCE-ADB2-8B0F06254003}" sibTransId="{F5837FC0-2EE4-4D22-A63C-332312880DAB}"/>
    <dgm:cxn modelId="{72B36AE8-948A-49DA-9F57-C8DC441278B8}" type="presOf" srcId="{6F1C4DE0-BF36-4B38-A626-D0149A6E8A33}" destId="{68E4E4B3-A8B8-4293-9C51-11B2BE81E4B8}" srcOrd="0" destOrd="0" presId="urn:microsoft.com/office/officeart/2005/8/layout/chevron1"/>
    <dgm:cxn modelId="{6521EE18-7493-4820-8E7D-8BE9BC06EE7A}" type="presOf" srcId="{19D478EF-E62C-4654-A72D-521A882BD1FE}" destId="{1F8069E6-653E-4BD4-9FA8-ED64C1C7F92D}" srcOrd="0" destOrd="0" presId="urn:microsoft.com/office/officeart/2005/8/layout/chevron1"/>
    <dgm:cxn modelId="{5E8822FA-0BE4-4638-8BAF-2970260ED2A1}" type="presParOf" srcId="{AADE8085-7245-4960-8ABD-56B26879BF73}" destId="{68E4E4B3-A8B8-4293-9C51-11B2BE81E4B8}" srcOrd="0" destOrd="0" presId="urn:microsoft.com/office/officeart/2005/8/layout/chevron1"/>
    <dgm:cxn modelId="{079E4BC5-7A6B-43F6-873C-EDD4BB6C570B}" type="presParOf" srcId="{AADE8085-7245-4960-8ABD-56B26879BF73}" destId="{210256DA-62EF-4B03-8D96-529DE6BA67F0}" srcOrd="1" destOrd="0" presId="urn:microsoft.com/office/officeart/2005/8/layout/chevron1"/>
    <dgm:cxn modelId="{801F0859-70AA-46AC-B5BD-C71927DB042D}" type="presParOf" srcId="{AADE8085-7245-4960-8ABD-56B26879BF73}" destId="{94C8038F-5A44-47BF-BB0B-0B368D99F154}" srcOrd="2" destOrd="0" presId="urn:microsoft.com/office/officeart/2005/8/layout/chevron1"/>
    <dgm:cxn modelId="{903AF2FC-1087-4F75-A19C-F6D0CF9F450B}" type="presParOf" srcId="{AADE8085-7245-4960-8ABD-56B26879BF73}" destId="{7D75FC73-A428-470E-9253-FBB19FAD86BB}" srcOrd="3" destOrd="0" presId="urn:microsoft.com/office/officeart/2005/8/layout/chevron1"/>
    <dgm:cxn modelId="{54B93C19-833C-441A-AA87-D6C9CEDD72EF}" type="presParOf" srcId="{AADE8085-7245-4960-8ABD-56B26879BF73}" destId="{1F8069E6-653E-4BD4-9FA8-ED64C1C7F92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7E3BAD-04DB-44A0-85C5-4AC98A3D13CF}" type="doc">
      <dgm:prSet loTypeId="urn:microsoft.com/office/officeart/2005/8/layout/radial6" loCatId="relationship" qsTypeId="urn:microsoft.com/office/officeart/2005/8/quickstyle/3d1" qsCatId="3D" csTypeId="urn:microsoft.com/office/officeart/2005/8/colors/colorful5" csCatId="colorful" phldr="1"/>
      <dgm:spPr/>
      <dgm:t>
        <a:bodyPr/>
        <a:lstStyle/>
        <a:p>
          <a:endParaRPr lang="zh-TW" altLang="en-US"/>
        </a:p>
      </dgm:t>
    </dgm:pt>
    <dgm:pt modelId="{ACFACBC7-92FC-43DA-8677-C4D0EC633071}">
      <dgm:prSet phldrT="[文字]" custT="1"/>
      <dgm:spPr/>
      <dgm:t>
        <a:bodyPr/>
        <a:lstStyle/>
        <a:p>
          <a:r>
            <a:rPr lang="zh-TW" altLang="en-US" sz="3000" dirty="0">
              <a:solidFill>
                <a:schemeClr val="tx1"/>
              </a:solidFill>
            </a:rPr>
            <a:t>課程</a:t>
          </a:r>
          <a:r>
            <a:rPr lang="en-US" altLang="zh-TW" sz="3000" dirty="0">
              <a:solidFill>
                <a:schemeClr val="tx1"/>
              </a:solidFill>
            </a:rPr>
            <a:t/>
          </a:r>
          <a:br>
            <a:rPr lang="en-US" altLang="zh-TW" sz="3000" dirty="0">
              <a:solidFill>
                <a:schemeClr val="tx1"/>
              </a:solidFill>
            </a:rPr>
          </a:br>
          <a:r>
            <a:rPr lang="zh-TW" altLang="en-US" sz="3000" dirty="0">
              <a:solidFill>
                <a:schemeClr val="tx1"/>
              </a:solidFill>
            </a:rPr>
            <a:t>調整</a:t>
          </a:r>
        </a:p>
      </dgm:t>
    </dgm:pt>
    <dgm:pt modelId="{63CEBB53-3F84-4B81-8602-CD789DCBFA21}" type="parTrans" cxnId="{3477F891-AB38-4FEA-BAC7-7124A3443D83}">
      <dgm:prSet/>
      <dgm:spPr/>
      <dgm:t>
        <a:bodyPr/>
        <a:lstStyle/>
        <a:p>
          <a:endParaRPr lang="zh-TW" altLang="en-US" sz="2400">
            <a:solidFill>
              <a:schemeClr val="tx1"/>
            </a:solidFill>
          </a:endParaRPr>
        </a:p>
      </dgm:t>
    </dgm:pt>
    <dgm:pt modelId="{03A0422F-E2A0-43AC-8063-2F9220CE65F1}" type="sibTrans" cxnId="{3477F891-AB38-4FEA-BAC7-7124A3443D83}">
      <dgm:prSet/>
      <dgm:spPr/>
      <dgm:t>
        <a:bodyPr/>
        <a:lstStyle/>
        <a:p>
          <a:endParaRPr lang="zh-TW" altLang="en-US" sz="2400">
            <a:solidFill>
              <a:schemeClr val="tx1"/>
            </a:solidFill>
          </a:endParaRPr>
        </a:p>
      </dgm:t>
    </dgm:pt>
    <dgm:pt modelId="{B047CCF4-1CA8-4FF9-BA9D-0FD4631F8FB5}">
      <dgm:prSet phldrT="[文字]" custT="1"/>
      <dgm:spPr/>
      <dgm:t>
        <a:bodyPr/>
        <a:lstStyle/>
        <a:p>
          <a:r>
            <a:rPr lang="zh-TW" altLang="en-US" sz="3200">
              <a:solidFill>
                <a:schemeClr val="tx1"/>
              </a:solidFill>
            </a:rPr>
            <a:t>內容</a:t>
          </a:r>
          <a:endParaRPr lang="zh-TW" altLang="en-US" sz="3200" dirty="0">
            <a:solidFill>
              <a:schemeClr val="tx1"/>
            </a:solidFill>
          </a:endParaRPr>
        </a:p>
      </dgm:t>
    </dgm:pt>
    <dgm:pt modelId="{142F23D6-DB35-4257-A3B5-24B2AEECD4F2}" type="parTrans" cxnId="{403E4CBB-D49F-40E9-AA7F-80AD15E1E46C}">
      <dgm:prSet/>
      <dgm:spPr/>
      <dgm:t>
        <a:bodyPr/>
        <a:lstStyle/>
        <a:p>
          <a:endParaRPr lang="zh-TW" altLang="en-US" sz="2400">
            <a:solidFill>
              <a:schemeClr val="tx1"/>
            </a:solidFill>
          </a:endParaRPr>
        </a:p>
      </dgm:t>
    </dgm:pt>
    <dgm:pt modelId="{9AA13C6D-1353-4E8D-A5CD-C1695C4750DF}" type="sibTrans" cxnId="{403E4CBB-D49F-40E9-AA7F-80AD15E1E46C}">
      <dgm:prSet/>
      <dgm:spPr/>
      <dgm:t>
        <a:bodyPr/>
        <a:lstStyle/>
        <a:p>
          <a:endParaRPr lang="zh-TW" altLang="en-US" sz="2400">
            <a:solidFill>
              <a:schemeClr val="tx1"/>
            </a:solidFill>
          </a:endParaRPr>
        </a:p>
      </dgm:t>
    </dgm:pt>
    <dgm:pt modelId="{5E52E44A-9AB8-46CC-80B9-930A239F2486}">
      <dgm:prSet phldrT="[文字]" custT="1"/>
      <dgm:spPr/>
      <dgm:t>
        <a:bodyPr/>
        <a:lstStyle/>
        <a:p>
          <a:r>
            <a:rPr lang="zh-TW" altLang="en-US" sz="3200">
              <a:solidFill>
                <a:schemeClr val="tx1"/>
              </a:solidFill>
            </a:rPr>
            <a:t>歷程</a:t>
          </a:r>
          <a:endParaRPr lang="zh-TW" altLang="en-US" sz="3200" dirty="0">
            <a:solidFill>
              <a:schemeClr val="tx1"/>
            </a:solidFill>
          </a:endParaRPr>
        </a:p>
      </dgm:t>
    </dgm:pt>
    <dgm:pt modelId="{9CA5BF99-1A43-4BFE-92F1-9D11350107AD}" type="parTrans" cxnId="{D2576DDE-5C4F-4E15-B76C-103FCF8B9180}">
      <dgm:prSet/>
      <dgm:spPr/>
      <dgm:t>
        <a:bodyPr/>
        <a:lstStyle/>
        <a:p>
          <a:endParaRPr lang="zh-TW" altLang="en-US" sz="2400">
            <a:solidFill>
              <a:schemeClr val="tx1"/>
            </a:solidFill>
          </a:endParaRPr>
        </a:p>
      </dgm:t>
    </dgm:pt>
    <dgm:pt modelId="{43023899-1CDE-4840-A3A7-910A09484285}" type="sibTrans" cxnId="{D2576DDE-5C4F-4E15-B76C-103FCF8B9180}">
      <dgm:prSet/>
      <dgm:spPr/>
      <dgm:t>
        <a:bodyPr/>
        <a:lstStyle/>
        <a:p>
          <a:endParaRPr lang="zh-TW" altLang="en-US" sz="2400">
            <a:solidFill>
              <a:schemeClr val="tx1"/>
            </a:solidFill>
          </a:endParaRPr>
        </a:p>
      </dgm:t>
    </dgm:pt>
    <dgm:pt modelId="{1803DD57-216C-4F6E-A68B-99E7AE26BE91}">
      <dgm:prSet phldrT="[文字]" custT="1"/>
      <dgm:spPr/>
      <dgm:t>
        <a:bodyPr/>
        <a:lstStyle/>
        <a:p>
          <a:r>
            <a:rPr lang="zh-TW" altLang="en-US" sz="3200">
              <a:solidFill>
                <a:schemeClr val="tx1"/>
              </a:solidFill>
            </a:rPr>
            <a:t>環境</a:t>
          </a:r>
          <a:endParaRPr lang="zh-TW" altLang="en-US" sz="3200" dirty="0">
            <a:solidFill>
              <a:schemeClr val="tx1"/>
            </a:solidFill>
          </a:endParaRPr>
        </a:p>
      </dgm:t>
    </dgm:pt>
    <dgm:pt modelId="{EC5C77A5-885D-4217-A760-B926C2AC69B3}" type="parTrans" cxnId="{A20870D0-C601-4768-A4BC-825B49A0568D}">
      <dgm:prSet/>
      <dgm:spPr/>
      <dgm:t>
        <a:bodyPr/>
        <a:lstStyle/>
        <a:p>
          <a:endParaRPr lang="zh-TW" altLang="en-US" sz="2400">
            <a:solidFill>
              <a:schemeClr val="tx1"/>
            </a:solidFill>
          </a:endParaRPr>
        </a:p>
      </dgm:t>
    </dgm:pt>
    <dgm:pt modelId="{48AB8D18-8A26-4F66-A860-C1F779B70A9D}" type="sibTrans" cxnId="{A20870D0-C601-4768-A4BC-825B49A0568D}">
      <dgm:prSet/>
      <dgm:spPr/>
      <dgm:t>
        <a:bodyPr/>
        <a:lstStyle/>
        <a:p>
          <a:endParaRPr lang="zh-TW" altLang="en-US" sz="2400">
            <a:solidFill>
              <a:schemeClr val="tx1"/>
            </a:solidFill>
          </a:endParaRPr>
        </a:p>
      </dgm:t>
    </dgm:pt>
    <dgm:pt modelId="{8D9D3110-6BBB-4D80-8C5C-6DC346C0D258}">
      <dgm:prSet phldrT="[文字]" custT="1"/>
      <dgm:spPr/>
      <dgm:t>
        <a:bodyPr/>
        <a:lstStyle/>
        <a:p>
          <a:r>
            <a:rPr lang="zh-TW" altLang="en-US" sz="3200">
              <a:solidFill>
                <a:schemeClr val="tx1"/>
              </a:solidFill>
            </a:rPr>
            <a:t>評量</a:t>
          </a:r>
          <a:endParaRPr lang="zh-TW" altLang="en-US" sz="3200" dirty="0">
            <a:solidFill>
              <a:schemeClr val="tx1"/>
            </a:solidFill>
          </a:endParaRPr>
        </a:p>
      </dgm:t>
    </dgm:pt>
    <dgm:pt modelId="{86E98A48-17CB-4F71-A164-14D88EB6931F}" type="parTrans" cxnId="{2FAFC2F9-7420-4A44-9645-6A2115576B1D}">
      <dgm:prSet/>
      <dgm:spPr/>
      <dgm:t>
        <a:bodyPr/>
        <a:lstStyle/>
        <a:p>
          <a:endParaRPr lang="zh-TW" altLang="en-US" sz="2400">
            <a:solidFill>
              <a:schemeClr val="tx1"/>
            </a:solidFill>
          </a:endParaRPr>
        </a:p>
      </dgm:t>
    </dgm:pt>
    <dgm:pt modelId="{A9ED2ABC-2475-4C04-B1B5-5B8CF3D1D145}" type="sibTrans" cxnId="{2FAFC2F9-7420-4A44-9645-6A2115576B1D}">
      <dgm:prSet/>
      <dgm:spPr/>
      <dgm:t>
        <a:bodyPr/>
        <a:lstStyle/>
        <a:p>
          <a:endParaRPr lang="zh-TW" altLang="en-US" sz="2400">
            <a:solidFill>
              <a:schemeClr val="tx1"/>
            </a:solidFill>
          </a:endParaRPr>
        </a:p>
      </dgm:t>
    </dgm:pt>
    <dgm:pt modelId="{431044BC-95DD-4105-BDCE-8564AC275410}" type="pres">
      <dgm:prSet presAssocID="{977E3BAD-04DB-44A0-85C5-4AC98A3D13CF}" presName="Name0" presStyleCnt="0">
        <dgm:presLayoutVars>
          <dgm:chMax val="1"/>
          <dgm:dir/>
          <dgm:animLvl val="ctr"/>
          <dgm:resizeHandles val="exact"/>
        </dgm:presLayoutVars>
      </dgm:prSet>
      <dgm:spPr/>
      <dgm:t>
        <a:bodyPr/>
        <a:lstStyle/>
        <a:p>
          <a:endParaRPr lang="zh-TW" altLang="en-US"/>
        </a:p>
      </dgm:t>
    </dgm:pt>
    <dgm:pt modelId="{B0009922-63CB-483A-AE4A-18BE4FF4B8AA}" type="pres">
      <dgm:prSet presAssocID="{ACFACBC7-92FC-43DA-8677-C4D0EC633071}" presName="centerShape" presStyleLbl="node0" presStyleIdx="0" presStyleCnt="1"/>
      <dgm:spPr/>
      <dgm:t>
        <a:bodyPr/>
        <a:lstStyle/>
        <a:p>
          <a:endParaRPr lang="zh-TW" altLang="en-US"/>
        </a:p>
      </dgm:t>
    </dgm:pt>
    <dgm:pt modelId="{BD9AF798-FCF7-485E-A34E-06A760EE2AB8}" type="pres">
      <dgm:prSet presAssocID="{B047CCF4-1CA8-4FF9-BA9D-0FD4631F8FB5}" presName="node" presStyleLbl="node1" presStyleIdx="0" presStyleCnt="4">
        <dgm:presLayoutVars>
          <dgm:bulletEnabled val="1"/>
        </dgm:presLayoutVars>
      </dgm:prSet>
      <dgm:spPr/>
      <dgm:t>
        <a:bodyPr/>
        <a:lstStyle/>
        <a:p>
          <a:endParaRPr lang="zh-TW" altLang="en-US"/>
        </a:p>
      </dgm:t>
    </dgm:pt>
    <dgm:pt modelId="{613C9BE3-388A-4DE5-9B6B-552A0B2ECA22}" type="pres">
      <dgm:prSet presAssocID="{B047CCF4-1CA8-4FF9-BA9D-0FD4631F8FB5}" presName="dummy" presStyleCnt="0"/>
      <dgm:spPr/>
    </dgm:pt>
    <dgm:pt modelId="{4CDF3FDA-0773-4EDB-B731-01372EF27CAA}" type="pres">
      <dgm:prSet presAssocID="{9AA13C6D-1353-4E8D-A5CD-C1695C4750DF}" presName="sibTrans" presStyleLbl="sibTrans2D1" presStyleIdx="0" presStyleCnt="4"/>
      <dgm:spPr/>
      <dgm:t>
        <a:bodyPr/>
        <a:lstStyle/>
        <a:p>
          <a:endParaRPr lang="zh-TW" altLang="en-US"/>
        </a:p>
      </dgm:t>
    </dgm:pt>
    <dgm:pt modelId="{FA366B1B-7F8E-4CC8-B15F-12ED700E409A}" type="pres">
      <dgm:prSet presAssocID="{5E52E44A-9AB8-46CC-80B9-930A239F2486}" presName="node" presStyleLbl="node1" presStyleIdx="1" presStyleCnt="4">
        <dgm:presLayoutVars>
          <dgm:bulletEnabled val="1"/>
        </dgm:presLayoutVars>
      </dgm:prSet>
      <dgm:spPr/>
      <dgm:t>
        <a:bodyPr/>
        <a:lstStyle/>
        <a:p>
          <a:endParaRPr lang="zh-TW" altLang="en-US"/>
        </a:p>
      </dgm:t>
    </dgm:pt>
    <dgm:pt modelId="{3E045A87-B164-4E32-B0DF-3473326E5052}" type="pres">
      <dgm:prSet presAssocID="{5E52E44A-9AB8-46CC-80B9-930A239F2486}" presName="dummy" presStyleCnt="0"/>
      <dgm:spPr/>
    </dgm:pt>
    <dgm:pt modelId="{C1047DF8-131E-4F34-A4BD-039F39D8D21A}" type="pres">
      <dgm:prSet presAssocID="{43023899-1CDE-4840-A3A7-910A09484285}" presName="sibTrans" presStyleLbl="sibTrans2D1" presStyleIdx="1" presStyleCnt="4"/>
      <dgm:spPr/>
      <dgm:t>
        <a:bodyPr/>
        <a:lstStyle/>
        <a:p>
          <a:endParaRPr lang="zh-TW" altLang="en-US"/>
        </a:p>
      </dgm:t>
    </dgm:pt>
    <dgm:pt modelId="{36C65349-E6BA-4BF7-9B12-0C45837E810F}" type="pres">
      <dgm:prSet presAssocID="{1803DD57-216C-4F6E-A68B-99E7AE26BE91}" presName="node" presStyleLbl="node1" presStyleIdx="2" presStyleCnt="4">
        <dgm:presLayoutVars>
          <dgm:bulletEnabled val="1"/>
        </dgm:presLayoutVars>
      </dgm:prSet>
      <dgm:spPr/>
      <dgm:t>
        <a:bodyPr/>
        <a:lstStyle/>
        <a:p>
          <a:endParaRPr lang="zh-TW" altLang="en-US"/>
        </a:p>
      </dgm:t>
    </dgm:pt>
    <dgm:pt modelId="{2E606766-031D-4071-A7E2-A5A55808FF5D}" type="pres">
      <dgm:prSet presAssocID="{1803DD57-216C-4F6E-A68B-99E7AE26BE91}" presName="dummy" presStyleCnt="0"/>
      <dgm:spPr/>
    </dgm:pt>
    <dgm:pt modelId="{79A9809E-9A27-4DC4-AD10-F03179FE4E8B}" type="pres">
      <dgm:prSet presAssocID="{48AB8D18-8A26-4F66-A860-C1F779B70A9D}" presName="sibTrans" presStyleLbl="sibTrans2D1" presStyleIdx="2" presStyleCnt="4"/>
      <dgm:spPr/>
      <dgm:t>
        <a:bodyPr/>
        <a:lstStyle/>
        <a:p>
          <a:endParaRPr lang="zh-TW" altLang="en-US"/>
        </a:p>
      </dgm:t>
    </dgm:pt>
    <dgm:pt modelId="{CFA34F87-8243-4AE7-A595-A7EB5EDE93DE}" type="pres">
      <dgm:prSet presAssocID="{8D9D3110-6BBB-4D80-8C5C-6DC346C0D258}" presName="node" presStyleLbl="node1" presStyleIdx="3" presStyleCnt="4">
        <dgm:presLayoutVars>
          <dgm:bulletEnabled val="1"/>
        </dgm:presLayoutVars>
      </dgm:prSet>
      <dgm:spPr/>
      <dgm:t>
        <a:bodyPr/>
        <a:lstStyle/>
        <a:p>
          <a:endParaRPr lang="zh-TW" altLang="en-US"/>
        </a:p>
      </dgm:t>
    </dgm:pt>
    <dgm:pt modelId="{F5F25E99-DC88-497C-9A56-07D4508D5C4C}" type="pres">
      <dgm:prSet presAssocID="{8D9D3110-6BBB-4D80-8C5C-6DC346C0D258}" presName="dummy" presStyleCnt="0"/>
      <dgm:spPr/>
    </dgm:pt>
    <dgm:pt modelId="{5E15D446-2BD6-4252-8FB4-A36FB41E3011}" type="pres">
      <dgm:prSet presAssocID="{A9ED2ABC-2475-4C04-B1B5-5B8CF3D1D145}" presName="sibTrans" presStyleLbl="sibTrans2D1" presStyleIdx="3" presStyleCnt="4"/>
      <dgm:spPr/>
      <dgm:t>
        <a:bodyPr/>
        <a:lstStyle/>
        <a:p>
          <a:endParaRPr lang="zh-TW" altLang="en-US"/>
        </a:p>
      </dgm:t>
    </dgm:pt>
  </dgm:ptLst>
  <dgm:cxnLst>
    <dgm:cxn modelId="{403E4CBB-D49F-40E9-AA7F-80AD15E1E46C}" srcId="{ACFACBC7-92FC-43DA-8677-C4D0EC633071}" destId="{B047CCF4-1CA8-4FF9-BA9D-0FD4631F8FB5}" srcOrd="0" destOrd="0" parTransId="{142F23D6-DB35-4257-A3B5-24B2AEECD4F2}" sibTransId="{9AA13C6D-1353-4E8D-A5CD-C1695C4750DF}"/>
    <dgm:cxn modelId="{03929AEA-A48E-4BCC-85DF-D78BBA7864C2}" type="presOf" srcId="{48AB8D18-8A26-4F66-A860-C1F779B70A9D}" destId="{79A9809E-9A27-4DC4-AD10-F03179FE4E8B}" srcOrd="0" destOrd="0" presId="urn:microsoft.com/office/officeart/2005/8/layout/radial6"/>
    <dgm:cxn modelId="{D2576DDE-5C4F-4E15-B76C-103FCF8B9180}" srcId="{ACFACBC7-92FC-43DA-8677-C4D0EC633071}" destId="{5E52E44A-9AB8-46CC-80B9-930A239F2486}" srcOrd="1" destOrd="0" parTransId="{9CA5BF99-1A43-4BFE-92F1-9D11350107AD}" sibTransId="{43023899-1CDE-4840-A3A7-910A09484285}"/>
    <dgm:cxn modelId="{B88B3E73-3D09-4CF8-AB56-B0A3D56BD5B1}" type="presOf" srcId="{977E3BAD-04DB-44A0-85C5-4AC98A3D13CF}" destId="{431044BC-95DD-4105-BDCE-8564AC275410}" srcOrd="0" destOrd="0" presId="urn:microsoft.com/office/officeart/2005/8/layout/radial6"/>
    <dgm:cxn modelId="{0CB6F1A1-2AE4-46F8-8FFE-EB8193E075D1}" type="presOf" srcId="{9AA13C6D-1353-4E8D-A5CD-C1695C4750DF}" destId="{4CDF3FDA-0773-4EDB-B731-01372EF27CAA}" srcOrd="0" destOrd="0" presId="urn:microsoft.com/office/officeart/2005/8/layout/radial6"/>
    <dgm:cxn modelId="{3477F891-AB38-4FEA-BAC7-7124A3443D83}" srcId="{977E3BAD-04DB-44A0-85C5-4AC98A3D13CF}" destId="{ACFACBC7-92FC-43DA-8677-C4D0EC633071}" srcOrd="0" destOrd="0" parTransId="{63CEBB53-3F84-4B81-8602-CD789DCBFA21}" sibTransId="{03A0422F-E2A0-43AC-8063-2F9220CE65F1}"/>
    <dgm:cxn modelId="{66D2D8A7-F63F-4520-B468-9CFF905DE551}" type="presOf" srcId="{A9ED2ABC-2475-4C04-B1B5-5B8CF3D1D145}" destId="{5E15D446-2BD6-4252-8FB4-A36FB41E3011}" srcOrd="0" destOrd="0" presId="urn:microsoft.com/office/officeart/2005/8/layout/radial6"/>
    <dgm:cxn modelId="{B55194B4-6414-4295-B91B-A9D97B37A9FF}" type="presOf" srcId="{ACFACBC7-92FC-43DA-8677-C4D0EC633071}" destId="{B0009922-63CB-483A-AE4A-18BE4FF4B8AA}" srcOrd="0" destOrd="0" presId="urn:microsoft.com/office/officeart/2005/8/layout/radial6"/>
    <dgm:cxn modelId="{7CC40E66-6998-420D-A689-DA882E0C286D}" type="presOf" srcId="{1803DD57-216C-4F6E-A68B-99E7AE26BE91}" destId="{36C65349-E6BA-4BF7-9B12-0C45837E810F}" srcOrd="0" destOrd="0" presId="urn:microsoft.com/office/officeart/2005/8/layout/radial6"/>
    <dgm:cxn modelId="{A42E5803-1C7A-4D17-ACB9-94D40E700F61}" type="presOf" srcId="{5E52E44A-9AB8-46CC-80B9-930A239F2486}" destId="{FA366B1B-7F8E-4CC8-B15F-12ED700E409A}" srcOrd="0" destOrd="0" presId="urn:microsoft.com/office/officeart/2005/8/layout/radial6"/>
    <dgm:cxn modelId="{2FAFC2F9-7420-4A44-9645-6A2115576B1D}" srcId="{ACFACBC7-92FC-43DA-8677-C4D0EC633071}" destId="{8D9D3110-6BBB-4D80-8C5C-6DC346C0D258}" srcOrd="3" destOrd="0" parTransId="{86E98A48-17CB-4F71-A164-14D88EB6931F}" sibTransId="{A9ED2ABC-2475-4C04-B1B5-5B8CF3D1D145}"/>
    <dgm:cxn modelId="{68F4A302-279E-4347-83FD-1FFF144B3B0D}" type="presOf" srcId="{8D9D3110-6BBB-4D80-8C5C-6DC346C0D258}" destId="{CFA34F87-8243-4AE7-A595-A7EB5EDE93DE}" srcOrd="0" destOrd="0" presId="urn:microsoft.com/office/officeart/2005/8/layout/radial6"/>
    <dgm:cxn modelId="{A20870D0-C601-4768-A4BC-825B49A0568D}" srcId="{ACFACBC7-92FC-43DA-8677-C4D0EC633071}" destId="{1803DD57-216C-4F6E-A68B-99E7AE26BE91}" srcOrd="2" destOrd="0" parTransId="{EC5C77A5-885D-4217-A760-B926C2AC69B3}" sibTransId="{48AB8D18-8A26-4F66-A860-C1F779B70A9D}"/>
    <dgm:cxn modelId="{58833716-A974-4418-B837-CD1C3075917A}" type="presOf" srcId="{43023899-1CDE-4840-A3A7-910A09484285}" destId="{C1047DF8-131E-4F34-A4BD-039F39D8D21A}" srcOrd="0" destOrd="0" presId="urn:microsoft.com/office/officeart/2005/8/layout/radial6"/>
    <dgm:cxn modelId="{A305361B-A044-4236-9A35-67A35E35AE33}" type="presOf" srcId="{B047CCF4-1CA8-4FF9-BA9D-0FD4631F8FB5}" destId="{BD9AF798-FCF7-485E-A34E-06A760EE2AB8}" srcOrd="0" destOrd="0" presId="urn:microsoft.com/office/officeart/2005/8/layout/radial6"/>
    <dgm:cxn modelId="{986A7576-B2A1-43E1-BAB4-F9EE147AAE6B}" type="presParOf" srcId="{431044BC-95DD-4105-BDCE-8564AC275410}" destId="{B0009922-63CB-483A-AE4A-18BE4FF4B8AA}" srcOrd="0" destOrd="0" presId="urn:microsoft.com/office/officeart/2005/8/layout/radial6"/>
    <dgm:cxn modelId="{03B7D637-A1A0-4ED5-983F-5415CE8BD99F}" type="presParOf" srcId="{431044BC-95DD-4105-BDCE-8564AC275410}" destId="{BD9AF798-FCF7-485E-A34E-06A760EE2AB8}" srcOrd="1" destOrd="0" presId="urn:microsoft.com/office/officeart/2005/8/layout/radial6"/>
    <dgm:cxn modelId="{4508E60E-59C1-4FAD-8928-15360538945E}" type="presParOf" srcId="{431044BC-95DD-4105-BDCE-8564AC275410}" destId="{613C9BE3-388A-4DE5-9B6B-552A0B2ECA22}" srcOrd="2" destOrd="0" presId="urn:microsoft.com/office/officeart/2005/8/layout/radial6"/>
    <dgm:cxn modelId="{D0DBC104-D327-469A-BF7A-7B419181DB51}" type="presParOf" srcId="{431044BC-95DD-4105-BDCE-8564AC275410}" destId="{4CDF3FDA-0773-4EDB-B731-01372EF27CAA}" srcOrd="3" destOrd="0" presId="urn:microsoft.com/office/officeart/2005/8/layout/radial6"/>
    <dgm:cxn modelId="{8F7DC13D-C0D1-4FF7-B7AC-FD0B34CB4F7D}" type="presParOf" srcId="{431044BC-95DD-4105-BDCE-8564AC275410}" destId="{FA366B1B-7F8E-4CC8-B15F-12ED700E409A}" srcOrd="4" destOrd="0" presId="urn:microsoft.com/office/officeart/2005/8/layout/radial6"/>
    <dgm:cxn modelId="{056A04FF-641C-48A3-9152-31A4081EFC04}" type="presParOf" srcId="{431044BC-95DD-4105-BDCE-8564AC275410}" destId="{3E045A87-B164-4E32-B0DF-3473326E5052}" srcOrd="5" destOrd="0" presId="urn:microsoft.com/office/officeart/2005/8/layout/radial6"/>
    <dgm:cxn modelId="{BE251FCB-EC33-4BF8-BA8A-899F7AF38217}" type="presParOf" srcId="{431044BC-95DD-4105-BDCE-8564AC275410}" destId="{C1047DF8-131E-4F34-A4BD-039F39D8D21A}" srcOrd="6" destOrd="0" presId="urn:microsoft.com/office/officeart/2005/8/layout/radial6"/>
    <dgm:cxn modelId="{B4C6A592-764A-44AD-8A99-3042BEDA0434}" type="presParOf" srcId="{431044BC-95DD-4105-BDCE-8564AC275410}" destId="{36C65349-E6BA-4BF7-9B12-0C45837E810F}" srcOrd="7" destOrd="0" presId="urn:microsoft.com/office/officeart/2005/8/layout/radial6"/>
    <dgm:cxn modelId="{95DED891-4B05-4029-876B-FBB7C02A7A57}" type="presParOf" srcId="{431044BC-95DD-4105-BDCE-8564AC275410}" destId="{2E606766-031D-4071-A7E2-A5A55808FF5D}" srcOrd="8" destOrd="0" presId="urn:microsoft.com/office/officeart/2005/8/layout/radial6"/>
    <dgm:cxn modelId="{AB27F586-B47E-4519-8A86-41C68DB28329}" type="presParOf" srcId="{431044BC-95DD-4105-BDCE-8564AC275410}" destId="{79A9809E-9A27-4DC4-AD10-F03179FE4E8B}" srcOrd="9" destOrd="0" presId="urn:microsoft.com/office/officeart/2005/8/layout/radial6"/>
    <dgm:cxn modelId="{BD9D6092-7BD4-4CC8-B3B7-ED4953BA55F6}" type="presParOf" srcId="{431044BC-95DD-4105-BDCE-8564AC275410}" destId="{CFA34F87-8243-4AE7-A595-A7EB5EDE93DE}" srcOrd="10" destOrd="0" presId="urn:microsoft.com/office/officeart/2005/8/layout/radial6"/>
    <dgm:cxn modelId="{E155E92F-0791-4999-B058-4B1CE51EFE2E}" type="presParOf" srcId="{431044BC-95DD-4105-BDCE-8564AC275410}" destId="{F5F25E99-DC88-497C-9A56-07D4508D5C4C}" srcOrd="11" destOrd="0" presId="urn:microsoft.com/office/officeart/2005/8/layout/radial6"/>
    <dgm:cxn modelId="{B0F4002C-3BAB-4124-9485-0C3C0C6E2D65}" type="presParOf" srcId="{431044BC-95DD-4105-BDCE-8564AC275410}" destId="{5E15D446-2BD6-4252-8FB4-A36FB41E3011}"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7E3BAD-04DB-44A0-85C5-4AC98A3D13CF}" type="doc">
      <dgm:prSet loTypeId="urn:microsoft.com/office/officeart/2005/8/layout/radial6" loCatId="relationship" qsTypeId="urn:microsoft.com/office/officeart/2005/8/quickstyle/3d1" qsCatId="3D" csTypeId="urn:microsoft.com/office/officeart/2005/8/colors/colorful5" csCatId="colorful" phldr="1"/>
      <dgm:spPr/>
      <dgm:t>
        <a:bodyPr/>
        <a:lstStyle/>
        <a:p>
          <a:endParaRPr lang="zh-TW" altLang="en-US"/>
        </a:p>
      </dgm:t>
    </dgm:pt>
    <dgm:pt modelId="{ACFACBC7-92FC-43DA-8677-C4D0EC633071}">
      <dgm:prSet phldrT="[文字]" custT="1"/>
      <dgm:spPr/>
      <dgm:t>
        <a:bodyPr/>
        <a:lstStyle/>
        <a:p>
          <a:r>
            <a:rPr lang="zh-TW" altLang="en-US" sz="3000" dirty="0">
              <a:solidFill>
                <a:schemeClr val="tx1"/>
              </a:solidFill>
            </a:rPr>
            <a:t>課程</a:t>
          </a:r>
          <a:r>
            <a:rPr lang="en-US" altLang="zh-TW" sz="3000" dirty="0">
              <a:solidFill>
                <a:schemeClr val="tx1"/>
              </a:solidFill>
            </a:rPr>
            <a:t/>
          </a:r>
          <a:br>
            <a:rPr lang="en-US" altLang="zh-TW" sz="3000" dirty="0">
              <a:solidFill>
                <a:schemeClr val="tx1"/>
              </a:solidFill>
            </a:rPr>
          </a:br>
          <a:r>
            <a:rPr lang="zh-TW" altLang="en-US" sz="3000" dirty="0">
              <a:solidFill>
                <a:schemeClr val="tx1"/>
              </a:solidFill>
            </a:rPr>
            <a:t>調整</a:t>
          </a:r>
        </a:p>
      </dgm:t>
    </dgm:pt>
    <dgm:pt modelId="{63CEBB53-3F84-4B81-8602-CD789DCBFA21}" type="parTrans" cxnId="{3477F891-AB38-4FEA-BAC7-7124A3443D83}">
      <dgm:prSet/>
      <dgm:spPr/>
      <dgm:t>
        <a:bodyPr/>
        <a:lstStyle/>
        <a:p>
          <a:endParaRPr lang="zh-TW" altLang="en-US" sz="2400">
            <a:solidFill>
              <a:schemeClr val="tx1"/>
            </a:solidFill>
          </a:endParaRPr>
        </a:p>
      </dgm:t>
    </dgm:pt>
    <dgm:pt modelId="{03A0422F-E2A0-43AC-8063-2F9220CE65F1}" type="sibTrans" cxnId="{3477F891-AB38-4FEA-BAC7-7124A3443D83}">
      <dgm:prSet/>
      <dgm:spPr/>
      <dgm:t>
        <a:bodyPr/>
        <a:lstStyle/>
        <a:p>
          <a:endParaRPr lang="zh-TW" altLang="en-US" sz="2400">
            <a:solidFill>
              <a:schemeClr val="tx1"/>
            </a:solidFill>
          </a:endParaRPr>
        </a:p>
      </dgm:t>
    </dgm:pt>
    <dgm:pt modelId="{B047CCF4-1CA8-4FF9-BA9D-0FD4631F8FB5}">
      <dgm:prSet phldrT="[文字]" custT="1"/>
      <dgm:spPr/>
      <dgm:t>
        <a:bodyPr/>
        <a:lstStyle/>
        <a:p>
          <a:endParaRPr lang="zh-TW" altLang="en-US" sz="3200" dirty="0">
            <a:solidFill>
              <a:schemeClr val="tx1"/>
            </a:solidFill>
          </a:endParaRPr>
        </a:p>
      </dgm:t>
    </dgm:pt>
    <dgm:pt modelId="{142F23D6-DB35-4257-A3B5-24B2AEECD4F2}" type="parTrans" cxnId="{403E4CBB-D49F-40E9-AA7F-80AD15E1E46C}">
      <dgm:prSet/>
      <dgm:spPr/>
      <dgm:t>
        <a:bodyPr/>
        <a:lstStyle/>
        <a:p>
          <a:endParaRPr lang="zh-TW" altLang="en-US" sz="2400">
            <a:solidFill>
              <a:schemeClr val="tx1"/>
            </a:solidFill>
          </a:endParaRPr>
        </a:p>
      </dgm:t>
    </dgm:pt>
    <dgm:pt modelId="{9AA13C6D-1353-4E8D-A5CD-C1695C4750DF}" type="sibTrans" cxnId="{403E4CBB-D49F-40E9-AA7F-80AD15E1E46C}">
      <dgm:prSet/>
      <dgm:spPr/>
      <dgm:t>
        <a:bodyPr/>
        <a:lstStyle/>
        <a:p>
          <a:endParaRPr lang="zh-TW" altLang="en-US" sz="2400">
            <a:solidFill>
              <a:schemeClr val="tx1"/>
            </a:solidFill>
          </a:endParaRPr>
        </a:p>
      </dgm:t>
    </dgm:pt>
    <dgm:pt modelId="{5E52E44A-9AB8-46CC-80B9-930A239F2486}">
      <dgm:prSet phldrT="[文字]" custT="1"/>
      <dgm:spPr/>
      <dgm:t>
        <a:bodyPr/>
        <a:lstStyle/>
        <a:p>
          <a:endParaRPr lang="zh-TW" altLang="en-US" sz="3200" dirty="0">
            <a:solidFill>
              <a:schemeClr val="tx1"/>
            </a:solidFill>
          </a:endParaRPr>
        </a:p>
      </dgm:t>
    </dgm:pt>
    <dgm:pt modelId="{9CA5BF99-1A43-4BFE-92F1-9D11350107AD}" type="parTrans" cxnId="{D2576DDE-5C4F-4E15-B76C-103FCF8B9180}">
      <dgm:prSet/>
      <dgm:spPr/>
      <dgm:t>
        <a:bodyPr/>
        <a:lstStyle/>
        <a:p>
          <a:endParaRPr lang="zh-TW" altLang="en-US" sz="2400">
            <a:solidFill>
              <a:schemeClr val="tx1"/>
            </a:solidFill>
          </a:endParaRPr>
        </a:p>
      </dgm:t>
    </dgm:pt>
    <dgm:pt modelId="{43023899-1CDE-4840-A3A7-910A09484285}" type="sibTrans" cxnId="{D2576DDE-5C4F-4E15-B76C-103FCF8B9180}">
      <dgm:prSet/>
      <dgm:spPr/>
      <dgm:t>
        <a:bodyPr/>
        <a:lstStyle/>
        <a:p>
          <a:endParaRPr lang="zh-TW" altLang="en-US" sz="2400">
            <a:solidFill>
              <a:schemeClr val="tx1"/>
            </a:solidFill>
          </a:endParaRPr>
        </a:p>
      </dgm:t>
    </dgm:pt>
    <dgm:pt modelId="{1803DD57-216C-4F6E-A68B-99E7AE26BE91}">
      <dgm:prSet phldrT="[文字]" custT="1"/>
      <dgm:spPr/>
      <dgm:t>
        <a:bodyPr/>
        <a:lstStyle/>
        <a:p>
          <a:endParaRPr lang="zh-TW" altLang="en-US" sz="3200" dirty="0">
            <a:solidFill>
              <a:schemeClr val="tx1"/>
            </a:solidFill>
          </a:endParaRPr>
        </a:p>
      </dgm:t>
    </dgm:pt>
    <dgm:pt modelId="{EC5C77A5-885D-4217-A760-B926C2AC69B3}" type="parTrans" cxnId="{A20870D0-C601-4768-A4BC-825B49A0568D}">
      <dgm:prSet/>
      <dgm:spPr/>
      <dgm:t>
        <a:bodyPr/>
        <a:lstStyle/>
        <a:p>
          <a:endParaRPr lang="zh-TW" altLang="en-US" sz="2400">
            <a:solidFill>
              <a:schemeClr val="tx1"/>
            </a:solidFill>
          </a:endParaRPr>
        </a:p>
      </dgm:t>
    </dgm:pt>
    <dgm:pt modelId="{48AB8D18-8A26-4F66-A860-C1F779B70A9D}" type="sibTrans" cxnId="{A20870D0-C601-4768-A4BC-825B49A0568D}">
      <dgm:prSet/>
      <dgm:spPr/>
      <dgm:t>
        <a:bodyPr/>
        <a:lstStyle/>
        <a:p>
          <a:endParaRPr lang="zh-TW" altLang="en-US" sz="2400">
            <a:solidFill>
              <a:schemeClr val="tx1"/>
            </a:solidFill>
          </a:endParaRPr>
        </a:p>
      </dgm:t>
    </dgm:pt>
    <dgm:pt modelId="{8D9D3110-6BBB-4D80-8C5C-6DC346C0D258}">
      <dgm:prSet phldrT="[文字]" custT="1"/>
      <dgm:spPr/>
      <dgm:t>
        <a:bodyPr/>
        <a:lstStyle/>
        <a:p>
          <a:endParaRPr lang="zh-TW" altLang="en-US" sz="3200" dirty="0">
            <a:solidFill>
              <a:schemeClr val="tx1"/>
            </a:solidFill>
          </a:endParaRPr>
        </a:p>
      </dgm:t>
    </dgm:pt>
    <dgm:pt modelId="{86E98A48-17CB-4F71-A164-14D88EB6931F}" type="parTrans" cxnId="{2FAFC2F9-7420-4A44-9645-6A2115576B1D}">
      <dgm:prSet/>
      <dgm:spPr/>
      <dgm:t>
        <a:bodyPr/>
        <a:lstStyle/>
        <a:p>
          <a:endParaRPr lang="zh-TW" altLang="en-US" sz="2400">
            <a:solidFill>
              <a:schemeClr val="tx1"/>
            </a:solidFill>
          </a:endParaRPr>
        </a:p>
      </dgm:t>
    </dgm:pt>
    <dgm:pt modelId="{A9ED2ABC-2475-4C04-B1B5-5B8CF3D1D145}" type="sibTrans" cxnId="{2FAFC2F9-7420-4A44-9645-6A2115576B1D}">
      <dgm:prSet/>
      <dgm:spPr/>
      <dgm:t>
        <a:bodyPr/>
        <a:lstStyle/>
        <a:p>
          <a:endParaRPr lang="zh-TW" altLang="en-US" sz="2400">
            <a:solidFill>
              <a:schemeClr val="tx1"/>
            </a:solidFill>
          </a:endParaRPr>
        </a:p>
      </dgm:t>
    </dgm:pt>
    <dgm:pt modelId="{431044BC-95DD-4105-BDCE-8564AC275410}" type="pres">
      <dgm:prSet presAssocID="{977E3BAD-04DB-44A0-85C5-4AC98A3D13CF}" presName="Name0" presStyleCnt="0">
        <dgm:presLayoutVars>
          <dgm:chMax val="1"/>
          <dgm:dir/>
          <dgm:animLvl val="ctr"/>
          <dgm:resizeHandles val="exact"/>
        </dgm:presLayoutVars>
      </dgm:prSet>
      <dgm:spPr/>
      <dgm:t>
        <a:bodyPr/>
        <a:lstStyle/>
        <a:p>
          <a:endParaRPr lang="zh-TW" altLang="en-US"/>
        </a:p>
      </dgm:t>
    </dgm:pt>
    <dgm:pt modelId="{B0009922-63CB-483A-AE4A-18BE4FF4B8AA}" type="pres">
      <dgm:prSet presAssocID="{ACFACBC7-92FC-43DA-8677-C4D0EC633071}" presName="centerShape" presStyleLbl="node0" presStyleIdx="0" presStyleCnt="1"/>
      <dgm:spPr/>
      <dgm:t>
        <a:bodyPr/>
        <a:lstStyle/>
        <a:p>
          <a:endParaRPr lang="zh-TW" altLang="en-US"/>
        </a:p>
      </dgm:t>
    </dgm:pt>
    <dgm:pt modelId="{BD9AF798-FCF7-485E-A34E-06A760EE2AB8}" type="pres">
      <dgm:prSet presAssocID="{B047CCF4-1CA8-4FF9-BA9D-0FD4631F8FB5}" presName="node" presStyleLbl="node1" presStyleIdx="0" presStyleCnt="4">
        <dgm:presLayoutVars>
          <dgm:bulletEnabled val="1"/>
        </dgm:presLayoutVars>
      </dgm:prSet>
      <dgm:spPr/>
      <dgm:t>
        <a:bodyPr/>
        <a:lstStyle/>
        <a:p>
          <a:endParaRPr lang="zh-TW" altLang="en-US"/>
        </a:p>
      </dgm:t>
    </dgm:pt>
    <dgm:pt modelId="{613C9BE3-388A-4DE5-9B6B-552A0B2ECA22}" type="pres">
      <dgm:prSet presAssocID="{B047CCF4-1CA8-4FF9-BA9D-0FD4631F8FB5}" presName="dummy" presStyleCnt="0"/>
      <dgm:spPr/>
    </dgm:pt>
    <dgm:pt modelId="{4CDF3FDA-0773-4EDB-B731-01372EF27CAA}" type="pres">
      <dgm:prSet presAssocID="{9AA13C6D-1353-4E8D-A5CD-C1695C4750DF}" presName="sibTrans" presStyleLbl="sibTrans2D1" presStyleIdx="0" presStyleCnt="4"/>
      <dgm:spPr/>
      <dgm:t>
        <a:bodyPr/>
        <a:lstStyle/>
        <a:p>
          <a:endParaRPr lang="zh-TW" altLang="en-US"/>
        </a:p>
      </dgm:t>
    </dgm:pt>
    <dgm:pt modelId="{FA366B1B-7F8E-4CC8-B15F-12ED700E409A}" type="pres">
      <dgm:prSet presAssocID="{5E52E44A-9AB8-46CC-80B9-930A239F2486}" presName="node" presStyleLbl="node1" presStyleIdx="1" presStyleCnt="4">
        <dgm:presLayoutVars>
          <dgm:bulletEnabled val="1"/>
        </dgm:presLayoutVars>
      </dgm:prSet>
      <dgm:spPr/>
      <dgm:t>
        <a:bodyPr/>
        <a:lstStyle/>
        <a:p>
          <a:endParaRPr lang="zh-TW" altLang="en-US"/>
        </a:p>
      </dgm:t>
    </dgm:pt>
    <dgm:pt modelId="{3E045A87-B164-4E32-B0DF-3473326E5052}" type="pres">
      <dgm:prSet presAssocID="{5E52E44A-9AB8-46CC-80B9-930A239F2486}" presName="dummy" presStyleCnt="0"/>
      <dgm:spPr/>
    </dgm:pt>
    <dgm:pt modelId="{C1047DF8-131E-4F34-A4BD-039F39D8D21A}" type="pres">
      <dgm:prSet presAssocID="{43023899-1CDE-4840-A3A7-910A09484285}" presName="sibTrans" presStyleLbl="sibTrans2D1" presStyleIdx="1" presStyleCnt="4"/>
      <dgm:spPr/>
      <dgm:t>
        <a:bodyPr/>
        <a:lstStyle/>
        <a:p>
          <a:endParaRPr lang="zh-TW" altLang="en-US"/>
        </a:p>
      </dgm:t>
    </dgm:pt>
    <dgm:pt modelId="{36C65349-E6BA-4BF7-9B12-0C45837E810F}" type="pres">
      <dgm:prSet presAssocID="{1803DD57-216C-4F6E-A68B-99E7AE26BE91}" presName="node" presStyleLbl="node1" presStyleIdx="2" presStyleCnt="4">
        <dgm:presLayoutVars>
          <dgm:bulletEnabled val="1"/>
        </dgm:presLayoutVars>
      </dgm:prSet>
      <dgm:spPr/>
      <dgm:t>
        <a:bodyPr/>
        <a:lstStyle/>
        <a:p>
          <a:endParaRPr lang="zh-TW" altLang="en-US"/>
        </a:p>
      </dgm:t>
    </dgm:pt>
    <dgm:pt modelId="{2E606766-031D-4071-A7E2-A5A55808FF5D}" type="pres">
      <dgm:prSet presAssocID="{1803DD57-216C-4F6E-A68B-99E7AE26BE91}" presName="dummy" presStyleCnt="0"/>
      <dgm:spPr/>
    </dgm:pt>
    <dgm:pt modelId="{79A9809E-9A27-4DC4-AD10-F03179FE4E8B}" type="pres">
      <dgm:prSet presAssocID="{48AB8D18-8A26-4F66-A860-C1F779B70A9D}" presName="sibTrans" presStyleLbl="sibTrans2D1" presStyleIdx="2" presStyleCnt="4"/>
      <dgm:spPr/>
      <dgm:t>
        <a:bodyPr/>
        <a:lstStyle/>
        <a:p>
          <a:endParaRPr lang="zh-TW" altLang="en-US"/>
        </a:p>
      </dgm:t>
    </dgm:pt>
    <dgm:pt modelId="{CFA34F87-8243-4AE7-A595-A7EB5EDE93DE}" type="pres">
      <dgm:prSet presAssocID="{8D9D3110-6BBB-4D80-8C5C-6DC346C0D258}" presName="node" presStyleLbl="node1" presStyleIdx="3" presStyleCnt="4">
        <dgm:presLayoutVars>
          <dgm:bulletEnabled val="1"/>
        </dgm:presLayoutVars>
      </dgm:prSet>
      <dgm:spPr/>
      <dgm:t>
        <a:bodyPr/>
        <a:lstStyle/>
        <a:p>
          <a:endParaRPr lang="zh-TW" altLang="en-US"/>
        </a:p>
      </dgm:t>
    </dgm:pt>
    <dgm:pt modelId="{F5F25E99-DC88-497C-9A56-07D4508D5C4C}" type="pres">
      <dgm:prSet presAssocID="{8D9D3110-6BBB-4D80-8C5C-6DC346C0D258}" presName="dummy" presStyleCnt="0"/>
      <dgm:spPr/>
    </dgm:pt>
    <dgm:pt modelId="{5E15D446-2BD6-4252-8FB4-A36FB41E3011}" type="pres">
      <dgm:prSet presAssocID="{A9ED2ABC-2475-4C04-B1B5-5B8CF3D1D145}" presName="sibTrans" presStyleLbl="sibTrans2D1" presStyleIdx="3" presStyleCnt="4"/>
      <dgm:spPr/>
      <dgm:t>
        <a:bodyPr/>
        <a:lstStyle/>
        <a:p>
          <a:endParaRPr lang="zh-TW" altLang="en-US"/>
        </a:p>
      </dgm:t>
    </dgm:pt>
  </dgm:ptLst>
  <dgm:cxnLst>
    <dgm:cxn modelId="{403E4CBB-D49F-40E9-AA7F-80AD15E1E46C}" srcId="{ACFACBC7-92FC-43DA-8677-C4D0EC633071}" destId="{B047CCF4-1CA8-4FF9-BA9D-0FD4631F8FB5}" srcOrd="0" destOrd="0" parTransId="{142F23D6-DB35-4257-A3B5-24B2AEECD4F2}" sibTransId="{9AA13C6D-1353-4E8D-A5CD-C1695C4750DF}"/>
    <dgm:cxn modelId="{03929AEA-A48E-4BCC-85DF-D78BBA7864C2}" type="presOf" srcId="{48AB8D18-8A26-4F66-A860-C1F779B70A9D}" destId="{79A9809E-9A27-4DC4-AD10-F03179FE4E8B}" srcOrd="0" destOrd="0" presId="urn:microsoft.com/office/officeart/2005/8/layout/radial6"/>
    <dgm:cxn modelId="{D2576DDE-5C4F-4E15-B76C-103FCF8B9180}" srcId="{ACFACBC7-92FC-43DA-8677-C4D0EC633071}" destId="{5E52E44A-9AB8-46CC-80B9-930A239F2486}" srcOrd="1" destOrd="0" parTransId="{9CA5BF99-1A43-4BFE-92F1-9D11350107AD}" sibTransId="{43023899-1CDE-4840-A3A7-910A09484285}"/>
    <dgm:cxn modelId="{B88B3E73-3D09-4CF8-AB56-B0A3D56BD5B1}" type="presOf" srcId="{977E3BAD-04DB-44A0-85C5-4AC98A3D13CF}" destId="{431044BC-95DD-4105-BDCE-8564AC275410}" srcOrd="0" destOrd="0" presId="urn:microsoft.com/office/officeart/2005/8/layout/radial6"/>
    <dgm:cxn modelId="{0CB6F1A1-2AE4-46F8-8FFE-EB8193E075D1}" type="presOf" srcId="{9AA13C6D-1353-4E8D-A5CD-C1695C4750DF}" destId="{4CDF3FDA-0773-4EDB-B731-01372EF27CAA}" srcOrd="0" destOrd="0" presId="urn:microsoft.com/office/officeart/2005/8/layout/radial6"/>
    <dgm:cxn modelId="{3477F891-AB38-4FEA-BAC7-7124A3443D83}" srcId="{977E3BAD-04DB-44A0-85C5-4AC98A3D13CF}" destId="{ACFACBC7-92FC-43DA-8677-C4D0EC633071}" srcOrd="0" destOrd="0" parTransId="{63CEBB53-3F84-4B81-8602-CD789DCBFA21}" sibTransId="{03A0422F-E2A0-43AC-8063-2F9220CE65F1}"/>
    <dgm:cxn modelId="{66D2D8A7-F63F-4520-B468-9CFF905DE551}" type="presOf" srcId="{A9ED2ABC-2475-4C04-B1B5-5B8CF3D1D145}" destId="{5E15D446-2BD6-4252-8FB4-A36FB41E3011}" srcOrd="0" destOrd="0" presId="urn:microsoft.com/office/officeart/2005/8/layout/radial6"/>
    <dgm:cxn modelId="{B55194B4-6414-4295-B91B-A9D97B37A9FF}" type="presOf" srcId="{ACFACBC7-92FC-43DA-8677-C4D0EC633071}" destId="{B0009922-63CB-483A-AE4A-18BE4FF4B8AA}" srcOrd="0" destOrd="0" presId="urn:microsoft.com/office/officeart/2005/8/layout/radial6"/>
    <dgm:cxn modelId="{7CC40E66-6998-420D-A689-DA882E0C286D}" type="presOf" srcId="{1803DD57-216C-4F6E-A68B-99E7AE26BE91}" destId="{36C65349-E6BA-4BF7-9B12-0C45837E810F}" srcOrd="0" destOrd="0" presId="urn:microsoft.com/office/officeart/2005/8/layout/radial6"/>
    <dgm:cxn modelId="{A42E5803-1C7A-4D17-ACB9-94D40E700F61}" type="presOf" srcId="{5E52E44A-9AB8-46CC-80B9-930A239F2486}" destId="{FA366B1B-7F8E-4CC8-B15F-12ED700E409A}" srcOrd="0" destOrd="0" presId="urn:microsoft.com/office/officeart/2005/8/layout/radial6"/>
    <dgm:cxn modelId="{2FAFC2F9-7420-4A44-9645-6A2115576B1D}" srcId="{ACFACBC7-92FC-43DA-8677-C4D0EC633071}" destId="{8D9D3110-6BBB-4D80-8C5C-6DC346C0D258}" srcOrd="3" destOrd="0" parTransId="{86E98A48-17CB-4F71-A164-14D88EB6931F}" sibTransId="{A9ED2ABC-2475-4C04-B1B5-5B8CF3D1D145}"/>
    <dgm:cxn modelId="{68F4A302-279E-4347-83FD-1FFF144B3B0D}" type="presOf" srcId="{8D9D3110-6BBB-4D80-8C5C-6DC346C0D258}" destId="{CFA34F87-8243-4AE7-A595-A7EB5EDE93DE}" srcOrd="0" destOrd="0" presId="urn:microsoft.com/office/officeart/2005/8/layout/radial6"/>
    <dgm:cxn modelId="{A20870D0-C601-4768-A4BC-825B49A0568D}" srcId="{ACFACBC7-92FC-43DA-8677-C4D0EC633071}" destId="{1803DD57-216C-4F6E-A68B-99E7AE26BE91}" srcOrd="2" destOrd="0" parTransId="{EC5C77A5-885D-4217-A760-B926C2AC69B3}" sibTransId="{48AB8D18-8A26-4F66-A860-C1F779B70A9D}"/>
    <dgm:cxn modelId="{58833716-A974-4418-B837-CD1C3075917A}" type="presOf" srcId="{43023899-1CDE-4840-A3A7-910A09484285}" destId="{C1047DF8-131E-4F34-A4BD-039F39D8D21A}" srcOrd="0" destOrd="0" presId="urn:microsoft.com/office/officeart/2005/8/layout/radial6"/>
    <dgm:cxn modelId="{A305361B-A044-4236-9A35-67A35E35AE33}" type="presOf" srcId="{B047CCF4-1CA8-4FF9-BA9D-0FD4631F8FB5}" destId="{BD9AF798-FCF7-485E-A34E-06A760EE2AB8}" srcOrd="0" destOrd="0" presId="urn:microsoft.com/office/officeart/2005/8/layout/radial6"/>
    <dgm:cxn modelId="{986A7576-B2A1-43E1-BAB4-F9EE147AAE6B}" type="presParOf" srcId="{431044BC-95DD-4105-BDCE-8564AC275410}" destId="{B0009922-63CB-483A-AE4A-18BE4FF4B8AA}" srcOrd="0" destOrd="0" presId="urn:microsoft.com/office/officeart/2005/8/layout/radial6"/>
    <dgm:cxn modelId="{03B7D637-A1A0-4ED5-983F-5415CE8BD99F}" type="presParOf" srcId="{431044BC-95DD-4105-BDCE-8564AC275410}" destId="{BD9AF798-FCF7-485E-A34E-06A760EE2AB8}" srcOrd="1" destOrd="0" presId="urn:microsoft.com/office/officeart/2005/8/layout/radial6"/>
    <dgm:cxn modelId="{4508E60E-59C1-4FAD-8928-15360538945E}" type="presParOf" srcId="{431044BC-95DD-4105-BDCE-8564AC275410}" destId="{613C9BE3-388A-4DE5-9B6B-552A0B2ECA22}" srcOrd="2" destOrd="0" presId="urn:microsoft.com/office/officeart/2005/8/layout/radial6"/>
    <dgm:cxn modelId="{D0DBC104-D327-469A-BF7A-7B419181DB51}" type="presParOf" srcId="{431044BC-95DD-4105-BDCE-8564AC275410}" destId="{4CDF3FDA-0773-4EDB-B731-01372EF27CAA}" srcOrd="3" destOrd="0" presId="urn:microsoft.com/office/officeart/2005/8/layout/radial6"/>
    <dgm:cxn modelId="{8F7DC13D-C0D1-4FF7-B7AC-FD0B34CB4F7D}" type="presParOf" srcId="{431044BC-95DD-4105-BDCE-8564AC275410}" destId="{FA366B1B-7F8E-4CC8-B15F-12ED700E409A}" srcOrd="4" destOrd="0" presId="urn:microsoft.com/office/officeart/2005/8/layout/radial6"/>
    <dgm:cxn modelId="{056A04FF-641C-48A3-9152-31A4081EFC04}" type="presParOf" srcId="{431044BC-95DD-4105-BDCE-8564AC275410}" destId="{3E045A87-B164-4E32-B0DF-3473326E5052}" srcOrd="5" destOrd="0" presId="urn:microsoft.com/office/officeart/2005/8/layout/radial6"/>
    <dgm:cxn modelId="{BE251FCB-EC33-4BF8-BA8A-899F7AF38217}" type="presParOf" srcId="{431044BC-95DD-4105-BDCE-8564AC275410}" destId="{C1047DF8-131E-4F34-A4BD-039F39D8D21A}" srcOrd="6" destOrd="0" presId="urn:microsoft.com/office/officeart/2005/8/layout/radial6"/>
    <dgm:cxn modelId="{B4C6A592-764A-44AD-8A99-3042BEDA0434}" type="presParOf" srcId="{431044BC-95DD-4105-BDCE-8564AC275410}" destId="{36C65349-E6BA-4BF7-9B12-0C45837E810F}" srcOrd="7" destOrd="0" presId="urn:microsoft.com/office/officeart/2005/8/layout/radial6"/>
    <dgm:cxn modelId="{95DED891-4B05-4029-876B-FBB7C02A7A57}" type="presParOf" srcId="{431044BC-95DD-4105-BDCE-8564AC275410}" destId="{2E606766-031D-4071-A7E2-A5A55808FF5D}" srcOrd="8" destOrd="0" presId="urn:microsoft.com/office/officeart/2005/8/layout/radial6"/>
    <dgm:cxn modelId="{AB27F586-B47E-4519-8A86-41C68DB28329}" type="presParOf" srcId="{431044BC-95DD-4105-BDCE-8564AC275410}" destId="{79A9809E-9A27-4DC4-AD10-F03179FE4E8B}" srcOrd="9" destOrd="0" presId="urn:microsoft.com/office/officeart/2005/8/layout/radial6"/>
    <dgm:cxn modelId="{BD9D6092-7BD4-4CC8-B3B7-ED4953BA55F6}" type="presParOf" srcId="{431044BC-95DD-4105-BDCE-8564AC275410}" destId="{CFA34F87-8243-4AE7-A595-A7EB5EDE93DE}" srcOrd="10" destOrd="0" presId="urn:microsoft.com/office/officeart/2005/8/layout/radial6"/>
    <dgm:cxn modelId="{E155E92F-0791-4999-B058-4B1CE51EFE2E}" type="presParOf" srcId="{431044BC-95DD-4105-BDCE-8564AC275410}" destId="{F5F25E99-DC88-497C-9A56-07D4508D5C4C}" srcOrd="11" destOrd="0" presId="urn:microsoft.com/office/officeart/2005/8/layout/radial6"/>
    <dgm:cxn modelId="{B0F4002C-3BAB-4124-9485-0C3C0C6E2D65}" type="presParOf" srcId="{431044BC-95DD-4105-BDCE-8564AC275410}" destId="{5E15D446-2BD6-4252-8FB4-A36FB41E3011}"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41CC21-1AE0-440B-81C2-BA597D8FE3CC}" type="doc">
      <dgm:prSet loTypeId="urn:microsoft.com/office/officeart/2005/8/layout/vList2" loCatId="list" qsTypeId="urn:microsoft.com/office/officeart/2005/8/quickstyle/simple1" qsCatId="simple" csTypeId="urn:microsoft.com/office/officeart/2005/8/colors/colorful1#1" csCatId="colorful" phldr="1"/>
      <dgm:spPr/>
      <dgm:t>
        <a:bodyPr/>
        <a:lstStyle/>
        <a:p>
          <a:endParaRPr lang="zh-TW" altLang="en-US"/>
        </a:p>
      </dgm:t>
    </dgm:pt>
    <dgm:pt modelId="{9B111B87-4F60-4D31-9C92-0C21CB00E533}">
      <dgm:prSet phldrT="[文字]" custT="1"/>
      <dgm:spPr/>
      <dgm:t>
        <a:bodyPr/>
        <a:lstStyle/>
        <a:p>
          <a:r>
            <a:rPr lang="zh-TW" altLang="en-US" sz="2800">
              <a:latin typeface="標楷體" pitchFamily="65" charset="-120"/>
              <a:ea typeface="標楷體" pitchFamily="65" charset="-120"/>
            </a:rPr>
            <a:t>特殊教育學生的</a:t>
          </a:r>
          <a:r>
            <a:rPr lang="en-US" altLang="zh-TW" sz="2800">
              <a:latin typeface="標楷體" pitchFamily="65" charset="-120"/>
              <a:ea typeface="標楷體" pitchFamily="65" charset="-120"/>
            </a:rPr>
            <a:t>IEP&amp;IGP</a:t>
          </a:r>
          <a:endParaRPr lang="zh-TW" altLang="en-US" sz="2800" dirty="0"/>
        </a:p>
      </dgm:t>
    </dgm:pt>
    <dgm:pt modelId="{588E259F-DD00-4AA0-9B30-F66290F86032}" type="parTrans" cxnId="{9B18C5FF-D9CA-4652-8A44-7373FDF2C889}">
      <dgm:prSet/>
      <dgm:spPr/>
      <dgm:t>
        <a:bodyPr/>
        <a:lstStyle/>
        <a:p>
          <a:endParaRPr lang="zh-TW" altLang="en-US" sz="2000"/>
        </a:p>
      </dgm:t>
    </dgm:pt>
    <dgm:pt modelId="{C28EFA9A-0C3C-4E22-B7BC-17ACB762936D}" type="sibTrans" cxnId="{9B18C5FF-D9CA-4652-8A44-7373FDF2C889}">
      <dgm:prSet/>
      <dgm:spPr/>
      <dgm:t>
        <a:bodyPr/>
        <a:lstStyle/>
        <a:p>
          <a:endParaRPr lang="zh-TW" altLang="en-US" sz="2000"/>
        </a:p>
      </dgm:t>
    </dgm:pt>
    <dgm:pt modelId="{E5B4A7BC-E867-45F9-A6D8-C35D977E9FB1}">
      <dgm:prSet custT="1"/>
      <dgm:spPr>
        <a:solidFill>
          <a:schemeClr val="tx2">
            <a:lumMod val="60000"/>
            <a:lumOff val="40000"/>
          </a:schemeClr>
        </a:solidFill>
      </dgm:spPr>
      <dgm:t>
        <a:bodyPr/>
        <a:lstStyle/>
        <a:p>
          <a:r>
            <a:rPr lang="zh-TW" altLang="en-US" sz="2800" dirty="0">
              <a:latin typeface="標楷體" pitchFamily="65" charset="-120"/>
              <a:ea typeface="標楷體" pitchFamily="65" charset="-120"/>
            </a:rPr>
            <a:t>學校的課程計畫</a:t>
          </a:r>
          <a:endParaRPr lang="en-US" altLang="zh-TW" sz="2800" dirty="0">
            <a:latin typeface="標楷體" pitchFamily="65" charset="-120"/>
            <a:ea typeface="標楷體" pitchFamily="65" charset="-120"/>
          </a:endParaRPr>
        </a:p>
      </dgm:t>
    </dgm:pt>
    <dgm:pt modelId="{85CF045D-7BAF-4904-B0A8-9566BCE32893}" type="parTrans" cxnId="{C4AC9E0A-FCF1-42A5-A1D2-97C5FDB18925}">
      <dgm:prSet/>
      <dgm:spPr/>
      <dgm:t>
        <a:bodyPr/>
        <a:lstStyle/>
        <a:p>
          <a:endParaRPr lang="zh-TW" altLang="en-US" sz="2000"/>
        </a:p>
      </dgm:t>
    </dgm:pt>
    <dgm:pt modelId="{BE697940-D8A0-49EA-9460-EAF61F3182B1}" type="sibTrans" cxnId="{C4AC9E0A-FCF1-42A5-A1D2-97C5FDB18925}">
      <dgm:prSet/>
      <dgm:spPr/>
      <dgm:t>
        <a:bodyPr/>
        <a:lstStyle/>
        <a:p>
          <a:endParaRPr lang="zh-TW" altLang="en-US" sz="2000"/>
        </a:p>
      </dgm:t>
    </dgm:pt>
    <dgm:pt modelId="{85A8AA71-C630-4F80-94F8-FAD1B412DDF1}">
      <dgm:prSet custT="1"/>
      <dgm:spPr>
        <a:solidFill>
          <a:schemeClr val="accent3">
            <a:lumMod val="75000"/>
          </a:schemeClr>
        </a:solidFill>
      </dgm:spPr>
      <dgm:t>
        <a:bodyPr/>
        <a:lstStyle/>
        <a:p>
          <a:r>
            <a:rPr lang="zh-TW" altLang="en-US" sz="2800" dirty="0">
              <a:latin typeface="標楷體" pitchFamily="65" charset="-120"/>
              <a:ea typeface="標楷體" pitchFamily="65" charset="-120"/>
            </a:rPr>
            <a:t>教科書或全年級或全校且全學期使用之自編教材</a:t>
          </a:r>
          <a:endParaRPr lang="en-US" altLang="zh-TW" sz="2800" dirty="0">
            <a:latin typeface="標楷體" pitchFamily="65" charset="-120"/>
            <a:ea typeface="標楷體" pitchFamily="65" charset="-120"/>
          </a:endParaRPr>
        </a:p>
      </dgm:t>
    </dgm:pt>
    <dgm:pt modelId="{BDB18A82-0C89-4A2E-80BF-68531AF169F3}" type="parTrans" cxnId="{074E40D3-70E1-4EA9-99EE-BD5EF83C2253}">
      <dgm:prSet/>
      <dgm:spPr/>
      <dgm:t>
        <a:bodyPr/>
        <a:lstStyle/>
        <a:p>
          <a:endParaRPr lang="zh-TW" altLang="en-US" sz="2000"/>
        </a:p>
      </dgm:t>
    </dgm:pt>
    <dgm:pt modelId="{070F2339-63CF-4398-99BD-F8E7B83F7936}" type="sibTrans" cxnId="{074E40D3-70E1-4EA9-99EE-BD5EF83C2253}">
      <dgm:prSet/>
      <dgm:spPr/>
      <dgm:t>
        <a:bodyPr/>
        <a:lstStyle/>
        <a:p>
          <a:endParaRPr lang="zh-TW" altLang="en-US" sz="2000"/>
        </a:p>
      </dgm:t>
    </dgm:pt>
    <dgm:pt modelId="{731BED80-0CFC-4FF6-850E-E33C742015EC}">
      <dgm:prSet custT="1"/>
      <dgm:spPr/>
      <dgm:t>
        <a:bodyPr/>
        <a:lstStyle/>
        <a:p>
          <a:r>
            <a:rPr lang="zh-TW" altLang="en-US" sz="2400" dirty="0">
              <a:latin typeface="標楷體" pitchFamily="65" charset="-120"/>
              <a:ea typeface="標楷體" pitchFamily="65" charset="-120"/>
            </a:rPr>
            <a:t>一校一課程計畫</a:t>
          </a:r>
          <a:endParaRPr lang="en-US" altLang="zh-TW" sz="2400" dirty="0">
            <a:latin typeface="標楷體" pitchFamily="65" charset="-120"/>
            <a:ea typeface="標楷體" pitchFamily="65" charset="-120"/>
          </a:endParaRPr>
        </a:p>
      </dgm:t>
    </dgm:pt>
    <dgm:pt modelId="{32A3BF0A-485A-44F5-B08A-7CF570C5B2D3}" type="parTrans" cxnId="{F3FBA1F7-F2DE-46A5-8638-F1BEA1411F8A}">
      <dgm:prSet/>
      <dgm:spPr/>
      <dgm:t>
        <a:bodyPr/>
        <a:lstStyle/>
        <a:p>
          <a:endParaRPr lang="zh-TW" altLang="en-US" sz="2000"/>
        </a:p>
      </dgm:t>
    </dgm:pt>
    <dgm:pt modelId="{B59EF865-7FD6-4C7D-9B56-11A44B24BBFB}" type="sibTrans" cxnId="{F3FBA1F7-F2DE-46A5-8638-F1BEA1411F8A}">
      <dgm:prSet/>
      <dgm:spPr/>
      <dgm:t>
        <a:bodyPr/>
        <a:lstStyle/>
        <a:p>
          <a:endParaRPr lang="zh-TW" altLang="en-US" sz="2000"/>
        </a:p>
      </dgm:t>
    </dgm:pt>
    <dgm:pt modelId="{F989C419-385B-4B14-A1AF-99A7C14B8514}">
      <dgm:prSet custT="1"/>
      <dgm:spPr/>
      <dgm:t>
        <a:bodyPr/>
        <a:lstStyle/>
        <a:p>
          <a:r>
            <a:rPr lang="zh-TW" altLang="en-US" sz="2400" dirty="0">
              <a:latin typeface="標楷體" pitchFamily="65" charset="-120"/>
              <a:ea typeface="標楷體" pitchFamily="65" charset="-120"/>
            </a:rPr>
            <a:t>普特整合</a:t>
          </a:r>
          <a:endParaRPr lang="en-US" altLang="zh-TW" sz="2400" dirty="0">
            <a:latin typeface="標楷體" pitchFamily="65" charset="-120"/>
            <a:ea typeface="標楷體" pitchFamily="65" charset="-120"/>
          </a:endParaRPr>
        </a:p>
      </dgm:t>
    </dgm:pt>
    <dgm:pt modelId="{CB43A631-F12D-46EF-9EC9-D1C4F4629278}" type="parTrans" cxnId="{E5F15BCA-3E86-4982-B4EE-15188A87A5DF}">
      <dgm:prSet/>
      <dgm:spPr/>
      <dgm:t>
        <a:bodyPr/>
        <a:lstStyle/>
        <a:p>
          <a:endParaRPr lang="zh-TW" altLang="en-US" sz="2000"/>
        </a:p>
      </dgm:t>
    </dgm:pt>
    <dgm:pt modelId="{A0DD1F2E-B66C-40EE-BA23-53B248DF3820}" type="sibTrans" cxnId="{E5F15BCA-3E86-4982-B4EE-15188A87A5DF}">
      <dgm:prSet/>
      <dgm:spPr/>
      <dgm:t>
        <a:bodyPr/>
        <a:lstStyle/>
        <a:p>
          <a:endParaRPr lang="zh-TW" altLang="en-US" sz="2000"/>
        </a:p>
      </dgm:t>
    </dgm:pt>
    <dgm:pt modelId="{6970C653-B791-4415-9CFD-634F745C784C}">
      <dgm:prSet custT="1"/>
      <dgm:spPr/>
      <dgm:t>
        <a:bodyPr/>
        <a:lstStyle/>
        <a:p>
          <a:r>
            <a:rPr lang="zh-TW" altLang="en-US" sz="2400" dirty="0">
              <a:latin typeface="標楷體" pitchFamily="65" charset="-120"/>
              <a:ea typeface="標楷體" pitchFamily="65" charset="-120"/>
            </a:rPr>
            <a:t>跨學部整合</a:t>
          </a:r>
          <a:endParaRPr lang="en-US" altLang="zh-TW" sz="2400" dirty="0">
            <a:latin typeface="標楷體" pitchFamily="65" charset="-120"/>
            <a:ea typeface="標楷體" pitchFamily="65" charset="-120"/>
          </a:endParaRPr>
        </a:p>
      </dgm:t>
    </dgm:pt>
    <dgm:pt modelId="{512D1926-4AEC-4187-A8BA-F5C98FDCCB44}" type="parTrans" cxnId="{6133F932-4952-45F3-8130-8F6DDC6B12B6}">
      <dgm:prSet/>
      <dgm:spPr/>
      <dgm:t>
        <a:bodyPr/>
        <a:lstStyle/>
        <a:p>
          <a:endParaRPr lang="zh-TW" altLang="en-US" sz="2000"/>
        </a:p>
      </dgm:t>
    </dgm:pt>
    <dgm:pt modelId="{41A3E937-05E6-4433-B451-25EADEFDC238}" type="sibTrans" cxnId="{6133F932-4952-45F3-8130-8F6DDC6B12B6}">
      <dgm:prSet/>
      <dgm:spPr/>
      <dgm:t>
        <a:bodyPr/>
        <a:lstStyle/>
        <a:p>
          <a:endParaRPr lang="zh-TW" altLang="en-US" sz="2000"/>
        </a:p>
      </dgm:t>
    </dgm:pt>
    <dgm:pt modelId="{AD58BE1D-4768-4985-BD86-E595218E1923}" type="pres">
      <dgm:prSet presAssocID="{8441CC21-1AE0-440B-81C2-BA597D8FE3CC}" presName="linear" presStyleCnt="0">
        <dgm:presLayoutVars>
          <dgm:animLvl val="lvl"/>
          <dgm:resizeHandles val="exact"/>
        </dgm:presLayoutVars>
      </dgm:prSet>
      <dgm:spPr/>
      <dgm:t>
        <a:bodyPr/>
        <a:lstStyle/>
        <a:p>
          <a:endParaRPr lang="zh-TW" altLang="en-US"/>
        </a:p>
      </dgm:t>
    </dgm:pt>
    <dgm:pt modelId="{3BBCAD9D-6026-4772-AC9D-DFC4A48B7A1B}" type="pres">
      <dgm:prSet presAssocID="{9B111B87-4F60-4D31-9C92-0C21CB00E533}" presName="parentText" presStyleLbl="node1" presStyleIdx="0" presStyleCnt="3">
        <dgm:presLayoutVars>
          <dgm:chMax val="0"/>
          <dgm:bulletEnabled val="1"/>
        </dgm:presLayoutVars>
      </dgm:prSet>
      <dgm:spPr/>
      <dgm:t>
        <a:bodyPr/>
        <a:lstStyle/>
        <a:p>
          <a:endParaRPr lang="zh-TW" altLang="en-US"/>
        </a:p>
      </dgm:t>
    </dgm:pt>
    <dgm:pt modelId="{65A3A613-AF47-4651-8DD5-31038067CADC}" type="pres">
      <dgm:prSet presAssocID="{C28EFA9A-0C3C-4E22-B7BC-17ACB762936D}" presName="spacer" presStyleCnt="0"/>
      <dgm:spPr/>
    </dgm:pt>
    <dgm:pt modelId="{62D9903F-B0A4-4F28-BA30-F8043183176D}" type="pres">
      <dgm:prSet presAssocID="{E5B4A7BC-E867-45F9-A6D8-C35D977E9FB1}" presName="parentText" presStyleLbl="node1" presStyleIdx="1" presStyleCnt="3">
        <dgm:presLayoutVars>
          <dgm:chMax val="0"/>
          <dgm:bulletEnabled val="1"/>
        </dgm:presLayoutVars>
      </dgm:prSet>
      <dgm:spPr/>
      <dgm:t>
        <a:bodyPr/>
        <a:lstStyle/>
        <a:p>
          <a:endParaRPr lang="zh-TW" altLang="en-US"/>
        </a:p>
      </dgm:t>
    </dgm:pt>
    <dgm:pt modelId="{2650180D-924B-43BE-8A16-FAEDD559606D}" type="pres">
      <dgm:prSet presAssocID="{E5B4A7BC-E867-45F9-A6D8-C35D977E9FB1}" presName="childText" presStyleLbl="revTx" presStyleIdx="0" presStyleCnt="1">
        <dgm:presLayoutVars>
          <dgm:bulletEnabled val="1"/>
        </dgm:presLayoutVars>
      </dgm:prSet>
      <dgm:spPr/>
      <dgm:t>
        <a:bodyPr/>
        <a:lstStyle/>
        <a:p>
          <a:endParaRPr lang="zh-TW" altLang="en-US"/>
        </a:p>
      </dgm:t>
    </dgm:pt>
    <dgm:pt modelId="{A279F2BF-4F56-4736-9C32-D047A0A2CB6D}" type="pres">
      <dgm:prSet presAssocID="{85A8AA71-C630-4F80-94F8-FAD1B412DDF1}" presName="parentText" presStyleLbl="node1" presStyleIdx="2" presStyleCnt="3">
        <dgm:presLayoutVars>
          <dgm:chMax val="0"/>
          <dgm:bulletEnabled val="1"/>
        </dgm:presLayoutVars>
      </dgm:prSet>
      <dgm:spPr/>
      <dgm:t>
        <a:bodyPr/>
        <a:lstStyle/>
        <a:p>
          <a:endParaRPr lang="zh-TW" altLang="en-US"/>
        </a:p>
      </dgm:t>
    </dgm:pt>
  </dgm:ptLst>
  <dgm:cxnLst>
    <dgm:cxn modelId="{936E9C6C-F7FB-4655-9722-41F58975C7F6}" type="presOf" srcId="{6970C653-B791-4415-9CFD-634F745C784C}" destId="{2650180D-924B-43BE-8A16-FAEDD559606D}" srcOrd="0" destOrd="2" presId="urn:microsoft.com/office/officeart/2005/8/layout/vList2"/>
    <dgm:cxn modelId="{FC1301B1-7DFE-437D-8BD6-C199D2430D35}" type="presOf" srcId="{F989C419-385B-4B14-A1AF-99A7C14B8514}" destId="{2650180D-924B-43BE-8A16-FAEDD559606D}" srcOrd="0" destOrd="1" presId="urn:microsoft.com/office/officeart/2005/8/layout/vList2"/>
    <dgm:cxn modelId="{C89871A8-4493-4FE0-8A11-945E08C4FC0A}" type="presOf" srcId="{731BED80-0CFC-4FF6-850E-E33C742015EC}" destId="{2650180D-924B-43BE-8A16-FAEDD559606D}" srcOrd="0" destOrd="0" presId="urn:microsoft.com/office/officeart/2005/8/layout/vList2"/>
    <dgm:cxn modelId="{074E40D3-70E1-4EA9-99EE-BD5EF83C2253}" srcId="{8441CC21-1AE0-440B-81C2-BA597D8FE3CC}" destId="{85A8AA71-C630-4F80-94F8-FAD1B412DDF1}" srcOrd="2" destOrd="0" parTransId="{BDB18A82-0C89-4A2E-80BF-68531AF169F3}" sibTransId="{070F2339-63CF-4398-99BD-F8E7B83F7936}"/>
    <dgm:cxn modelId="{9B18C5FF-D9CA-4652-8A44-7373FDF2C889}" srcId="{8441CC21-1AE0-440B-81C2-BA597D8FE3CC}" destId="{9B111B87-4F60-4D31-9C92-0C21CB00E533}" srcOrd="0" destOrd="0" parTransId="{588E259F-DD00-4AA0-9B30-F66290F86032}" sibTransId="{C28EFA9A-0C3C-4E22-B7BC-17ACB762936D}"/>
    <dgm:cxn modelId="{E138EFB6-B13F-4CAE-89AF-5D0F4BEA82C8}" type="presOf" srcId="{9B111B87-4F60-4D31-9C92-0C21CB00E533}" destId="{3BBCAD9D-6026-4772-AC9D-DFC4A48B7A1B}" srcOrd="0" destOrd="0" presId="urn:microsoft.com/office/officeart/2005/8/layout/vList2"/>
    <dgm:cxn modelId="{C4AC9E0A-FCF1-42A5-A1D2-97C5FDB18925}" srcId="{8441CC21-1AE0-440B-81C2-BA597D8FE3CC}" destId="{E5B4A7BC-E867-45F9-A6D8-C35D977E9FB1}" srcOrd="1" destOrd="0" parTransId="{85CF045D-7BAF-4904-B0A8-9566BCE32893}" sibTransId="{BE697940-D8A0-49EA-9460-EAF61F3182B1}"/>
    <dgm:cxn modelId="{820C1250-8373-4D0C-8AF6-E680C623B980}" type="presOf" srcId="{85A8AA71-C630-4F80-94F8-FAD1B412DDF1}" destId="{A279F2BF-4F56-4736-9C32-D047A0A2CB6D}" srcOrd="0" destOrd="0" presId="urn:microsoft.com/office/officeart/2005/8/layout/vList2"/>
    <dgm:cxn modelId="{6133F932-4952-45F3-8130-8F6DDC6B12B6}" srcId="{E5B4A7BC-E867-45F9-A6D8-C35D977E9FB1}" destId="{6970C653-B791-4415-9CFD-634F745C784C}" srcOrd="2" destOrd="0" parTransId="{512D1926-4AEC-4187-A8BA-F5C98FDCCB44}" sibTransId="{41A3E937-05E6-4433-B451-25EADEFDC238}"/>
    <dgm:cxn modelId="{F3FBA1F7-F2DE-46A5-8638-F1BEA1411F8A}" srcId="{E5B4A7BC-E867-45F9-A6D8-C35D977E9FB1}" destId="{731BED80-0CFC-4FF6-850E-E33C742015EC}" srcOrd="0" destOrd="0" parTransId="{32A3BF0A-485A-44F5-B08A-7CF570C5B2D3}" sibTransId="{B59EF865-7FD6-4C7D-9B56-11A44B24BBFB}"/>
    <dgm:cxn modelId="{A603B4A8-0F36-468B-9DB1-3F6B6769AD3C}" type="presOf" srcId="{E5B4A7BC-E867-45F9-A6D8-C35D977E9FB1}" destId="{62D9903F-B0A4-4F28-BA30-F8043183176D}" srcOrd="0" destOrd="0" presId="urn:microsoft.com/office/officeart/2005/8/layout/vList2"/>
    <dgm:cxn modelId="{9989FA0C-7091-4A98-95DE-965C556900AC}" type="presOf" srcId="{8441CC21-1AE0-440B-81C2-BA597D8FE3CC}" destId="{AD58BE1D-4768-4985-BD86-E595218E1923}" srcOrd="0" destOrd="0" presId="urn:microsoft.com/office/officeart/2005/8/layout/vList2"/>
    <dgm:cxn modelId="{E5F15BCA-3E86-4982-B4EE-15188A87A5DF}" srcId="{E5B4A7BC-E867-45F9-A6D8-C35D977E9FB1}" destId="{F989C419-385B-4B14-A1AF-99A7C14B8514}" srcOrd="1" destOrd="0" parTransId="{CB43A631-F12D-46EF-9EC9-D1C4F4629278}" sibTransId="{A0DD1F2E-B66C-40EE-BA23-53B248DF3820}"/>
    <dgm:cxn modelId="{3F3764A7-655E-4276-BFCB-061650F80F4E}" type="presParOf" srcId="{AD58BE1D-4768-4985-BD86-E595218E1923}" destId="{3BBCAD9D-6026-4772-AC9D-DFC4A48B7A1B}" srcOrd="0" destOrd="0" presId="urn:microsoft.com/office/officeart/2005/8/layout/vList2"/>
    <dgm:cxn modelId="{5A9FCF6D-AE94-4F7F-A130-20FB4C84CD7E}" type="presParOf" srcId="{AD58BE1D-4768-4985-BD86-E595218E1923}" destId="{65A3A613-AF47-4651-8DD5-31038067CADC}" srcOrd="1" destOrd="0" presId="urn:microsoft.com/office/officeart/2005/8/layout/vList2"/>
    <dgm:cxn modelId="{E4F6BE9A-1D48-4CFC-8A01-E23E8E87056D}" type="presParOf" srcId="{AD58BE1D-4768-4985-BD86-E595218E1923}" destId="{62D9903F-B0A4-4F28-BA30-F8043183176D}" srcOrd="2" destOrd="0" presId="urn:microsoft.com/office/officeart/2005/8/layout/vList2"/>
    <dgm:cxn modelId="{3C4C1427-E21C-4283-9973-EE4554B939CE}" type="presParOf" srcId="{AD58BE1D-4768-4985-BD86-E595218E1923}" destId="{2650180D-924B-43BE-8A16-FAEDD559606D}" srcOrd="3" destOrd="0" presId="urn:microsoft.com/office/officeart/2005/8/layout/vList2"/>
    <dgm:cxn modelId="{DD3CC3B3-9683-4784-A025-FB4A60979BC3}" type="presParOf" srcId="{AD58BE1D-4768-4985-BD86-E595218E1923}" destId="{A279F2BF-4F56-4736-9C32-D047A0A2CB6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4EBF53-1308-40FE-9C37-5174B423A4C3}" type="doc">
      <dgm:prSet loTypeId="urn:microsoft.com/office/officeart/2005/8/layout/cycle6" loCatId="relationship" qsTypeId="urn:microsoft.com/office/officeart/2005/8/quickstyle/simple1" qsCatId="simple" csTypeId="urn:microsoft.com/office/officeart/2005/8/colors/colorful5" csCatId="colorful" phldr="1"/>
      <dgm:spPr/>
      <dgm:t>
        <a:bodyPr/>
        <a:lstStyle/>
        <a:p>
          <a:endParaRPr lang="zh-TW" altLang="en-US"/>
        </a:p>
      </dgm:t>
    </dgm:pt>
    <dgm:pt modelId="{5DDAEE6B-1A61-450B-91E2-56A42E449E9B}">
      <dgm:prSet phldrT="[文字]" custT="1"/>
      <dgm:spPr/>
      <dgm:t>
        <a:bodyPr/>
        <a:lstStyle/>
        <a:p>
          <a:r>
            <a:rPr lang="zh-TW" altLang="en-US" sz="3200" dirty="0">
              <a:latin typeface="標楷體" pitchFamily="65" charset="-120"/>
              <a:ea typeface="標楷體" pitchFamily="65" charset="-120"/>
            </a:rPr>
            <a:t>學習歷程</a:t>
          </a:r>
        </a:p>
      </dgm:t>
    </dgm:pt>
    <dgm:pt modelId="{9418FE57-CFE2-4F04-B898-6702A8707F68}" type="parTrans" cxnId="{812F2478-DEC6-4567-B7F2-4B4FBB9D4B33}">
      <dgm:prSet/>
      <dgm:spPr/>
      <dgm:t>
        <a:bodyPr/>
        <a:lstStyle/>
        <a:p>
          <a:endParaRPr lang="zh-TW" altLang="en-US" sz="3200"/>
        </a:p>
      </dgm:t>
    </dgm:pt>
    <dgm:pt modelId="{139FDA40-E745-4567-BE6B-97C74479DB5A}" type="sibTrans" cxnId="{812F2478-DEC6-4567-B7F2-4B4FBB9D4B33}">
      <dgm:prSet/>
      <dgm:spPr/>
      <dgm:t>
        <a:bodyPr/>
        <a:lstStyle/>
        <a:p>
          <a:endParaRPr lang="zh-TW" altLang="en-US" sz="3200"/>
        </a:p>
      </dgm:t>
    </dgm:pt>
    <dgm:pt modelId="{6B9A40E3-09EC-46C5-A5BB-6E12EFA84A65}">
      <dgm:prSet phldrT="[文字]" custT="1"/>
      <dgm:spPr/>
      <dgm:t>
        <a:bodyPr/>
        <a:lstStyle/>
        <a:p>
          <a:r>
            <a:rPr lang="zh-TW" altLang="en-US" sz="3200" dirty="0">
              <a:latin typeface="標楷體" pitchFamily="65" charset="-120"/>
              <a:ea typeface="標楷體" pitchFamily="65" charset="-120"/>
            </a:rPr>
            <a:t>學習評量</a:t>
          </a:r>
        </a:p>
      </dgm:t>
    </dgm:pt>
    <dgm:pt modelId="{1043EF23-8FE6-4E5E-A60C-940A3488C68A}" type="parTrans" cxnId="{2F5E91AF-88B2-4D8A-BB2E-37754D36707C}">
      <dgm:prSet/>
      <dgm:spPr/>
      <dgm:t>
        <a:bodyPr/>
        <a:lstStyle/>
        <a:p>
          <a:endParaRPr lang="zh-TW" altLang="en-US" sz="3200"/>
        </a:p>
      </dgm:t>
    </dgm:pt>
    <dgm:pt modelId="{93B69724-33A4-4B00-98A9-4C3E69A32ED8}" type="sibTrans" cxnId="{2F5E91AF-88B2-4D8A-BB2E-37754D36707C}">
      <dgm:prSet/>
      <dgm:spPr/>
      <dgm:t>
        <a:bodyPr/>
        <a:lstStyle/>
        <a:p>
          <a:endParaRPr lang="zh-TW" altLang="en-US" sz="3200"/>
        </a:p>
      </dgm:t>
    </dgm:pt>
    <dgm:pt modelId="{4CBDA811-6520-4EE5-99F2-292ACAE0BE97}">
      <dgm:prSet phldrT="[文字]" custT="1"/>
      <dgm:spPr/>
      <dgm:t>
        <a:bodyPr/>
        <a:lstStyle/>
        <a:p>
          <a:r>
            <a:rPr lang="zh-TW" altLang="en-US" sz="3200" dirty="0">
              <a:latin typeface="標楷體" pitchFamily="65" charset="-120"/>
              <a:ea typeface="標楷體" pitchFamily="65" charset="-120"/>
            </a:rPr>
            <a:t>學習環境</a:t>
          </a:r>
        </a:p>
      </dgm:t>
    </dgm:pt>
    <dgm:pt modelId="{E5B3CAF5-4106-43E2-8318-0773ECA551A8}" type="parTrans" cxnId="{811A17F8-806A-48AD-91B4-B2CE2724C374}">
      <dgm:prSet/>
      <dgm:spPr/>
      <dgm:t>
        <a:bodyPr/>
        <a:lstStyle/>
        <a:p>
          <a:endParaRPr lang="zh-TW" altLang="en-US" sz="3200"/>
        </a:p>
      </dgm:t>
    </dgm:pt>
    <dgm:pt modelId="{7220C1DE-E706-42F5-838B-3A24BEDFFFB9}" type="sibTrans" cxnId="{811A17F8-806A-48AD-91B4-B2CE2724C374}">
      <dgm:prSet/>
      <dgm:spPr/>
      <dgm:t>
        <a:bodyPr/>
        <a:lstStyle/>
        <a:p>
          <a:endParaRPr lang="zh-TW" altLang="en-US" sz="3200"/>
        </a:p>
      </dgm:t>
    </dgm:pt>
    <dgm:pt modelId="{ACB1F819-3B82-42D8-BCD9-8EB431B43058}">
      <dgm:prSet phldrT="[文字]" custT="1"/>
      <dgm:spPr/>
      <dgm:t>
        <a:bodyPr/>
        <a:lstStyle/>
        <a:p>
          <a:r>
            <a:rPr lang="zh-TW" altLang="en-US" sz="3200" dirty="0">
              <a:latin typeface="標楷體" pitchFamily="65" charset="-120"/>
              <a:ea typeface="標楷體" pitchFamily="65" charset="-120"/>
            </a:rPr>
            <a:t>學習內容</a:t>
          </a:r>
        </a:p>
      </dgm:t>
    </dgm:pt>
    <dgm:pt modelId="{20A8BE49-3D27-40B7-A7F2-CE5724FBD5CC}" type="parTrans" cxnId="{853DA707-5D1E-448B-97CF-A3B06C9A6931}">
      <dgm:prSet/>
      <dgm:spPr/>
      <dgm:t>
        <a:bodyPr/>
        <a:lstStyle/>
        <a:p>
          <a:endParaRPr lang="zh-TW" altLang="en-US"/>
        </a:p>
      </dgm:t>
    </dgm:pt>
    <dgm:pt modelId="{9C7EA78F-0C04-49AC-ADAD-BD4C5ED97CB2}" type="sibTrans" cxnId="{853DA707-5D1E-448B-97CF-A3B06C9A6931}">
      <dgm:prSet/>
      <dgm:spPr/>
      <dgm:t>
        <a:bodyPr/>
        <a:lstStyle/>
        <a:p>
          <a:endParaRPr lang="zh-TW" altLang="en-US"/>
        </a:p>
      </dgm:t>
    </dgm:pt>
    <dgm:pt modelId="{C214FC30-9317-4E26-94F2-BAF309702479}" type="pres">
      <dgm:prSet presAssocID="{CE4EBF53-1308-40FE-9C37-5174B423A4C3}" presName="cycle" presStyleCnt="0">
        <dgm:presLayoutVars>
          <dgm:dir/>
          <dgm:resizeHandles val="exact"/>
        </dgm:presLayoutVars>
      </dgm:prSet>
      <dgm:spPr/>
      <dgm:t>
        <a:bodyPr/>
        <a:lstStyle/>
        <a:p>
          <a:endParaRPr lang="zh-TW" altLang="en-US"/>
        </a:p>
      </dgm:t>
    </dgm:pt>
    <dgm:pt modelId="{2CD18723-00D3-4992-BA35-E29CBCE4BBC1}" type="pres">
      <dgm:prSet presAssocID="{ACB1F819-3B82-42D8-BCD9-8EB431B43058}" presName="node" presStyleLbl="node1" presStyleIdx="0" presStyleCnt="4" custScaleX="56318" custScaleY="94915">
        <dgm:presLayoutVars>
          <dgm:bulletEnabled val="1"/>
        </dgm:presLayoutVars>
      </dgm:prSet>
      <dgm:spPr/>
      <dgm:t>
        <a:bodyPr/>
        <a:lstStyle/>
        <a:p>
          <a:endParaRPr lang="zh-TW" altLang="en-US"/>
        </a:p>
      </dgm:t>
    </dgm:pt>
    <dgm:pt modelId="{E39948D6-D26E-4AA8-B8B3-F7F8C342D5C9}" type="pres">
      <dgm:prSet presAssocID="{ACB1F819-3B82-42D8-BCD9-8EB431B43058}" presName="spNode" presStyleCnt="0"/>
      <dgm:spPr/>
    </dgm:pt>
    <dgm:pt modelId="{82846282-D600-45A8-91CF-96D8317041D8}" type="pres">
      <dgm:prSet presAssocID="{9C7EA78F-0C04-49AC-ADAD-BD4C5ED97CB2}" presName="sibTrans" presStyleLbl="sibTrans1D1" presStyleIdx="0" presStyleCnt="4"/>
      <dgm:spPr/>
      <dgm:t>
        <a:bodyPr/>
        <a:lstStyle/>
        <a:p>
          <a:endParaRPr lang="zh-TW" altLang="en-US"/>
        </a:p>
      </dgm:t>
    </dgm:pt>
    <dgm:pt modelId="{7DE1DD12-2130-4A57-BA63-FBE0314A6EC0}" type="pres">
      <dgm:prSet presAssocID="{5DDAEE6B-1A61-450B-91E2-56A42E449E9B}" presName="node" presStyleLbl="node1" presStyleIdx="1" presStyleCnt="4" custScaleX="56318" custScaleY="94915">
        <dgm:presLayoutVars>
          <dgm:bulletEnabled val="1"/>
        </dgm:presLayoutVars>
      </dgm:prSet>
      <dgm:spPr/>
      <dgm:t>
        <a:bodyPr/>
        <a:lstStyle/>
        <a:p>
          <a:endParaRPr lang="zh-TW" altLang="en-US"/>
        </a:p>
      </dgm:t>
    </dgm:pt>
    <dgm:pt modelId="{779760CB-672D-426A-9DD8-79D027B88BF6}" type="pres">
      <dgm:prSet presAssocID="{5DDAEE6B-1A61-450B-91E2-56A42E449E9B}" presName="spNode" presStyleCnt="0"/>
      <dgm:spPr/>
    </dgm:pt>
    <dgm:pt modelId="{978A5A0A-345E-47FC-B8EA-6145D267C0A9}" type="pres">
      <dgm:prSet presAssocID="{139FDA40-E745-4567-BE6B-97C74479DB5A}" presName="sibTrans" presStyleLbl="sibTrans1D1" presStyleIdx="1" presStyleCnt="4"/>
      <dgm:spPr/>
      <dgm:t>
        <a:bodyPr/>
        <a:lstStyle/>
        <a:p>
          <a:endParaRPr lang="zh-TW" altLang="en-US"/>
        </a:p>
      </dgm:t>
    </dgm:pt>
    <dgm:pt modelId="{67195F78-2564-4BB2-93A2-66A5797285A6}" type="pres">
      <dgm:prSet presAssocID="{4CBDA811-6520-4EE5-99F2-292ACAE0BE97}" presName="node" presStyleLbl="node1" presStyleIdx="2" presStyleCnt="4" custScaleX="56318" custScaleY="94915">
        <dgm:presLayoutVars>
          <dgm:bulletEnabled val="1"/>
        </dgm:presLayoutVars>
      </dgm:prSet>
      <dgm:spPr/>
      <dgm:t>
        <a:bodyPr/>
        <a:lstStyle/>
        <a:p>
          <a:endParaRPr lang="zh-TW" altLang="en-US"/>
        </a:p>
      </dgm:t>
    </dgm:pt>
    <dgm:pt modelId="{EC4589EA-B6A6-45BE-8E92-1A5012F9FF20}" type="pres">
      <dgm:prSet presAssocID="{4CBDA811-6520-4EE5-99F2-292ACAE0BE97}" presName="spNode" presStyleCnt="0"/>
      <dgm:spPr/>
    </dgm:pt>
    <dgm:pt modelId="{D2DA364F-5274-4D87-811F-E1A1BDB9D9E0}" type="pres">
      <dgm:prSet presAssocID="{7220C1DE-E706-42F5-838B-3A24BEDFFFB9}" presName="sibTrans" presStyleLbl="sibTrans1D1" presStyleIdx="2" presStyleCnt="4"/>
      <dgm:spPr/>
      <dgm:t>
        <a:bodyPr/>
        <a:lstStyle/>
        <a:p>
          <a:endParaRPr lang="zh-TW" altLang="en-US"/>
        </a:p>
      </dgm:t>
    </dgm:pt>
    <dgm:pt modelId="{0FED4D37-2717-4444-AAA0-6661A9E33AF3}" type="pres">
      <dgm:prSet presAssocID="{6B9A40E3-09EC-46C5-A5BB-6E12EFA84A65}" presName="node" presStyleLbl="node1" presStyleIdx="3" presStyleCnt="4" custScaleX="56318" custScaleY="94915">
        <dgm:presLayoutVars>
          <dgm:bulletEnabled val="1"/>
        </dgm:presLayoutVars>
      </dgm:prSet>
      <dgm:spPr/>
      <dgm:t>
        <a:bodyPr/>
        <a:lstStyle/>
        <a:p>
          <a:endParaRPr lang="zh-TW" altLang="en-US"/>
        </a:p>
      </dgm:t>
    </dgm:pt>
    <dgm:pt modelId="{64935C3C-84F6-497D-B0F5-31EC7933B433}" type="pres">
      <dgm:prSet presAssocID="{6B9A40E3-09EC-46C5-A5BB-6E12EFA84A65}" presName="spNode" presStyleCnt="0"/>
      <dgm:spPr/>
    </dgm:pt>
    <dgm:pt modelId="{7E8FF248-6BF2-49B1-8838-6C4CF585C777}" type="pres">
      <dgm:prSet presAssocID="{93B69724-33A4-4B00-98A9-4C3E69A32ED8}" presName="sibTrans" presStyleLbl="sibTrans1D1" presStyleIdx="3" presStyleCnt="4"/>
      <dgm:spPr/>
      <dgm:t>
        <a:bodyPr/>
        <a:lstStyle/>
        <a:p>
          <a:endParaRPr lang="zh-TW" altLang="en-US"/>
        </a:p>
      </dgm:t>
    </dgm:pt>
  </dgm:ptLst>
  <dgm:cxnLst>
    <dgm:cxn modelId="{811A17F8-806A-48AD-91B4-B2CE2724C374}" srcId="{CE4EBF53-1308-40FE-9C37-5174B423A4C3}" destId="{4CBDA811-6520-4EE5-99F2-292ACAE0BE97}" srcOrd="2" destOrd="0" parTransId="{E5B3CAF5-4106-43E2-8318-0773ECA551A8}" sibTransId="{7220C1DE-E706-42F5-838B-3A24BEDFFFB9}"/>
    <dgm:cxn modelId="{ECD19BFA-0681-493B-93E6-544A3F72D440}" type="presOf" srcId="{7220C1DE-E706-42F5-838B-3A24BEDFFFB9}" destId="{D2DA364F-5274-4D87-811F-E1A1BDB9D9E0}" srcOrd="0" destOrd="0" presId="urn:microsoft.com/office/officeart/2005/8/layout/cycle6"/>
    <dgm:cxn modelId="{B3A6C6E5-92FE-4584-9A54-C64859970F5E}" type="presOf" srcId="{CE4EBF53-1308-40FE-9C37-5174B423A4C3}" destId="{C214FC30-9317-4E26-94F2-BAF309702479}" srcOrd="0" destOrd="0" presId="urn:microsoft.com/office/officeart/2005/8/layout/cycle6"/>
    <dgm:cxn modelId="{3ED9E0DA-8322-4DAC-AECF-0E79E403AFD1}" type="presOf" srcId="{ACB1F819-3B82-42D8-BCD9-8EB431B43058}" destId="{2CD18723-00D3-4992-BA35-E29CBCE4BBC1}" srcOrd="0" destOrd="0" presId="urn:microsoft.com/office/officeart/2005/8/layout/cycle6"/>
    <dgm:cxn modelId="{44EF26C2-A58E-45A1-8A40-74C564F5B5DB}" type="presOf" srcId="{139FDA40-E745-4567-BE6B-97C74479DB5A}" destId="{978A5A0A-345E-47FC-B8EA-6145D267C0A9}" srcOrd="0" destOrd="0" presId="urn:microsoft.com/office/officeart/2005/8/layout/cycle6"/>
    <dgm:cxn modelId="{853DA707-5D1E-448B-97CF-A3B06C9A6931}" srcId="{CE4EBF53-1308-40FE-9C37-5174B423A4C3}" destId="{ACB1F819-3B82-42D8-BCD9-8EB431B43058}" srcOrd="0" destOrd="0" parTransId="{20A8BE49-3D27-40B7-A7F2-CE5724FBD5CC}" sibTransId="{9C7EA78F-0C04-49AC-ADAD-BD4C5ED97CB2}"/>
    <dgm:cxn modelId="{2F5E91AF-88B2-4D8A-BB2E-37754D36707C}" srcId="{CE4EBF53-1308-40FE-9C37-5174B423A4C3}" destId="{6B9A40E3-09EC-46C5-A5BB-6E12EFA84A65}" srcOrd="3" destOrd="0" parTransId="{1043EF23-8FE6-4E5E-A60C-940A3488C68A}" sibTransId="{93B69724-33A4-4B00-98A9-4C3E69A32ED8}"/>
    <dgm:cxn modelId="{A4228E8F-C5E4-4BDA-B4A5-ED7C7AB0CF0B}" type="presOf" srcId="{9C7EA78F-0C04-49AC-ADAD-BD4C5ED97CB2}" destId="{82846282-D600-45A8-91CF-96D8317041D8}" srcOrd="0" destOrd="0" presId="urn:microsoft.com/office/officeart/2005/8/layout/cycle6"/>
    <dgm:cxn modelId="{812F2478-DEC6-4567-B7F2-4B4FBB9D4B33}" srcId="{CE4EBF53-1308-40FE-9C37-5174B423A4C3}" destId="{5DDAEE6B-1A61-450B-91E2-56A42E449E9B}" srcOrd="1" destOrd="0" parTransId="{9418FE57-CFE2-4F04-B898-6702A8707F68}" sibTransId="{139FDA40-E745-4567-BE6B-97C74479DB5A}"/>
    <dgm:cxn modelId="{ABD41097-10CA-4B60-8104-7CD0B4C4B9E5}" type="presOf" srcId="{93B69724-33A4-4B00-98A9-4C3E69A32ED8}" destId="{7E8FF248-6BF2-49B1-8838-6C4CF585C777}" srcOrd="0" destOrd="0" presId="urn:microsoft.com/office/officeart/2005/8/layout/cycle6"/>
    <dgm:cxn modelId="{B3BBC525-1C81-4EFD-A273-954D191814AA}" type="presOf" srcId="{4CBDA811-6520-4EE5-99F2-292ACAE0BE97}" destId="{67195F78-2564-4BB2-93A2-66A5797285A6}" srcOrd="0" destOrd="0" presId="urn:microsoft.com/office/officeart/2005/8/layout/cycle6"/>
    <dgm:cxn modelId="{F854387D-A17C-443E-B449-2501F992CF4E}" type="presOf" srcId="{6B9A40E3-09EC-46C5-A5BB-6E12EFA84A65}" destId="{0FED4D37-2717-4444-AAA0-6661A9E33AF3}" srcOrd="0" destOrd="0" presId="urn:microsoft.com/office/officeart/2005/8/layout/cycle6"/>
    <dgm:cxn modelId="{ED2D9D33-811C-496C-9ED2-CE0AD4886393}" type="presOf" srcId="{5DDAEE6B-1A61-450B-91E2-56A42E449E9B}" destId="{7DE1DD12-2130-4A57-BA63-FBE0314A6EC0}" srcOrd="0" destOrd="0" presId="urn:microsoft.com/office/officeart/2005/8/layout/cycle6"/>
    <dgm:cxn modelId="{2E155D9F-74DB-4962-B581-0519CFDC9A6E}" type="presParOf" srcId="{C214FC30-9317-4E26-94F2-BAF309702479}" destId="{2CD18723-00D3-4992-BA35-E29CBCE4BBC1}" srcOrd="0" destOrd="0" presId="urn:microsoft.com/office/officeart/2005/8/layout/cycle6"/>
    <dgm:cxn modelId="{8F02577C-A3FC-4285-918F-826BA9C5BE03}" type="presParOf" srcId="{C214FC30-9317-4E26-94F2-BAF309702479}" destId="{E39948D6-D26E-4AA8-B8B3-F7F8C342D5C9}" srcOrd="1" destOrd="0" presId="urn:microsoft.com/office/officeart/2005/8/layout/cycle6"/>
    <dgm:cxn modelId="{E521E3B9-86A7-430B-8C4F-C43F62B4D5DC}" type="presParOf" srcId="{C214FC30-9317-4E26-94F2-BAF309702479}" destId="{82846282-D600-45A8-91CF-96D8317041D8}" srcOrd="2" destOrd="0" presId="urn:microsoft.com/office/officeart/2005/8/layout/cycle6"/>
    <dgm:cxn modelId="{AA16AD52-BF1E-458F-ADFD-5B18615C09C3}" type="presParOf" srcId="{C214FC30-9317-4E26-94F2-BAF309702479}" destId="{7DE1DD12-2130-4A57-BA63-FBE0314A6EC0}" srcOrd="3" destOrd="0" presId="urn:microsoft.com/office/officeart/2005/8/layout/cycle6"/>
    <dgm:cxn modelId="{BCA4175A-A504-49C3-9115-8D07E6630F0E}" type="presParOf" srcId="{C214FC30-9317-4E26-94F2-BAF309702479}" destId="{779760CB-672D-426A-9DD8-79D027B88BF6}" srcOrd="4" destOrd="0" presId="urn:microsoft.com/office/officeart/2005/8/layout/cycle6"/>
    <dgm:cxn modelId="{89C73CCE-DE28-4DB9-98CD-5D8966C7B5B1}" type="presParOf" srcId="{C214FC30-9317-4E26-94F2-BAF309702479}" destId="{978A5A0A-345E-47FC-B8EA-6145D267C0A9}" srcOrd="5" destOrd="0" presId="urn:microsoft.com/office/officeart/2005/8/layout/cycle6"/>
    <dgm:cxn modelId="{648133EF-E478-40E4-8550-EC75C6C11399}" type="presParOf" srcId="{C214FC30-9317-4E26-94F2-BAF309702479}" destId="{67195F78-2564-4BB2-93A2-66A5797285A6}" srcOrd="6" destOrd="0" presId="urn:microsoft.com/office/officeart/2005/8/layout/cycle6"/>
    <dgm:cxn modelId="{5C12094A-ADE8-4D68-A08E-C0A892DBF645}" type="presParOf" srcId="{C214FC30-9317-4E26-94F2-BAF309702479}" destId="{EC4589EA-B6A6-45BE-8E92-1A5012F9FF20}" srcOrd="7" destOrd="0" presId="urn:microsoft.com/office/officeart/2005/8/layout/cycle6"/>
    <dgm:cxn modelId="{E4E93777-4DD2-4927-97F7-3FB58907311A}" type="presParOf" srcId="{C214FC30-9317-4E26-94F2-BAF309702479}" destId="{D2DA364F-5274-4D87-811F-E1A1BDB9D9E0}" srcOrd="8" destOrd="0" presId="urn:microsoft.com/office/officeart/2005/8/layout/cycle6"/>
    <dgm:cxn modelId="{2B336D13-C056-4AB7-900A-5FCB528D4AC5}" type="presParOf" srcId="{C214FC30-9317-4E26-94F2-BAF309702479}" destId="{0FED4D37-2717-4444-AAA0-6661A9E33AF3}" srcOrd="9" destOrd="0" presId="urn:microsoft.com/office/officeart/2005/8/layout/cycle6"/>
    <dgm:cxn modelId="{A7E97C54-FEDD-4AC4-882C-F90E5FD82600}" type="presParOf" srcId="{C214FC30-9317-4E26-94F2-BAF309702479}" destId="{64935C3C-84F6-497D-B0F5-31EC7933B433}" srcOrd="10" destOrd="0" presId="urn:microsoft.com/office/officeart/2005/8/layout/cycle6"/>
    <dgm:cxn modelId="{B7753926-A481-4C32-A062-D1ECDD104439}" type="presParOf" srcId="{C214FC30-9317-4E26-94F2-BAF309702479}" destId="{7E8FF248-6BF2-49B1-8838-6C4CF585C777}"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0201AC-05EE-4EB2-8EDA-BC5F527802B9}" type="doc">
      <dgm:prSet loTypeId="urn:microsoft.com/office/officeart/2005/8/layout/process1" loCatId="process" qsTypeId="urn:microsoft.com/office/officeart/2005/8/quickstyle/simple1" qsCatId="simple" csTypeId="urn:microsoft.com/office/officeart/2005/8/colors/accent1_2" csCatId="accent1" phldr="1"/>
      <dgm:spPr/>
    </dgm:pt>
    <dgm:pt modelId="{D3B064D6-57C6-4137-9B16-851C665C3BC1}">
      <dgm:prSet phldrT="[文字]"/>
      <dgm:spPr/>
      <dgm:t>
        <a:bodyPr/>
        <a:lstStyle/>
        <a:p>
          <a:r>
            <a:rPr lang="zh-TW" altLang="en-US" dirty="0"/>
            <a:t>春天花園</a:t>
          </a:r>
          <a:endParaRPr lang="en-US" altLang="zh-TW" dirty="0"/>
        </a:p>
        <a:p>
          <a:r>
            <a:rPr lang="zh-TW" altLang="en-US" dirty="0"/>
            <a:t>景象</a:t>
          </a:r>
        </a:p>
      </dgm:t>
    </dgm:pt>
    <dgm:pt modelId="{0B08BB55-0BB9-4E8B-8993-31FF6070EA04}" type="parTrans" cxnId="{58EC35A3-5378-4A68-9AF8-3BC46C931774}">
      <dgm:prSet/>
      <dgm:spPr/>
      <dgm:t>
        <a:bodyPr/>
        <a:lstStyle/>
        <a:p>
          <a:endParaRPr lang="zh-TW" altLang="en-US"/>
        </a:p>
      </dgm:t>
    </dgm:pt>
    <dgm:pt modelId="{871D25A7-4D7A-4121-83B8-739BC7B4C5FE}" type="sibTrans" cxnId="{58EC35A3-5378-4A68-9AF8-3BC46C931774}">
      <dgm:prSet/>
      <dgm:spPr/>
      <dgm:t>
        <a:bodyPr/>
        <a:lstStyle/>
        <a:p>
          <a:endParaRPr lang="zh-TW" altLang="en-US"/>
        </a:p>
      </dgm:t>
    </dgm:pt>
    <dgm:pt modelId="{C9086D86-8462-41C3-8CB1-043CE08BB63F}">
      <dgm:prSet phldrT="[文字]"/>
      <dgm:spPr/>
      <dgm:t>
        <a:bodyPr/>
        <a:lstStyle/>
        <a:p>
          <a:r>
            <a:rPr lang="zh-TW" altLang="en-US" dirty="0"/>
            <a:t>巨人築起</a:t>
          </a:r>
          <a:endParaRPr lang="en-US" altLang="zh-TW" dirty="0"/>
        </a:p>
        <a:p>
          <a:r>
            <a:rPr lang="zh-TW" altLang="en-US" dirty="0"/>
            <a:t>高牆</a:t>
          </a:r>
        </a:p>
      </dgm:t>
    </dgm:pt>
    <dgm:pt modelId="{7C76D1F5-BC60-425D-BC58-92035C3AB565}" type="parTrans" cxnId="{6D365D2E-91E1-433F-9EB0-9A9E11DD20EA}">
      <dgm:prSet/>
      <dgm:spPr/>
      <dgm:t>
        <a:bodyPr/>
        <a:lstStyle/>
        <a:p>
          <a:endParaRPr lang="zh-TW" altLang="en-US"/>
        </a:p>
      </dgm:t>
    </dgm:pt>
    <dgm:pt modelId="{B1B55A4B-C97A-4585-B4F6-DBF5E69A2791}" type="sibTrans" cxnId="{6D365D2E-91E1-433F-9EB0-9A9E11DD20EA}">
      <dgm:prSet/>
      <dgm:spPr/>
      <dgm:t>
        <a:bodyPr/>
        <a:lstStyle/>
        <a:p>
          <a:endParaRPr lang="zh-TW" altLang="en-US"/>
        </a:p>
      </dgm:t>
    </dgm:pt>
    <dgm:pt modelId="{51FA57F6-E71F-4D54-B142-0F721EBFC984}">
      <dgm:prSet/>
      <dgm:spPr/>
      <dgm:t>
        <a:bodyPr/>
        <a:lstStyle/>
        <a:p>
          <a:r>
            <a:rPr lang="zh-TW" altLang="en-US" dirty="0"/>
            <a:t>冬天花園冷冷清清</a:t>
          </a:r>
        </a:p>
      </dgm:t>
    </dgm:pt>
    <dgm:pt modelId="{8739ACFF-E602-42A3-9D07-D0B14CF633A4}" type="parTrans" cxnId="{F31CCFCE-F957-4AD7-82C9-226F1D1C4618}">
      <dgm:prSet/>
      <dgm:spPr/>
      <dgm:t>
        <a:bodyPr/>
        <a:lstStyle/>
        <a:p>
          <a:endParaRPr lang="zh-TW" altLang="en-US"/>
        </a:p>
      </dgm:t>
    </dgm:pt>
    <dgm:pt modelId="{F6B0E161-19CE-4C2E-9C3E-C884DC6B784C}" type="sibTrans" cxnId="{F31CCFCE-F957-4AD7-82C9-226F1D1C4618}">
      <dgm:prSet/>
      <dgm:spPr/>
      <dgm:t>
        <a:bodyPr/>
        <a:lstStyle/>
        <a:p>
          <a:endParaRPr lang="zh-TW" altLang="en-US"/>
        </a:p>
      </dgm:t>
    </dgm:pt>
    <dgm:pt modelId="{487E5695-5E9A-45F9-B21E-76162A709835}">
      <dgm:prSet/>
      <dgm:spPr/>
      <dgm:t>
        <a:bodyPr/>
        <a:lstStyle/>
        <a:p>
          <a:r>
            <a:rPr lang="zh-TW" altLang="en-US" dirty="0"/>
            <a:t>第二年春天，花園恢復原來的熱鬧</a:t>
          </a:r>
        </a:p>
      </dgm:t>
    </dgm:pt>
    <dgm:pt modelId="{238CD2A2-FED2-45EF-BB5D-2BDA23C303CB}" type="parTrans" cxnId="{AF10B8EC-05DE-4878-BE4E-B4ECE852D6F3}">
      <dgm:prSet/>
      <dgm:spPr/>
      <dgm:t>
        <a:bodyPr/>
        <a:lstStyle/>
        <a:p>
          <a:endParaRPr lang="zh-TW" altLang="en-US"/>
        </a:p>
      </dgm:t>
    </dgm:pt>
    <dgm:pt modelId="{4DDF49DC-6518-4110-AD90-5E820DED1119}" type="sibTrans" cxnId="{AF10B8EC-05DE-4878-BE4E-B4ECE852D6F3}">
      <dgm:prSet/>
      <dgm:spPr/>
      <dgm:t>
        <a:bodyPr/>
        <a:lstStyle/>
        <a:p>
          <a:endParaRPr lang="zh-TW" altLang="en-US"/>
        </a:p>
      </dgm:t>
    </dgm:pt>
    <dgm:pt modelId="{7D2479A0-3815-4102-A0D8-28AEC36F3733}" type="pres">
      <dgm:prSet presAssocID="{420201AC-05EE-4EB2-8EDA-BC5F527802B9}" presName="Name0" presStyleCnt="0">
        <dgm:presLayoutVars>
          <dgm:dir/>
          <dgm:resizeHandles val="exact"/>
        </dgm:presLayoutVars>
      </dgm:prSet>
      <dgm:spPr/>
    </dgm:pt>
    <dgm:pt modelId="{42616913-13F9-4A5B-B71E-B69DCDF4E670}" type="pres">
      <dgm:prSet presAssocID="{D3B064D6-57C6-4137-9B16-851C665C3BC1}" presName="node" presStyleLbl="node1" presStyleIdx="0" presStyleCnt="4">
        <dgm:presLayoutVars>
          <dgm:bulletEnabled val="1"/>
        </dgm:presLayoutVars>
      </dgm:prSet>
      <dgm:spPr/>
      <dgm:t>
        <a:bodyPr/>
        <a:lstStyle/>
        <a:p>
          <a:endParaRPr lang="zh-TW" altLang="en-US"/>
        </a:p>
      </dgm:t>
    </dgm:pt>
    <dgm:pt modelId="{EBE4D522-8802-4845-A03C-95A4AE17883E}" type="pres">
      <dgm:prSet presAssocID="{871D25A7-4D7A-4121-83B8-739BC7B4C5FE}" presName="sibTrans" presStyleLbl="sibTrans2D1" presStyleIdx="0" presStyleCnt="3"/>
      <dgm:spPr/>
      <dgm:t>
        <a:bodyPr/>
        <a:lstStyle/>
        <a:p>
          <a:endParaRPr lang="zh-TW" altLang="en-US"/>
        </a:p>
      </dgm:t>
    </dgm:pt>
    <dgm:pt modelId="{08390D3A-90D8-4EFE-AAD5-8A73ABDF6BD2}" type="pres">
      <dgm:prSet presAssocID="{871D25A7-4D7A-4121-83B8-739BC7B4C5FE}" presName="connectorText" presStyleLbl="sibTrans2D1" presStyleIdx="0" presStyleCnt="3"/>
      <dgm:spPr/>
      <dgm:t>
        <a:bodyPr/>
        <a:lstStyle/>
        <a:p>
          <a:endParaRPr lang="zh-TW" altLang="en-US"/>
        </a:p>
      </dgm:t>
    </dgm:pt>
    <dgm:pt modelId="{CA3D0484-EDA7-495E-8B21-57CCCFB6A533}" type="pres">
      <dgm:prSet presAssocID="{C9086D86-8462-41C3-8CB1-043CE08BB63F}" presName="node" presStyleLbl="node1" presStyleIdx="1" presStyleCnt="4">
        <dgm:presLayoutVars>
          <dgm:bulletEnabled val="1"/>
        </dgm:presLayoutVars>
      </dgm:prSet>
      <dgm:spPr/>
      <dgm:t>
        <a:bodyPr/>
        <a:lstStyle/>
        <a:p>
          <a:endParaRPr lang="zh-TW" altLang="en-US"/>
        </a:p>
      </dgm:t>
    </dgm:pt>
    <dgm:pt modelId="{E93C8887-B6B2-4476-9F4C-4181A2B03F51}" type="pres">
      <dgm:prSet presAssocID="{B1B55A4B-C97A-4585-B4F6-DBF5E69A2791}" presName="sibTrans" presStyleLbl="sibTrans2D1" presStyleIdx="1" presStyleCnt="3"/>
      <dgm:spPr/>
      <dgm:t>
        <a:bodyPr/>
        <a:lstStyle/>
        <a:p>
          <a:endParaRPr lang="zh-TW" altLang="en-US"/>
        </a:p>
      </dgm:t>
    </dgm:pt>
    <dgm:pt modelId="{234ADB59-E65B-40C7-8A88-E7CC30A55873}" type="pres">
      <dgm:prSet presAssocID="{B1B55A4B-C97A-4585-B4F6-DBF5E69A2791}" presName="connectorText" presStyleLbl="sibTrans2D1" presStyleIdx="1" presStyleCnt="3"/>
      <dgm:spPr/>
      <dgm:t>
        <a:bodyPr/>
        <a:lstStyle/>
        <a:p>
          <a:endParaRPr lang="zh-TW" altLang="en-US"/>
        </a:p>
      </dgm:t>
    </dgm:pt>
    <dgm:pt modelId="{C2F84143-10C5-4247-82EC-EE720E36A06A}" type="pres">
      <dgm:prSet presAssocID="{51FA57F6-E71F-4D54-B142-0F721EBFC984}" presName="node" presStyleLbl="node1" presStyleIdx="2" presStyleCnt="4">
        <dgm:presLayoutVars>
          <dgm:bulletEnabled val="1"/>
        </dgm:presLayoutVars>
      </dgm:prSet>
      <dgm:spPr/>
      <dgm:t>
        <a:bodyPr/>
        <a:lstStyle/>
        <a:p>
          <a:endParaRPr lang="zh-TW" altLang="en-US"/>
        </a:p>
      </dgm:t>
    </dgm:pt>
    <dgm:pt modelId="{07FA3049-2817-46B2-9B9B-E26342FA8FEC}" type="pres">
      <dgm:prSet presAssocID="{F6B0E161-19CE-4C2E-9C3E-C884DC6B784C}" presName="sibTrans" presStyleLbl="sibTrans2D1" presStyleIdx="2" presStyleCnt="3"/>
      <dgm:spPr/>
      <dgm:t>
        <a:bodyPr/>
        <a:lstStyle/>
        <a:p>
          <a:endParaRPr lang="zh-TW" altLang="en-US"/>
        </a:p>
      </dgm:t>
    </dgm:pt>
    <dgm:pt modelId="{E7A80142-4540-4045-B235-572479F5EC40}" type="pres">
      <dgm:prSet presAssocID="{F6B0E161-19CE-4C2E-9C3E-C884DC6B784C}" presName="connectorText" presStyleLbl="sibTrans2D1" presStyleIdx="2" presStyleCnt="3"/>
      <dgm:spPr/>
      <dgm:t>
        <a:bodyPr/>
        <a:lstStyle/>
        <a:p>
          <a:endParaRPr lang="zh-TW" altLang="en-US"/>
        </a:p>
      </dgm:t>
    </dgm:pt>
    <dgm:pt modelId="{57A26AF6-428B-469A-B223-4E09FD72EFE1}" type="pres">
      <dgm:prSet presAssocID="{487E5695-5E9A-45F9-B21E-76162A709835}" presName="node" presStyleLbl="node1" presStyleIdx="3" presStyleCnt="4" custLinFactNeighborX="-7734" custLinFactNeighborY="-35">
        <dgm:presLayoutVars>
          <dgm:bulletEnabled val="1"/>
        </dgm:presLayoutVars>
      </dgm:prSet>
      <dgm:spPr/>
      <dgm:t>
        <a:bodyPr/>
        <a:lstStyle/>
        <a:p>
          <a:endParaRPr lang="zh-TW" altLang="en-US"/>
        </a:p>
      </dgm:t>
    </dgm:pt>
  </dgm:ptLst>
  <dgm:cxnLst>
    <dgm:cxn modelId="{0E9E12D9-B3C8-4F79-A94E-10442E3E4FF2}" type="presOf" srcId="{51FA57F6-E71F-4D54-B142-0F721EBFC984}" destId="{C2F84143-10C5-4247-82EC-EE720E36A06A}" srcOrd="0" destOrd="0" presId="urn:microsoft.com/office/officeart/2005/8/layout/process1"/>
    <dgm:cxn modelId="{045EC313-C4E3-4674-98B3-96545E55A7CA}" type="presOf" srcId="{C9086D86-8462-41C3-8CB1-043CE08BB63F}" destId="{CA3D0484-EDA7-495E-8B21-57CCCFB6A533}" srcOrd="0" destOrd="0" presId="urn:microsoft.com/office/officeart/2005/8/layout/process1"/>
    <dgm:cxn modelId="{6D365D2E-91E1-433F-9EB0-9A9E11DD20EA}" srcId="{420201AC-05EE-4EB2-8EDA-BC5F527802B9}" destId="{C9086D86-8462-41C3-8CB1-043CE08BB63F}" srcOrd="1" destOrd="0" parTransId="{7C76D1F5-BC60-425D-BC58-92035C3AB565}" sibTransId="{B1B55A4B-C97A-4585-B4F6-DBF5E69A2791}"/>
    <dgm:cxn modelId="{448C50D0-49BD-4C02-A479-042342F4764D}" type="presOf" srcId="{B1B55A4B-C97A-4585-B4F6-DBF5E69A2791}" destId="{234ADB59-E65B-40C7-8A88-E7CC30A55873}" srcOrd="1" destOrd="0" presId="urn:microsoft.com/office/officeart/2005/8/layout/process1"/>
    <dgm:cxn modelId="{0C90698B-6004-4DBB-B678-2766489177A7}" type="presOf" srcId="{F6B0E161-19CE-4C2E-9C3E-C884DC6B784C}" destId="{E7A80142-4540-4045-B235-572479F5EC40}" srcOrd="1" destOrd="0" presId="urn:microsoft.com/office/officeart/2005/8/layout/process1"/>
    <dgm:cxn modelId="{7EBCF8AD-6490-4A8E-8D54-3A468F9BE729}" type="presOf" srcId="{871D25A7-4D7A-4121-83B8-739BC7B4C5FE}" destId="{08390D3A-90D8-4EFE-AAD5-8A73ABDF6BD2}" srcOrd="1" destOrd="0" presId="urn:microsoft.com/office/officeart/2005/8/layout/process1"/>
    <dgm:cxn modelId="{F31CCFCE-F957-4AD7-82C9-226F1D1C4618}" srcId="{420201AC-05EE-4EB2-8EDA-BC5F527802B9}" destId="{51FA57F6-E71F-4D54-B142-0F721EBFC984}" srcOrd="2" destOrd="0" parTransId="{8739ACFF-E602-42A3-9D07-D0B14CF633A4}" sibTransId="{F6B0E161-19CE-4C2E-9C3E-C884DC6B784C}"/>
    <dgm:cxn modelId="{CF881ECF-DD92-4F70-8B6D-6E9D695F47AA}" type="presOf" srcId="{871D25A7-4D7A-4121-83B8-739BC7B4C5FE}" destId="{EBE4D522-8802-4845-A03C-95A4AE17883E}" srcOrd="0" destOrd="0" presId="urn:microsoft.com/office/officeart/2005/8/layout/process1"/>
    <dgm:cxn modelId="{49EED783-A8A6-4AD1-A46C-B8A55A783CA5}" type="presOf" srcId="{B1B55A4B-C97A-4585-B4F6-DBF5E69A2791}" destId="{E93C8887-B6B2-4476-9F4C-4181A2B03F51}" srcOrd="0" destOrd="0" presId="urn:microsoft.com/office/officeart/2005/8/layout/process1"/>
    <dgm:cxn modelId="{8B9A968A-CC0F-4E27-8883-0D75AF5760DB}" type="presOf" srcId="{F6B0E161-19CE-4C2E-9C3E-C884DC6B784C}" destId="{07FA3049-2817-46B2-9B9B-E26342FA8FEC}" srcOrd="0" destOrd="0" presId="urn:microsoft.com/office/officeart/2005/8/layout/process1"/>
    <dgm:cxn modelId="{6568D245-2CA4-4676-8187-F1BD091B7094}" type="presOf" srcId="{420201AC-05EE-4EB2-8EDA-BC5F527802B9}" destId="{7D2479A0-3815-4102-A0D8-28AEC36F3733}" srcOrd="0" destOrd="0" presId="urn:microsoft.com/office/officeart/2005/8/layout/process1"/>
    <dgm:cxn modelId="{BF07AB9F-7736-403F-A02B-A700D75213AC}" type="presOf" srcId="{487E5695-5E9A-45F9-B21E-76162A709835}" destId="{57A26AF6-428B-469A-B223-4E09FD72EFE1}" srcOrd="0" destOrd="0" presId="urn:microsoft.com/office/officeart/2005/8/layout/process1"/>
    <dgm:cxn modelId="{AF10B8EC-05DE-4878-BE4E-B4ECE852D6F3}" srcId="{420201AC-05EE-4EB2-8EDA-BC5F527802B9}" destId="{487E5695-5E9A-45F9-B21E-76162A709835}" srcOrd="3" destOrd="0" parTransId="{238CD2A2-FED2-45EF-BB5D-2BDA23C303CB}" sibTransId="{4DDF49DC-6518-4110-AD90-5E820DED1119}"/>
    <dgm:cxn modelId="{58EC35A3-5378-4A68-9AF8-3BC46C931774}" srcId="{420201AC-05EE-4EB2-8EDA-BC5F527802B9}" destId="{D3B064D6-57C6-4137-9B16-851C665C3BC1}" srcOrd="0" destOrd="0" parTransId="{0B08BB55-0BB9-4E8B-8993-31FF6070EA04}" sibTransId="{871D25A7-4D7A-4121-83B8-739BC7B4C5FE}"/>
    <dgm:cxn modelId="{963FAC80-501E-4490-B418-1DA453237330}" type="presOf" srcId="{D3B064D6-57C6-4137-9B16-851C665C3BC1}" destId="{42616913-13F9-4A5B-B71E-B69DCDF4E670}" srcOrd="0" destOrd="0" presId="urn:microsoft.com/office/officeart/2005/8/layout/process1"/>
    <dgm:cxn modelId="{2A370E57-6F55-4071-AD5B-EB371ABB016F}" type="presParOf" srcId="{7D2479A0-3815-4102-A0D8-28AEC36F3733}" destId="{42616913-13F9-4A5B-B71E-B69DCDF4E670}" srcOrd="0" destOrd="0" presId="urn:microsoft.com/office/officeart/2005/8/layout/process1"/>
    <dgm:cxn modelId="{91A5E429-3FD9-486C-8232-8CE89825E51C}" type="presParOf" srcId="{7D2479A0-3815-4102-A0D8-28AEC36F3733}" destId="{EBE4D522-8802-4845-A03C-95A4AE17883E}" srcOrd="1" destOrd="0" presId="urn:microsoft.com/office/officeart/2005/8/layout/process1"/>
    <dgm:cxn modelId="{1A080184-7C55-460B-A5A5-E493EEDD3642}" type="presParOf" srcId="{EBE4D522-8802-4845-A03C-95A4AE17883E}" destId="{08390D3A-90D8-4EFE-AAD5-8A73ABDF6BD2}" srcOrd="0" destOrd="0" presId="urn:microsoft.com/office/officeart/2005/8/layout/process1"/>
    <dgm:cxn modelId="{CD43C74A-F8E1-49E5-B8F4-FE7709EB51A4}" type="presParOf" srcId="{7D2479A0-3815-4102-A0D8-28AEC36F3733}" destId="{CA3D0484-EDA7-495E-8B21-57CCCFB6A533}" srcOrd="2" destOrd="0" presId="urn:microsoft.com/office/officeart/2005/8/layout/process1"/>
    <dgm:cxn modelId="{FC4BDD35-C766-425D-8E3E-84CA48420BC8}" type="presParOf" srcId="{7D2479A0-3815-4102-A0D8-28AEC36F3733}" destId="{E93C8887-B6B2-4476-9F4C-4181A2B03F51}" srcOrd="3" destOrd="0" presId="urn:microsoft.com/office/officeart/2005/8/layout/process1"/>
    <dgm:cxn modelId="{2230EF33-4E93-403E-AE79-809C104792B6}" type="presParOf" srcId="{E93C8887-B6B2-4476-9F4C-4181A2B03F51}" destId="{234ADB59-E65B-40C7-8A88-E7CC30A55873}" srcOrd="0" destOrd="0" presId="urn:microsoft.com/office/officeart/2005/8/layout/process1"/>
    <dgm:cxn modelId="{C295183B-CBBB-49AA-8ECA-26401BDEE247}" type="presParOf" srcId="{7D2479A0-3815-4102-A0D8-28AEC36F3733}" destId="{C2F84143-10C5-4247-82EC-EE720E36A06A}" srcOrd="4" destOrd="0" presId="urn:microsoft.com/office/officeart/2005/8/layout/process1"/>
    <dgm:cxn modelId="{A4AA1E96-0A5B-4C74-AC0C-F09C22350773}" type="presParOf" srcId="{7D2479A0-3815-4102-A0D8-28AEC36F3733}" destId="{07FA3049-2817-46B2-9B9B-E26342FA8FEC}" srcOrd="5" destOrd="0" presId="urn:microsoft.com/office/officeart/2005/8/layout/process1"/>
    <dgm:cxn modelId="{C41E519D-C93B-4C04-BF39-996087ADA134}" type="presParOf" srcId="{07FA3049-2817-46B2-9B9B-E26342FA8FEC}" destId="{E7A80142-4540-4045-B235-572479F5EC40}" srcOrd="0" destOrd="0" presId="urn:microsoft.com/office/officeart/2005/8/layout/process1"/>
    <dgm:cxn modelId="{87429EE8-159B-4FEC-BD3F-9F499F1E4759}" type="presParOf" srcId="{7D2479A0-3815-4102-A0D8-28AEC36F3733}" destId="{57A26AF6-428B-469A-B223-4E09FD72EFE1}"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F2C7B-1901-44D0-93A7-ACF219E6271E}">
      <dsp:nvSpPr>
        <dsp:cNvPr id="0" name=""/>
        <dsp:cNvSpPr/>
      </dsp:nvSpPr>
      <dsp:spPr>
        <a:xfrm>
          <a:off x="-6049653" y="-925654"/>
          <a:ext cx="7201628" cy="7201628"/>
        </a:xfrm>
        <a:prstGeom prst="blockArc">
          <a:avLst>
            <a:gd name="adj1" fmla="val 18900000"/>
            <a:gd name="adj2" fmla="val 2700000"/>
            <a:gd name="adj3" fmla="val 300"/>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4125C2-1100-4754-B728-AF2BE811273D}">
      <dsp:nvSpPr>
        <dsp:cNvPr id="0" name=""/>
        <dsp:cNvSpPr/>
      </dsp:nvSpPr>
      <dsp:spPr>
        <a:xfrm>
          <a:off x="740956" y="535031"/>
          <a:ext cx="7517801" cy="1070063"/>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49363" tIns="76200" rIns="76200" bIns="76200" numCol="1" spcCol="1270" anchor="ctr" anchorCtr="0">
          <a:noAutofit/>
        </a:bodyPr>
        <a:lstStyle/>
        <a:p>
          <a:pPr lvl="0" algn="l" defTabSz="1333500">
            <a:lnSpc>
              <a:spcPct val="90000"/>
            </a:lnSpc>
            <a:spcBef>
              <a:spcPct val="0"/>
            </a:spcBef>
            <a:spcAft>
              <a:spcPct val="35000"/>
            </a:spcAft>
          </a:pPr>
          <a:r>
            <a:rPr lang="zh-TW" altLang="en-US" sz="3000" kern="1200" dirty="0">
              <a:solidFill>
                <a:srgbClr val="C00000"/>
              </a:solidFill>
            </a:rPr>
            <a:t>自發</a:t>
          </a:r>
          <a:r>
            <a:rPr lang="en-US" altLang="zh-TW" sz="3000" kern="1200" dirty="0"/>
            <a:t>:</a:t>
          </a:r>
          <a:r>
            <a:rPr lang="zh-TW" altLang="en-US" sz="3000" kern="1200" dirty="0"/>
            <a:t>學生是自發主動的學習者，學校教育要善誘學生的動機與熱情。</a:t>
          </a:r>
        </a:p>
      </dsp:txBody>
      <dsp:txXfrm>
        <a:off x="740956" y="535031"/>
        <a:ext cx="7517801" cy="1070063"/>
      </dsp:txXfrm>
    </dsp:sp>
    <dsp:sp modelId="{DDC142C9-381A-47C0-B43B-625D12E76265}">
      <dsp:nvSpPr>
        <dsp:cNvPr id="0" name=""/>
        <dsp:cNvSpPr/>
      </dsp:nvSpPr>
      <dsp:spPr>
        <a:xfrm>
          <a:off x="578420" y="882341"/>
          <a:ext cx="325072" cy="37544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28EB4AB-D8B6-44EB-A5BA-5205F3A9D9D6}">
      <dsp:nvSpPr>
        <dsp:cNvPr id="0" name=""/>
        <dsp:cNvSpPr/>
      </dsp:nvSpPr>
      <dsp:spPr>
        <a:xfrm>
          <a:off x="1129924" y="2140127"/>
          <a:ext cx="7128833" cy="1070063"/>
        </a:xfrm>
        <a:prstGeom prst="rect">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49363" tIns="76200" rIns="76200" bIns="76200" numCol="1" spcCol="1270" anchor="ctr" anchorCtr="0">
          <a:noAutofit/>
        </a:bodyPr>
        <a:lstStyle/>
        <a:p>
          <a:pPr lvl="0" algn="l" defTabSz="1333500">
            <a:lnSpc>
              <a:spcPct val="90000"/>
            </a:lnSpc>
            <a:spcBef>
              <a:spcPct val="0"/>
            </a:spcBef>
            <a:spcAft>
              <a:spcPct val="35000"/>
            </a:spcAft>
          </a:pPr>
          <a:r>
            <a:rPr lang="zh-TW" altLang="en-US" sz="3000" kern="1200" dirty="0">
              <a:solidFill>
                <a:srgbClr val="C00000"/>
              </a:solidFill>
            </a:rPr>
            <a:t>互動</a:t>
          </a:r>
          <a:r>
            <a:rPr lang="en-US" altLang="zh-TW" sz="3000" kern="1200" dirty="0"/>
            <a:t>:</a:t>
          </a:r>
          <a:r>
            <a:rPr lang="zh-TW" altLang="en-US" sz="3000" kern="1200" dirty="0"/>
            <a:t>展開與自我、與他人</a:t>
          </a:r>
          <a:r>
            <a:rPr lang="zh-TW" altLang="en-US" sz="3000" kern="1200" dirty="0">
              <a:latin typeface="新細明體" panose="02020500000000000000" pitchFamily="18" charset="-120"/>
              <a:ea typeface="新細明體" panose="02020500000000000000" pitchFamily="18" charset="-120"/>
            </a:rPr>
            <a:t>、</a:t>
          </a:r>
          <a:r>
            <a:rPr lang="zh-TW" altLang="en-US" sz="3000" kern="1200" dirty="0"/>
            <a:t>與社會</a:t>
          </a:r>
          <a:r>
            <a:rPr lang="zh-TW" altLang="en-US" sz="3000" kern="1200" dirty="0">
              <a:latin typeface="新細明體" panose="02020500000000000000" pitchFamily="18" charset="-120"/>
              <a:ea typeface="新細明體" panose="02020500000000000000" pitchFamily="18" charset="-120"/>
            </a:rPr>
            <a:t>、</a:t>
          </a:r>
          <a:r>
            <a:rPr lang="zh-TW" altLang="en-US" sz="3000" kern="1200" dirty="0"/>
            <a:t>與自然的各種互動能力。</a:t>
          </a:r>
        </a:p>
      </dsp:txBody>
      <dsp:txXfrm>
        <a:off x="1129924" y="2140127"/>
        <a:ext cx="7128833" cy="1070063"/>
      </dsp:txXfrm>
    </dsp:sp>
    <dsp:sp modelId="{6D9B274A-2021-4CE8-A628-864E65B64EB4}">
      <dsp:nvSpPr>
        <dsp:cNvPr id="0" name=""/>
        <dsp:cNvSpPr/>
      </dsp:nvSpPr>
      <dsp:spPr>
        <a:xfrm>
          <a:off x="952628" y="2432134"/>
          <a:ext cx="354592" cy="48604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4966938"/>
              <a:satOff val="19906"/>
              <a:lumOff val="4314"/>
              <a:alphaOff val="0"/>
            </a:schemeClr>
          </a:solidFill>
          <a:prstDash val="solid"/>
        </a:ln>
        <a:effectLst/>
      </dsp:spPr>
      <dsp:style>
        <a:lnRef idx="1">
          <a:scrgbClr r="0" g="0" b="0"/>
        </a:lnRef>
        <a:fillRef idx="2">
          <a:scrgbClr r="0" g="0" b="0"/>
        </a:fillRef>
        <a:effectRef idx="0">
          <a:scrgbClr r="0" g="0" b="0"/>
        </a:effectRef>
        <a:fontRef idx="minor"/>
      </dsp:style>
    </dsp:sp>
    <dsp:sp modelId="{ABBB03F5-A813-49A8-B747-914F129DFFD3}">
      <dsp:nvSpPr>
        <dsp:cNvPr id="0" name=""/>
        <dsp:cNvSpPr/>
      </dsp:nvSpPr>
      <dsp:spPr>
        <a:xfrm>
          <a:off x="740956" y="3745223"/>
          <a:ext cx="7517801" cy="1070063"/>
        </a:xfrm>
        <a:prstGeom prst="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49363" tIns="76200" rIns="76200" bIns="76200" numCol="1" spcCol="1270" anchor="ctr" anchorCtr="0">
          <a:noAutofit/>
        </a:bodyPr>
        <a:lstStyle/>
        <a:p>
          <a:pPr lvl="0" algn="l" defTabSz="1333500">
            <a:lnSpc>
              <a:spcPct val="90000"/>
            </a:lnSpc>
            <a:spcBef>
              <a:spcPct val="0"/>
            </a:spcBef>
            <a:spcAft>
              <a:spcPct val="35000"/>
            </a:spcAft>
          </a:pPr>
          <a:r>
            <a:rPr lang="zh-TW" altLang="en-US" sz="3000" kern="1200" dirty="0">
              <a:solidFill>
                <a:srgbClr val="C00000"/>
              </a:solidFill>
            </a:rPr>
            <a:t>共好</a:t>
          </a:r>
          <a:r>
            <a:rPr lang="en-US" altLang="zh-TW" sz="3000" kern="1200" dirty="0"/>
            <a:t>:</a:t>
          </a:r>
          <a:r>
            <a:rPr lang="zh-TW" altLang="en-US" sz="3000" kern="1200" dirty="0"/>
            <a:t>願意致力社會、自然與文化的永續發展，共同謀求彼此的互惠與共好</a:t>
          </a:r>
        </a:p>
      </dsp:txBody>
      <dsp:txXfrm>
        <a:off x="740956" y="3745223"/>
        <a:ext cx="7517801" cy="1070063"/>
      </dsp:txXfrm>
    </dsp:sp>
    <dsp:sp modelId="{D5FEE5FF-2185-4EB5-A153-ED50F95319A7}">
      <dsp:nvSpPr>
        <dsp:cNvPr id="0" name=""/>
        <dsp:cNvSpPr/>
      </dsp:nvSpPr>
      <dsp:spPr>
        <a:xfrm>
          <a:off x="474262" y="4060069"/>
          <a:ext cx="533386" cy="44037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9933876"/>
              <a:satOff val="39811"/>
              <a:lumOff val="8628"/>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EED1A-15CB-4FCC-9E35-0CBECB27CDBB}">
      <dsp:nvSpPr>
        <dsp:cNvPr id="0" name=""/>
        <dsp:cNvSpPr/>
      </dsp:nvSpPr>
      <dsp:spPr>
        <a:xfrm>
          <a:off x="0" y="436751"/>
          <a:ext cx="7416824" cy="630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D5E8BB3-D9FC-44F2-9B34-13B28DC9BF3A}">
      <dsp:nvSpPr>
        <dsp:cNvPr id="0" name=""/>
        <dsp:cNvSpPr/>
      </dsp:nvSpPr>
      <dsp:spPr>
        <a:xfrm>
          <a:off x="370841" y="67751"/>
          <a:ext cx="6739964" cy="73800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237" tIns="0" rIns="196237" bIns="0" numCol="1" spcCol="1270" anchor="ctr" anchorCtr="0">
          <a:noAutofit/>
        </a:bodyPr>
        <a:lstStyle/>
        <a:p>
          <a:pPr lvl="0" algn="l" defTabSz="1066800">
            <a:lnSpc>
              <a:spcPct val="90000"/>
            </a:lnSpc>
            <a:spcBef>
              <a:spcPct val="0"/>
            </a:spcBef>
            <a:spcAft>
              <a:spcPct val="35000"/>
            </a:spcAft>
          </a:pPr>
          <a:r>
            <a:rPr lang="en-US" altLang="zh-TW"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 </a:t>
          </a:r>
          <a:r>
            <a:rPr lang="zh-TW" altLang="en-US"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原理來自概念圖</a:t>
          </a:r>
          <a:r>
            <a:rPr lang="en-US" altLang="zh-TW"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(concept map)</a:t>
          </a:r>
          <a:endParaRPr lang="zh-TW" altLang="en-US"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sp:txBody>
      <dsp:txXfrm>
        <a:off x="406867" y="103777"/>
        <a:ext cx="6667912" cy="665948"/>
      </dsp:txXfrm>
    </dsp:sp>
    <dsp:sp modelId="{3C812B81-5F51-4991-A864-870BCBA9F7B0}">
      <dsp:nvSpPr>
        <dsp:cNvPr id="0" name=""/>
        <dsp:cNvSpPr/>
      </dsp:nvSpPr>
      <dsp:spPr>
        <a:xfrm>
          <a:off x="0" y="1570752"/>
          <a:ext cx="7416824" cy="6300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8BE96D7-5DA2-4B3B-9C9F-584A4FBB753C}">
      <dsp:nvSpPr>
        <dsp:cNvPr id="0" name=""/>
        <dsp:cNvSpPr/>
      </dsp:nvSpPr>
      <dsp:spPr>
        <a:xfrm>
          <a:off x="370841" y="1201752"/>
          <a:ext cx="6739964" cy="73800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237" tIns="0" rIns="196237"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altLang="zh-TW"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2. </a:t>
          </a:r>
          <a:r>
            <a:rPr lang="zh-TW" altLang="zh-TW"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是一種認知教學的組織圖</a:t>
          </a:r>
          <a:endParaRPr lang="zh-TW" altLang="en-US"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sp:txBody>
      <dsp:txXfrm>
        <a:off x="406867" y="1237778"/>
        <a:ext cx="6667912" cy="665948"/>
      </dsp:txXfrm>
    </dsp:sp>
    <dsp:sp modelId="{A272C7FF-D7C8-47EF-BF37-399357E01728}">
      <dsp:nvSpPr>
        <dsp:cNvPr id="0" name=""/>
        <dsp:cNvSpPr/>
      </dsp:nvSpPr>
      <dsp:spPr>
        <a:xfrm>
          <a:off x="0" y="2704752"/>
          <a:ext cx="7416824" cy="6300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5D9610-204C-4F3F-8F8C-C506E6E08258}">
      <dsp:nvSpPr>
        <dsp:cNvPr id="0" name=""/>
        <dsp:cNvSpPr/>
      </dsp:nvSpPr>
      <dsp:spPr>
        <a:xfrm>
          <a:off x="370841" y="2335752"/>
          <a:ext cx="6739964" cy="738000"/>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237" tIns="0" rIns="196237" bIns="0" numCol="1" spcCol="1270" anchor="ctr" anchorCtr="0">
          <a:noAutofit/>
        </a:bodyPr>
        <a:lstStyle/>
        <a:p>
          <a:pPr lvl="0" algn="l" defTabSz="1066800">
            <a:lnSpc>
              <a:spcPct val="90000"/>
            </a:lnSpc>
            <a:spcBef>
              <a:spcPct val="0"/>
            </a:spcBef>
            <a:spcAft>
              <a:spcPct val="35000"/>
            </a:spcAft>
          </a:pPr>
          <a:r>
            <a:rPr lang="en-US" altLang="zh-TW"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3. </a:t>
          </a:r>
          <a:r>
            <a:rPr lang="zh-TW"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以學習者的能力</a:t>
          </a:r>
          <a:r>
            <a:rPr lang="zh-TW" altLang="en-US"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為基礎</a:t>
          </a:r>
          <a:r>
            <a:rPr lang="zh-TW"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去呈現概念結構</a:t>
          </a:r>
          <a:endParaRPr lang="zh-TW" altLang="en-US"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sp:txBody>
      <dsp:txXfrm>
        <a:off x="406867" y="2371778"/>
        <a:ext cx="6667912" cy="665948"/>
      </dsp:txXfrm>
    </dsp:sp>
    <dsp:sp modelId="{22144820-38E1-4F6E-8FF9-87B4D7B977A6}">
      <dsp:nvSpPr>
        <dsp:cNvPr id="0" name=""/>
        <dsp:cNvSpPr/>
      </dsp:nvSpPr>
      <dsp:spPr>
        <a:xfrm>
          <a:off x="0" y="3838752"/>
          <a:ext cx="7416824" cy="630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5F17D43-32BB-4FD8-A3BA-80AA751BDDCC}">
      <dsp:nvSpPr>
        <dsp:cNvPr id="0" name=""/>
        <dsp:cNvSpPr/>
      </dsp:nvSpPr>
      <dsp:spPr>
        <a:xfrm>
          <a:off x="370841" y="3469752"/>
          <a:ext cx="6739964" cy="73800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237" tIns="0" rIns="196237" bIns="0" numCol="1" spcCol="1270" anchor="ctr" anchorCtr="0">
          <a:noAutofit/>
        </a:bodyPr>
        <a:lstStyle/>
        <a:p>
          <a:pPr lvl="0" algn="l" defTabSz="1066800">
            <a:lnSpc>
              <a:spcPct val="90000"/>
            </a:lnSpc>
            <a:spcBef>
              <a:spcPct val="0"/>
            </a:spcBef>
            <a:spcAft>
              <a:spcPct val="35000"/>
            </a:spcAft>
          </a:pPr>
          <a:r>
            <a:rPr lang="en-US" altLang="zh-TW"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4. </a:t>
          </a:r>
          <a:r>
            <a:rPr lang="zh-TW" altLang="en-US"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參考</a:t>
          </a:r>
          <a:r>
            <a:rPr lang="zh-TW"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運算模式為媒介來呈現概念設計與思考</a:t>
          </a:r>
          <a:endParaRPr lang="zh-TW" altLang="en-US" sz="2400" b="1" kern="1200"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dsp:txBody>
      <dsp:txXfrm>
        <a:off x="406867" y="3505778"/>
        <a:ext cx="6667912"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7C843-C4F9-4C0D-ADAC-FCD5BA722E49}">
      <dsp:nvSpPr>
        <dsp:cNvPr id="0" name=""/>
        <dsp:cNvSpPr/>
      </dsp:nvSpPr>
      <dsp:spPr>
        <a:xfrm>
          <a:off x="-5116992" y="-783865"/>
          <a:ext cx="6093694" cy="6093694"/>
        </a:xfrm>
        <a:prstGeom prst="blockArc">
          <a:avLst>
            <a:gd name="adj1" fmla="val 18900000"/>
            <a:gd name="adj2" fmla="val 2700000"/>
            <a:gd name="adj3" fmla="val 354"/>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02C212-6CE1-4DE1-817D-374B3D6F6ED6}">
      <dsp:nvSpPr>
        <dsp:cNvPr id="0" name=""/>
        <dsp:cNvSpPr/>
      </dsp:nvSpPr>
      <dsp:spPr>
        <a:xfrm>
          <a:off x="573878" y="228276"/>
          <a:ext cx="8112907" cy="56106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8" tIns="71120" rIns="71120" bIns="71120"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一、連結</a:t>
          </a:r>
          <a:r>
            <a:rPr lang="zh-TW" altLang="en-US" sz="2800" kern="1200" dirty="0">
              <a:solidFill>
                <a:srgbClr val="C00000"/>
              </a:solidFill>
              <a:latin typeface="標楷體" panose="03000509000000000000" pitchFamily="65" charset="-120"/>
              <a:ea typeface="標楷體" panose="03000509000000000000" pitchFamily="65" charset="-120"/>
            </a:rPr>
            <a:t>實際的情境脈絡</a:t>
          </a:r>
          <a:r>
            <a:rPr lang="zh-TW" altLang="en-US" sz="2800" kern="1200" dirty="0">
              <a:latin typeface="標楷體" panose="03000509000000000000" pitchFamily="65" charset="-120"/>
              <a:ea typeface="標楷體" panose="03000509000000000000" pitchFamily="65" charset="-120"/>
            </a:rPr>
            <a:t>，讓學習產生意義。</a:t>
          </a:r>
        </a:p>
      </dsp:txBody>
      <dsp:txXfrm>
        <a:off x="573878" y="228276"/>
        <a:ext cx="8112907" cy="561064"/>
      </dsp:txXfrm>
    </dsp:sp>
    <dsp:sp modelId="{4EAF946A-5B53-48E1-86F3-52CEB63C382D}">
      <dsp:nvSpPr>
        <dsp:cNvPr id="0" name=""/>
        <dsp:cNvSpPr/>
      </dsp:nvSpPr>
      <dsp:spPr>
        <a:xfrm>
          <a:off x="76237" y="260921"/>
          <a:ext cx="870342" cy="870342"/>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3D9CD9-93E4-4AA1-9245-EE499EB9F9EF}">
      <dsp:nvSpPr>
        <dsp:cNvPr id="0" name=""/>
        <dsp:cNvSpPr/>
      </dsp:nvSpPr>
      <dsp:spPr>
        <a:xfrm>
          <a:off x="973080" y="1045114"/>
          <a:ext cx="7713717" cy="950469"/>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8" tIns="71120" rIns="71120" bIns="71120"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二、強調</a:t>
          </a:r>
          <a:r>
            <a:rPr lang="zh-TW" altLang="en-US" sz="2800" kern="1200" dirty="0">
              <a:solidFill>
                <a:srgbClr val="C00000"/>
              </a:solidFill>
              <a:latin typeface="標楷體" panose="03000509000000000000" pitchFamily="65" charset="-120"/>
              <a:ea typeface="標楷體" panose="03000509000000000000" pitchFamily="65" charset="-120"/>
            </a:rPr>
            <a:t>學生參與和主動學習</a:t>
          </a:r>
          <a:r>
            <a:rPr lang="zh-TW" altLang="en-US" sz="2800" kern="1200" dirty="0">
              <a:latin typeface="標楷體" panose="03000509000000000000" pitchFamily="65" charset="-120"/>
              <a:ea typeface="標楷體" panose="03000509000000000000" pitchFamily="65" charset="-120"/>
            </a:rPr>
            <a:t>，得以運用與強化相關能力。</a:t>
          </a:r>
        </a:p>
      </dsp:txBody>
      <dsp:txXfrm>
        <a:off x="973080" y="1045114"/>
        <a:ext cx="7713717" cy="950469"/>
      </dsp:txXfrm>
    </dsp:sp>
    <dsp:sp modelId="{CD3AE3E9-66B1-4E4F-9AAF-BF809BA7A95B}">
      <dsp:nvSpPr>
        <dsp:cNvPr id="0" name=""/>
        <dsp:cNvSpPr/>
      </dsp:nvSpPr>
      <dsp:spPr>
        <a:xfrm>
          <a:off x="475427" y="1305514"/>
          <a:ext cx="870342" cy="870342"/>
        </a:xfrm>
        <a:prstGeom prst="ellipse">
          <a:avLst/>
        </a:prstGeom>
        <a:solidFill>
          <a:schemeClr val="lt1">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sp>
    <dsp:sp modelId="{AFBDED81-E05B-468C-B279-A0D7282DED48}">
      <dsp:nvSpPr>
        <dsp:cNvPr id="0" name=""/>
        <dsp:cNvSpPr/>
      </dsp:nvSpPr>
      <dsp:spPr>
        <a:xfrm>
          <a:off x="973082" y="2167247"/>
          <a:ext cx="7713717" cy="971657"/>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8" tIns="71120" rIns="71120" bIns="71120" numCol="1" spcCol="1270" anchor="ctr" anchorCtr="0">
          <a:noAutofit/>
        </a:bodyPr>
        <a:lstStyle/>
        <a:p>
          <a:pPr lvl="0" algn="l" defTabSz="1244600">
            <a:lnSpc>
              <a:spcPct val="90000"/>
            </a:lnSpc>
            <a:spcBef>
              <a:spcPct val="0"/>
            </a:spcBef>
            <a:spcAft>
              <a:spcPct val="35000"/>
            </a:spcAft>
          </a:pPr>
          <a:r>
            <a:rPr lang="zh-TW" altLang="en-US" sz="2800" kern="1200" dirty="0">
              <a:solidFill>
                <a:srgbClr val="C00000"/>
              </a:solidFill>
              <a:latin typeface="標楷體" panose="03000509000000000000" pitchFamily="65" charset="-120"/>
              <a:ea typeface="標楷體" panose="03000509000000000000" pitchFamily="65" charset="-120"/>
            </a:rPr>
            <a:t>三、兼顧學習內容與歷程（學習表現），以彰顯素養</a:t>
          </a:r>
          <a:r>
            <a:rPr lang="en-US" altLang="zh-TW" sz="2800" kern="1200" dirty="0">
              <a:solidFill>
                <a:srgbClr val="C00000"/>
              </a:solidFill>
              <a:latin typeface="標楷體" panose="03000509000000000000" pitchFamily="65" charset="-120"/>
              <a:ea typeface="標楷體" panose="03000509000000000000" pitchFamily="65" charset="-120"/>
            </a:rPr>
            <a:t>(</a:t>
          </a:r>
          <a:r>
            <a:rPr lang="zh-TW" altLang="en-US" sz="2800" kern="1200" dirty="0">
              <a:solidFill>
                <a:srgbClr val="C00000"/>
              </a:solidFill>
              <a:latin typeface="標楷體" panose="03000509000000000000" pitchFamily="65" charset="-120"/>
              <a:ea typeface="標楷體" panose="03000509000000000000" pitchFamily="65" charset="-120"/>
            </a:rPr>
            <a:t>知識、技能、情意的統整能力</a:t>
          </a:r>
          <a:r>
            <a:rPr lang="en-US" altLang="zh-TW" sz="2800" kern="1200" dirty="0">
              <a:solidFill>
                <a:srgbClr val="C00000"/>
              </a:solidFill>
              <a:latin typeface="標楷體" panose="03000509000000000000" pitchFamily="65" charset="-120"/>
              <a:ea typeface="標楷體" panose="03000509000000000000" pitchFamily="65" charset="-120"/>
            </a:rPr>
            <a:t>)</a:t>
          </a:r>
          <a:r>
            <a:rPr lang="zh-TW" altLang="en-US" sz="2800" kern="1200" dirty="0">
              <a:solidFill>
                <a:srgbClr val="C00000"/>
              </a:solidFill>
              <a:latin typeface="標楷體" panose="03000509000000000000" pitchFamily="65" charset="-120"/>
              <a:ea typeface="標楷體" panose="03000509000000000000" pitchFamily="65" charset="-120"/>
            </a:rPr>
            <a:t>。</a:t>
          </a:r>
        </a:p>
      </dsp:txBody>
      <dsp:txXfrm>
        <a:off x="973082" y="2167247"/>
        <a:ext cx="7713717" cy="971657"/>
      </dsp:txXfrm>
    </dsp:sp>
    <dsp:sp modelId="{9E2C0613-22DA-4BF0-B0AC-8746C57AA39D}">
      <dsp:nvSpPr>
        <dsp:cNvPr id="0" name=""/>
        <dsp:cNvSpPr/>
      </dsp:nvSpPr>
      <dsp:spPr>
        <a:xfrm>
          <a:off x="475427" y="2350106"/>
          <a:ext cx="870342" cy="870342"/>
        </a:xfrm>
        <a:prstGeom prst="ellipse">
          <a:avLst/>
        </a:prstGeom>
        <a:solidFill>
          <a:schemeClr val="lt1">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sp>
    <dsp:sp modelId="{5F5670CE-3C4E-4A63-8288-821E30AED91C}">
      <dsp:nvSpPr>
        <dsp:cNvPr id="0" name=""/>
        <dsp:cNvSpPr/>
      </dsp:nvSpPr>
      <dsp:spPr>
        <a:xfrm>
          <a:off x="573892" y="3500288"/>
          <a:ext cx="8112907" cy="703236"/>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8" tIns="71120" rIns="71120" bIns="71120"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四、針對不同核心素養項目，應有不同設計重點。</a:t>
          </a:r>
        </a:p>
      </dsp:txBody>
      <dsp:txXfrm>
        <a:off x="573892" y="3500288"/>
        <a:ext cx="8112907" cy="703236"/>
      </dsp:txXfrm>
    </dsp:sp>
    <dsp:sp modelId="{2DEBF29A-5293-494D-A586-EE88921C3324}">
      <dsp:nvSpPr>
        <dsp:cNvPr id="0" name=""/>
        <dsp:cNvSpPr/>
      </dsp:nvSpPr>
      <dsp:spPr>
        <a:xfrm>
          <a:off x="76237" y="3394698"/>
          <a:ext cx="870342" cy="870342"/>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B7C84-91E9-4CF6-8BB3-D50D25FAD87D}">
      <dsp:nvSpPr>
        <dsp:cNvPr id="0" name=""/>
        <dsp:cNvSpPr/>
      </dsp:nvSpPr>
      <dsp:spPr>
        <a:xfrm>
          <a:off x="0" y="321963"/>
          <a:ext cx="4992793" cy="13891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7496" tIns="437388" rIns="387496"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t>特殊教育課程的變革</a:t>
          </a:r>
          <a:endParaRPr lang="en-US" altLang="zh-TW" sz="2400" kern="1200" dirty="0"/>
        </a:p>
        <a:p>
          <a:pPr marL="228600" lvl="1" indent="-228600" algn="l" defTabSz="1066800">
            <a:lnSpc>
              <a:spcPct val="90000"/>
            </a:lnSpc>
            <a:spcBef>
              <a:spcPct val="0"/>
            </a:spcBef>
            <a:spcAft>
              <a:spcPct val="15000"/>
            </a:spcAft>
            <a:buChar char="••"/>
          </a:pPr>
          <a:r>
            <a:rPr lang="zh-TW" altLang="en-US" sz="2400" kern="1200" dirty="0"/>
            <a:t>不同層次看課程</a:t>
          </a:r>
          <a:endParaRPr lang="en-US" altLang="zh-TW" sz="2400" kern="1200" dirty="0"/>
        </a:p>
      </dsp:txBody>
      <dsp:txXfrm>
        <a:off x="0" y="321963"/>
        <a:ext cx="4992793" cy="1389150"/>
      </dsp:txXfrm>
    </dsp:sp>
    <dsp:sp modelId="{91A1ECB0-AE5B-4546-8D37-002DDA9AC118}">
      <dsp:nvSpPr>
        <dsp:cNvPr id="0" name=""/>
        <dsp:cNvSpPr/>
      </dsp:nvSpPr>
      <dsp:spPr>
        <a:xfrm>
          <a:off x="249639" y="12003"/>
          <a:ext cx="3494955"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101" tIns="0" rIns="132101" bIns="0" numCol="1" spcCol="1270" anchor="ctr" anchorCtr="0">
          <a:noAutofit/>
        </a:bodyPr>
        <a:lstStyle/>
        <a:p>
          <a:pPr lvl="0" algn="l" defTabSz="1066800">
            <a:lnSpc>
              <a:spcPct val="90000"/>
            </a:lnSpc>
            <a:spcBef>
              <a:spcPct val="0"/>
            </a:spcBef>
            <a:spcAft>
              <a:spcPct val="35000"/>
            </a:spcAft>
          </a:pPr>
          <a:r>
            <a:rPr lang="zh-TW" altLang="en-US" sz="2400" kern="1200" dirty="0"/>
            <a:t>前言</a:t>
          </a:r>
        </a:p>
      </dsp:txBody>
      <dsp:txXfrm>
        <a:off x="279901" y="42265"/>
        <a:ext cx="3434431" cy="559396"/>
      </dsp:txXfrm>
    </dsp:sp>
    <dsp:sp modelId="{F9DC1EEA-70F4-4EB4-8579-F41A617310EC}">
      <dsp:nvSpPr>
        <dsp:cNvPr id="0" name=""/>
        <dsp:cNvSpPr/>
      </dsp:nvSpPr>
      <dsp:spPr>
        <a:xfrm>
          <a:off x="0" y="2134473"/>
          <a:ext cx="4992793" cy="18191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7496" tIns="437388" rIns="387496"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t>法規</a:t>
          </a:r>
          <a:endParaRPr lang="en-US" altLang="zh-TW" sz="2400" kern="1200" dirty="0"/>
        </a:p>
        <a:p>
          <a:pPr marL="228600" lvl="1" indent="-228600" algn="l" defTabSz="1066800">
            <a:lnSpc>
              <a:spcPct val="90000"/>
            </a:lnSpc>
            <a:spcBef>
              <a:spcPct val="0"/>
            </a:spcBef>
            <a:spcAft>
              <a:spcPct val="15000"/>
            </a:spcAft>
            <a:buChar char="••"/>
          </a:pPr>
          <a:r>
            <a:rPr lang="zh-TW" altLang="en-US" sz="2400" kern="1200" dirty="0"/>
            <a:t>總綱</a:t>
          </a:r>
          <a:endParaRPr lang="en-US" altLang="zh-TW" sz="2400" kern="1200" dirty="0"/>
        </a:p>
        <a:p>
          <a:pPr marL="228600" lvl="1" indent="-228600" algn="l" defTabSz="1066800">
            <a:lnSpc>
              <a:spcPct val="90000"/>
            </a:lnSpc>
            <a:spcBef>
              <a:spcPct val="0"/>
            </a:spcBef>
            <a:spcAft>
              <a:spcPct val="15000"/>
            </a:spcAft>
            <a:buChar char="••"/>
          </a:pPr>
          <a:r>
            <a:rPr lang="zh-TW" altLang="en-US" sz="2400" kern="1200" dirty="0"/>
            <a:t>實施規範</a:t>
          </a:r>
          <a:endParaRPr lang="en-US" altLang="zh-TW" sz="2400" kern="1200" dirty="0"/>
        </a:p>
      </dsp:txBody>
      <dsp:txXfrm>
        <a:off x="0" y="2134473"/>
        <a:ext cx="4992793" cy="1819125"/>
      </dsp:txXfrm>
    </dsp:sp>
    <dsp:sp modelId="{2286CCF2-414A-4CDE-83CD-1CB6E2BC2A51}">
      <dsp:nvSpPr>
        <dsp:cNvPr id="0" name=""/>
        <dsp:cNvSpPr/>
      </dsp:nvSpPr>
      <dsp:spPr>
        <a:xfrm>
          <a:off x="249639" y="1824513"/>
          <a:ext cx="3494955"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101" tIns="0" rIns="132101" bIns="0" numCol="1" spcCol="1270" anchor="ctr" anchorCtr="0">
          <a:noAutofit/>
        </a:bodyPr>
        <a:lstStyle/>
        <a:p>
          <a:pPr lvl="0" algn="l" defTabSz="1066800">
            <a:lnSpc>
              <a:spcPct val="90000"/>
            </a:lnSpc>
            <a:spcBef>
              <a:spcPct val="0"/>
            </a:spcBef>
            <a:spcAft>
              <a:spcPct val="35000"/>
            </a:spcAft>
          </a:pPr>
          <a:r>
            <a:rPr lang="zh-TW" altLang="en-US" sz="2400" kern="1200" dirty="0"/>
            <a:t>課程調整的規定</a:t>
          </a:r>
          <a:endParaRPr lang="en-US" altLang="zh-TW" sz="2400" kern="1200" dirty="0"/>
        </a:p>
      </dsp:txBody>
      <dsp:txXfrm>
        <a:off x="279901" y="1854775"/>
        <a:ext cx="3434431" cy="559396"/>
      </dsp:txXfrm>
    </dsp:sp>
    <dsp:sp modelId="{27BC579F-B5F4-45C7-815A-E3BD9D0DA6D3}">
      <dsp:nvSpPr>
        <dsp:cNvPr id="0" name=""/>
        <dsp:cNvSpPr/>
      </dsp:nvSpPr>
      <dsp:spPr>
        <a:xfrm>
          <a:off x="0" y="4376959"/>
          <a:ext cx="4992793" cy="13891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7496" tIns="437388" rIns="387496"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t>學校和班級層次</a:t>
          </a:r>
          <a:endParaRPr lang="en-US" altLang="zh-TW" sz="2400" kern="1200" dirty="0"/>
        </a:p>
        <a:p>
          <a:pPr marL="228600" lvl="1" indent="-228600" algn="l" defTabSz="1066800">
            <a:lnSpc>
              <a:spcPct val="90000"/>
            </a:lnSpc>
            <a:spcBef>
              <a:spcPct val="0"/>
            </a:spcBef>
            <a:spcAft>
              <a:spcPct val="15000"/>
            </a:spcAft>
            <a:buChar char="••"/>
          </a:pPr>
          <a:r>
            <a:rPr lang="zh-TW" altLang="en-US" sz="2400" kern="1200" dirty="0"/>
            <a:t>領域課程調整</a:t>
          </a:r>
          <a:endParaRPr lang="en-US" altLang="zh-TW" sz="2400" kern="1200" dirty="0"/>
        </a:p>
      </dsp:txBody>
      <dsp:txXfrm>
        <a:off x="0" y="4376959"/>
        <a:ext cx="4992793" cy="1389150"/>
      </dsp:txXfrm>
    </dsp:sp>
    <dsp:sp modelId="{516C93CF-1AF6-443B-A620-AF1CF191E007}">
      <dsp:nvSpPr>
        <dsp:cNvPr id="0" name=""/>
        <dsp:cNvSpPr/>
      </dsp:nvSpPr>
      <dsp:spPr>
        <a:xfrm>
          <a:off x="249639" y="4066999"/>
          <a:ext cx="3494955"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101" tIns="0" rIns="132101" bIns="0" numCol="1" spcCol="1270" anchor="ctr" anchorCtr="0">
          <a:noAutofit/>
        </a:bodyPr>
        <a:lstStyle/>
        <a:p>
          <a:pPr lvl="0" algn="l" defTabSz="1066800">
            <a:lnSpc>
              <a:spcPct val="90000"/>
            </a:lnSpc>
            <a:spcBef>
              <a:spcPct val="0"/>
            </a:spcBef>
            <a:spcAft>
              <a:spcPct val="35000"/>
            </a:spcAft>
          </a:pPr>
          <a:r>
            <a:rPr lang="zh-TW" altLang="en-US" sz="2400" kern="1200" dirty="0"/>
            <a:t>課程調整的實施</a:t>
          </a:r>
          <a:endParaRPr lang="en-US" altLang="zh-TW" sz="2400" kern="1200" dirty="0"/>
        </a:p>
      </dsp:txBody>
      <dsp:txXfrm>
        <a:off x="279901" y="4097261"/>
        <a:ext cx="3434431" cy="559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4E4B3-A8B8-4293-9C51-11B2BE81E4B8}">
      <dsp:nvSpPr>
        <dsp:cNvPr id="0" name=""/>
        <dsp:cNvSpPr/>
      </dsp:nvSpPr>
      <dsp:spPr>
        <a:xfrm>
          <a:off x="0" y="1430757"/>
          <a:ext cx="2795985" cy="1180494"/>
        </a:xfrm>
        <a:prstGeom prst="chevron">
          <a:avLst/>
        </a:prstGeom>
        <a:solidFill>
          <a:srgbClr val="FFF1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tx1"/>
              </a:solidFill>
              <a:latin typeface="標楷體" panose="03000509000000000000" pitchFamily="65" charset="-120"/>
              <a:ea typeface="標楷體" panose="03000509000000000000" pitchFamily="65" charset="-120"/>
            </a:rPr>
            <a:t>背不動的</a:t>
          </a:r>
          <a:endParaRPr lang="en-US" altLang="zh-TW" sz="2400" kern="1200" dirty="0">
            <a:solidFill>
              <a:schemeClr val="tx1"/>
            </a:solidFill>
            <a:latin typeface="標楷體" panose="03000509000000000000" pitchFamily="65" charset="-120"/>
            <a:ea typeface="標楷體" panose="03000509000000000000" pitchFamily="65" charset="-120"/>
          </a:endParaRPr>
        </a:p>
        <a:p>
          <a:pPr lvl="0" algn="ctr" defTabSz="1066800">
            <a:lnSpc>
              <a:spcPct val="90000"/>
            </a:lnSpc>
            <a:spcBef>
              <a:spcPct val="0"/>
            </a:spcBef>
            <a:spcAft>
              <a:spcPct val="35000"/>
            </a:spcAft>
          </a:pPr>
          <a:r>
            <a:rPr lang="zh-TW" altLang="en-US" sz="2400" kern="1200" dirty="0">
              <a:solidFill>
                <a:schemeClr val="tx1"/>
              </a:solidFill>
              <a:latin typeface="標楷體" panose="03000509000000000000" pitchFamily="65" charset="-120"/>
              <a:ea typeface="標楷體" panose="03000509000000000000" pitchFamily="65" charset="-120"/>
            </a:rPr>
            <a:t>書包</a:t>
          </a:r>
        </a:p>
      </dsp:txBody>
      <dsp:txXfrm>
        <a:off x="590247" y="1430757"/>
        <a:ext cx="1615491" cy="1180494"/>
      </dsp:txXfrm>
    </dsp:sp>
    <dsp:sp modelId="{94C8038F-5A44-47BF-BB0B-0B368D99F154}">
      <dsp:nvSpPr>
        <dsp:cNvPr id="0" name=""/>
        <dsp:cNvSpPr/>
      </dsp:nvSpPr>
      <dsp:spPr>
        <a:xfrm>
          <a:off x="2322976" y="1465988"/>
          <a:ext cx="2645268" cy="1139299"/>
        </a:xfrm>
        <a:prstGeom prst="chevron">
          <a:avLst/>
        </a:prstGeom>
        <a:solidFill>
          <a:srgbClr val="FFF1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tx1"/>
              </a:solidFill>
              <a:latin typeface="標楷體" panose="03000509000000000000" pitchFamily="65" charset="-120"/>
              <a:ea typeface="標楷體" panose="03000509000000000000" pitchFamily="65" charset="-120"/>
            </a:rPr>
            <a:t>帶得走的</a:t>
          </a:r>
          <a:r>
            <a:rPr lang="en-US" altLang="zh-TW" sz="2400" kern="1200" dirty="0">
              <a:solidFill>
                <a:schemeClr val="tx1"/>
              </a:solidFill>
              <a:latin typeface="標楷體" panose="03000509000000000000" pitchFamily="65" charset="-120"/>
              <a:ea typeface="標楷體" panose="03000509000000000000" pitchFamily="65" charset="-120"/>
            </a:rPr>
            <a:t/>
          </a:r>
          <a:br>
            <a:rPr lang="en-US" altLang="zh-TW" sz="2400" kern="1200" dirty="0">
              <a:solidFill>
                <a:schemeClr val="tx1"/>
              </a:solidFill>
              <a:latin typeface="標楷體" panose="03000509000000000000" pitchFamily="65" charset="-120"/>
              <a:ea typeface="標楷體" panose="03000509000000000000" pitchFamily="65" charset="-120"/>
            </a:rPr>
          </a:br>
          <a:r>
            <a:rPr lang="zh-TW" altLang="en-US" sz="2400" kern="1200" dirty="0">
              <a:solidFill>
                <a:schemeClr val="tx1"/>
              </a:solidFill>
              <a:latin typeface="標楷體" panose="03000509000000000000" pitchFamily="65" charset="-120"/>
              <a:ea typeface="標楷體" panose="03000509000000000000" pitchFamily="65" charset="-120"/>
            </a:rPr>
            <a:t>能力</a:t>
          </a:r>
        </a:p>
      </dsp:txBody>
      <dsp:txXfrm>
        <a:off x="2892626" y="1465988"/>
        <a:ext cx="1505969" cy="1139299"/>
      </dsp:txXfrm>
    </dsp:sp>
    <dsp:sp modelId="{1F8069E6-653E-4BD4-9FA8-ED64C1C7F92D}">
      <dsp:nvSpPr>
        <dsp:cNvPr id="0" name=""/>
        <dsp:cNvSpPr/>
      </dsp:nvSpPr>
      <dsp:spPr>
        <a:xfrm>
          <a:off x="4461379" y="1454490"/>
          <a:ext cx="2569026" cy="1150797"/>
        </a:xfrm>
        <a:prstGeom prst="chevron">
          <a:avLst/>
        </a:prstGeom>
        <a:solidFill>
          <a:srgbClr val="FFF1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zh-TW" altLang="en-US" sz="1600" b="1" kern="1200" dirty="0">
              <a:solidFill>
                <a:schemeClr val="tx1"/>
              </a:solidFill>
              <a:latin typeface="標楷體" panose="03000509000000000000" pitchFamily="65" charset="-120"/>
              <a:ea typeface="標楷體" panose="03000509000000000000" pitchFamily="65" charset="-120"/>
            </a:rPr>
            <a:t>學會</a:t>
          </a:r>
          <a:endParaRPr lang="en-US" altLang="zh-TW" sz="1600" b="1" kern="1200" dirty="0">
            <a:solidFill>
              <a:schemeClr val="tx1"/>
            </a:solidFill>
            <a:latin typeface="標楷體" panose="03000509000000000000" pitchFamily="65" charset="-120"/>
            <a:ea typeface="標楷體" panose="03000509000000000000" pitchFamily="65" charset="-120"/>
          </a:endParaRPr>
        </a:p>
        <a:p>
          <a:pPr lvl="0" algn="ctr" defTabSz="711200">
            <a:lnSpc>
              <a:spcPct val="90000"/>
            </a:lnSpc>
            <a:spcBef>
              <a:spcPct val="0"/>
            </a:spcBef>
            <a:spcAft>
              <a:spcPct val="35000"/>
            </a:spcAft>
          </a:pPr>
          <a:r>
            <a:rPr lang="zh-TW" altLang="en-US" sz="1600" b="1" kern="1200" dirty="0">
              <a:solidFill>
                <a:schemeClr val="tx1"/>
              </a:solidFill>
              <a:latin typeface="標楷體" panose="03000509000000000000" pitchFamily="65" charset="-120"/>
              <a:ea typeface="標楷體" panose="03000509000000000000" pitchFamily="65" charset="-120"/>
            </a:rPr>
            <a:t>與世界連結</a:t>
          </a:r>
          <a:r>
            <a:rPr lang="en-US" altLang="zh-TW" sz="1600" b="1" kern="1200" dirty="0">
              <a:solidFill>
                <a:schemeClr val="tx1"/>
              </a:solidFill>
              <a:latin typeface="標楷體" panose="03000509000000000000" pitchFamily="65" charset="-120"/>
              <a:ea typeface="標楷體" panose="03000509000000000000" pitchFamily="65" charset="-120"/>
            </a:rPr>
            <a:t>.</a:t>
          </a:r>
        </a:p>
        <a:p>
          <a:pPr lvl="0" algn="ctr" defTabSz="711200">
            <a:lnSpc>
              <a:spcPct val="90000"/>
            </a:lnSpc>
            <a:spcBef>
              <a:spcPct val="0"/>
            </a:spcBef>
            <a:spcAft>
              <a:spcPct val="35000"/>
            </a:spcAft>
          </a:pPr>
          <a:r>
            <a:rPr lang="zh-TW" altLang="en-US" sz="1600" b="1" kern="1200" dirty="0">
              <a:solidFill>
                <a:schemeClr val="tx1"/>
              </a:solidFill>
              <a:latin typeface="標楷體" panose="03000509000000000000" pitchFamily="65" charset="-120"/>
              <a:ea typeface="標楷體" panose="03000509000000000000" pitchFamily="65" charset="-120"/>
            </a:rPr>
            <a:t>面對未來世界</a:t>
          </a:r>
        </a:p>
      </dsp:txBody>
      <dsp:txXfrm>
        <a:off x="5036778" y="1454490"/>
        <a:ext cx="1418229" cy="11507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18723-00D3-4992-BA35-E29CBCE4BBC1}">
      <dsp:nvSpPr>
        <dsp:cNvPr id="0" name=""/>
        <dsp:cNvSpPr/>
      </dsp:nvSpPr>
      <dsp:spPr>
        <a:xfrm>
          <a:off x="3932057" y="40504"/>
          <a:ext cx="1279885" cy="140207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學習內容</a:t>
          </a:r>
        </a:p>
      </dsp:txBody>
      <dsp:txXfrm>
        <a:off x="3994536" y="102983"/>
        <a:ext cx="1154927" cy="1277120"/>
      </dsp:txXfrm>
    </dsp:sp>
    <dsp:sp modelId="{82846282-D600-45A8-91CF-96D8317041D8}">
      <dsp:nvSpPr>
        <dsp:cNvPr id="0" name=""/>
        <dsp:cNvSpPr/>
      </dsp:nvSpPr>
      <dsp:spPr>
        <a:xfrm>
          <a:off x="2133463" y="741543"/>
          <a:ext cx="4877073" cy="4877073"/>
        </a:xfrm>
        <a:custGeom>
          <a:avLst/>
          <a:gdLst/>
          <a:ahLst/>
          <a:cxnLst/>
          <a:rect l="0" t="0" r="0" b="0"/>
          <a:pathLst>
            <a:path>
              <a:moveTo>
                <a:pt x="3101293" y="91791"/>
              </a:moveTo>
              <a:arcTo wR="2438536" hR="2438536" stAng="17146229" swAng="341795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DE1DD12-2130-4A57-BA63-FBE0314A6EC0}">
      <dsp:nvSpPr>
        <dsp:cNvPr id="0" name=""/>
        <dsp:cNvSpPr/>
      </dsp:nvSpPr>
      <dsp:spPr>
        <a:xfrm>
          <a:off x="6370593" y="2479040"/>
          <a:ext cx="1279885" cy="140207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學習歷程</a:t>
          </a:r>
        </a:p>
      </dsp:txBody>
      <dsp:txXfrm>
        <a:off x="6433072" y="2541519"/>
        <a:ext cx="1154927" cy="1277120"/>
      </dsp:txXfrm>
    </dsp:sp>
    <dsp:sp modelId="{978A5A0A-345E-47FC-B8EA-6145D267C0A9}">
      <dsp:nvSpPr>
        <dsp:cNvPr id="0" name=""/>
        <dsp:cNvSpPr/>
      </dsp:nvSpPr>
      <dsp:spPr>
        <a:xfrm>
          <a:off x="2133463" y="741543"/>
          <a:ext cx="4877073" cy="4877073"/>
        </a:xfrm>
        <a:custGeom>
          <a:avLst/>
          <a:gdLst/>
          <a:ahLst/>
          <a:cxnLst/>
          <a:rect l="0" t="0" r="0" b="0"/>
          <a:pathLst>
            <a:path>
              <a:moveTo>
                <a:pt x="4767216" y="3162216"/>
              </a:moveTo>
              <a:arcTo wR="2438536" hR="2438536" stAng="1035816" swAng="3417956"/>
            </a:path>
          </a:pathLst>
        </a:custGeom>
        <a:noFill/>
        <a:ln w="9525" cap="flat" cmpd="sng" algn="ctr">
          <a:solidFill>
            <a:schemeClr val="accent5">
              <a:hueOff val="-3311292"/>
              <a:satOff val="13270"/>
              <a:lumOff val="2876"/>
              <a:alphaOff val="0"/>
            </a:schemeClr>
          </a:solidFill>
          <a:prstDash val="solid"/>
        </a:ln>
        <a:effectLst/>
      </dsp:spPr>
      <dsp:style>
        <a:lnRef idx="1">
          <a:scrgbClr r="0" g="0" b="0"/>
        </a:lnRef>
        <a:fillRef idx="0">
          <a:scrgbClr r="0" g="0" b="0"/>
        </a:fillRef>
        <a:effectRef idx="0">
          <a:scrgbClr r="0" g="0" b="0"/>
        </a:effectRef>
        <a:fontRef idx="minor"/>
      </dsp:style>
    </dsp:sp>
    <dsp:sp modelId="{67195F78-2564-4BB2-93A2-66A5797285A6}">
      <dsp:nvSpPr>
        <dsp:cNvPr id="0" name=""/>
        <dsp:cNvSpPr/>
      </dsp:nvSpPr>
      <dsp:spPr>
        <a:xfrm>
          <a:off x="3932057" y="4917577"/>
          <a:ext cx="1279885" cy="140207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學習環境</a:t>
          </a:r>
        </a:p>
      </dsp:txBody>
      <dsp:txXfrm>
        <a:off x="3994536" y="4980056"/>
        <a:ext cx="1154927" cy="1277120"/>
      </dsp:txXfrm>
    </dsp:sp>
    <dsp:sp modelId="{D2DA364F-5274-4D87-811F-E1A1BDB9D9E0}">
      <dsp:nvSpPr>
        <dsp:cNvPr id="0" name=""/>
        <dsp:cNvSpPr/>
      </dsp:nvSpPr>
      <dsp:spPr>
        <a:xfrm>
          <a:off x="2133463" y="741543"/>
          <a:ext cx="4877073" cy="4877073"/>
        </a:xfrm>
        <a:custGeom>
          <a:avLst/>
          <a:gdLst/>
          <a:ahLst/>
          <a:cxnLst/>
          <a:rect l="0" t="0" r="0" b="0"/>
          <a:pathLst>
            <a:path>
              <a:moveTo>
                <a:pt x="1775780" y="4785282"/>
              </a:moveTo>
              <a:arcTo wR="2438536" hR="2438536" stAng="6346229" swAng="3417956"/>
            </a:path>
          </a:pathLst>
        </a:custGeom>
        <a:noFill/>
        <a:ln w="9525" cap="flat" cmpd="sng" algn="ctr">
          <a:solidFill>
            <a:schemeClr val="accent5">
              <a:hueOff val="-6622584"/>
              <a:satOff val="26541"/>
              <a:lumOff val="5752"/>
              <a:alphaOff val="0"/>
            </a:schemeClr>
          </a:solidFill>
          <a:prstDash val="solid"/>
        </a:ln>
        <a:effectLst/>
      </dsp:spPr>
      <dsp:style>
        <a:lnRef idx="1">
          <a:scrgbClr r="0" g="0" b="0"/>
        </a:lnRef>
        <a:fillRef idx="0">
          <a:scrgbClr r="0" g="0" b="0"/>
        </a:fillRef>
        <a:effectRef idx="0">
          <a:scrgbClr r="0" g="0" b="0"/>
        </a:effectRef>
        <a:fontRef idx="minor"/>
      </dsp:style>
    </dsp:sp>
    <dsp:sp modelId="{0FED4D37-2717-4444-AAA0-6661A9E33AF3}">
      <dsp:nvSpPr>
        <dsp:cNvPr id="0" name=""/>
        <dsp:cNvSpPr/>
      </dsp:nvSpPr>
      <dsp:spPr>
        <a:xfrm>
          <a:off x="1493520" y="2479040"/>
          <a:ext cx="1279885" cy="140207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學習評量</a:t>
          </a:r>
        </a:p>
      </dsp:txBody>
      <dsp:txXfrm>
        <a:off x="1555999" y="2541519"/>
        <a:ext cx="1154927" cy="1277120"/>
      </dsp:txXfrm>
    </dsp:sp>
    <dsp:sp modelId="{7E8FF248-6BF2-49B1-8838-6C4CF585C777}">
      <dsp:nvSpPr>
        <dsp:cNvPr id="0" name=""/>
        <dsp:cNvSpPr/>
      </dsp:nvSpPr>
      <dsp:spPr>
        <a:xfrm>
          <a:off x="2133463" y="741543"/>
          <a:ext cx="4877073" cy="4877073"/>
        </a:xfrm>
        <a:custGeom>
          <a:avLst/>
          <a:gdLst/>
          <a:ahLst/>
          <a:cxnLst/>
          <a:rect l="0" t="0" r="0" b="0"/>
          <a:pathLst>
            <a:path>
              <a:moveTo>
                <a:pt x="109857" y="1714856"/>
              </a:moveTo>
              <a:arcTo wR="2438536" hR="2438536" stAng="11835816" swAng="3417956"/>
            </a:path>
          </a:pathLst>
        </a:custGeom>
        <a:noFill/>
        <a:ln w="9525" cap="flat" cmpd="sng" algn="ctr">
          <a:solidFill>
            <a:schemeClr val="accent5">
              <a:hueOff val="-9933876"/>
              <a:satOff val="39811"/>
              <a:lumOff val="8628"/>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16913-13F9-4A5B-B71E-B69DCDF4E670}">
      <dsp:nvSpPr>
        <dsp:cNvPr id="0" name=""/>
        <dsp:cNvSpPr/>
      </dsp:nvSpPr>
      <dsp:spPr>
        <a:xfrm>
          <a:off x="3607" y="417130"/>
          <a:ext cx="1577249" cy="10350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TW" altLang="en-US" sz="1800" kern="1200" dirty="0"/>
            <a:t>春天花園</a:t>
          </a:r>
          <a:endParaRPr lang="en-US" altLang="zh-TW" sz="1800" kern="1200" dirty="0"/>
        </a:p>
        <a:p>
          <a:pPr lvl="0" algn="ctr" defTabSz="800100">
            <a:lnSpc>
              <a:spcPct val="90000"/>
            </a:lnSpc>
            <a:spcBef>
              <a:spcPct val="0"/>
            </a:spcBef>
            <a:spcAft>
              <a:spcPct val="35000"/>
            </a:spcAft>
          </a:pPr>
          <a:r>
            <a:rPr lang="zh-TW" altLang="en-US" sz="1800" kern="1200" dirty="0"/>
            <a:t>景象</a:t>
          </a:r>
        </a:p>
      </dsp:txBody>
      <dsp:txXfrm>
        <a:off x="33923" y="447446"/>
        <a:ext cx="1516617" cy="974437"/>
      </dsp:txXfrm>
    </dsp:sp>
    <dsp:sp modelId="{EBE4D522-8802-4845-A03C-95A4AE17883E}">
      <dsp:nvSpPr>
        <dsp:cNvPr id="0" name=""/>
        <dsp:cNvSpPr/>
      </dsp:nvSpPr>
      <dsp:spPr>
        <a:xfrm>
          <a:off x="1738581" y="739086"/>
          <a:ext cx="334376" cy="3911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a:off x="1738581" y="817317"/>
        <a:ext cx="234063" cy="234695"/>
      </dsp:txXfrm>
    </dsp:sp>
    <dsp:sp modelId="{CA3D0484-EDA7-495E-8B21-57CCCFB6A533}">
      <dsp:nvSpPr>
        <dsp:cNvPr id="0" name=""/>
        <dsp:cNvSpPr/>
      </dsp:nvSpPr>
      <dsp:spPr>
        <a:xfrm>
          <a:off x="2211756" y="417130"/>
          <a:ext cx="1577249" cy="10350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TW" altLang="en-US" sz="1800" kern="1200" dirty="0"/>
            <a:t>巨人築起</a:t>
          </a:r>
          <a:endParaRPr lang="en-US" altLang="zh-TW" sz="1800" kern="1200" dirty="0"/>
        </a:p>
        <a:p>
          <a:pPr lvl="0" algn="ctr" defTabSz="800100">
            <a:lnSpc>
              <a:spcPct val="90000"/>
            </a:lnSpc>
            <a:spcBef>
              <a:spcPct val="0"/>
            </a:spcBef>
            <a:spcAft>
              <a:spcPct val="35000"/>
            </a:spcAft>
          </a:pPr>
          <a:r>
            <a:rPr lang="zh-TW" altLang="en-US" sz="1800" kern="1200" dirty="0"/>
            <a:t>高牆</a:t>
          </a:r>
        </a:p>
      </dsp:txBody>
      <dsp:txXfrm>
        <a:off x="2242072" y="447446"/>
        <a:ext cx="1516617" cy="974437"/>
      </dsp:txXfrm>
    </dsp:sp>
    <dsp:sp modelId="{E93C8887-B6B2-4476-9F4C-4181A2B03F51}">
      <dsp:nvSpPr>
        <dsp:cNvPr id="0" name=""/>
        <dsp:cNvSpPr/>
      </dsp:nvSpPr>
      <dsp:spPr>
        <a:xfrm>
          <a:off x="3946731" y="739086"/>
          <a:ext cx="334376" cy="3911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a:off x="3946731" y="817317"/>
        <a:ext cx="234063" cy="234695"/>
      </dsp:txXfrm>
    </dsp:sp>
    <dsp:sp modelId="{C2F84143-10C5-4247-82EC-EE720E36A06A}">
      <dsp:nvSpPr>
        <dsp:cNvPr id="0" name=""/>
        <dsp:cNvSpPr/>
      </dsp:nvSpPr>
      <dsp:spPr>
        <a:xfrm>
          <a:off x="4419905" y="417130"/>
          <a:ext cx="1577249" cy="10350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TW" altLang="en-US" sz="1800" kern="1200" dirty="0"/>
            <a:t>冬天花園冷冷清清</a:t>
          </a:r>
        </a:p>
      </dsp:txBody>
      <dsp:txXfrm>
        <a:off x="4450221" y="447446"/>
        <a:ext cx="1516617" cy="974437"/>
      </dsp:txXfrm>
    </dsp:sp>
    <dsp:sp modelId="{07FA3049-2817-46B2-9B9B-E26342FA8FEC}">
      <dsp:nvSpPr>
        <dsp:cNvPr id="0" name=""/>
        <dsp:cNvSpPr/>
      </dsp:nvSpPr>
      <dsp:spPr>
        <a:xfrm rot="21599423">
          <a:off x="6142681" y="738903"/>
          <a:ext cx="308516" cy="3911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a:off x="6142681" y="817142"/>
        <a:ext cx="215961" cy="234695"/>
      </dsp:txXfrm>
    </dsp:sp>
    <dsp:sp modelId="{57A26AF6-428B-469A-B223-4E09FD72EFE1}">
      <dsp:nvSpPr>
        <dsp:cNvPr id="0" name=""/>
        <dsp:cNvSpPr/>
      </dsp:nvSpPr>
      <dsp:spPr>
        <a:xfrm>
          <a:off x="6579261" y="416768"/>
          <a:ext cx="1577249" cy="10350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TW" altLang="en-US" sz="1800" kern="1200" dirty="0"/>
            <a:t>第二年春天，花園恢復原來的熱鬧</a:t>
          </a:r>
        </a:p>
      </dsp:txBody>
      <dsp:txXfrm>
        <a:off x="6609577" y="447084"/>
        <a:ext cx="1516617" cy="97443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5" y="3"/>
            <a:ext cx="3076363" cy="511731"/>
          </a:xfrm>
          <a:prstGeom prst="rect">
            <a:avLst/>
          </a:prstGeom>
        </p:spPr>
        <p:txBody>
          <a:bodyPr vert="horz" lIns="94683" tIns="47341" rIns="94683" bIns="47341" rtlCol="0"/>
          <a:lstStyle>
            <a:lvl1pPr algn="l">
              <a:defRPr sz="1200"/>
            </a:lvl1pPr>
          </a:lstStyle>
          <a:p>
            <a:endParaRPr kumimoji="1" lang="zh-TW" altLang="en-US" dirty="0">
              <a:ea typeface="微軟正黑體"/>
            </a:endParaRPr>
          </a:p>
        </p:txBody>
      </p:sp>
      <p:sp>
        <p:nvSpPr>
          <p:cNvPr id="3" name="日期版面配置區 2"/>
          <p:cNvSpPr>
            <a:spLocks noGrp="1"/>
          </p:cNvSpPr>
          <p:nvPr>
            <p:ph type="dt" sz="quarter" idx="1"/>
          </p:nvPr>
        </p:nvSpPr>
        <p:spPr>
          <a:xfrm>
            <a:off x="4021299" y="3"/>
            <a:ext cx="3076363" cy="511731"/>
          </a:xfrm>
          <a:prstGeom prst="rect">
            <a:avLst/>
          </a:prstGeom>
        </p:spPr>
        <p:txBody>
          <a:bodyPr vert="horz" lIns="94683" tIns="47341" rIns="94683" bIns="47341" rtlCol="0"/>
          <a:lstStyle>
            <a:lvl1pPr algn="r">
              <a:defRPr sz="1200"/>
            </a:lvl1pPr>
          </a:lstStyle>
          <a:p>
            <a:fld id="{07F64147-CDFE-9443-AA43-F56457686319}" type="datetimeFigureOut">
              <a:rPr kumimoji="1" lang="zh-TW" altLang="en-US" smtClean="0">
                <a:ea typeface="微軟正黑體"/>
              </a:rPr>
              <a:pPr/>
              <a:t>2020/10/5</a:t>
            </a:fld>
            <a:endParaRPr kumimoji="1" lang="zh-TW" altLang="en-US" dirty="0">
              <a:ea typeface="微軟正黑體"/>
            </a:endParaRPr>
          </a:p>
        </p:txBody>
      </p:sp>
      <p:sp>
        <p:nvSpPr>
          <p:cNvPr id="4" name="頁尾版面配置區 3"/>
          <p:cNvSpPr>
            <a:spLocks noGrp="1"/>
          </p:cNvSpPr>
          <p:nvPr>
            <p:ph type="ftr" sz="quarter" idx="2"/>
          </p:nvPr>
        </p:nvSpPr>
        <p:spPr>
          <a:xfrm>
            <a:off x="5" y="9721110"/>
            <a:ext cx="3076363" cy="511731"/>
          </a:xfrm>
          <a:prstGeom prst="rect">
            <a:avLst/>
          </a:prstGeom>
        </p:spPr>
        <p:txBody>
          <a:bodyPr vert="horz" lIns="94683" tIns="47341" rIns="94683" bIns="47341" rtlCol="0" anchor="b"/>
          <a:lstStyle>
            <a:lvl1pPr algn="l">
              <a:defRPr sz="1200"/>
            </a:lvl1pPr>
          </a:lstStyle>
          <a:p>
            <a:endParaRPr kumimoji="1" lang="zh-TW" altLang="en-US" dirty="0">
              <a:ea typeface="微軟正黑體"/>
            </a:endParaRPr>
          </a:p>
        </p:txBody>
      </p:sp>
      <p:sp>
        <p:nvSpPr>
          <p:cNvPr id="5" name="投影片編號版面配置區 4"/>
          <p:cNvSpPr>
            <a:spLocks noGrp="1"/>
          </p:cNvSpPr>
          <p:nvPr>
            <p:ph type="sldNum" sz="quarter" idx="3"/>
          </p:nvPr>
        </p:nvSpPr>
        <p:spPr>
          <a:xfrm>
            <a:off x="4021299" y="9721110"/>
            <a:ext cx="3076363" cy="511731"/>
          </a:xfrm>
          <a:prstGeom prst="rect">
            <a:avLst/>
          </a:prstGeom>
        </p:spPr>
        <p:txBody>
          <a:bodyPr vert="horz" lIns="94683" tIns="47341" rIns="94683" bIns="47341" rtlCol="0" anchor="b"/>
          <a:lstStyle>
            <a:lvl1pPr algn="r">
              <a:defRPr sz="1200"/>
            </a:lvl1pPr>
          </a:lstStyle>
          <a:p>
            <a:fld id="{8C563735-8186-C54D-AED4-8787EB465A2B}" type="slidenum">
              <a:rPr kumimoji="1" lang="zh-TW" altLang="en-US" smtClean="0">
                <a:ea typeface="微軟正黑體"/>
              </a:rPr>
              <a:pPr/>
              <a:t>‹#›</a:t>
            </a:fld>
            <a:endParaRPr kumimoji="1" lang="zh-TW" altLang="en-US" dirty="0">
              <a:ea typeface="微軟正黑體"/>
            </a:endParaRPr>
          </a:p>
        </p:txBody>
      </p:sp>
    </p:spTree>
    <p:extLst>
      <p:ext uri="{BB962C8B-B14F-4D97-AF65-F5344CB8AC3E}">
        <p14:creationId xmlns:p14="http://schemas.microsoft.com/office/powerpoint/2010/main" val="270797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5" y="3"/>
            <a:ext cx="3076363" cy="511731"/>
          </a:xfrm>
          <a:prstGeom prst="rect">
            <a:avLst/>
          </a:prstGeom>
        </p:spPr>
        <p:txBody>
          <a:bodyPr vert="horz" lIns="94683" tIns="47341" rIns="94683" bIns="47341" rtlCol="0"/>
          <a:lstStyle>
            <a:lvl1pPr algn="l">
              <a:defRPr sz="1200">
                <a:ea typeface="微軟正黑體"/>
              </a:defRPr>
            </a:lvl1pPr>
          </a:lstStyle>
          <a:p>
            <a:endParaRPr kumimoji="1" lang="zh-TW" altLang="en-US" dirty="0"/>
          </a:p>
        </p:txBody>
      </p:sp>
      <p:sp>
        <p:nvSpPr>
          <p:cNvPr id="3" name="日期版面配置區 2"/>
          <p:cNvSpPr>
            <a:spLocks noGrp="1"/>
          </p:cNvSpPr>
          <p:nvPr>
            <p:ph type="dt" idx="1"/>
          </p:nvPr>
        </p:nvSpPr>
        <p:spPr>
          <a:xfrm>
            <a:off x="4021299" y="3"/>
            <a:ext cx="3076363" cy="511731"/>
          </a:xfrm>
          <a:prstGeom prst="rect">
            <a:avLst/>
          </a:prstGeom>
        </p:spPr>
        <p:txBody>
          <a:bodyPr vert="horz" lIns="94683" tIns="47341" rIns="94683" bIns="47341" rtlCol="0"/>
          <a:lstStyle>
            <a:lvl1pPr algn="r">
              <a:defRPr sz="1200">
                <a:ea typeface="微軟正黑體"/>
              </a:defRPr>
            </a:lvl1pPr>
          </a:lstStyle>
          <a:p>
            <a:fld id="{603EC939-40B9-C645-8BF8-E7E02F16F5A1}" type="datetimeFigureOut">
              <a:rPr kumimoji="1" lang="zh-TW" altLang="en-US" smtClean="0"/>
              <a:pPr/>
              <a:t>2020/10/5</a:t>
            </a:fld>
            <a:endParaRPr kumimoji="1" lang="zh-TW" altLang="en-US" dirty="0"/>
          </a:p>
        </p:txBody>
      </p:sp>
      <p:sp>
        <p:nvSpPr>
          <p:cNvPr id="4" name="投影片影像版面配置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683" tIns="47341" rIns="94683" bIns="47341" rtlCol="0" anchor="ctr"/>
          <a:lstStyle/>
          <a:p>
            <a:endParaRPr lang="zh-TW" altLang="en-US" dirty="0"/>
          </a:p>
        </p:txBody>
      </p:sp>
      <p:sp>
        <p:nvSpPr>
          <p:cNvPr id="5" name="備忘稿版面配置區 4"/>
          <p:cNvSpPr>
            <a:spLocks noGrp="1"/>
          </p:cNvSpPr>
          <p:nvPr>
            <p:ph type="body" sz="quarter" idx="3"/>
          </p:nvPr>
        </p:nvSpPr>
        <p:spPr>
          <a:xfrm>
            <a:off x="709931" y="4861445"/>
            <a:ext cx="5679440" cy="4605576"/>
          </a:xfrm>
          <a:prstGeom prst="rect">
            <a:avLst/>
          </a:prstGeom>
        </p:spPr>
        <p:txBody>
          <a:bodyPr vert="horz" lIns="94683" tIns="47341" rIns="94683" bIns="47341" rtlCol="0"/>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6" name="頁尾版面配置區 5"/>
          <p:cNvSpPr>
            <a:spLocks noGrp="1"/>
          </p:cNvSpPr>
          <p:nvPr>
            <p:ph type="ftr" sz="quarter" idx="4"/>
          </p:nvPr>
        </p:nvSpPr>
        <p:spPr>
          <a:xfrm>
            <a:off x="5" y="9721110"/>
            <a:ext cx="3076363" cy="511731"/>
          </a:xfrm>
          <a:prstGeom prst="rect">
            <a:avLst/>
          </a:prstGeom>
        </p:spPr>
        <p:txBody>
          <a:bodyPr vert="horz" lIns="94683" tIns="47341" rIns="94683" bIns="47341" rtlCol="0" anchor="b"/>
          <a:lstStyle>
            <a:lvl1pPr algn="l">
              <a:defRPr sz="1200">
                <a:ea typeface="微軟正黑體"/>
              </a:defRPr>
            </a:lvl1pPr>
          </a:lstStyle>
          <a:p>
            <a:endParaRPr kumimoji="1" lang="zh-TW" altLang="en-US" dirty="0"/>
          </a:p>
        </p:txBody>
      </p:sp>
      <p:sp>
        <p:nvSpPr>
          <p:cNvPr id="7" name="投影片編號版面配置區 6"/>
          <p:cNvSpPr>
            <a:spLocks noGrp="1"/>
          </p:cNvSpPr>
          <p:nvPr>
            <p:ph type="sldNum" sz="quarter" idx="5"/>
          </p:nvPr>
        </p:nvSpPr>
        <p:spPr>
          <a:xfrm>
            <a:off x="4021299" y="9721110"/>
            <a:ext cx="3076363" cy="511731"/>
          </a:xfrm>
          <a:prstGeom prst="rect">
            <a:avLst/>
          </a:prstGeom>
        </p:spPr>
        <p:txBody>
          <a:bodyPr vert="horz" lIns="94683" tIns="47341" rIns="94683" bIns="47341" rtlCol="0" anchor="b"/>
          <a:lstStyle>
            <a:lvl1pPr algn="r">
              <a:defRPr sz="1200">
                <a:ea typeface="微軟正黑體"/>
              </a:defRPr>
            </a:lvl1pPr>
          </a:lstStyle>
          <a:p>
            <a:fld id="{40ED0386-A714-4B4B-A465-0ADE1AF06669}" type="slidenum">
              <a:rPr kumimoji="1" lang="zh-TW" altLang="en-US" smtClean="0"/>
              <a:pPr/>
              <a:t>‹#›</a:t>
            </a:fld>
            <a:endParaRPr kumimoji="1" lang="zh-TW" altLang="en-US" dirty="0"/>
          </a:p>
        </p:txBody>
      </p:sp>
    </p:spTree>
    <p:extLst>
      <p:ext uri="{BB962C8B-B14F-4D97-AF65-F5344CB8AC3E}">
        <p14:creationId xmlns:p14="http://schemas.microsoft.com/office/powerpoint/2010/main" val="314205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微軟正黑體"/>
        <a:cs typeface="+mn-cs"/>
      </a:defRPr>
    </a:lvl1pPr>
    <a:lvl2pPr marL="457200" algn="l" defTabSz="457200" rtl="0" eaLnBrk="1" latinLnBrk="0" hangingPunct="1">
      <a:defRPr sz="1200" kern="1200">
        <a:solidFill>
          <a:schemeClr val="tx1"/>
        </a:solidFill>
        <a:latin typeface="+mn-lt"/>
        <a:ea typeface="微軟正黑體"/>
        <a:cs typeface="+mn-cs"/>
      </a:defRPr>
    </a:lvl2pPr>
    <a:lvl3pPr marL="914400" algn="l" defTabSz="457200" rtl="0" eaLnBrk="1" latinLnBrk="0" hangingPunct="1">
      <a:defRPr sz="1200" kern="1200">
        <a:solidFill>
          <a:schemeClr val="tx1"/>
        </a:solidFill>
        <a:latin typeface="+mn-lt"/>
        <a:ea typeface="微軟正黑體"/>
        <a:cs typeface="+mn-cs"/>
      </a:defRPr>
    </a:lvl3pPr>
    <a:lvl4pPr marL="1371600" algn="l" defTabSz="457200" rtl="0" eaLnBrk="1" latinLnBrk="0" hangingPunct="1">
      <a:defRPr sz="1200" kern="1200">
        <a:solidFill>
          <a:schemeClr val="tx1"/>
        </a:solidFill>
        <a:latin typeface="+mn-lt"/>
        <a:ea typeface="微軟正黑體"/>
        <a:cs typeface="+mn-cs"/>
      </a:defRPr>
    </a:lvl4pPr>
    <a:lvl5pPr marL="1828800" algn="l" defTabSz="457200" rtl="0" eaLnBrk="1" latinLnBrk="0" hangingPunct="1">
      <a:defRPr sz="1200" kern="1200">
        <a:solidFill>
          <a:schemeClr val="tx1"/>
        </a:solidFill>
        <a:latin typeface="+mn-lt"/>
        <a:ea typeface="微軟正黑體"/>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2188" y="768350"/>
            <a:ext cx="5114925" cy="3836988"/>
          </a:xfrm>
        </p:spPr>
      </p:sp>
      <p:sp>
        <p:nvSpPr>
          <p:cNvPr id="3" name="備忘稿版面配置區 2"/>
          <p:cNvSpPr>
            <a:spLocks noGrp="1"/>
          </p:cNvSpPr>
          <p:nvPr>
            <p:ph type="body" idx="1"/>
          </p:nvPr>
        </p:nvSpPr>
        <p:spPr/>
        <p:txBody>
          <a:bodyPr/>
          <a:lstStyle/>
          <a:p>
            <a:endParaRPr lang="en-US" altLang="zh-TW" b="0"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1</a:t>
            </a:fld>
            <a:endParaRPr kumimoji="1" lang="zh-TW" altLang="en-US" dirty="0"/>
          </a:p>
        </p:txBody>
      </p:sp>
    </p:spTree>
    <p:extLst>
      <p:ext uri="{BB962C8B-B14F-4D97-AF65-F5344CB8AC3E}">
        <p14:creationId xmlns:p14="http://schemas.microsoft.com/office/powerpoint/2010/main" val="1315710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以學生需求為主而非安置</a:t>
            </a:r>
            <a:endParaRPr lang="en-US" altLang="zh-TW"/>
          </a:p>
          <a:p>
            <a:endParaRPr lang="en-US" altLang="zh-TW" dirty="0"/>
          </a:p>
          <a:p>
            <a:r>
              <a:rPr lang="zh-TW" altLang="en-US" dirty="0"/>
              <a:t>從強調安置到接納</a:t>
            </a:r>
            <a:endParaRPr lang="en-US" altLang="zh-TW" dirty="0"/>
          </a:p>
          <a:p>
            <a:r>
              <a:rPr lang="zh-TW" altLang="en-US" dirty="0"/>
              <a:t>從接納到課程學習</a:t>
            </a:r>
          </a:p>
          <a:p>
            <a:endParaRPr lang="zh-TW" altLang="en-US" dirty="0"/>
          </a:p>
        </p:txBody>
      </p:sp>
      <p:sp>
        <p:nvSpPr>
          <p:cNvPr id="4" name="投影片編號版面配置區 3"/>
          <p:cNvSpPr>
            <a:spLocks noGrp="1"/>
          </p:cNvSpPr>
          <p:nvPr>
            <p:ph type="sldNum" sz="quarter" idx="10"/>
          </p:nvPr>
        </p:nvSpPr>
        <p:spPr/>
        <p:txBody>
          <a:bodyPr/>
          <a:lstStyle/>
          <a:p>
            <a:fld id="{CD47435F-2DFC-4DE4-9642-3DCC2FB20F39}" type="slidenum">
              <a:rPr lang="zh-TW" altLang="en-US" smtClean="0"/>
              <a:pPr/>
              <a:t>18</a:t>
            </a:fld>
            <a:endParaRPr lang="zh-TW" altLang="en-US"/>
          </a:p>
        </p:txBody>
      </p:sp>
    </p:spTree>
    <p:extLst>
      <p:ext uri="{BB962C8B-B14F-4D97-AF65-F5344CB8AC3E}">
        <p14:creationId xmlns:p14="http://schemas.microsoft.com/office/powerpoint/2010/main" val="2047419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ts val="5000"/>
              </a:lnSpc>
              <a:buFont typeface="Wingdings" panose="05000000000000000000" pitchFamily="2" charset="2"/>
              <a:buChar char="Ø"/>
            </a:pPr>
            <a:r>
              <a:rPr lang="zh-TW" altLang="en-US" dirty="0"/>
              <a:t>在融合的教室情境中，如何使班上</a:t>
            </a:r>
            <a:r>
              <a:rPr lang="zh-TW" altLang="en-US" dirty="0">
                <a:solidFill>
                  <a:prstClr val="black"/>
                </a:solidFill>
              </a:rPr>
              <a:t>個別差異大的</a:t>
            </a:r>
            <a:r>
              <a:rPr lang="zh-TW" altLang="en-US" dirty="0"/>
              <a:t>學生均能參與學習是教師面臨的一大挑戰。</a:t>
            </a:r>
            <a:endParaRPr lang="en-US" altLang="zh-TW" dirty="0"/>
          </a:p>
          <a:p>
            <a:pPr>
              <a:lnSpc>
                <a:spcPts val="5000"/>
              </a:lnSpc>
              <a:buFont typeface="Wingdings" panose="05000000000000000000" pitchFamily="2" charset="2"/>
              <a:buChar char="Ø"/>
            </a:pPr>
            <a:r>
              <a:rPr lang="zh-TW" altLang="en-US" dirty="0"/>
              <a:t>特殊教育學生學習普通教育課程需要支持與協助。</a:t>
            </a:r>
            <a:endParaRPr lang="en-US" altLang="zh-TW" dirty="0"/>
          </a:p>
          <a:p>
            <a:pPr>
              <a:lnSpc>
                <a:spcPts val="5000"/>
              </a:lnSpc>
              <a:buFont typeface="Wingdings" panose="05000000000000000000" pitchFamily="2" charset="2"/>
              <a:buChar char="Ø"/>
            </a:pPr>
            <a:r>
              <a:rPr lang="zh-TW" altLang="en-US" dirty="0"/>
              <a:t>適性揚才的教育理念與法令政策。</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CD47435F-2DFC-4DE4-9642-3DCC2FB20F39}" type="slidenum">
              <a:rPr lang="zh-TW" altLang="en-US" smtClean="0"/>
              <a:pPr/>
              <a:t>19</a:t>
            </a:fld>
            <a:endParaRPr lang="zh-TW" altLang="en-US"/>
          </a:p>
        </p:txBody>
      </p:sp>
    </p:spTree>
    <p:extLst>
      <p:ext uri="{BB962C8B-B14F-4D97-AF65-F5344CB8AC3E}">
        <p14:creationId xmlns:p14="http://schemas.microsoft.com/office/powerpoint/2010/main" val="2047419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a:t>
            </a:r>
            <a:r>
              <a:rPr lang="en-US" altLang="zh-TW" dirty="0"/>
              <a:t>8</a:t>
            </a:r>
            <a:r>
              <a:rPr lang="zh-TW" altLang="en-US" dirty="0"/>
              <a:t>單元</a:t>
            </a:r>
            <a:r>
              <a:rPr lang="en-US" altLang="zh-TW" dirty="0"/>
              <a:t> </a:t>
            </a:r>
            <a:r>
              <a:rPr lang="zh-TW" altLang="en-US" dirty="0"/>
              <a:t>選四單元，改寫教科書</a:t>
            </a:r>
            <a:endParaRPr lang="en-US" altLang="zh-TW" dirty="0"/>
          </a:p>
          <a:p>
            <a:r>
              <a:rPr lang="zh-TW" altLang="en-US" dirty="0"/>
              <a:t>相同材料可以達到不同的學習目標；相同的學習目標用不同的材料</a:t>
            </a:r>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20</a:t>
            </a:fld>
            <a:endParaRPr kumimoji="1" lang="zh-TW" altLang="en-US" dirty="0"/>
          </a:p>
        </p:txBody>
      </p:sp>
    </p:spTree>
    <p:extLst>
      <p:ext uri="{BB962C8B-B14F-4D97-AF65-F5344CB8AC3E}">
        <p14:creationId xmlns:p14="http://schemas.microsoft.com/office/powerpoint/2010/main" val="461624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0ED0386-A714-4B4B-A465-0ADE1AF06669}" type="slidenum">
              <a:rPr kumimoji="1" lang="zh-TW" altLang="en-US" smtClean="0"/>
              <a:pPr/>
              <a:t>21</a:t>
            </a:fld>
            <a:endParaRPr kumimoji="1" lang="zh-TW" altLang="en-US" dirty="0"/>
          </a:p>
        </p:txBody>
      </p:sp>
    </p:spTree>
    <p:extLst>
      <p:ext uri="{BB962C8B-B14F-4D97-AF65-F5344CB8AC3E}">
        <p14:creationId xmlns:p14="http://schemas.microsoft.com/office/powerpoint/2010/main" val="257644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E22D21-508F-48D8-8709-970FEE047D87}" type="slidenum">
              <a:rPr lang="zh-CN" altLang="en-US" smtClean="0"/>
              <a:pPr/>
              <a:t>22</a:t>
            </a:fld>
            <a:endParaRPr lang="zh-CN" altLang="en-US"/>
          </a:p>
        </p:txBody>
      </p:sp>
    </p:spTree>
    <p:extLst>
      <p:ext uri="{BB962C8B-B14F-4D97-AF65-F5344CB8AC3E}">
        <p14:creationId xmlns:p14="http://schemas.microsoft.com/office/powerpoint/2010/main" val="39611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特殊教育法第</a:t>
            </a:r>
            <a:r>
              <a:rPr lang="en-US" altLang="zh-TW" dirty="0"/>
              <a:t>19</a:t>
            </a:r>
            <a:r>
              <a:rPr lang="zh-TW" altLang="en-US" dirty="0"/>
              <a:t>條</a:t>
            </a:r>
          </a:p>
          <a:p>
            <a:pPr marL="0" indent="0">
              <a:lnSpc>
                <a:spcPct val="100000"/>
              </a:lnSpc>
              <a:buNone/>
            </a:pPr>
            <a:r>
              <a:rPr lang="zh-TW" altLang="en-US" dirty="0"/>
              <a:t>特殊教育之課程、教材、教法及評量方式，應保持彈性，適合特殊教育學生身心特性及需求；其辦法，由中央主管機關定之。</a:t>
            </a:r>
            <a:endParaRPr lang="en-US" altLang="zh-TW" dirty="0"/>
          </a:p>
          <a:p>
            <a:pPr marL="0" indent="0">
              <a:buNone/>
            </a:pPr>
            <a:endParaRPr lang="en-US" altLang="zh-TW" dirty="0"/>
          </a:p>
          <a:p>
            <a:r>
              <a:rPr lang="zh-TW" altLang="en-US" dirty="0"/>
              <a:t>特殊教育課程教材教法及評量方式實施辦法（民</a:t>
            </a:r>
            <a:r>
              <a:rPr lang="en-US" altLang="zh-TW" dirty="0"/>
              <a:t>99.12.31</a:t>
            </a:r>
            <a:r>
              <a:rPr lang="zh-TW" altLang="en-US" dirty="0"/>
              <a:t>）</a:t>
            </a:r>
            <a:endParaRPr lang="en-US" altLang="zh-TW" dirty="0"/>
          </a:p>
          <a:p>
            <a:pPr marL="0" indent="0">
              <a:lnSpc>
                <a:spcPct val="100000"/>
              </a:lnSpc>
              <a:buNone/>
            </a:pPr>
            <a:r>
              <a:rPr lang="zh-TW" altLang="en-US" dirty="0"/>
              <a:t>第 </a:t>
            </a:r>
            <a:r>
              <a:rPr lang="en-US" altLang="zh-TW" dirty="0"/>
              <a:t>2 </a:t>
            </a:r>
            <a:r>
              <a:rPr lang="zh-TW" altLang="en-US" dirty="0"/>
              <a:t>條高級中等以下學校實施特殊教育，應設計適合之課程、教材、教法及評量方式，融入特殊教育學生（以下簡稱學生）個別化教育計畫或個別輔導計畫實施。</a:t>
            </a:r>
            <a:endParaRPr lang="en-US" altLang="zh-TW" dirty="0"/>
          </a:p>
          <a:p>
            <a:pPr marL="0" indent="0">
              <a:lnSpc>
                <a:spcPct val="100000"/>
              </a:lnSpc>
              <a:buNone/>
            </a:pPr>
            <a:endParaRPr lang="en-US" altLang="zh-TW" dirty="0"/>
          </a:p>
          <a:p>
            <a:r>
              <a:rPr lang="zh-TW" altLang="en-US" dirty="0"/>
              <a:t>特殊教育課程教材教法及評量方式實施辦法（民</a:t>
            </a:r>
            <a:r>
              <a:rPr lang="en-US" altLang="zh-TW" dirty="0"/>
              <a:t>99.12.31</a:t>
            </a:r>
            <a:r>
              <a:rPr lang="zh-TW" altLang="en-US" dirty="0"/>
              <a:t>）第 </a:t>
            </a:r>
            <a:r>
              <a:rPr lang="en-US" altLang="zh-TW" dirty="0"/>
              <a:t>3 </a:t>
            </a:r>
            <a:r>
              <a:rPr lang="zh-TW" altLang="en-US" dirty="0"/>
              <a:t>條</a:t>
            </a:r>
            <a:endParaRPr lang="en-US" altLang="zh-TW" dirty="0"/>
          </a:p>
          <a:p>
            <a:pPr marL="0" indent="0">
              <a:lnSpc>
                <a:spcPct val="100000"/>
              </a:lnSpc>
              <a:buNone/>
            </a:pPr>
            <a:r>
              <a:rPr lang="zh-TW" altLang="en-US" dirty="0"/>
              <a:t>高級中等以下學校實施特殊教育課程，應考量系統性、銜接性與統整性，以團隊合作方式設計因應學生個別差異之適性課程，促進不同能力、不同需求學生有效學習。</a:t>
            </a:r>
          </a:p>
          <a:p>
            <a:pPr marL="0" indent="0">
              <a:lnSpc>
                <a:spcPct val="100000"/>
              </a:lnSpc>
              <a:buNone/>
            </a:pPr>
            <a:r>
              <a:rPr lang="zh-TW" altLang="en-US" dirty="0"/>
              <a:t>身心障礙教育之適性課程，除</a:t>
            </a:r>
            <a:r>
              <a:rPr lang="zh-TW" altLang="en-US" u="sng" dirty="0">
                <a:solidFill>
                  <a:srgbClr val="FF0000"/>
                </a:solidFill>
              </a:rPr>
              <a:t>學業學習</a:t>
            </a:r>
            <a:r>
              <a:rPr lang="zh-TW" altLang="en-US" dirty="0"/>
              <a:t>外，包括生活管理、自我效能、社會技巧、情緒管理、學習策略、職業教育、輔助科技應用、動作機能訓練、溝通訓練、定向行動及點字等特殊教育課程。</a:t>
            </a:r>
          </a:p>
          <a:p>
            <a:pPr marL="0" indent="0">
              <a:lnSpc>
                <a:spcPct val="100000"/>
              </a:lnSpc>
              <a:buNone/>
            </a:pPr>
            <a:r>
              <a:rPr lang="zh-TW" altLang="en-US" dirty="0"/>
              <a:t>資賦優異教育之適性課程，除學生</a:t>
            </a:r>
            <a:r>
              <a:rPr lang="zh-TW" altLang="en-US" u="sng" dirty="0">
                <a:solidFill>
                  <a:srgbClr val="FF0000"/>
                </a:solidFill>
              </a:rPr>
              <a:t>專長領域</a:t>
            </a:r>
            <a:r>
              <a:rPr lang="zh-TW" altLang="en-US" dirty="0"/>
              <a:t>之加深、加廣或加速學習外，應加強培養批判思考、創造思考、問題解決、獨立研究及領導等能力。</a:t>
            </a:r>
            <a:endParaRPr lang="en-US" altLang="zh-TW" dirty="0"/>
          </a:p>
          <a:p>
            <a:pPr marL="0" indent="0">
              <a:lnSpc>
                <a:spcPct val="100000"/>
              </a:lnSpc>
              <a:buNone/>
            </a:pPr>
            <a:endParaRPr lang="en-US" altLang="zh-TW" dirty="0"/>
          </a:p>
          <a:p>
            <a:r>
              <a:rPr lang="zh-TW" altLang="en-US" dirty="0"/>
              <a:t>特殊教育課程教材教法及評量方式實施辦法（民</a:t>
            </a:r>
            <a:r>
              <a:rPr lang="en-US" altLang="zh-TW" dirty="0"/>
              <a:t>99.12.31</a:t>
            </a:r>
            <a:r>
              <a:rPr lang="zh-TW" altLang="en-US" dirty="0"/>
              <a:t>）第 </a:t>
            </a:r>
            <a:r>
              <a:rPr lang="en-US" altLang="zh-TW" dirty="0"/>
              <a:t>4 </a:t>
            </a:r>
            <a:r>
              <a:rPr lang="zh-TW" altLang="en-US" dirty="0"/>
              <a:t>條</a:t>
            </a:r>
          </a:p>
          <a:p>
            <a:pPr marL="0" indent="0">
              <a:buNone/>
            </a:pPr>
            <a:r>
              <a:rPr lang="zh-TW" altLang="en-US" dirty="0"/>
              <a:t>高級中等以下學校實施特殊教育課程，應依學生之個別需求，</a:t>
            </a:r>
            <a:r>
              <a:rPr lang="zh-TW" altLang="en-US" dirty="0">
                <a:solidFill>
                  <a:srgbClr val="FF0000"/>
                </a:solidFill>
              </a:rPr>
              <a:t>彈性調整課程及學習時數</a:t>
            </a:r>
            <a:r>
              <a:rPr lang="zh-TW" altLang="en-US" dirty="0"/>
              <a:t>，經學校特殊教育推行委員會審議通過後為之。</a:t>
            </a:r>
          </a:p>
          <a:p>
            <a:pPr marL="0" indent="0">
              <a:buNone/>
            </a:pPr>
            <a:r>
              <a:rPr lang="zh-TW" altLang="en-US" dirty="0"/>
              <a:t>前項課程之調整，包括</a:t>
            </a:r>
            <a:r>
              <a:rPr lang="zh-TW" altLang="en-US" dirty="0">
                <a:solidFill>
                  <a:srgbClr val="FF0000"/>
                </a:solidFill>
              </a:rPr>
              <a:t>學習內容、歷程、環境及評量</a:t>
            </a:r>
            <a:r>
              <a:rPr lang="zh-TW" altLang="en-US" dirty="0"/>
              <a:t>方式。</a:t>
            </a:r>
            <a:endParaRPr lang="en-US" altLang="zh-TW" dirty="0"/>
          </a:p>
          <a:p>
            <a:pPr marL="0" indent="0">
              <a:lnSpc>
                <a:spcPct val="100000"/>
              </a:lnSpc>
              <a:buNone/>
            </a:pPr>
            <a:endParaRPr lang="zh-TW" altLang="en-US" dirty="0"/>
          </a:p>
          <a:p>
            <a:pPr marL="0" indent="0">
              <a:lnSpc>
                <a:spcPct val="100000"/>
              </a:lnSpc>
              <a:buNone/>
            </a:pP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23</a:t>
            </a:fld>
            <a:endParaRPr kumimoji="1" lang="zh-TW" altLang="en-US" dirty="0"/>
          </a:p>
        </p:txBody>
      </p:sp>
    </p:spTree>
    <p:extLst>
      <p:ext uri="{BB962C8B-B14F-4D97-AF65-F5344CB8AC3E}">
        <p14:creationId xmlns:p14="http://schemas.microsoft.com/office/powerpoint/2010/main" val="2560126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t>
            </a:r>
            <a:r>
              <a:rPr lang="zh-TW" altLang="en-US" dirty="0"/>
              <a:t>為因應特殊類型教育學生之個別需要，應提供支持性輔助、特殊需求領域課程及實施 課程調整。 </a:t>
            </a:r>
            <a:endParaRPr lang="en-US" altLang="zh-TW" dirty="0"/>
          </a:p>
          <a:p>
            <a:r>
              <a:rPr lang="en-US" altLang="zh-TW" dirty="0"/>
              <a:t>@</a:t>
            </a:r>
            <a:r>
              <a:rPr lang="zh-TW" altLang="en-US" dirty="0"/>
              <a:t>特殊教育學生的課程必須依據特殊教育法所規範的個別化教育計畫或個別輔導計畫適 性設計，必要時得調整部定必修課程，並實施教學。 </a:t>
            </a:r>
            <a:endParaRPr lang="en-US" altLang="zh-TW" dirty="0"/>
          </a:p>
          <a:p>
            <a:endParaRPr lang="en-US" altLang="zh-TW" dirty="0"/>
          </a:p>
          <a:p>
            <a:r>
              <a:rPr lang="en-US" altLang="zh-TW" sz="1200" dirty="0"/>
              <a:t>@</a:t>
            </a:r>
            <a:endParaRPr lang="en-US" altLang="zh-TW" dirty="0"/>
          </a:p>
        </p:txBody>
      </p:sp>
      <p:sp>
        <p:nvSpPr>
          <p:cNvPr id="4" name="投影片編號版面配置區 3"/>
          <p:cNvSpPr>
            <a:spLocks noGrp="1"/>
          </p:cNvSpPr>
          <p:nvPr>
            <p:ph type="sldNum" sz="quarter" idx="10"/>
          </p:nvPr>
        </p:nvSpPr>
        <p:spPr/>
        <p:txBody>
          <a:bodyPr/>
          <a:lstStyle/>
          <a:p>
            <a:fld id="{CD47435F-2DFC-4DE4-9642-3DCC2FB20F39}" type="slidenum">
              <a:rPr lang="zh-TW" altLang="en-US" smtClean="0"/>
              <a:pPr/>
              <a:t>24</a:t>
            </a:fld>
            <a:endParaRPr lang="zh-TW" altLang="en-US"/>
          </a:p>
        </p:txBody>
      </p:sp>
    </p:spTree>
    <p:extLst>
      <p:ext uri="{BB962C8B-B14F-4D97-AF65-F5344CB8AC3E}">
        <p14:creationId xmlns:p14="http://schemas.microsoft.com/office/powerpoint/2010/main" val="718002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依據特殊教育法、國民體育法、藝術教育法及相關法規，特殊教育學生與體育班、藝 術才能班及科學班等特殊類型班級學生之部定及校訂課程均得彈性調整（包含學習節 數</a:t>
            </a:r>
            <a:r>
              <a:rPr lang="en-US" altLang="zh-TW" dirty="0"/>
              <a:t>/</a:t>
            </a:r>
            <a:r>
              <a:rPr lang="zh-TW" altLang="en-US" dirty="0"/>
              <a:t>學分數配置比例與學習內容），並得於校訂課程開設特殊需求領域課程，惟不應減少學習總節數。</a:t>
            </a:r>
            <a:endParaRPr lang="en-US" altLang="zh-TW" dirty="0"/>
          </a:p>
          <a:p>
            <a:endParaRPr lang="en-US" altLang="zh-TW" dirty="0"/>
          </a:p>
          <a:p>
            <a:r>
              <a:rPr lang="zh-TW" altLang="en-US" dirty="0"/>
              <a:t>特殊教育班課程規劃需經學校特殊教育推行委員會審議通過，並送 學校課程發展委員會通過後實施；體育班、科學班及依藝術教育法設立之藝術才能班 課程規劃應送學校課程發展委員會審議。特殊類型教育課程綱要或實施規範，參照 「十二年國民基本教育課程綱要總綱」，由中央主管機關另行訂定之。</a:t>
            </a:r>
            <a:endParaRPr lang="en-US" altLang="zh-TW" dirty="0"/>
          </a:p>
        </p:txBody>
      </p:sp>
      <p:sp>
        <p:nvSpPr>
          <p:cNvPr id="4" name="投影片編號版面配置區 3"/>
          <p:cNvSpPr>
            <a:spLocks noGrp="1"/>
          </p:cNvSpPr>
          <p:nvPr>
            <p:ph type="sldNum" sz="quarter" idx="10"/>
          </p:nvPr>
        </p:nvSpPr>
        <p:spPr/>
        <p:txBody>
          <a:bodyPr/>
          <a:lstStyle/>
          <a:p>
            <a:fld id="{CD47435F-2DFC-4DE4-9642-3DCC2FB20F39}" type="slidenum">
              <a:rPr lang="zh-TW" altLang="en-US" smtClean="0"/>
              <a:pPr/>
              <a:t>25</a:t>
            </a:fld>
            <a:endParaRPr lang="zh-TW" altLang="en-US"/>
          </a:p>
        </p:txBody>
      </p:sp>
    </p:spTree>
    <p:extLst>
      <p:ext uri="{BB962C8B-B14F-4D97-AF65-F5344CB8AC3E}">
        <p14:creationId xmlns:p14="http://schemas.microsoft.com/office/powerpoint/2010/main" val="1938710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lnSpc>
                <a:spcPct val="120000"/>
              </a:lnSpc>
              <a:buNone/>
            </a:pPr>
            <a:r>
              <a:rPr lang="zh-TW" altLang="en-US" u="dbl" dirty="0"/>
              <a:t>身心障礙學生</a:t>
            </a:r>
            <a:endParaRPr lang="en-US" altLang="zh-TW" u="dbl" dirty="0"/>
          </a:p>
          <a:p>
            <a:pPr>
              <a:lnSpc>
                <a:spcPct val="120000"/>
              </a:lnSpc>
            </a:pPr>
            <a:r>
              <a:rPr lang="zh-TW" altLang="zh-TW" dirty="0"/>
              <a:t>應依學生之個別需求，彈性調整課程，包括學習內容、學習歷程、學習環境及學習評量，以及學習節數</a:t>
            </a:r>
            <a:r>
              <a:rPr lang="en-US" altLang="zh-TW" dirty="0"/>
              <a:t>/</a:t>
            </a:r>
            <a:r>
              <a:rPr lang="zh-TW" altLang="zh-TW" dirty="0"/>
              <a:t>學分數，因此需含括所提供之部定各領域</a:t>
            </a:r>
            <a:r>
              <a:rPr lang="en-US" altLang="zh-TW" dirty="0"/>
              <a:t>/</a:t>
            </a:r>
            <a:r>
              <a:rPr lang="zh-TW" altLang="zh-TW" dirty="0"/>
              <a:t>科目及特殊需求領域</a:t>
            </a:r>
            <a:r>
              <a:rPr lang="en-US" altLang="zh-TW" dirty="0"/>
              <a:t>/</a:t>
            </a:r>
            <a:r>
              <a:rPr lang="zh-TW" altLang="zh-TW" dirty="0"/>
              <a:t>科目之節數</a:t>
            </a:r>
            <a:r>
              <a:rPr lang="en-US" altLang="zh-TW" dirty="0"/>
              <a:t>/</a:t>
            </a:r>
            <a:r>
              <a:rPr lang="zh-TW" altLang="zh-TW" dirty="0"/>
              <a:t>學分數。</a:t>
            </a:r>
          </a:p>
          <a:p>
            <a:r>
              <a:rPr lang="zh-TW" altLang="zh-TW" dirty="0"/>
              <a:t>教師需根據學生實際的年齡與年級，參照各學習階段各領域</a:t>
            </a:r>
            <a:r>
              <a:rPr lang="en-US" altLang="zh-TW" dirty="0"/>
              <a:t>/</a:t>
            </a:r>
            <a:r>
              <a:rPr lang="zh-TW" altLang="zh-TW" dirty="0"/>
              <a:t>科目之學習重點，再根據個別化教育計畫中所敘明之學生能力現況與需求作為課程調整之依據，列出符合該生之學年與學期教育目標，並以編選與調整課程及教材的方式達成。</a:t>
            </a:r>
          </a:p>
          <a:p>
            <a:endParaRPr lang="en-US" altLang="zh-TW" dirty="0"/>
          </a:p>
          <a:p>
            <a:pPr>
              <a:buNone/>
            </a:pPr>
            <a:r>
              <a:rPr lang="zh-TW" altLang="en-US" u="dbl" dirty="0"/>
              <a:t>資賦優異學生：</a:t>
            </a:r>
            <a:endParaRPr lang="zh-TW" altLang="zh-TW" dirty="0"/>
          </a:p>
          <a:p>
            <a:r>
              <a:rPr lang="zh-TW" altLang="zh-TW" dirty="0"/>
              <a:t>針對學生之能力現況與需求，參照「十二年國民基本教育資賦優異相關之特殊需求領域課程綱要」及領域課程調整應用手冊中與其學習功能優異領域</a:t>
            </a:r>
            <a:r>
              <a:rPr lang="en-US" altLang="zh-TW" dirty="0"/>
              <a:t>/</a:t>
            </a:r>
            <a:r>
              <a:rPr lang="zh-TW" altLang="zh-TW" dirty="0"/>
              <a:t>科目符合的學習重點，作為加深、加廣與濃縮課程的基礎，以利於進行系統性或組織化的教學。</a:t>
            </a:r>
            <a:endParaRPr lang="en-US" altLang="zh-TW" dirty="0"/>
          </a:p>
          <a:p>
            <a:pPr>
              <a:lnSpc>
                <a:spcPct val="120000"/>
              </a:lnSpc>
            </a:pP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26</a:t>
            </a:fld>
            <a:endParaRPr kumimoji="1" lang="zh-TW" altLang="en-US" dirty="0"/>
          </a:p>
        </p:txBody>
      </p:sp>
    </p:spTree>
    <p:extLst>
      <p:ext uri="{BB962C8B-B14F-4D97-AF65-F5344CB8AC3E}">
        <p14:creationId xmlns:p14="http://schemas.microsoft.com/office/powerpoint/2010/main" val="2578008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zh-TW" sz="1200" kern="1200" dirty="0">
                <a:solidFill>
                  <a:schemeClr val="tx1"/>
                </a:solidFill>
                <a:latin typeface="+mn-lt"/>
                <a:ea typeface="微軟正黑體"/>
                <a:cs typeface="+mn-cs"/>
              </a:rPr>
              <a:t>強調特殊教育學生應首要考量以普通教育課程進行相關的課程調整及教材鬆綁外，並需視學生需求加設特殊需求領域課程以因應普通教育課程的不足，</a:t>
            </a:r>
            <a:endParaRPr lang="en-US" altLang="zh-TW" sz="1200" kern="1200" dirty="0">
              <a:solidFill>
                <a:schemeClr val="tx1"/>
              </a:solidFill>
              <a:latin typeface="+mn-lt"/>
              <a:ea typeface="微軟正黑體"/>
              <a:cs typeface="+mn-cs"/>
            </a:endParaRPr>
          </a:p>
          <a:p>
            <a:r>
              <a:rPr lang="zh-TW" altLang="zh-TW" sz="1200" kern="1200" dirty="0">
                <a:solidFill>
                  <a:schemeClr val="tx1"/>
                </a:solidFill>
                <a:latin typeface="+mn-lt"/>
                <a:ea typeface="微軟正黑體"/>
                <a:cs typeface="+mn-cs"/>
              </a:rPr>
              <a:t>且採用區分性課程與教學方式強調個別化教育計畫</a:t>
            </a:r>
            <a:r>
              <a:rPr lang="en-US" altLang="zh-TW" sz="1200" kern="1200" dirty="0">
                <a:solidFill>
                  <a:schemeClr val="tx1"/>
                </a:solidFill>
                <a:latin typeface="+mn-lt"/>
                <a:ea typeface="微軟正黑體"/>
                <a:cs typeface="+mn-cs"/>
              </a:rPr>
              <a:t>/</a:t>
            </a:r>
            <a:r>
              <a:rPr lang="zh-TW" altLang="zh-TW" sz="1200" kern="1200" dirty="0">
                <a:solidFill>
                  <a:schemeClr val="tx1"/>
                </a:solidFill>
                <a:latin typeface="+mn-lt"/>
                <a:ea typeface="微軟正黑體"/>
                <a:cs typeface="+mn-cs"/>
              </a:rPr>
              <a:t>個別輔導計畫與課程的結合度，以達至實施個人能力本位與重視學校本位課程的目標。</a:t>
            </a:r>
            <a:endParaRPr lang="zh-TW" altLang="en-US"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27</a:t>
            </a:fld>
            <a:endParaRPr kumimoji="1" lang="zh-TW" altLang="en-US" dirty="0"/>
          </a:p>
        </p:txBody>
      </p:sp>
    </p:spTree>
    <p:extLst>
      <p:ext uri="{BB962C8B-B14F-4D97-AF65-F5344CB8AC3E}">
        <p14:creationId xmlns:p14="http://schemas.microsoft.com/office/powerpoint/2010/main" val="1550843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0ED0386-A714-4B4B-A465-0ADE1AF06669}" type="slidenum">
              <a:rPr kumimoji="1" lang="zh-TW" altLang="en-US" smtClean="0"/>
              <a:pPr/>
              <a:t>2</a:t>
            </a:fld>
            <a:endParaRPr kumimoji="1" lang="zh-TW" altLang="en-US" dirty="0"/>
          </a:p>
        </p:txBody>
      </p:sp>
    </p:spTree>
    <p:extLst>
      <p:ext uri="{BB962C8B-B14F-4D97-AF65-F5344CB8AC3E}">
        <p14:creationId xmlns:p14="http://schemas.microsoft.com/office/powerpoint/2010/main" val="3291413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調整的四大向度，內容不是教科書內容</a:t>
            </a:r>
            <a:endParaRPr lang="en-US" altLang="zh-TW" dirty="0"/>
          </a:p>
          <a:p>
            <a:r>
              <a:rPr lang="zh-TW" altLang="en-US" dirty="0"/>
              <a:t>內容可以用重點取代</a:t>
            </a:r>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28</a:t>
            </a:fld>
            <a:endParaRPr kumimoji="1" lang="zh-TW" altLang="en-US" dirty="0"/>
          </a:p>
        </p:txBody>
      </p:sp>
    </p:spTree>
    <p:extLst>
      <p:ext uri="{BB962C8B-B14F-4D97-AF65-F5344CB8AC3E}">
        <p14:creationId xmlns:p14="http://schemas.microsoft.com/office/powerpoint/2010/main" val="2249142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調整的四大向度，內容不是教科書內容</a:t>
            </a:r>
            <a:endParaRPr lang="en-US" altLang="zh-TW" dirty="0"/>
          </a:p>
          <a:p>
            <a:r>
              <a:rPr lang="zh-TW" altLang="en-US" dirty="0"/>
              <a:t>內容可以用重點取代</a:t>
            </a:r>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29</a:t>
            </a:fld>
            <a:endParaRPr kumimoji="1" lang="zh-TW" altLang="en-US" dirty="0"/>
          </a:p>
        </p:txBody>
      </p:sp>
    </p:spTree>
    <p:extLst>
      <p:ext uri="{BB962C8B-B14F-4D97-AF65-F5344CB8AC3E}">
        <p14:creationId xmlns:p14="http://schemas.microsoft.com/office/powerpoint/2010/main" val="1094167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85000" lnSpcReduction="10000"/>
          </a:bodyPr>
          <a:lstStyle/>
          <a:p>
            <a:pPr algn="just">
              <a:defRPr/>
            </a:pPr>
            <a:r>
              <a:rPr lang="zh-TW" altLang="zh-TW" sz="1200" dirty="0"/>
              <a:t>採</a:t>
            </a:r>
            <a:r>
              <a:rPr lang="zh-TW" altLang="zh-TW" sz="1200" b="1" dirty="0">
                <a:solidFill>
                  <a:srgbClr val="FF0000"/>
                </a:solidFill>
              </a:rPr>
              <a:t>「簡化」、「減量」、「分解」、「替代」、「重整」、「加深」、「加廣」及「濃縮</a:t>
            </a:r>
            <a:r>
              <a:rPr lang="zh-TW" altLang="zh-TW" sz="1200" b="1" dirty="0"/>
              <a:t>」</a:t>
            </a:r>
            <a:r>
              <a:rPr lang="zh-TW" altLang="zh-TW" sz="1200" dirty="0"/>
              <a:t>的方式調整各教育階段之</a:t>
            </a:r>
            <a:r>
              <a:rPr lang="zh-TW" altLang="zh-TW" sz="1200" b="1" dirty="0">
                <a:solidFill>
                  <a:srgbClr val="FF0000"/>
                </a:solidFill>
              </a:rPr>
              <a:t>各領域</a:t>
            </a:r>
            <a:r>
              <a:rPr lang="en-US" altLang="zh-TW" sz="1200" b="1" dirty="0">
                <a:solidFill>
                  <a:srgbClr val="FF0000"/>
                </a:solidFill>
              </a:rPr>
              <a:t>/</a:t>
            </a:r>
            <a:r>
              <a:rPr lang="zh-TW" altLang="zh-TW" sz="1200" b="1" dirty="0">
                <a:solidFill>
                  <a:srgbClr val="FF0000"/>
                </a:solidFill>
              </a:rPr>
              <a:t>科目</a:t>
            </a:r>
            <a:r>
              <a:rPr lang="zh-TW" altLang="en-US" sz="1200" b="1" dirty="0">
                <a:solidFill>
                  <a:srgbClr val="FF0000"/>
                </a:solidFill>
              </a:rPr>
              <a:t>的核心素養及</a:t>
            </a:r>
            <a:r>
              <a:rPr lang="zh-TW" altLang="zh-TW" sz="1200" b="1" dirty="0">
                <a:solidFill>
                  <a:srgbClr val="FF0000"/>
                </a:solidFill>
              </a:rPr>
              <a:t>學習重點</a:t>
            </a:r>
            <a:r>
              <a:rPr lang="en-US" altLang="zh-TW" sz="1200" b="1" dirty="0">
                <a:solidFill>
                  <a:srgbClr val="FF0000"/>
                </a:solidFill>
              </a:rPr>
              <a:t>(</a:t>
            </a:r>
            <a:r>
              <a:rPr lang="zh-TW" altLang="zh-TW" sz="1200" b="1" dirty="0">
                <a:solidFill>
                  <a:srgbClr val="FF0000"/>
                </a:solidFill>
              </a:rPr>
              <a:t>含學習表現與學習內容</a:t>
            </a:r>
            <a:r>
              <a:rPr lang="en-US" altLang="zh-TW" sz="1200" b="1" dirty="0">
                <a:solidFill>
                  <a:srgbClr val="FF0000"/>
                </a:solidFill>
              </a:rPr>
              <a:t>)</a:t>
            </a:r>
            <a:r>
              <a:rPr lang="zh-TW" altLang="zh-TW" sz="1200" dirty="0"/>
              <a:t>，</a:t>
            </a:r>
            <a:endParaRPr lang="en-US" altLang="zh-TW" sz="1200" dirty="0"/>
          </a:p>
          <a:p>
            <a:pPr algn="just">
              <a:defRPr/>
            </a:pPr>
            <a:r>
              <a:rPr lang="zh-TW" altLang="zh-TW" sz="1200" dirty="0"/>
              <a:t>再根據調整過後之核心素養及學習重點，以</a:t>
            </a:r>
            <a:r>
              <a:rPr lang="zh-TW" altLang="zh-TW" sz="1200" b="1" dirty="0">
                <a:solidFill>
                  <a:srgbClr val="FF0000"/>
                </a:solidFill>
              </a:rPr>
              <a:t>課程與教材鬆綁的方式安排學習節數</a:t>
            </a:r>
            <a:r>
              <a:rPr lang="en-US" altLang="zh-TW" sz="1200" b="1" dirty="0">
                <a:solidFill>
                  <a:srgbClr val="FF0000"/>
                </a:solidFill>
              </a:rPr>
              <a:t>/</a:t>
            </a:r>
            <a:r>
              <a:rPr lang="zh-TW" altLang="zh-TW" sz="1200" b="1" dirty="0">
                <a:solidFill>
                  <a:srgbClr val="FF0000"/>
                </a:solidFill>
              </a:rPr>
              <a:t>學分數與決定學習內容</a:t>
            </a:r>
            <a:r>
              <a:rPr lang="zh-TW" altLang="zh-TW" sz="1200" dirty="0"/>
              <a:t>。</a:t>
            </a:r>
            <a:endParaRPr lang="en-US" altLang="zh-TW" sz="1200" dirty="0"/>
          </a:p>
          <a:p>
            <a:pPr algn="just">
              <a:defRPr/>
            </a:pPr>
            <a:endParaRPr lang="en-US" altLang="zh-TW" sz="1200" dirty="0"/>
          </a:p>
          <a:p>
            <a:pPr algn="just">
              <a:defRPr/>
            </a:pPr>
            <a:r>
              <a:rPr lang="zh-TW" altLang="en-US" sz="1200" dirty="0"/>
              <a:t>由於每一類特殊教育學生均可能有顯著個別差異存在，調整 時得採上述一種或多種方式進行，並經個別化教育計畫或個別輔導計畫會議決議是否需彈性增減各領域</a:t>
            </a:r>
            <a:r>
              <a:rPr lang="en-US" altLang="zh-TW" sz="1200" dirty="0"/>
              <a:t>/</a:t>
            </a:r>
            <a:r>
              <a:rPr lang="zh-TW" altLang="en-US" sz="1200" dirty="0"/>
              <a:t>科目之節數</a:t>
            </a:r>
            <a:r>
              <a:rPr lang="en-US" altLang="zh-TW" sz="1200" dirty="0"/>
              <a:t>/</a:t>
            </a:r>
            <a:r>
              <a:rPr lang="zh-TW" altLang="en-US" sz="1200" dirty="0"/>
              <a:t>學分數，再由學校特殊教育推行委員會同意後執行。 </a:t>
            </a:r>
            <a:endParaRPr lang="en-US" altLang="zh-TW" sz="1200" dirty="0"/>
          </a:p>
          <a:p>
            <a:pPr algn="just">
              <a:defRPr/>
            </a:pPr>
            <a:endParaRPr lang="en-US" altLang="zh-TW" sz="1200" dirty="0"/>
          </a:p>
          <a:p>
            <a:pPr algn="just">
              <a:defRPr/>
            </a:pPr>
            <a:r>
              <a:rPr lang="zh-TW" altLang="zh-TW" sz="1200" dirty="0"/>
              <a:t>採</a:t>
            </a:r>
            <a:r>
              <a:rPr lang="zh-TW" altLang="zh-TW" sz="1200" b="1" dirty="0">
                <a:solidFill>
                  <a:srgbClr val="FF0000"/>
                </a:solidFill>
              </a:rPr>
              <a:t>上述一種或多種方式</a:t>
            </a:r>
            <a:r>
              <a:rPr lang="zh-TW" altLang="zh-TW" sz="1200" dirty="0"/>
              <a:t>進行，並經</a:t>
            </a:r>
            <a:r>
              <a:rPr lang="zh-TW" altLang="zh-TW" sz="1200" b="1" dirty="0">
                <a:solidFill>
                  <a:srgbClr val="FF0000"/>
                </a:solidFill>
              </a:rPr>
              <a:t>個別化教育計畫或個別輔導計畫會議討論決議是否需彈性增減各學習領域</a:t>
            </a:r>
            <a:r>
              <a:rPr lang="en-US" altLang="zh-TW" sz="1200" b="1" dirty="0">
                <a:solidFill>
                  <a:srgbClr val="FF0000"/>
                </a:solidFill>
              </a:rPr>
              <a:t>/</a:t>
            </a:r>
            <a:r>
              <a:rPr lang="zh-TW" altLang="zh-TW" sz="1200" b="1" dirty="0">
                <a:solidFill>
                  <a:srgbClr val="FF0000"/>
                </a:solidFill>
              </a:rPr>
              <a:t>科目之節數</a:t>
            </a:r>
            <a:r>
              <a:rPr lang="en-US" altLang="zh-TW" sz="1200" b="1" dirty="0">
                <a:solidFill>
                  <a:srgbClr val="FF0000"/>
                </a:solidFill>
              </a:rPr>
              <a:t>/</a:t>
            </a:r>
            <a:r>
              <a:rPr lang="zh-TW" altLang="zh-TW" sz="1200" b="1" dirty="0">
                <a:solidFill>
                  <a:srgbClr val="FF0000"/>
                </a:solidFill>
              </a:rPr>
              <a:t>學分數</a:t>
            </a:r>
            <a:r>
              <a:rPr lang="zh-TW" altLang="zh-TW" sz="1200" dirty="0"/>
              <a:t>，再由</a:t>
            </a:r>
            <a:r>
              <a:rPr lang="zh-TW" altLang="zh-TW" sz="1200" b="1" dirty="0">
                <a:solidFill>
                  <a:srgbClr val="FF0000"/>
                </a:solidFill>
              </a:rPr>
              <a:t>學校特殊教育推行委員會同意後執行</a:t>
            </a:r>
            <a:r>
              <a:rPr lang="zh-TW" altLang="zh-TW" sz="1200" dirty="0"/>
              <a:t>。</a:t>
            </a:r>
            <a:endParaRPr lang="en-US" altLang="zh-TW" sz="1200" dirty="0"/>
          </a:p>
          <a:p>
            <a:pPr algn="just">
              <a:defRPr/>
            </a:pPr>
            <a:endParaRPr lang="en-US" altLang="zh-TW" sz="1200" dirty="0"/>
          </a:p>
          <a:p>
            <a:pPr algn="just">
              <a:defRPr/>
            </a:pPr>
            <a:r>
              <a:rPr lang="zh-TW" altLang="en-US" sz="1200" dirty="0"/>
              <a:t>學生在</a:t>
            </a:r>
            <a:r>
              <a:rPr lang="zh-TW" altLang="en-US" sz="1200" b="1" dirty="0">
                <a:solidFill>
                  <a:srgbClr val="FF0000"/>
                </a:solidFill>
              </a:rPr>
              <a:t>特定領域</a:t>
            </a:r>
            <a:r>
              <a:rPr lang="en-US" altLang="zh-TW" sz="1200" b="1" dirty="0">
                <a:solidFill>
                  <a:srgbClr val="FF0000"/>
                </a:solidFill>
              </a:rPr>
              <a:t>/</a:t>
            </a:r>
            <a:r>
              <a:rPr lang="zh-TW" altLang="en-US" sz="1200" b="1" dirty="0">
                <a:solidFill>
                  <a:srgbClr val="FF0000"/>
                </a:solidFill>
              </a:rPr>
              <a:t>科目學習功能輕微或嚴重缺損</a:t>
            </a:r>
            <a:r>
              <a:rPr lang="zh-TW" altLang="en-US" sz="1200" dirty="0"/>
              <a:t>時</a:t>
            </a:r>
            <a:r>
              <a:rPr lang="zh-TW" altLang="en-US" sz="1200" b="1" dirty="0"/>
              <a:t>，</a:t>
            </a:r>
            <a:r>
              <a:rPr lang="zh-TW" altLang="en-US" sz="1200" dirty="0"/>
              <a:t>需依身心狀況及能力可採用原各教育階段之該領域</a:t>
            </a:r>
            <a:r>
              <a:rPr lang="en-US" altLang="zh-TW" sz="1200" dirty="0"/>
              <a:t>/</a:t>
            </a:r>
            <a:r>
              <a:rPr lang="zh-TW" altLang="en-US" sz="1200" dirty="0"/>
              <a:t>科目的核心素養及學習重點，或採</a:t>
            </a:r>
            <a:r>
              <a:rPr lang="zh-TW" altLang="en-US" sz="1200" b="1" dirty="0">
                <a:solidFill>
                  <a:srgbClr val="FF0000"/>
                </a:solidFill>
              </a:rPr>
              <a:t>簡化、減量、分解、替代或重整等方式進行調整</a:t>
            </a:r>
            <a:r>
              <a:rPr lang="zh-TW" altLang="en-US" sz="1200" dirty="0"/>
              <a:t>，得</a:t>
            </a:r>
            <a:r>
              <a:rPr lang="zh-TW" altLang="en-US" sz="1200" b="1" dirty="0">
                <a:solidFill>
                  <a:srgbClr val="FF0000"/>
                </a:solidFill>
              </a:rPr>
              <a:t>參考</a:t>
            </a:r>
            <a:r>
              <a:rPr lang="zh-TW" altLang="zh-TW" sz="1200" b="1" dirty="0">
                <a:solidFill>
                  <a:srgbClr val="FF0000"/>
                </a:solidFill>
              </a:rPr>
              <a:t>《領域課程調整應用手冊》</a:t>
            </a:r>
            <a:r>
              <a:rPr lang="zh-TW" altLang="en-US" sz="1200" dirty="0"/>
              <a:t>進行相關調整，再根據</a:t>
            </a:r>
            <a:r>
              <a:rPr lang="zh-TW" altLang="en-US" sz="1200" b="1" dirty="0">
                <a:solidFill>
                  <a:srgbClr val="FF0000"/>
                </a:solidFill>
              </a:rPr>
              <a:t>調整過後之核心素養與學習重點編選教材</a:t>
            </a:r>
            <a:r>
              <a:rPr lang="en-US" altLang="zh-TW" sz="1200" dirty="0"/>
              <a:t> </a:t>
            </a:r>
            <a:r>
              <a:rPr lang="zh-TW" altLang="en-US" sz="1200" dirty="0"/>
              <a:t>。</a:t>
            </a:r>
            <a:endParaRPr lang="en-US" altLang="zh-TW" sz="1200" dirty="0"/>
          </a:p>
          <a:p>
            <a:pPr algn="just">
              <a:defRPr/>
            </a:pPr>
            <a:endParaRPr lang="en-US" altLang="zh-TW" sz="1200" dirty="0"/>
          </a:p>
          <a:p>
            <a:pPr>
              <a:spcBef>
                <a:spcPts val="900"/>
              </a:spcBef>
            </a:pPr>
            <a:r>
              <a:rPr lang="zh-TW" altLang="en-US" sz="1200" dirty="0"/>
              <a:t>學生在</a:t>
            </a:r>
            <a:r>
              <a:rPr lang="zh-TW" altLang="en-US" sz="1200" b="1" dirty="0">
                <a:solidFill>
                  <a:srgbClr val="FF0000"/>
                </a:solidFill>
              </a:rPr>
              <a:t>特定領域</a:t>
            </a:r>
            <a:r>
              <a:rPr lang="en-US" altLang="zh-TW" sz="1200" b="1" dirty="0">
                <a:solidFill>
                  <a:srgbClr val="FF0000"/>
                </a:solidFill>
              </a:rPr>
              <a:t>/</a:t>
            </a:r>
            <a:r>
              <a:rPr lang="zh-TW" altLang="en-US" sz="1200" b="1" dirty="0">
                <a:solidFill>
                  <a:srgbClr val="FF0000"/>
                </a:solidFill>
              </a:rPr>
              <a:t>科目學習功能優異</a:t>
            </a:r>
            <a:r>
              <a:rPr lang="zh-TW" altLang="en-US" sz="1200" dirty="0"/>
              <a:t>時，則宜以同年段之課程採</a:t>
            </a:r>
            <a:r>
              <a:rPr lang="zh-TW" altLang="en-US" sz="1200" b="1" dirty="0">
                <a:solidFill>
                  <a:srgbClr val="FF0000"/>
                </a:solidFill>
              </a:rPr>
              <a:t>加深、加廣與濃縮</a:t>
            </a:r>
            <a:r>
              <a:rPr lang="zh-TW" altLang="en-US" sz="1200" dirty="0"/>
              <a:t>的方式調整該領域</a:t>
            </a:r>
            <a:r>
              <a:rPr lang="en-US" altLang="zh-TW" sz="1200" dirty="0"/>
              <a:t>/</a:t>
            </a:r>
            <a:r>
              <a:rPr lang="zh-TW" altLang="en-US" sz="1200" dirty="0"/>
              <a:t>科目的核心素養及學習重點，再根據調整過後之核心素養及學習重點</a:t>
            </a:r>
            <a:r>
              <a:rPr lang="zh-TW" altLang="en-US" sz="1200" b="1" dirty="0">
                <a:solidFill>
                  <a:srgbClr val="FF0000"/>
                </a:solidFill>
              </a:rPr>
              <a:t>編選具挑戰性的</a:t>
            </a:r>
            <a:r>
              <a:rPr lang="zh-TW" altLang="en-US" sz="1200" dirty="0"/>
              <a:t>教材，得參考</a:t>
            </a:r>
            <a:r>
              <a:rPr lang="zh-TW" altLang="zh-TW" sz="1200" b="1" dirty="0">
                <a:solidFill>
                  <a:srgbClr val="FF0000"/>
                </a:solidFill>
              </a:rPr>
              <a:t>《領域課程調整應用手冊》</a:t>
            </a:r>
            <a:r>
              <a:rPr lang="zh-TW" altLang="en-US" sz="1200" dirty="0"/>
              <a:t>中屬於資優學生的專長領域</a:t>
            </a:r>
            <a:r>
              <a:rPr lang="en-US" altLang="zh-TW" sz="1200" dirty="0"/>
              <a:t>/</a:t>
            </a:r>
            <a:r>
              <a:rPr lang="zh-TW" altLang="en-US" sz="1200" dirty="0"/>
              <a:t>科目部分進行課程規劃與實施教學。</a:t>
            </a:r>
            <a:endParaRPr lang="en-US" altLang="zh-TW" sz="1200" dirty="0"/>
          </a:p>
          <a:p>
            <a:pPr>
              <a:spcBef>
                <a:spcPts val="900"/>
              </a:spcBef>
            </a:pPr>
            <a:endParaRPr lang="en-US" altLang="zh-TW" sz="1200" dirty="0"/>
          </a:p>
          <a:p>
            <a:pPr>
              <a:spcBef>
                <a:spcPts val="900"/>
              </a:spcBef>
            </a:pPr>
            <a:r>
              <a:rPr lang="zh-TW" altLang="zh-TW" sz="1200" dirty="0"/>
              <a:t>根據總綱之規定，</a:t>
            </a:r>
            <a:r>
              <a:rPr lang="zh-TW" altLang="zh-TW" sz="1200" b="1" dirty="0">
                <a:solidFill>
                  <a:srgbClr val="FF0000"/>
                </a:solidFill>
              </a:rPr>
              <a:t>特殊教育學生（含安置在不同教育情境中的身心障礙或資賦優異學生）</a:t>
            </a:r>
            <a:r>
              <a:rPr lang="zh-TW" altLang="zh-TW" sz="1200" dirty="0"/>
              <a:t>經專業評估後，得外加其所需之</a:t>
            </a:r>
            <a:r>
              <a:rPr lang="zh-TW" altLang="zh-TW" sz="1200" b="1" dirty="0">
                <a:solidFill>
                  <a:srgbClr val="FF0000"/>
                </a:solidFill>
              </a:rPr>
              <a:t>特殊需求領域課程</a:t>
            </a:r>
            <a:r>
              <a:rPr lang="zh-TW" altLang="zh-TW" sz="1200" dirty="0"/>
              <a:t>，包括：</a:t>
            </a:r>
            <a:r>
              <a:rPr lang="zh-TW" altLang="zh-TW" sz="1200" b="1" dirty="0">
                <a:solidFill>
                  <a:srgbClr val="FF0000"/>
                </a:solidFill>
              </a:rPr>
              <a:t>生活管理、社會技巧、學習策略、職業教育、溝通訓練、點字、定向行動、功能性動作訓練、輔助科技應用、創造力、領導才能、情意發展、獨立研究或專長領域</a:t>
            </a:r>
            <a:r>
              <a:rPr lang="zh-TW" altLang="zh-TW" sz="1200" dirty="0"/>
              <a:t>等。</a:t>
            </a:r>
            <a:endParaRPr lang="en-US" altLang="zh-TW" sz="1200" dirty="0"/>
          </a:p>
          <a:p>
            <a:pPr>
              <a:spcBef>
                <a:spcPts val="900"/>
              </a:spcBef>
            </a:pPr>
            <a:endParaRPr lang="en-US" altLang="zh-TW" sz="1200" dirty="0"/>
          </a:p>
          <a:p>
            <a:pPr>
              <a:spcBef>
                <a:spcPts val="900"/>
              </a:spcBef>
            </a:pPr>
            <a:r>
              <a:rPr lang="zh-TW" altLang="zh-TW" sz="1200" b="1" dirty="0">
                <a:solidFill>
                  <a:srgbClr val="FF0000"/>
                </a:solidFill>
              </a:rPr>
              <a:t>依據〈藝術教育法〉</a:t>
            </a:r>
            <a:r>
              <a:rPr lang="en-US" altLang="zh-TW" sz="1200" b="1" dirty="0">
                <a:solidFill>
                  <a:srgbClr val="FF0000"/>
                </a:solidFill>
              </a:rPr>
              <a:t>(</a:t>
            </a:r>
            <a:r>
              <a:rPr lang="zh-TW" altLang="zh-TW" sz="1200" b="1" dirty="0">
                <a:solidFill>
                  <a:srgbClr val="FF0000"/>
                </a:solidFill>
              </a:rPr>
              <a:t>民</a:t>
            </a:r>
            <a:r>
              <a:rPr lang="en-US" altLang="zh-TW" sz="1200" b="1" dirty="0">
                <a:solidFill>
                  <a:srgbClr val="FF0000"/>
                </a:solidFill>
              </a:rPr>
              <a:t>104)</a:t>
            </a:r>
            <a:r>
              <a:rPr lang="zh-TW" altLang="zh-TW" sz="1200" b="1" dirty="0">
                <a:solidFill>
                  <a:srgbClr val="FF0000"/>
                </a:solidFill>
              </a:rPr>
              <a:t>設置的藝術才能班</a:t>
            </a:r>
            <a:r>
              <a:rPr lang="zh-TW" altLang="zh-TW" sz="1200" dirty="0"/>
              <a:t>則須根據總綱之規定在十二年國民基本教育課程部分，</a:t>
            </a:r>
            <a:r>
              <a:rPr lang="zh-TW" altLang="zh-TW" sz="1200" b="1" dirty="0">
                <a:solidFill>
                  <a:srgbClr val="FF0000"/>
                </a:solidFill>
              </a:rPr>
              <a:t>視學生需要調整其學習節數</a:t>
            </a:r>
            <a:r>
              <a:rPr lang="en-US" altLang="zh-TW" sz="1200" b="1" dirty="0">
                <a:solidFill>
                  <a:srgbClr val="FF0000"/>
                </a:solidFill>
              </a:rPr>
              <a:t>/</a:t>
            </a:r>
            <a:r>
              <a:rPr lang="zh-TW" altLang="zh-TW" sz="1200" b="1" dirty="0">
                <a:solidFill>
                  <a:srgbClr val="FF0000"/>
                </a:solidFill>
              </a:rPr>
              <a:t>學分數配置比例與學習內容，並提供特殊需求領域課程</a:t>
            </a:r>
            <a:r>
              <a:rPr lang="en-US" altLang="zh-TW" sz="1200" b="1" dirty="0">
                <a:solidFill>
                  <a:srgbClr val="FF0000"/>
                </a:solidFill>
              </a:rPr>
              <a:t>--</a:t>
            </a:r>
            <a:r>
              <a:rPr lang="zh-TW" altLang="zh-TW" sz="1200" b="1" dirty="0">
                <a:solidFill>
                  <a:srgbClr val="FF0000"/>
                </a:solidFill>
              </a:rPr>
              <a:t>藝術才能專長領域課程</a:t>
            </a:r>
            <a:r>
              <a:rPr lang="en-US" altLang="zh-TW" sz="1200" b="1" dirty="0">
                <a:solidFill>
                  <a:srgbClr val="FF0000"/>
                </a:solidFill>
              </a:rPr>
              <a:t>(</a:t>
            </a:r>
            <a:r>
              <a:rPr lang="zh-TW" altLang="zh-TW" sz="1200" b="1" dirty="0">
                <a:solidFill>
                  <a:srgbClr val="FF0000"/>
                </a:solidFill>
              </a:rPr>
              <a:t>含音樂</a:t>
            </a:r>
            <a:r>
              <a:rPr lang="en-US" altLang="zh-TW" sz="1200" b="1" dirty="0">
                <a:solidFill>
                  <a:srgbClr val="FF0000"/>
                </a:solidFill>
              </a:rPr>
              <a:t>/</a:t>
            </a:r>
            <a:r>
              <a:rPr lang="zh-TW" altLang="zh-TW" sz="1200" b="1" dirty="0">
                <a:solidFill>
                  <a:srgbClr val="FF0000"/>
                </a:solidFill>
              </a:rPr>
              <a:t>美術</a:t>
            </a:r>
            <a:r>
              <a:rPr lang="en-US" altLang="zh-TW" sz="1200" b="1" dirty="0">
                <a:solidFill>
                  <a:srgbClr val="FF0000"/>
                </a:solidFill>
              </a:rPr>
              <a:t>/</a:t>
            </a:r>
            <a:r>
              <a:rPr lang="zh-TW" altLang="zh-TW" sz="1200" b="1" dirty="0">
                <a:solidFill>
                  <a:srgbClr val="FF0000"/>
                </a:solidFill>
              </a:rPr>
              <a:t>舞蹈科目</a:t>
            </a:r>
            <a:r>
              <a:rPr lang="en-US" altLang="zh-TW" sz="1200" b="1" dirty="0">
                <a:solidFill>
                  <a:srgbClr val="FF0000"/>
                </a:solidFill>
              </a:rPr>
              <a:t>)</a:t>
            </a:r>
            <a:r>
              <a:rPr lang="zh-TW" altLang="zh-TW" sz="1200" b="1" dirty="0">
                <a:solidFill>
                  <a:srgbClr val="FF0000"/>
                </a:solidFill>
              </a:rPr>
              <a:t>。</a:t>
            </a:r>
          </a:p>
          <a:p>
            <a:pPr algn="just">
              <a:defRPr/>
            </a:pPr>
            <a:endParaRPr lang="en-US" altLang="zh-TW" sz="1200" dirty="0"/>
          </a:p>
          <a:p>
            <a:endParaRPr lang="zh-TW" altLang="en-US" dirty="0"/>
          </a:p>
        </p:txBody>
      </p:sp>
      <p:sp>
        <p:nvSpPr>
          <p:cNvPr id="4" name="投影片編號版面配置區 3"/>
          <p:cNvSpPr>
            <a:spLocks noGrp="1"/>
          </p:cNvSpPr>
          <p:nvPr>
            <p:ph type="sldNum" sz="quarter" idx="10"/>
          </p:nvPr>
        </p:nvSpPr>
        <p:spPr/>
        <p:txBody>
          <a:bodyPr/>
          <a:lstStyle/>
          <a:p>
            <a:fld id="{9E6CF422-137A-4E02-B212-7F3107310FC1}" type="slidenum">
              <a:rPr lang="zh-TW" altLang="en-US" smtClean="0"/>
              <a:pPr/>
              <a:t>30</a:t>
            </a:fld>
            <a:endParaRPr lang="en-US" altLang="zh-TW"/>
          </a:p>
        </p:txBody>
      </p:sp>
    </p:spTree>
    <p:extLst>
      <p:ext uri="{BB962C8B-B14F-4D97-AF65-F5344CB8AC3E}">
        <p14:creationId xmlns:p14="http://schemas.microsoft.com/office/powerpoint/2010/main" val="2116793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pPr marL="0" indent="0">
              <a:buNone/>
              <a:defRPr/>
            </a:pPr>
            <a:r>
              <a:rPr lang="en-US" altLang="zh-TW" sz="1200" dirty="0">
                <a:solidFill>
                  <a:srgbClr val="008080"/>
                </a:solidFill>
                <a:latin typeface="標楷體" panose="03000509000000000000" pitchFamily="65" charset="-120"/>
              </a:rPr>
              <a:t>(</a:t>
            </a:r>
            <a:r>
              <a:rPr lang="zh-TW" altLang="en-US" sz="1200" dirty="0">
                <a:solidFill>
                  <a:srgbClr val="008080"/>
                </a:solidFill>
                <a:latin typeface="標楷體" panose="03000509000000000000" pitchFamily="65" charset="-120"/>
              </a:rPr>
              <a:t>一</a:t>
            </a:r>
            <a:r>
              <a:rPr lang="en-US" altLang="zh-TW" sz="1200" dirty="0">
                <a:solidFill>
                  <a:srgbClr val="008080"/>
                </a:solidFill>
                <a:latin typeface="標楷體" panose="03000509000000000000" pitchFamily="65" charset="-120"/>
              </a:rPr>
              <a:t>)</a:t>
            </a:r>
            <a:r>
              <a:rPr lang="zh-TW" altLang="en-US" sz="1200" dirty="0">
                <a:solidFill>
                  <a:srgbClr val="008080"/>
                </a:solidFill>
                <a:latin typeface="標楷體" panose="03000509000000000000" pitchFamily="65" charset="-120"/>
              </a:rPr>
              <a:t>學習</a:t>
            </a:r>
            <a:r>
              <a:rPr lang="zh-TW" altLang="zh-TW" sz="1200" dirty="0">
                <a:solidFill>
                  <a:srgbClr val="008080"/>
                </a:solidFill>
              </a:rPr>
              <a:t>功能無缺損</a:t>
            </a:r>
            <a:r>
              <a:rPr lang="zh-TW" altLang="en-US" sz="1200" dirty="0">
                <a:solidFill>
                  <a:srgbClr val="008080"/>
                </a:solidFill>
              </a:rPr>
              <a:t>領域</a:t>
            </a:r>
            <a:endParaRPr lang="en-US" altLang="zh-TW" sz="1200" dirty="0">
              <a:solidFill>
                <a:srgbClr val="008080"/>
              </a:solidFill>
            </a:endParaRPr>
          </a:p>
          <a:p>
            <a:pPr>
              <a:spcBef>
                <a:spcPts val="1350"/>
              </a:spcBef>
              <a:defRPr/>
            </a:pPr>
            <a:r>
              <a:rPr lang="zh-TW" altLang="zh-TW" sz="1200" dirty="0"/>
              <a:t>係指學生在</a:t>
            </a:r>
            <a:r>
              <a:rPr lang="zh-TW" altLang="zh-TW" sz="1200" b="1" dirty="0">
                <a:solidFill>
                  <a:srgbClr val="FF0000"/>
                </a:solidFill>
              </a:rPr>
              <a:t>某一</a:t>
            </a:r>
            <a:r>
              <a:rPr lang="zh-TW" altLang="en-US" sz="1200" b="1" dirty="0">
                <a:solidFill>
                  <a:srgbClr val="FF0000"/>
                </a:solidFill>
              </a:rPr>
              <a:t>特定</a:t>
            </a:r>
            <a:r>
              <a:rPr lang="zh-TW" altLang="zh-TW" sz="1200" b="1" dirty="0">
                <a:solidFill>
                  <a:srgbClr val="FF0000"/>
                </a:solidFill>
              </a:rPr>
              <a:t>領域</a:t>
            </a:r>
            <a:r>
              <a:rPr lang="en-US" altLang="zh-TW" sz="1200" b="1" dirty="0">
                <a:solidFill>
                  <a:srgbClr val="FF0000"/>
                </a:solidFill>
              </a:rPr>
              <a:t>/</a:t>
            </a:r>
            <a:r>
              <a:rPr lang="zh-TW" altLang="zh-TW" sz="1200" b="1" dirty="0">
                <a:solidFill>
                  <a:srgbClr val="FF0000"/>
                </a:solidFill>
              </a:rPr>
              <a:t>科目學習功能與一般同年齡或同年級學生相近</a:t>
            </a:r>
            <a:r>
              <a:rPr lang="zh-TW" altLang="zh-TW" sz="1200" dirty="0"/>
              <a:t>。</a:t>
            </a:r>
            <a:endParaRPr lang="en-US" altLang="zh-TW" sz="1200" dirty="0"/>
          </a:p>
          <a:p>
            <a:pPr>
              <a:spcBef>
                <a:spcPts val="1350"/>
              </a:spcBef>
              <a:defRPr/>
            </a:pPr>
            <a:endParaRPr lang="en-US" altLang="zh-TW" sz="1200" b="1" dirty="0">
              <a:solidFill>
                <a:srgbClr val="FF0000"/>
              </a:solidFill>
            </a:endParaRPr>
          </a:p>
          <a:p>
            <a:pPr marL="0" indent="0">
              <a:buNone/>
              <a:defRPr/>
            </a:pPr>
            <a:r>
              <a:rPr lang="en-US" altLang="zh-TW" sz="1200" dirty="0">
                <a:solidFill>
                  <a:srgbClr val="008080"/>
                </a:solidFill>
                <a:latin typeface="標楷體" panose="03000509000000000000" pitchFamily="65" charset="-120"/>
              </a:rPr>
              <a:t>(</a:t>
            </a:r>
            <a:r>
              <a:rPr lang="zh-TW" altLang="en-US" sz="1200" dirty="0">
                <a:solidFill>
                  <a:srgbClr val="008080"/>
                </a:solidFill>
                <a:latin typeface="標楷體" panose="03000509000000000000" pitchFamily="65" charset="-120"/>
              </a:rPr>
              <a:t>二</a:t>
            </a:r>
            <a:r>
              <a:rPr lang="en-US" altLang="zh-TW" sz="1200" dirty="0">
                <a:solidFill>
                  <a:srgbClr val="008080"/>
                </a:solidFill>
                <a:latin typeface="標楷體" panose="03000509000000000000" pitchFamily="65" charset="-120"/>
              </a:rPr>
              <a:t>)</a:t>
            </a:r>
            <a:r>
              <a:rPr lang="zh-TW" altLang="en-US" sz="1200" dirty="0">
                <a:solidFill>
                  <a:srgbClr val="008080"/>
                </a:solidFill>
                <a:latin typeface="標楷體" panose="03000509000000000000" pitchFamily="65" charset="-120"/>
              </a:rPr>
              <a:t>學習</a:t>
            </a:r>
            <a:r>
              <a:rPr lang="zh-TW" altLang="zh-TW" sz="1200" dirty="0">
                <a:solidFill>
                  <a:srgbClr val="008080"/>
                </a:solidFill>
              </a:rPr>
              <a:t>功能</a:t>
            </a:r>
            <a:r>
              <a:rPr lang="zh-TW" altLang="en-US" sz="1200" dirty="0">
                <a:solidFill>
                  <a:srgbClr val="008080"/>
                </a:solidFill>
              </a:rPr>
              <a:t>輕微</a:t>
            </a:r>
            <a:r>
              <a:rPr lang="zh-TW" altLang="zh-TW" sz="1200" dirty="0">
                <a:solidFill>
                  <a:srgbClr val="008080"/>
                </a:solidFill>
              </a:rPr>
              <a:t>缺損</a:t>
            </a:r>
            <a:r>
              <a:rPr lang="zh-TW" altLang="en-US" sz="1200" dirty="0">
                <a:solidFill>
                  <a:srgbClr val="008080"/>
                </a:solidFill>
              </a:rPr>
              <a:t>領域</a:t>
            </a:r>
            <a:endParaRPr lang="en-US" altLang="zh-TW" sz="1200" dirty="0">
              <a:solidFill>
                <a:srgbClr val="008080"/>
              </a:solidFill>
            </a:endParaRPr>
          </a:p>
          <a:p>
            <a:pPr>
              <a:defRPr/>
            </a:pPr>
            <a:r>
              <a:rPr lang="zh-TW" altLang="en-US" sz="1200" dirty="0"/>
              <a:t>係指學生在某一特定領域</a:t>
            </a:r>
            <a:r>
              <a:rPr lang="en-US" altLang="zh-TW" sz="1200" dirty="0"/>
              <a:t>/</a:t>
            </a:r>
            <a:r>
              <a:rPr lang="zh-TW" altLang="en-US" sz="1200" dirty="0"/>
              <a:t>科目的學習非僅因學習動機和成就低落之影響，而</a:t>
            </a:r>
            <a:r>
              <a:rPr lang="zh-TW" altLang="en-US" sz="1200" b="1" dirty="0">
                <a:solidFill>
                  <a:srgbClr val="FF0000"/>
                </a:solidFill>
              </a:rPr>
              <a:t>係因其身心障礙之限制，造成與一般同年齡或同年級學生有部分落差</a:t>
            </a:r>
            <a:endParaRPr lang="zh-TW" altLang="en-US" sz="1200" dirty="0"/>
          </a:p>
          <a:p>
            <a:pPr>
              <a:defRPr/>
            </a:pPr>
            <a:endParaRPr lang="en-US" altLang="zh-TW" sz="1200" dirty="0"/>
          </a:p>
          <a:p>
            <a:pPr>
              <a:spcBef>
                <a:spcPts val="900"/>
              </a:spcBef>
            </a:pPr>
            <a:r>
              <a:rPr lang="en-US" altLang="zh-TW" sz="1600" dirty="0">
                <a:solidFill>
                  <a:srgbClr val="008080"/>
                </a:solidFill>
                <a:latin typeface="標楷體" panose="03000509000000000000" pitchFamily="65" charset="-120"/>
              </a:rPr>
              <a:t>(</a:t>
            </a:r>
            <a:r>
              <a:rPr lang="zh-TW" altLang="en-US" sz="1600" dirty="0">
                <a:solidFill>
                  <a:srgbClr val="008080"/>
                </a:solidFill>
                <a:latin typeface="標楷體" panose="03000509000000000000" pitchFamily="65" charset="-120"/>
              </a:rPr>
              <a:t>三</a:t>
            </a:r>
            <a:r>
              <a:rPr lang="en-US" altLang="zh-TW" sz="1600" dirty="0">
                <a:solidFill>
                  <a:srgbClr val="008080"/>
                </a:solidFill>
                <a:latin typeface="標楷體" panose="03000509000000000000" pitchFamily="65" charset="-120"/>
              </a:rPr>
              <a:t>)</a:t>
            </a:r>
            <a:r>
              <a:rPr lang="zh-TW" altLang="en-US" sz="1600" dirty="0">
                <a:solidFill>
                  <a:srgbClr val="008080"/>
                </a:solidFill>
                <a:latin typeface="標楷體" panose="03000509000000000000" pitchFamily="65" charset="-120"/>
              </a:rPr>
              <a:t>學習</a:t>
            </a:r>
            <a:r>
              <a:rPr lang="zh-TW" altLang="zh-TW" sz="1600" dirty="0">
                <a:solidFill>
                  <a:srgbClr val="008080"/>
                </a:solidFill>
              </a:rPr>
              <a:t>功能</a:t>
            </a:r>
            <a:r>
              <a:rPr lang="zh-TW" altLang="en-US" sz="1600" dirty="0">
                <a:solidFill>
                  <a:srgbClr val="008080"/>
                </a:solidFill>
              </a:rPr>
              <a:t>嚴重</a:t>
            </a:r>
            <a:r>
              <a:rPr lang="zh-TW" altLang="zh-TW" sz="1600" dirty="0">
                <a:solidFill>
                  <a:srgbClr val="008080"/>
                </a:solidFill>
              </a:rPr>
              <a:t>缺損</a:t>
            </a:r>
            <a:r>
              <a:rPr lang="zh-TW" altLang="en-US" sz="1600" dirty="0">
                <a:solidFill>
                  <a:srgbClr val="008080"/>
                </a:solidFill>
              </a:rPr>
              <a:t>領域</a:t>
            </a:r>
            <a:endParaRPr lang="en-US" altLang="zh-TW" sz="1600" dirty="0"/>
          </a:p>
          <a:p>
            <a:pPr>
              <a:spcBef>
                <a:spcPts val="900"/>
              </a:spcBef>
            </a:pPr>
            <a:r>
              <a:rPr lang="zh-TW" altLang="en-US" sz="1200" dirty="0"/>
              <a:t>係指學生在</a:t>
            </a:r>
            <a:r>
              <a:rPr lang="zh-TW" altLang="en-US" sz="1200" b="1" dirty="0">
                <a:solidFill>
                  <a:srgbClr val="FF0000"/>
                </a:solidFill>
              </a:rPr>
              <a:t>某一特定領域</a:t>
            </a:r>
            <a:r>
              <a:rPr lang="en-US" altLang="zh-TW" sz="1200" b="1" dirty="0">
                <a:solidFill>
                  <a:srgbClr val="FF0000"/>
                </a:solidFill>
              </a:rPr>
              <a:t>/</a:t>
            </a:r>
            <a:r>
              <a:rPr lang="zh-TW" altLang="en-US" sz="1200" b="1" dirty="0">
                <a:solidFill>
                  <a:srgbClr val="FF0000"/>
                </a:solidFill>
              </a:rPr>
              <a:t>科目因身心障礙影響致使其學習成就嚴重落後一般同年齡或同年級學生</a:t>
            </a:r>
            <a:r>
              <a:rPr lang="zh-TW" altLang="en-US" sz="1200" dirty="0"/>
              <a:t>。</a:t>
            </a:r>
            <a:endParaRPr lang="en-US" altLang="zh-TW" sz="1200" dirty="0"/>
          </a:p>
          <a:p>
            <a:pPr>
              <a:spcBef>
                <a:spcPts val="900"/>
              </a:spcBef>
            </a:pPr>
            <a:endParaRPr lang="en-US" altLang="zh-TW" sz="1200" dirty="0"/>
          </a:p>
          <a:p>
            <a:pPr>
              <a:spcBef>
                <a:spcPts val="900"/>
              </a:spcBef>
            </a:pPr>
            <a:r>
              <a:rPr lang="en-US" altLang="zh-TW" sz="1600" dirty="0">
                <a:solidFill>
                  <a:srgbClr val="008080"/>
                </a:solidFill>
                <a:latin typeface="標楷體" panose="03000509000000000000" pitchFamily="65" charset="-120"/>
              </a:rPr>
              <a:t>(</a:t>
            </a:r>
            <a:r>
              <a:rPr lang="zh-TW" altLang="en-US" sz="1600" dirty="0">
                <a:solidFill>
                  <a:srgbClr val="008080"/>
                </a:solidFill>
                <a:latin typeface="標楷體" panose="03000509000000000000" pitchFamily="65" charset="-120"/>
              </a:rPr>
              <a:t>四</a:t>
            </a:r>
            <a:r>
              <a:rPr lang="en-US" altLang="zh-TW" sz="1600" dirty="0">
                <a:solidFill>
                  <a:srgbClr val="008080"/>
                </a:solidFill>
                <a:latin typeface="標楷體" panose="03000509000000000000" pitchFamily="65" charset="-120"/>
              </a:rPr>
              <a:t>)</a:t>
            </a:r>
            <a:r>
              <a:rPr lang="zh-TW" altLang="en-US" sz="1600" dirty="0">
                <a:solidFill>
                  <a:srgbClr val="008080"/>
                </a:solidFill>
                <a:latin typeface="標楷體" panose="03000509000000000000" pitchFamily="65" charset="-120"/>
              </a:rPr>
              <a:t>學習</a:t>
            </a:r>
            <a:r>
              <a:rPr lang="zh-TW" altLang="zh-TW" sz="1600" dirty="0">
                <a:solidFill>
                  <a:srgbClr val="008080"/>
                </a:solidFill>
              </a:rPr>
              <a:t>功能</a:t>
            </a:r>
            <a:r>
              <a:rPr lang="zh-TW" altLang="en-US" sz="1600" dirty="0">
                <a:solidFill>
                  <a:srgbClr val="008080"/>
                </a:solidFill>
              </a:rPr>
              <a:t>優異領域</a:t>
            </a:r>
            <a:endParaRPr lang="en-US" altLang="zh-TW" sz="1600" dirty="0"/>
          </a:p>
          <a:p>
            <a:pPr>
              <a:spcBef>
                <a:spcPts val="900"/>
              </a:spcBef>
            </a:pPr>
            <a:r>
              <a:rPr lang="zh-TW" altLang="en-US" sz="1200" dirty="0"/>
              <a:t>係指資賦優異學生在</a:t>
            </a:r>
            <a:r>
              <a:rPr lang="zh-TW" altLang="en-US" sz="1200" b="1" dirty="0">
                <a:solidFill>
                  <a:srgbClr val="FF0000"/>
                </a:solidFill>
              </a:rPr>
              <a:t>某一特定領域</a:t>
            </a:r>
            <a:r>
              <a:rPr lang="en-US" altLang="zh-TW" sz="1200" b="1" dirty="0">
                <a:solidFill>
                  <a:srgbClr val="FF0000"/>
                </a:solidFill>
              </a:rPr>
              <a:t>/</a:t>
            </a:r>
            <a:r>
              <a:rPr lang="zh-TW" altLang="en-US" sz="1200" b="1" dirty="0">
                <a:solidFill>
                  <a:srgbClr val="FF0000"/>
                </a:solidFill>
              </a:rPr>
              <a:t>科目表現優異或具潛能者（包括身心障礙及社經文化地位不利之資賦優異學生）</a:t>
            </a:r>
            <a:r>
              <a:rPr lang="zh-TW" altLang="en-US" sz="1200" dirty="0"/>
              <a:t>，以及</a:t>
            </a:r>
            <a:r>
              <a:rPr lang="zh-TW" altLang="en-US" sz="1200" b="1" dirty="0">
                <a:solidFill>
                  <a:srgbClr val="FF0000"/>
                </a:solidFill>
              </a:rPr>
              <a:t>根據</a:t>
            </a:r>
            <a:r>
              <a:rPr lang="en-US" altLang="zh-TW" sz="1200" b="1" dirty="0">
                <a:solidFill>
                  <a:srgbClr val="FF0000"/>
                </a:solidFill>
              </a:rPr>
              <a:t>〈</a:t>
            </a:r>
            <a:r>
              <a:rPr lang="zh-TW" altLang="en-US" sz="1200" b="1" dirty="0">
                <a:solidFill>
                  <a:srgbClr val="FF0000"/>
                </a:solidFill>
              </a:rPr>
              <a:t>藝術教育法</a:t>
            </a:r>
            <a:r>
              <a:rPr lang="en-US" altLang="zh-TW" sz="1200" b="1" dirty="0">
                <a:solidFill>
                  <a:srgbClr val="FF0000"/>
                </a:solidFill>
              </a:rPr>
              <a:t>〉(</a:t>
            </a:r>
            <a:r>
              <a:rPr lang="zh-TW" altLang="en-US" sz="1200" b="1" dirty="0">
                <a:solidFill>
                  <a:srgbClr val="FF0000"/>
                </a:solidFill>
              </a:rPr>
              <a:t>民</a:t>
            </a:r>
            <a:r>
              <a:rPr lang="en-US" altLang="zh-TW" sz="1200" b="1" dirty="0">
                <a:solidFill>
                  <a:srgbClr val="FF0000"/>
                </a:solidFill>
              </a:rPr>
              <a:t>104) </a:t>
            </a:r>
            <a:r>
              <a:rPr lang="zh-TW" altLang="en-US" sz="1200" b="1" dirty="0">
                <a:solidFill>
                  <a:srgbClr val="FF0000"/>
                </a:solidFill>
              </a:rPr>
              <a:t>設置之藝術才能班藝術領域</a:t>
            </a:r>
            <a:r>
              <a:rPr lang="en-US" altLang="zh-TW" sz="1200" b="1" dirty="0">
                <a:solidFill>
                  <a:srgbClr val="FF0000"/>
                </a:solidFill>
              </a:rPr>
              <a:t>/</a:t>
            </a:r>
            <a:r>
              <a:rPr lang="zh-TW" altLang="en-US" sz="1200" b="1" dirty="0">
                <a:solidFill>
                  <a:srgbClr val="FF0000"/>
                </a:solidFill>
              </a:rPr>
              <a:t>科目表現優異或具潛能之學生</a:t>
            </a:r>
            <a:r>
              <a:rPr lang="zh-TW" altLang="en-US" sz="1200" dirty="0"/>
              <a:t>。</a:t>
            </a:r>
          </a:p>
        </p:txBody>
      </p:sp>
      <p:sp>
        <p:nvSpPr>
          <p:cNvPr id="4" name="投影片編號版面配置區 3"/>
          <p:cNvSpPr>
            <a:spLocks noGrp="1"/>
          </p:cNvSpPr>
          <p:nvPr>
            <p:ph type="sldNum" sz="quarter" idx="10"/>
          </p:nvPr>
        </p:nvSpPr>
        <p:spPr/>
        <p:txBody>
          <a:bodyPr/>
          <a:lstStyle/>
          <a:p>
            <a:fld id="{6B2F9A7E-4964-468C-9514-1E1C82E05FBF}" type="slidenum">
              <a:rPr lang="zh-TW" altLang="en-US" smtClean="0"/>
              <a:pPr/>
              <a:t>31</a:t>
            </a:fld>
            <a:endParaRPr lang="zh-TW" altLang="en-US"/>
          </a:p>
        </p:txBody>
      </p:sp>
    </p:spTree>
    <p:extLst>
      <p:ext uri="{BB962C8B-B14F-4D97-AF65-F5344CB8AC3E}">
        <p14:creationId xmlns:p14="http://schemas.microsoft.com/office/powerpoint/2010/main" val="3704238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0ED0386-A714-4B4B-A465-0ADE1AF06669}" type="slidenum">
              <a:rPr kumimoji="1" lang="zh-TW" altLang="en-US" smtClean="0"/>
              <a:pPr/>
              <a:t>34</a:t>
            </a:fld>
            <a:endParaRPr kumimoji="1" lang="zh-TW" altLang="en-US" dirty="0"/>
          </a:p>
        </p:txBody>
      </p:sp>
    </p:spTree>
    <p:extLst>
      <p:ext uri="{BB962C8B-B14F-4D97-AF65-F5344CB8AC3E}">
        <p14:creationId xmlns:p14="http://schemas.microsoft.com/office/powerpoint/2010/main" val="529005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114F916-85A2-48C8-8C51-093ADFB13CB0}" type="slidenum">
              <a:rPr lang="zh-TW" altLang="en-US" smtClean="0"/>
              <a:pPr/>
              <a:t>42</a:t>
            </a:fld>
            <a:endParaRPr lang="zh-TW" altLang="en-US"/>
          </a:p>
        </p:txBody>
      </p:sp>
    </p:spTree>
    <p:extLst>
      <p:ext uri="{BB962C8B-B14F-4D97-AF65-F5344CB8AC3E}">
        <p14:creationId xmlns:p14="http://schemas.microsoft.com/office/powerpoint/2010/main" val="2679666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0ED0386-A714-4B4B-A465-0ADE1AF06669}" type="slidenum">
              <a:rPr kumimoji="1" lang="zh-TW" altLang="en-US" smtClean="0"/>
              <a:pPr/>
              <a:t>45</a:t>
            </a:fld>
            <a:endParaRPr kumimoji="1" lang="zh-TW" altLang="en-US" dirty="0"/>
          </a:p>
        </p:txBody>
      </p:sp>
    </p:spTree>
    <p:extLst>
      <p:ext uri="{BB962C8B-B14F-4D97-AF65-F5344CB8AC3E}">
        <p14:creationId xmlns:p14="http://schemas.microsoft.com/office/powerpoint/2010/main" val="2654547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若學生因障礙限制較大，在該領域</a:t>
            </a:r>
            <a:r>
              <a:rPr lang="en-US" altLang="zh-TW" dirty="0"/>
              <a:t>/</a:t>
            </a:r>
            <a:r>
              <a:rPr lang="zh-TW" altLang="en-US" dirty="0"/>
              <a:t>科目學習功能缺損嚴重而無法學習原學習重點，要先考量採重整方式或替代調整，若真的無法透過重整或替代方式來調整，可以將部分較難的內容刪除，但刪除要特別謹慎，因為學生可能在該學習階段未學習這些學習重點，而影響下一學習階段的學習。</a:t>
            </a:r>
          </a:p>
        </p:txBody>
      </p:sp>
      <p:sp>
        <p:nvSpPr>
          <p:cNvPr id="4" name="投影片編號版面配置區 3"/>
          <p:cNvSpPr>
            <a:spLocks noGrp="1"/>
          </p:cNvSpPr>
          <p:nvPr>
            <p:ph type="sldNum" sz="quarter" idx="10"/>
          </p:nvPr>
        </p:nvSpPr>
        <p:spPr/>
        <p:txBody>
          <a:bodyPr/>
          <a:lstStyle/>
          <a:p>
            <a:fld id="{18C0FB5D-53C1-41D2-80CC-6B3184C04CB4}" type="slidenum">
              <a:rPr lang="zh-TW" altLang="en-US" smtClean="0"/>
              <a:pPr/>
              <a:t>47</a:t>
            </a:fld>
            <a:endParaRPr lang="zh-TW" altLang="en-US"/>
          </a:p>
        </p:txBody>
      </p:sp>
    </p:spTree>
    <p:extLst>
      <p:ext uri="{BB962C8B-B14F-4D97-AF65-F5344CB8AC3E}">
        <p14:creationId xmlns:p14="http://schemas.microsoft.com/office/powerpoint/2010/main" val="1789152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990478" eaLnBrk="0" fontAlgn="base" hangingPunct="0">
              <a:spcBef>
                <a:spcPct val="30000"/>
              </a:spcBef>
              <a:spcAft>
                <a:spcPct val="0"/>
              </a:spcAft>
              <a:defRPr/>
            </a:pPr>
            <a:endParaRPr lang="zh-TW" altLang="en-US" sz="1300" dirty="0">
              <a:solidFill>
                <a:srgbClr val="FFFF00"/>
              </a:solidFill>
              <a:latin typeface="+mj-ea"/>
              <a:ea typeface="+mj-ea"/>
            </a:endParaRPr>
          </a:p>
          <a:p>
            <a:endParaRPr lang="zh-TW" altLang="zh-TW" sz="1300" dirty="0">
              <a:ea typeface="+mn-ea"/>
            </a:endParaRPr>
          </a:p>
        </p:txBody>
      </p:sp>
      <p:sp>
        <p:nvSpPr>
          <p:cNvPr id="4" name="投影片編號版面配置區 3"/>
          <p:cNvSpPr>
            <a:spLocks noGrp="1"/>
          </p:cNvSpPr>
          <p:nvPr>
            <p:ph type="sldNum" sz="quarter" idx="10"/>
          </p:nvPr>
        </p:nvSpPr>
        <p:spPr/>
        <p:txBody>
          <a:bodyPr/>
          <a:lstStyle/>
          <a:p>
            <a:fld id="{9E6CF422-137A-4E02-B212-7F3107310FC1}" type="slidenum">
              <a:rPr lang="zh-TW" altLang="en-US" smtClean="0"/>
              <a:pPr/>
              <a:t>48</a:t>
            </a:fld>
            <a:endParaRPr lang="en-US" altLang="zh-TW"/>
          </a:p>
        </p:txBody>
      </p:sp>
    </p:spTree>
    <p:extLst>
      <p:ext uri="{BB962C8B-B14F-4D97-AF65-F5344CB8AC3E}">
        <p14:creationId xmlns:p14="http://schemas.microsoft.com/office/powerpoint/2010/main" val="1477547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990478" eaLnBrk="0" fontAlgn="base" hangingPunct="0">
              <a:spcBef>
                <a:spcPct val="30000"/>
              </a:spcBef>
              <a:spcAft>
                <a:spcPct val="0"/>
              </a:spcAft>
              <a:defRPr/>
            </a:pPr>
            <a:endParaRPr lang="zh-TW" altLang="en-US" sz="1300" dirty="0">
              <a:solidFill>
                <a:srgbClr val="FFFF00"/>
              </a:solidFill>
              <a:latin typeface="+mj-ea"/>
              <a:ea typeface="+mj-ea"/>
            </a:endParaRPr>
          </a:p>
          <a:p>
            <a:endParaRPr lang="zh-TW" altLang="zh-TW" sz="1300" dirty="0">
              <a:ea typeface="+mn-ea"/>
            </a:endParaRPr>
          </a:p>
        </p:txBody>
      </p:sp>
      <p:sp>
        <p:nvSpPr>
          <p:cNvPr id="4" name="投影片編號版面配置區 3"/>
          <p:cNvSpPr>
            <a:spLocks noGrp="1"/>
          </p:cNvSpPr>
          <p:nvPr>
            <p:ph type="sldNum" sz="quarter" idx="10"/>
          </p:nvPr>
        </p:nvSpPr>
        <p:spPr/>
        <p:txBody>
          <a:bodyPr/>
          <a:lstStyle/>
          <a:p>
            <a:fld id="{9E6CF422-137A-4E02-B212-7F3107310FC1}" type="slidenum">
              <a:rPr lang="zh-TW" altLang="en-US" smtClean="0"/>
              <a:pPr/>
              <a:t>49</a:t>
            </a:fld>
            <a:endParaRPr lang="en-US" altLang="zh-TW"/>
          </a:p>
        </p:txBody>
      </p:sp>
    </p:spTree>
    <p:extLst>
      <p:ext uri="{BB962C8B-B14F-4D97-AF65-F5344CB8AC3E}">
        <p14:creationId xmlns:p14="http://schemas.microsoft.com/office/powerpoint/2010/main" val="318863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0ED0386-A714-4B4B-A465-0ADE1AF06669}" type="slidenum">
              <a:rPr kumimoji="1" lang="zh-TW" altLang="en-US" smtClean="0"/>
              <a:pPr/>
              <a:t>8</a:t>
            </a:fld>
            <a:endParaRPr kumimoji="1" lang="zh-TW" altLang="en-US" dirty="0"/>
          </a:p>
        </p:txBody>
      </p:sp>
    </p:spTree>
    <p:extLst>
      <p:ext uri="{BB962C8B-B14F-4D97-AF65-F5344CB8AC3E}">
        <p14:creationId xmlns:p14="http://schemas.microsoft.com/office/powerpoint/2010/main" val="3485393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300" dirty="0">
                <a:ea typeface="+mn-ea"/>
                <a:sym typeface="Wingdings 2"/>
              </a:rPr>
              <a:t></a:t>
            </a:r>
            <a:r>
              <a:rPr lang="zh-TW" altLang="zh-TW" sz="1300" dirty="0">
                <a:ea typeface="+mn-ea"/>
              </a:rPr>
              <a:t>學校應提供符合通用設計之校園環境，並針對個別身心障礙學生需求合理調整其學習環境。</a:t>
            </a:r>
          </a:p>
          <a:p>
            <a:r>
              <a:rPr lang="en-US" altLang="zh-TW" sz="1300" dirty="0">
                <a:ea typeface="+mn-ea"/>
                <a:sym typeface="Wingdings 2"/>
              </a:rPr>
              <a:t></a:t>
            </a:r>
            <a:r>
              <a:rPr lang="zh-TW" altLang="zh-TW" sz="1300" dirty="0">
                <a:ea typeface="+mn-ea"/>
              </a:rPr>
              <a:t>學校得依據個別學生之身心狀況與需求，進行教室採光、通風、溫度、教室布置、教學設備資源、教室位置、動線規劃、學習區、座位安排等物理環境的調整。</a:t>
            </a:r>
          </a:p>
          <a:p>
            <a:r>
              <a:rPr lang="en-US" altLang="zh-TW" sz="1300" dirty="0">
                <a:ea typeface="+mn-ea"/>
                <a:sym typeface="Wingdings 2"/>
              </a:rPr>
              <a:t></a:t>
            </a:r>
            <a:r>
              <a:rPr lang="zh-TW" altLang="zh-TW" sz="1300" dirty="0">
                <a:ea typeface="+mn-ea"/>
              </a:rPr>
              <a:t>學校應提供所需的志工、教師助理員或特教學生助理人員等人力協助；並得由縣市特殊教育資源中心、學校各處室等提供各項行政支援，以及提供教師、同儕等自然支持等心理與社會環境的調整。</a:t>
            </a:r>
            <a:endParaRPr lang="en-US" altLang="zh-TW" sz="1300" dirty="0">
              <a:ea typeface="+mn-ea"/>
            </a:endParaRPr>
          </a:p>
          <a:p>
            <a:endParaRPr lang="en-US" altLang="zh-TW" sz="1300" dirty="0">
              <a:ea typeface="+mn-ea"/>
            </a:endParaRPr>
          </a:p>
          <a:p>
            <a:r>
              <a:rPr lang="en-US" altLang="zh-TW" sz="1300" dirty="0">
                <a:ea typeface="+mn-ea"/>
                <a:sym typeface="Wingdings 2"/>
              </a:rPr>
              <a:t></a:t>
            </a:r>
            <a:r>
              <a:rPr lang="zh-TW" altLang="zh-TW" sz="1300" dirty="0">
                <a:ea typeface="+mn-ea"/>
              </a:rPr>
              <a:t>針對特定領域</a:t>
            </a:r>
            <a:r>
              <a:rPr lang="en-US" altLang="zh-TW" sz="1300" dirty="0">
                <a:ea typeface="+mn-ea"/>
              </a:rPr>
              <a:t>/</a:t>
            </a:r>
            <a:r>
              <a:rPr lang="zh-TW" altLang="zh-TW" sz="1300" dirty="0">
                <a:ea typeface="+mn-ea"/>
              </a:rPr>
              <a:t>科目學習功能優異的學生，宜在該領域</a:t>
            </a:r>
            <a:r>
              <a:rPr lang="en-US" altLang="zh-TW" sz="1300" dirty="0">
                <a:ea typeface="+mn-ea"/>
              </a:rPr>
              <a:t>/</a:t>
            </a:r>
            <a:r>
              <a:rPr lang="zh-TW" altLang="zh-TW" sz="1300" dirty="0">
                <a:ea typeface="+mn-ea"/>
              </a:rPr>
              <a:t>科目學習時提供其具有挑戰性、豐富的探索、討論及創作的環境，或在校園設計學習角、學習中心或提供個別學習桌，並得利用校外環境進行參觀、實察或訪談。</a:t>
            </a:r>
          </a:p>
          <a:p>
            <a:r>
              <a:rPr lang="en-US" altLang="zh-TW" sz="1300" dirty="0">
                <a:ea typeface="+mn-ea"/>
                <a:sym typeface="Wingdings"/>
              </a:rPr>
              <a:t></a:t>
            </a:r>
            <a:r>
              <a:rPr lang="zh-TW" altLang="zh-TW" sz="1300" dirty="0">
                <a:ea typeface="+mn-ea"/>
              </a:rPr>
              <a:t>學校宜提供尊重、互動、接納及支持的社會心理環境，以激發學生的學習動機，以及增進展現創意思考潛能的行為。</a:t>
            </a:r>
          </a:p>
          <a:p>
            <a:endParaRPr lang="zh-TW" altLang="zh-TW" sz="1300" dirty="0">
              <a:ea typeface="+mn-ea"/>
            </a:endParaRPr>
          </a:p>
        </p:txBody>
      </p:sp>
      <p:sp>
        <p:nvSpPr>
          <p:cNvPr id="4" name="投影片編號版面配置區 3"/>
          <p:cNvSpPr>
            <a:spLocks noGrp="1"/>
          </p:cNvSpPr>
          <p:nvPr>
            <p:ph type="sldNum" sz="quarter" idx="10"/>
          </p:nvPr>
        </p:nvSpPr>
        <p:spPr/>
        <p:txBody>
          <a:bodyPr/>
          <a:lstStyle/>
          <a:p>
            <a:fld id="{9E6CF422-137A-4E02-B212-7F3107310FC1}" type="slidenum">
              <a:rPr lang="zh-TW" altLang="en-US" smtClean="0"/>
              <a:pPr/>
              <a:t>50</a:t>
            </a:fld>
            <a:endParaRPr lang="en-US" altLang="zh-TW"/>
          </a:p>
        </p:txBody>
      </p:sp>
    </p:spTree>
    <p:extLst>
      <p:ext uri="{BB962C8B-B14F-4D97-AF65-F5344CB8AC3E}">
        <p14:creationId xmlns:p14="http://schemas.microsoft.com/office/powerpoint/2010/main" val="3272051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r>
              <a:rPr lang="en-US" altLang="zh-TW" sz="1300" dirty="0">
                <a:ea typeface="+mn-ea"/>
                <a:sym typeface="Wingdings 2"/>
              </a:rPr>
              <a:t></a:t>
            </a:r>
            <a:r>
              <a:rPr lang="zh-TW" altLang="zh-TW" sz="1300" dirty="0">
                <a:ea typeface="+mn-ea"/>
              </a:rPr>
              <a:t>學校應依學生之個別化教育計畫實施多元評量，包括學生起點行為之評估及持續性的形成性評量，並依據學年與學期教育目標作總結性評量。</a:t>
            </a:r>
          </a:p>
          <a:p>
            <a:r>
              <a:rPr lang="en-US" altLang="zh-TW" sz="1300" dirty="0">
                <a:ea typeface="+mn-ea"/>
                <a:sym typeface="Wingdings 2"/>
              </a:rPr>
              <a:t></a:t>
            </a:r>
            <a:r>
              <a:rPr lang="zh-TW" altLang="zh-TW" sz="1300" dirty="0">
                <a:ea typeface="+mn-ea"/>
              </a:rPr>
              <a:t>評量得採動態評量、檔案評量、實作評量、生態評量、課程本位評量、同儕評量、自我評量等多元評量方式，俾充分</a:t>
            </a:r>
            <a:r>
              <a:rPr lang="zh-TW" altLang="en-US" sz="1300" dirty="0">
                <a:ea typeface="+mn-ea"/>
              </a:rPr>
              <a:t>了</a:t>
            </a:r>
            <a:r>
              <a:rPr lang="zh-TW" altLang="zh-TW" sz="1300" dirty="0">
                <a:ea typeface="+mn-ea"/>
              </a:rPr>
              <a:t>解各類身心障礙學生的學習歷程與成效，以作為課程設計及改進教學的參考。</a:t>
            </a:r>
          </a:p>
          <a:p>
            <a:r>
              <a:rPr lang="en-US" altLang="zh-TW" sz="1300" dirty="0">
                <a:ea typeface="+mn-ea"/>
                <a:sym typeface="Wingdings 2"/>
              </a:rPr>
              <a:t></a:t>
            </a:r>
            <a:r>
              <a:rPr lang="zh-TW" altLang="zh-TW" sz="1300" dirty="0">
                <a:ea typeface="+mn-ea"/>
              </a:rPr>
              <a:t>教師需視各領域或科目之特性、教學目標與內容、學生的學習優勢管道及個別需求提供適當之評量調整或服務。</a:t>
            </a:r>
          </a:p>
          <a:p>
            <a:r>
              <a:rPr lang="en-US" altLang="zh-TW" sz="1300" dirty="0">
                <a:ea typeface="+mn-ea"/>
              </a:rPr>
              <a:t>A.</a:t>
            </a:r>
            <a:r>
              <a:rPr lang="zh-TW" altLang="zh-TW" sz="1300" dirty="0">
                <a:ea typeface="+mn-ea"/>
              </a:rPr>
              <a:t>評量時間調整指學生得提早入場或延長測驗時間。</a:t>
            </a:r>
          </a:p>
          <a:p>
            <a:r>
              <a:rPr lang="en-US" altLang="zh-TW" sz="1300" dirty="0">
                <a:ea typeface="+mn-ea"/>
              </a:rPr>
              <a:t>B.</a:t>
            </a:r>
            <a:r>
              <a:rPr lang="zh-TW" altLang="zh-TW" sz="1300" dirty="0">
                <a:ea typeface="+mn-ea"/>
              </a:rPr>
              <a:t>評量環境調整指學生接受評量的地點除得於隔離角、資源教室或個別教室之外，必要時亦得視需求提供個人或少數人考場，或提供設有空調設備、靠近地面樓層、設有昇降設備或無障礙廁所之評量環境。必要時，需提供擴視機、放大鏡、點字機、盲用算盤、盲用電腦及印表機、檯燈、特殊桌椅或其他相關輔具等服務，俾利學生順利作答。</a:t>
            </a:r>
          </a:p>
          <a:p>
            <a:r>
              <a:rPr lang="en-US" altLang="zh-TW" sz="1300" dirty="0">
                <a:ea typeface="+mn-ea"/>
              </a:rPr>
              <a:t>C.</a:t>
            </a:r>
            <a:r>
              <a:rPr lang="zh-TW" altLang="zh-TW" sz="1300" dirty="0">
                <a:ea typeface="+mn-ea"/>
              </a:rPr>
              <a:t>評量方式調整指得採紙筆、口試、指認、實作、點字試卷、放大試卷、電子試題、有聲試題、觸覺圖形試題、提供試卷並報讀、或專人協助書寫等。</a:t>
            </a:r>
          </a:p>
          <a:p>
            <a:r>
              <a:rPr lang="en-US" altLang="zh-TW" sz="1300" dirty="0">
                <a:ea typeface="+mn-ea"/>
              </a:rPr>
              <a:t>D.</a:t>
            </a:r>
            <a:r>
              <a:rPr lang="zh-TW" altLang="zh-TW" sz="1300" dirty="0">
                <a:ea typeface="+mn-ea"/>
              </a:rPr>
              <a:t>其他評量調整包括教師在評量時給予必要的視覺或聽覺提示，手語翻譯或板書注意事項說明等調整措施。</a:t>
            </a:r>
          </a:p>
          <a:p>
            <a:r>
              <a:rPr lang="en-US" altLang="zh-TW" sz="1300" dirty="0">
                <a:ea typeface="+mn-ea"/>
                <a:sym typeface="Wingdings 2"/>
              </a:rPr>
              <a:t></a:t>
            </a:r>
            <a:r>
              <a:rPr lang="zh-TW" altLang="zh-TW" sz="1300" dirty="0">
                <a:ea typeface="+mn-ea"/>
              </a:rPr>
              <a:t>特定領域</a:t>
            </a:r>
            <a:r>
              <a:rPr lang="en-US" altLang="zh-TW" sz="1300" dirty="0">
                <a:ea typeface="+mn-ea"/>
              </a:rPr>
              <a:t>/</a:t>
            </a:r>
            <a:r>
              <a:rPr lang="zh-TW" altLang="zh-TW" sz="1300" dirty="0">
                <a:ea typeface="+mn-ea"/>
              </a:rPr>
              <a:t>科目具有學習功能缺損的學生，該領域</a:t>
            </a:r>
            <a:r>
              <a:rPr lang="en-US" altLang="zh-TW" sz="1300" dirty="0">
                <a:ea typeface="+mn-ea"/>
              </a:rPr>
              <a:t>/</a:t>
            </a:r>
            <a:r>
              <a:rPr lang="zh-TW" altLang="zh-TW" sz="1300" dirty="0">
                <a:ea typeface="+mn-ea"/>
              </a:rPr>
              <a:t>科目評量的內容或通過之標準需依據學校特殊教育推行委員會所議決之個別化教育計畫執行，包括得進行內容難易度、題型、題數增刪等調整方式，或是根據試題與考生之適配性調整計分比重</a:t>
            </a:r>
          </a:p>
          <a:p>
            <a:endParaRPr lang="en-US" altLang="zh-TW" sz="1300" dirty="0">
              <a:ea typeface="+mn-ea"/>
              <a:sym typeface="Wingdings 2"/>
            </a:endParaRPr>
          </a:p>
          <a:p>
            <a:r>
              <a:rPr lang="en-US" altLang="zh-TW" sz="1300" dirty="0">
                <a:ea typeface="+mn-ea"/>
                <a:sym typeface="Wingdings 2"/>
              </a:rPr>
              <a:t></a:t>
            </a:r>
            <a:r>
              <a:rPr lang="zh-TW" altLang="zh-TW" sz="1300" dirty="0">
                <a:ea typeface="+mn-ea"/>
              </a:rPr>
              <a:t>特定領域</a:t>
            </a:r>
            <a:r>
              <a:rPr lang="en-US" altLang="zh-TW" sz="1300" dirty="0">
                <a:ea typeface="+mn-ea"/>
              </a:rPr>
              <a:t>/</a:t>
            </a:r>
            <a:r>
              <a:rPr lang="zh-TW" altLang="zh-TW" sz="1300" dirty="0">
                <a:ea typeface="+mn-ea"/>
              </a:rPr>
              <a:t>科目學習功能優異的學生，需從提高目標層次並引導自我設定目標的獨立學習或自我評鑑為評量依據，亦需以多元智能的觀點，提供符合其學習風格與優勢智能的彈性措施，以避免重複練習造成之浪費與厭倦感。</a:t>
            </a:r>
          </a:p>
          <a:p>
            <a:endParaRPr lang="zh-TW" altLang="en-US" dirty="0"/>
          </a:p>
        </p:txBody>
      </p:sp>
      <p:sp>
        <p:nvSpPr>
          <p:cNvPr id="4" name="投影片編號版面配置區 3"/>
          <p:cNvSpPr>
            <a:spLocks noGrp="1"/>
          </p:cNvSpPr>
          <p:nvPr>
            <p:ph type="sldNum" sz="quarter" idx="10"/>
          </p:nvPr>
        </p:nvSpPr>
        <p:spPr/>
        <p:txBody>
          <a:bodyPr/>
          <a:lstStyle/>
          <a:p>
            <a:fld id="{9E6CF422-137A-4E02-B212-7F3107310FC1}" type="slidenum">
              <a:rPr lang="zh-TW" altLang="en-US" smtClean="0"/>
              <a:pPr/>
              <a:t>51</a:t>
            </a:fld>
            <a:endParaRPr lang="en-US" altLang="zh-TW"/>
          </a:p>
        </p:txBody>
      </p:sp>
    </p:spTree>
    <p:extLst>
      <p:ext uri="{BB962C8B-B14F-4D97-AF65-F5344CB8AC3E}">
        <p14:creationId xmlns:p14="http://schemas.microsoft.com/office/powerpoint/2010/main" val="68562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E22D21-508F-48D8-8709-970FEE047D87}" type="slidenum">
              <a:rPr lang="zh-CN" altLang="en-US" smtClean="0"/>
              <a:pPr/>
              <a:t>52</a:t>
            </a:fld>
            <a:endParaRPr lang="zh-CN" altLang="en-US"/>
          </a:p>
        </p:txBody>
      </p:sp>
    </p:spTree>
    <p:extLst>
      <p:ext uri="{BB962C8B-B14F-4D97-AF65-F5344CB8AC3E}">
        <p14:creationId xmlns:p14="http://schemas.microsoft.com/office/powerpoint/2010/main" val="396115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要說明</a:t>
            </a:r>
            <a:r>
              <a:rPr lang="en-US" altLang="zh-TW" dirty="0"/>
              <a:t>IEPIGP</a:t>
            </a:r>
            <a:r>
              <a:rPr lang="zh-TW" altLang="en-US" dirty="0"/>
              <a:t>和不同層次之課程間的關係</a:t>
            </a:r>
            <a:endParaRPr lang="en-US" altLang="zh-TW" dirty="0"/>
          </a:p>
          <a:p>
            <a:r>
              <a:rPr lang="zh-TW" altLang="en-US" dirty="0"/>
              <a:t>教學層次的教材是學習內容嗎？是也不是</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53</a:t>
            </a:fld>
            <a:endParaRPr kumimoji="1" lang="zh-TW" altLang="en-US" dirty="0"/>
          </a:p>
        </p:txBody>
      </p:sp>
    </p:spTree>
    <p:extLst>
      <p:ext uri="{BB962C8B-B14F-4D97-AF65-F5344CB8AC3E}">
        <p14:creationId xmlns:p14="http://schemas.microsoft.com/office/powerpoint/2010/main" val="925662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latin typeface="+mj-ea"/>
                <a:ea typeface="微軟正黑體"/>
                <a:cs typeface="+mn-cs"/>
              </a:rPr>
              <a:t>針對安置在不同教育情境中的身心障礙</a:t>
            </a:r>
            <a:r>
              <a:rPr lang="zh-TW" altLang="en-US" sz="1200" kern="1200" dirty="0">
                <a:solidFill>
                  <a:schemeClr val="tx1"/>
                </a:solidFill>
                <a:latin typeface="+mj-ea"/>
                <a:ea typeface="微軟正黑體"/>
                <a:cs typeface="+mn-cs"/>
              </a:rPr>
              <a:t>、資賦優異及身心障礙資賦優異</a:t>
            </a:r>
            <a:r>
              <a:rPr lang="zh-TW" altLang="zh-TW" sz="1200" kern="1200" dirty="0">
                <a:solidFill>
                  <a:schemeClr val="tx1"/>
                </a:solidFill>
                <a:latin typeface="+mj-ea"/>
                <a:ea typeface="微軟正黑體"/>
                <a:cs typeface="+mn-cs"/>
              </a:rPr>
              <a:t>學生</a:t>
            </a:r>
            <a:r>
              <a:rPr lang="zh-TW" altLang="en-US" sz="1200" dirty="0">
                <a:latin typeface="標楷體" pitchFamily="65" charset="-120"/>
                <a:ea typeface="標楷體" pitchFamily="65" charset="-120"/>
                <a:cs typeface="Times New Roman" pitchFamily="18" charset="0"/>
              </a:rPr>
              <a:t>須</a:t>
            </a:r>
            <a:r>
              <a:rPr lang="zh-TW" altLang="zh-TW" sz="1200" dirty="0">
                <a:latin typeface="標楷體" pitchFamily="65" charset="-120"/>
                <a:ea typeface="標楷體" pitchFamily="65" charset="-120"/>
                <a:cs typeface="Times New Roman" pitchFamily="18" charset="0"/>
              </a:rPr>
              <a:t>經</a:t>
            </a:r>
            <a:r>
              <a:rPr lang="en-US" altLang="zh-TW" sz="1200" dirty="0">
                <a:solidFill>
                  <a:srgbClr val="FF0000"/>
                </a:solidFill>
                <a:latin typeface="標楷體" pitchFamily="65" charset="-120"/>
                <a:ea typeface="標楷體" pitchFamily="65" charset="-120"/>
                <a:cs typeface="Times New Roman" pitchFamily="18" charset="0"/>
              </a:rPr>
              <a:t>IEP</a:t>
            </a:r>
            <a:r>
              <a:rPr lang="zh-TW" altLang="en-US" sz="1200" dirty="0">
                <a:solidFill>
                  <a:srgbClr val="FF0000"/>
                </a:solidFill>
                <a:latin typeface="標楷體" pitchFamily="65" charset="-120"/>
                <a:ea typeface="標楷體" pitchFamily="65" charset="-120"/>
                <a:cs typeface="Times New Roman" pitchFamily="18" charset="0"/>
              </a:rPr>
              <a:t>或</a:t>
            </a:r>
            <a:r>
              <a:rPr lang="en-US" altLang="zh-TW" sz="1200" dirty="0">
                <a:solidFill>
                  <a:srgbClr val="FF0000"/>
                </a:solidFill>
                <a:latin typeface="標楷體" pitchFamily="65" charset="-120"/>
                <a:ea typeface="標楷體" pitchFamily="65" charset="-120"/>
                <a:cs typeface="Times New Roman" pitchFamily="18" charset="0"/>
              </a:rPr>
              <a:t>IGP</a:t>
            </a:r>
            <a:r>
              <a:rPr lang="zh-TW" altLang="zh-TW" sz="1200" dirty="0">
                <a:latin typeface="標楷體" pitchFamily="65" charset="-120"/>
                <a:ea typeface="標楷體" pitchFamily="65" charset="-120"/>
                <a:cs typeface="Times New Roman" pitchFamily="18" charset="0"/>
              </a:rPr>
              <a:t>決議</a:t>
            </a:r>
            <a:endParaRPr lang="en-US" altLang="zh-TW" sz="1200" dirty="0">
              <a:latin typeface="標楷體" pitchFamily="65" charset="-120"/>
              <a:ea typeface="標楷體" pitchFamily="65" charset="-12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zh-TW" altLang="zh-TW" sz="1200" dirty="0">
                <a:latin typeface="標楷體" pitchFamily="65" charset="-120"/>
                <a:ea typeface="標楷體" pitchFamily="65" charset="-120"/>
                <a:cs typeface="Times New Roman" pitchFamily="18" charset="0"/>
              </a:rPr>
              <a:t>是否需彈性增減各領域</a:t>
            </a:r>
            <a:r>
              <a:rPr lang="en-US" altLang="zh-TW" sz="1200" dirty="0">
                <a:latin typeface="Times New Roman" pitchFamily="18" charset="0"/>
                <a:ea typeface="標楷體" pitchFamily="65" charset="-120"/>
                <a:cs typeface="Times New Roman" pitchFamily="18" charset="0"/>
              </a:rPr>
              <a:t>/</a:t>
            </a:r>
            <a:r>
              <a:rPr lang="zh-TW" altLang="en-US" sz="1200" dirty="0">
                <a:latin typeface="標楷體" pitchFamily="65" charset="-120"/>
                <a:ea typeface="標楷體" pitchFamily="65" charset="-120"/>
                <a:cs typeface="Times New Roman" pitchFamily="18" charset="0"/>
              </a:rPr>
              <a:t>科目之節數</a:t>
            </a:r>
            <a:r>
              <a:rPr lang="en-US" altLang="zh-TW" sz="1200" dirty="0">
                <a:latin typeface="Times New Roman" pitchFamily="18" charset="0"/>
                <a:ea typeface="標楷體" pitchFamily="65" charset="-120"/>
                <a:cs typeface="Times New Roman" pitchFamily="18" charset="0"/>
              </a:rPr>
              <a:t>/</a:t>
            </a:r>
            <a:r>
              <a:rPr lang="zh-TW" altLang="en-US" sz="1200" dirty="0">
                <a:latin typeface="標楷體" pitchFamily="65" charset="-120"/>
                <a:ea typeface="標楷體" pitchFamily="65" charset="-120"/>
                <a:cs typeface="Times New Roman" pitchFamily="18" charset="0"/>
              </a:rPr>
              <a:t>學分數</a:t>
            </a:r>
            <a:r>
              <a:rPr lang="zh-TW" altLang="zh-TW" sz="1200" kern="1200" dirty="0">
                <a:solidFill>
                  <a:schemeClr val="tx1"/>
                </a:solidFill>
                <a:latin typeface="+mj-ea"/>
                <a:ea typeface="微軟正黑體"/>
                <a:cs typeface="+mn-cs"/>
              </a:rPr>
              <a:t>配置比例與學習內容，</a:t>
            </a:r>
            <a:endParaRPr lang="en-US" altLang="zh-TW" sz="1200" kern="1200" dirty="0">
              <a:solidFill>
                <a:schemeClr val="tx1"/>
              </a:solidFill>
              <a:latin typeface="+mj-ea"/>
              <a:ea typeface="微軟正黑體"/>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latin typeface="+mj-ea"/>
                <a:ea typeface="微軟正黑體"/>
                <a:cs typeface="+mn-cs"/>
              </a:rPr>
              <a:t>並經專業評估後，外加其所需之特殊需求領域課程</a:t>
            </a:r>
            <a:r>
              <a:rPr lang="zh-TW" altLang="zh-TW" sz="1200" dirty="0">
                <a:latin typeface="標楷體" pitchFamily="65" charset="-120"/>
                <a:ea typeface="標楷體" pitchFamily="65" charset="-120"/>
                <a:cs typeface="Times New Roman" pitchFamily="18" charset="0"/>
              </a:rPr>
              <a:t>，</a:t>
            </a:r>
            <a:r>
              <a:rPr lang="zh-TW" altLang="en-US" sz="1200" dirty="0">
                <a:latin typeface="標楷體" pitchFamily="65" charset="-120"/>
                <a:ea typeface="標楷體" pitchFamily="65" charset="-120"/>
                <a:cs typeface="Times New Roman" pitchFamily="18" charset="0"/>
              </a:rPr>
              <a:t>再由學校特殊教育推行委員會同意後執行</a:t>
            </a:r>
            <a:endParaRPr lang="en-US" altLang="zh-TW" sz="1200" dirty="0">
              <a:latin typeface="標楷體" pitchFamily="65" charset="-120"/>
              <a:ea typeface="標楷體" pitchFamily="65" charset="-12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TW" sz="1200" dirty="0">
              <a:latin typeface="標楷體" pitchFamily="65" charset="-120"/>
              <a:ea typeface="標楷體" pitchFamily="65" charset="-12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200" dirty="0">
                <a:latin typeface="標楷體" pitchFamily="65" charset="-120"/>
                <a:ea typeface="標楷體" pitchFamily="65" charset="-120"/>
                <a:cs typeface="Times New Roman" pitchFamily="18" charset="0"/>
              </a:rPr>
              <a:t>調整後課程即包含四個課程調整向度</a:t>
            </a:r>
            <a:endParaRPr lang="en-US" altLang="zh-TW" sz="1200" dirty="0">
              <a:latin typeface="標楷體" pitchFamily="65" charset="-120"/>
              <a:ea typeface="標楷體" pitchFamily="65" charset="-12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latin typeface="標楷體" pitchFamily="65" charset="-120"/>
              <a:ea typeface="標楷體" pitchFamily="65" charset="-12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zh-TW" altLang="en-US" sz="1200" kern="1200" dirty="0">
              <a:solidFill>
                <a:schemeClr val="tx1"/>
              </a:solidFill>
              <a:latin typeface="+mj-ea"/>
              <a:ea typeface="微軟正黑體"/>
              <a:cs typeface="+mn-cs"/>
            </a:endParaRPr>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54</a:t>
            </a:fld>
            <a:endParaRPr kumimoji="1" lang="zh-TW" altLang="en-US" dirty="0"/>
          </a:p>
        </p:txBody>
      </p:sp>
    </p:spTree>
    <p:extLst>
      <p:ext uri="{BB962C8B-B14F-4D97-AF65-F5344CB8AC3E}">
        <p14:creationId xmlns:p14="http://schemas.microsoft.com/office/powerpoint/2010/main" val="1828961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需調整原有指標、參考應用手冊</a:t>
            </a:r>
            <a:endParaRPr lang="en-US" altLang="zh-TW" dirty="0"/>
          </a:p>
          <a:p>
            <a:endParaRPr lang="en-US" altLang="zh-TW" dirty="0"/>
          </a:p>
          <a:p>
            <a:endParaRPr lang="en-US" altLang="zh-TW" dirty="0"/>
          </a:p>
          <a:p>
            <a:pPr algn="l">
              <a:spcBef>
                <a:spcPts val="1200"/>
              </a:spcBef>
            </a:pPr>
            <a:r>
              <a:rPr lang="zh-TW" altLang="zh-TW" sz="1200" kern="1200" dirty="0">
                <a:solidFill>
                  <a:schemeClr val="tx1"/>
                </a:solidFill>
                <a:latin typeface="+mn-ea"/>
                <a:ea typeface="微軟正黑體"/>
                <a:cs typeface="+mn-cs"/>
              </a:rPr>
              <a:t>基本項目</a:t>
            </a:r>
            <a:endParaRPr lang="en-US" altLang="zh-TW" sz="1200" kern="1200" dirty="0">
              <a:solidFill>
                <a:schemeClr val="tx1"/>
              </a:solidFill>
              <a:latin typeface="+mn-ea"/>
              <a:ea typeface="微軟正黑體"/>
              <a:cs typeface="+mn-cs"/>
            </a:endParaRPr>
          </a:p>
          <a:p>
            <a:pPr algn="l">
              <a:spcBef>
                <a:spcPts val="600"/>
              </a:spcBef>
            </a:pPr>
            <a:r>
              <a:rPr lang="zh-TW" altLang="en-US" sz="1200" kern="1200" dirty="0">
                <a:solidFill>
                  <a:schemeClr val="tx1"/>
                </a:solidFill>
                <a:latin typeface="+mn-ea"/>
                <a:ea typeface="微軟正黑體"/>
                <a:cs typeface="+mn-cs"/>
              </a:rPr>
              <a:t>  </a:t>
            </a:r>
            <a:r>
              <a:rPr lang="zh-TW" altLang="zh-TW" sz="1200" kern="1200" dirty="0">
                <a:solidFill>
                  <a:schemeClr val="tx1"/>
                </a:solidFill>
                <a:latin typeface="+mn-ea"/>
                <a:ea typeface="微軟正黑體"/>
                <a:cs typeface="+mn-cs"/>
              </a:rPr>
              <a:t>教育需求評估</a:t>
            </a:r>
            <a:endParaRPr lang="en-US" altLang="zh-TW" sz="1200" kern="1200" dirty="0">
              <a:solidFill>
                <a:schemeClr val="tx1"/>
              </a:solidFill>
              <a:latin typeface="+mn-ea"/>
              <a:ea typeface="微軟正黑體"/>
              <a:cs typeface="+mn-cs"/>
            </a:endParaRPr>
          </a:p>
          <a:p>
            <a:pPr algn="l">
              <a:spcBef>
                <a:spcPts val="600"/>
              </a:spcBef>
            </a:pPr>
            <a:r>
              <a:rPr lang="zh-TW" altLang="en-US" sz="1200" kern="1200" dirty="0">
                <a:solidFill>
                  <a:schemeClr val="tx1"/>
                </a:solidFill>
                <a:latin typeface="+mn-ea"/>
                <a:ea typeface="微軟正黑體"/>
                <a:cs typeface="+mn-cs"/>
              </a:rPr>
              <a:t>  </a:t>
            </a:r>
            <a:r>
              <a:rPr lang="zh-TW" altLang="zh-TW" sz="1200" kern="1200" dirty="0">
                <a:solidFill>
                  <a:schemeClr val="tx1"/>
                </a:solidFill>
                <a:latin typeface="+mn-ea"/>
                <a:ea typeface="微軟正黑體"/>
                <a:cs typeface="+mn-cs"/>
              </a:rPr>
              <a:t>相關服務與支持策略</a:t>
            </a:r>
            <a:endParaRPr lang="en-US" altLang="zh-TW" sz="1200" kern="1200" dirty="0">
              <a:solidFill>
                <a:schemeClr val="tx1"/>
              </a:solidFill>
              <a:latin typeface="+mn-ea"/>
              <a:ea typeface="微軟正黑體"/>
              <a:cs typeface="+mn-cs"/>
            </a:endParaRPr>
          </a:p>
          <a:p>
            <a:pPr algn="l">
              <a:spcBef>
                <a:spcPts val="600"/>
              </a:spcBef>
            </a:pPr>
            <a:r>
              <a:rPr lang="zh-TW" altLang="en-US" sz="1200" kern="1200" dirty="0">
                <a:solidFill>
                  <a:schemeClr val="tx1"/>
                </a:solidFill>
                <a:latin typeface="+mn-ea"/>
                <a:ea typeface="微軟正黑體"/>
                <a:cs typeface="+mn-cs"/>
              </a:rPr>
              <a:t>  </a:t>
            </a:r>
            <a:r>
              <a:rPr lang="zh-TW" altLang="zh-TW" sz="1200" kern="1200" dirty="0">
                <a:solidFill>
                  <a:schemeClr val="tx1"/>
                </a:solidFill>
                <a:latin typeface="+mn-ea"/>
                <a:ea typeface="微軟正黑體"/>
                <a:cs typeface="+mn-cs"/>
              </a:rPr>
              <a:t>學年與學期教育目標</a:t>
            </a:r>
          </a:p>
          <a:p>
            <a:endParaRPr lang="en-US" altLang="zh-TW" dirty="0"/>
          </a:p>
        </p:txBody>
      </p:sp>
      <p:sp>
        <p:nvSpPr>
          <p:cNvPr id="4" name="投影片編號版面配置區 3"/>
          <p:cNvSpPr>
            <a:spLocks noGrp="1"/>
          </p:cNvSpPr>
          <p:nvPr>
            <p:ph type="sldNum" sz="quarter" idx="10"/>
          </p:nvPr>
        </p:nvSpPr>
        <p:spPr/>
        <p:txBody>
          <a:bodyPr/>
          <a:lstStyle/>
          <a:p>
            <a:fld id="{704F748A-AB1F-4831-95BD-7B021BF330DA}" type="slidenum">
              <a:rPr lang="zh-TW" altLang="en-US" smtClean="0"/>
              <a:pPr/>
              <a:t>56</a:t>
            </a:fld>
            <a:endParaRPr lang="zh-TW" altLang="en-US"/>
          </a:p>
        </p:txBody>
      </p:sp>
    </p:spTree>
    <p:extLst>
      <p:ext uri="{BB962C8B-B14F-4D97-AF65-F5344CB8AC3E}">
        <p14:creationId xmlns:p14="http://schemas.microsoft.com/office/powerpoint/2010/main" val="480056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送特推會審議再送課發會</a:t>
            </a:r>
          </a:p>
        </p:txBody>
      </p:sp>
      <p:sp>
        <p:nvSpPr>
          <p:cNvPr id="4" name="投影片編號版面配置區 3"/>
          <p:cNvSpPr>
            <a:spLocks noGrp="1"/>
          </p:cNvSpPr>
          <p:nvPr>
            <p:ph type="sldNum" sz="quarter" idx="10"/>
          </p:nvPr>
        </p:nvSpPr>
        <p:spPr/>
        <p:txBody>
          <a:bodyPr/>
          <a:lstStyle/>
          <a:p>
            <a:fld id="{6B2F9A7E-4964-468C-9514-1E1C82E05FBF}" type="slidenum">
              <a:rPr lang="zh-TW" altLang="en-US" smtClean="0"/>
              <a:pPr/>
              <a:t>57</a:t>
            </a:fld>
            <a:endParaRPr lang="zh-TW" altLang="en-US"/>
          </a:p>
        </p:txBody>
      </p:sp>
    </p:spTree>
    <p:extLst>
      <p:ext uri="{BB962C8B-B14F-4D97-AF65-F5344CB8AC3E}">
        <p14:creationId xmlns:p14="http://schemas.microsoft.com/office/powerpoint/2010/main" val="3676433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200" dirty="0"/>
              <a:t>課程計畫有修正調整必要時，學校應於第二學期開學二週前，報請修正調整</a:t>
            </a:r>
          </a:p>
          <a:p>
            <a:endParaRPr lang="zh-TW" altLang="en-US" dirty="0"/>
          </a:p>
        </p:txBody>
      </p:sp>
      <p:sp>
        <p:nvSpPr>
          <p:cNvPr id="4" name="投影片編號版面配置區 3"/>
          <p:cNvSpPr>
            <a:spLocks noGrp="1"/>
          </p:cNvSpPr>
          <p:nvPr>
            <p:ph type="sldNum" sz="quarter" idx="5"/>
          </p:nvPr>
        </p:nvSpPr>
        <p:spPr/>
        <p:txBody>
          <a:bodyPr/>
          <a:lstStyle/>
          <a:p>
            <a:fld id="{9E6CF422-137A-4E02-B212-7F3107310FC1}" type="slidenum">
              <a:rPr lang="zh-TW" altLang="en-US" smtClean="0"/>
              <a:pPr/>
              <a:t>58</a:t>
            </a:fld>
            <a:endParaRPr lang="en-US" altLang="zh-TW"/>
          </a:p>
        </p:txBody>
      </p:sp>
    </p:spTree>
    <p:extLst>
      <p:ext uri="{BB962C8B-B14F-4D97-AF65-F5344CB8AC3E}">
        <p14:creationId xmlns:p14="http://schemas.microsoft.com/office/powerpoint/2010/main" val="836368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D47435F-2DFC-4DE4-9642-3DCC2FB20F39}" type="slidenum">
              <a:rPr lang="zh-TW" altLang="en-US" smtClean="0"/>
              <a:pPr/>
              <a:t>59</a:t>
            </a:fld>
            <a:endParaRPr lang="zh-TW" altLang="en-US"/>
          </a:p>
        </p:txBody>
      </p:sp>
    </p:spTree>
    <p:extLst>
      <p:ext uri="{BB962C8B-B14F-4D97-AF65-F5344CB8AC3E}">
        <p14:creationId xmlns:p14="http://schemas.microsoft.com/office/powerpoint/2010/main" val="3386514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根據</a:t>
            </a:r>
            <a:r>
              <a:rPr lang="en-US" altLang="zh-TW" dirty="0"/>
              <a:t>IEP</a:t>
            </a:r>
            <a:endParaRPr lang="zh-TW" altLang="en-US" dirty="0"/>
          </a:p>
        </p:txBody>
      </p:sp>
      <p:sp>
        <p:nvSpPr>
          <p:cNvPr id="4" name="投影片編號版面配置區 3"/>
          <p:cNvSpPr>
            <a:spLocks noGrp="1"/>
          </p:cNvSpPr>
          <p:nvPr>
            <p:ph type="sldNum" sz="quarter" idx="10"/>
          </p:nvPr>
        </p:nvSpPr>
        <p:spPr/>
        <p:txBody>
          <a:bodyPr/>
          <a:lstStyle/>
          <a:p>
            <a:fld id="{CD47435F-2DFC-4DE4-9642-3DCC2FB20F39}" type="slidenum">
              <a:rPr lang="zh-TW" altLang="en-US" smtClean="0"/>
              <a:pPr/>
              <a:t>60</a:t>
            </a:fld>
            <a:endParaRPr lang="zh-TW" altLang="en-US"/>
          </a:p>
        </p:txBody>
      </p:sp>
    </p:spTree>
    <p:extLst>
      <p:ext uri="{BB962C8B-B14F-4D97-AF65-F5344CB8AC3E}">
        <p14:creationId xmlns:p14="http://schemas.microsoft.com/office/powerpoint/2010/main" val="2180338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dirty="0">
                <a:latin typeface="微軟正黑體" panose="020B0604030504040204" pitchFamily="34" charset="-120"/>
                <a:ea typeface="微軟正黑體" panose="020B0604030504040204" pitchFamily="34" charset="-120"/>
              </a:rPr>
              <a:t>以尊重學生生命主體為起點，透過適性教育，激發學生生命的喜悅與生活的自信，提升學生學習的渴望與創新的勇氣，善盡國民責任並展現共生智慧，成為具有社會適應力與應變力的終身學習者</a:t>
            </a:r>
            <a:endParaRPr lang="en-US" altLang="zh-TW" sz="12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5"/>
          </p:nvPr>
        </p:nvSpPr>
        <p:spPr/>
        <p:txBody>
          <a:bodyPr/>
          <a:lstStyle/>
          <a:p>
            <a:fld id="{2357C1BB-75ED-4C42-8901-4DCA7421A187}" type="slidenum">
              <a:rPr lang="zh-TW" altLang="en-US" smtClean="0"/>
              <a:t>9</a:t>
            </a:fld>
            <a:endParaRPr lang="zh-TW" altLang="en-US"/>
          </a:p>
        </p:txBody>
      </p:sp>
    </p:spTree>
    <p:extLst>
      <p:ext uri="{BB962C8B-B14F-4D97-AF65-F5344CB8AC3E}">
        <p14:creationId xmlns:p14="http://schemas.microsoft.com/office/powerpoint/2010/main" val="2557183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300" dirty="0">
                <a:ea typeface="+mn-ea"/>
              </a:rPr>
              <a:t>例如：古典文學賞析、散文閱讀與創作、口語表達藝術訓練、英語劇本創作、人文社會科學探究、邏輯推理、科學實驗操作、科學專題研究、國際移工問題探究。</a:t>
            </a:r>
            <a:endParaRPr lang="zh-TW" altLang="en-US" dirty="0"/>
          </a:p>
        </p:txBody>
      </p:sp>
      <p:sp>
        <p:nvSpPr>
          <p:cNvPr id="4" name="投影片編號版面配置區 3"/>
          <p:cNvSpPr>
            <a:spLocks noGrp="1"/>
          </p:cNvSpPr>
          <p:nvPr>
            <p:ph type="sldNum" sz="quarter" idx="10"/>
          </p:nvPr>
        </p:nvSpPr>
        <p:spPr/>
        <p:txBody>
          <a:bodyPr/>
          <a:lstStyle/>
          <a:p>
            <a:fld id="{CD47435F-2DFC-4DE4-9642-3DCC2FB20F39}" type="slidenum">
              <a:rPr lang="zh-TW" altLang="en-US" smtClean="0"/>
              <a:pPr/>
              <a:t>61</a:t>
            </a:fld>
            <a:endParaRPr lang="zh-TW" altLang="en-US"/>
          </a:p>
        </p:txBody>
      </p:sp>
    </p:spTree>
    <p:extLst>
      <p:ext uri="{BB962C8B-B14F-4D97-AF65-F5344CB8AC3E}">
        <p14:creationId xmlns:p14="http://schemas.microsoft.com/office/powerpoint/2010/main" val="2716120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300" dirty="0">
                <a:ea typeface="+mn-ea"/>
              </a:rPr>
              <a:t>例如：古典文學賞析、散文閱讀與創作、口語表達藝術訓練、英語劇本創作、人文社會科學探究、邏輯推理、科學實驗操作、科學專題研究、國際移工問題探究。</a:t>
            </a:r>
            <a:endParaRPr lang="zh-TW" altLang="en-US" dirty="0"/>
          </a:p>
        </p:txBody>
      </p:sp>
      <p:sp>
        <p:nvSpPr>
          <p:cNvPr id="4" name="投影片編號版面配置區 3"/>
          <p:cNvSpPr>
            <a:spLocks noGrp="1"/>
          </p:cNvSpPr>
          <p:nvPr>
            <p:ph type="sldNum" sz="quarter" idx="10"/>
          </p:nvPr>
        </p:nvSpPr>
        <p:spPr/>
        <p:txBody>
          <a:bodyPr/>
          <a:lstStyle/>
          <a:p>
            <a:fld id="{CD47435F-2DFC-4DE4-9642-3DCC2FB20F39}" type="slidenum">
              <a:rPr lang="zh-TW" altLang="en-US" smtClean="0"/>
              <a:pPr/>
              <a:t>63</a:t>
            </a:fld>
            <a:endParaRPr lang="zh-TW" altLang="en-US"/>
          </a:p>
        </p:txBody>
      </p:sp>
    </p:spTree>
    <p:extLst>
      <p:ext uri="{BB962C8B-B14F-4D97-AF65-F5344CB8AC3E}">
        <p14:creationId xmlns:p14="http://schemas.microsoft.com/office/powerpoint/2010/main" val="27161203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無調整方式、依國小、國中、普高中、技高</a:t>
            </a:r>
            <a:endParaRPr lang="en-US" altLang="zh-TW" dirty="0"/>
          </a:p>
          <a:p>
            <a:r>
              <a:rPr lang="zh-TW" altLang="en-US" dirty="0"/>
              <a:t>空白</a:t>
            </a:r>
            <a:r>
              <a:rPr lang="en-US" altLang="zh-TW" dirty="0"/>
              <a:t>〉</a:t>
            </a:r>
            <a:r>
              <a:rPr lang="zh-TW" altLang="en-US" dirty="0"/>
              <a:t>無適切</a:t>
            </a:r>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65</a:t>
            </a:fld>
            <a:endParaRPr kumimoji="1" lang="zh-TW" altLang="en-US" dirty="0"/>
          </a:p>
        </p:txBody>
      </p:sp>
    </p:spTree>
    <p:extLst>
      <p:ext uri="{BB962C8B-B14F-4D97-AF65-F5344CB8AC3E}">
        <p14:creationId xmlns:p14="http://schemas.microsoft.com/office/powerpoint/2010/main" val="20137065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輕度缺損手冊</a:t>
            </a:r>
          </a:p>
        </p:txBody>
      </p:sp>
      <p:sp>
        <p:nvSpPr>
          <p:cNvPr id="4" name="投影片編號版面配置區 3"/>
          <p:cNvSpPr>
            <a:spLocks noGrp="1"/>
          </p:cNvSpPr>
          <p:nvPr>
            <p:ph type="sldNum" sz="quarter" idx="10"/>
          </p:nvPr>
        </p:nvSpPr>
        <p:spPr/>
        <p:txBody>
          <a:bodyPr/>
          <a:lstStyle/>
          <a:p>
            <a:fld id="{CD47435F-2DFC-4DE4-9642-3DCC2FB20F39}" type="slidenum">
              <a:rPr lang="zh-TW" altLang="en-US" smtClean="0"/>
              <a:pPr/>
              <a:t>69</a:t>
            </a:fld>
            <a:endParaRPr lang="zh-TW" altLang="en-US"/>
          </a:p>
        </p:txBody>
      </p:sp>
    </p:spTree>
    <p:extLst>
      <p:ext uri="{BB962C8B-B14F-4D97-AF65-F5344CB8AC3E}">
        <p14:creationId xmlns:p14="http://schemas.microsoft.com/office/powerpoint/2010/main" val="2005204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71</a:t>
            </a:fld>
            <a:endParaRPr kumimoji="1" lang="zh-TW" altLang="en-US" dirty="0"/>
          </a:p>
        </p:txBody>
      </p:sp>
    </p:spTree>
    <p:extLst>
      <p:ext uri="{BB962C8B-B14F-4D97-AF65-F5344CB8AC3E}">
        <p14:creationId xmlns:p14="http://schemas.microsoft.com/office/powerpoint/2010/main" val="3451288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buClr>
                <a:srgbClr val="00B050"/>
              </a:buClr>
            </a:pPr>
            <a:r>
              <a:rPr lang="zh-TW" altLang="en-US" b="1" dirty="0">
                <a:solidFill>
                  <a:prstClr val="black"/>
                </a:solidFill>
              </a:rPr>
              <a:t>調整策略</a:t>
            </a:r>
          </a:p>
          <a:p>
            <a:pPr marL="742950" lvl="1" indent="-285750">
              <a:spcBef>
                <a:spcPts val="1200"/>
              </a:spcBef>
              <a:buClr>
                <a:srgbClr val="00B050"/>
              </a:buClr>
              <a:buFont typeface="Wingdings" panose="05000000000000000000" pitchFamily="2" charset="2"/>
              <a:buChar char="p"/>
            </a:pPr>
            <a:r>
              <a:rPr lang="zh-TW" altLang="en-US" sz="2000" dirty="0">
                <a:solidFill>
                  <a:prstClr val="black"/>
                </a:solidFill>
              </a:rPr>
              <a:t>高層次思考</a:t>
            </a:r>
          </a:p>
          <a:p>
            <a:pPr marL="742950" lvl="1" indent="-285750">
              <a:spcBef>
                <a:spcPts val="1200"/>
              </a:spcBef>
              <a:buClr>
                <a:srgbClr val="00B050"/>
              </a:buClr>
              <a:buFont typeface="Wingdings" panose="05000000000000000000" pitchFamily="2" charset="2"/>
              <a:buChar char="p"/>
            </a:pPr>
            <a:r>
              <a:rPr lang="zh-TW" altLang="en-US" sz="2000" dirty="0">
                <a:solidFill>
                  <a:prstClr val="black"/>
                </a:solidFill>
              </a:rPr>
              <a:t>開放式問題</a:t>
            </a:r>
          </a:p>
          <a:p>
            <a:pPr marL="742950" lvl="1" indent="-285750">
              <a:spcBef>
                <a:spcPts val="1200"/>
              </a:spcBef>
              <a:buClr>
                <a:srgbClr val="00B050"/>
              </a:buClr>
              <a:buFont typeface="Wingdings" panose="05000000000000000000" pitchFamily="2" charset="2"/>
              <a:buChar char="p"/>
            </a:pPr>
            <a:r>
              <a:rPr lang="zh-TW" altLang="en-US" sz="2000" dirty="0">
                <a:solidFill>
                  <a:prstClr val="black"/>
                </a:solidFill>
              </a:rPr>
              <a:t>發現式學習</a:t>
            </a:r>
          </a:p>
          <a:p>
            <a:pPr marL="742950" lvl="1" indent="-285750">
              <a:spcBef>
                <a:spcPts val="1200"/>
              </a:spcBef>
              <a:buClr>
                <a:srgbClr val="00B050"/>
              </a:buClr>
              <a:buFont typeface="Wingdings" panose="05000000000000000000" pitchFamily="2" charset="2"/>
              <a:buChar char="p"/>
            </a:pPr>
            <a:r>
              <a:rPr lang="zh-TW" altLang="en-US" sz="2000" dirty="0">
                <a:solidFill>
                  <a:prstClr val="black"/>
                </a:solidFill>
              </a:rPr>
              <a:t>推理的證據</a:t>
            </a:r>
          </a:p>
          <a:p>
            <a:pPr marL="742950" lvl="1" indent="-285750">
              <a:spcBef>
                <a:spcPts val="1200"/>
              </a:spcBef>
              <a:buClr>
                <a:srgbClr val="00B050"/>
              </a:buClr>
              <a:buFont typeface="Wingdings" panose="05000000000000000000" pitchFamily="2" charset="2"/>
              <a:buChar char="p"/>
            </a:pPr>
            <a:r>
              <a:rPr lang="zh-TW" altLang="en-US" sz="2000" dirty="0">
                <a:solidFill>
                  <a:prstClr val="black"/>
                </a:solidFill>
              </a:rPr>
              <a:t>選擇的自由</a:t>
            </a:r>
          </a:p>
          <a:p>
            <a:pPr marL="742950" lvl="1" indent="-285750">
              <a:spcBef>
                <a:spcPts val="1200"/>
              </a:spcBef>
              <a:buClr>
                <a:srgbClr val="00B050"/>
              </a:buClr>
              <a:buFont typeface="Wingdings" panose="05000000000000000000" pitchFamily="2" charset="2"/>
              <a:buChar char="p"/>
            </a:pPr>
            <a:r>
              <a:rPr lang="zh-TW" altLang="en-US" sz="2000" dirty="0">
                <a:solidFill>
                  <a:prstClr val="black"/>
                </a:solidFill>
              </a:rPr>
              <a:t>團體式的互動</a:t>
            </a:r>
          </a:p>
          <a:p>
            <a:pPr marL="742950" lvl="1" indent="-285750">
              <a:spcBef>
                <a:spcPts val="1200"/>
              </a:spcBef>
              <a:buClr>
                <a:srgbClr val="00B050"/>
              </a:buClr>
              <a:buFont typeface="Wingdings" panose="05000000000000000000" pitchFamily="2" charset="2"/>
              <a:buChar char="p"/>
            </a:pPr>
            <a:r>
              <a:rPr lang="zh-TW" altLang="en-US" sz="2000" dirty="0">
                <a:solidFill>
                  <a:prstClr val="black"/>
                </a:solidFill>
              </a:rPr>
              <a:t>彈性的教學進度</a:t>
            </a:r>
          </a:p>
          <a:p>
            <a:pPr marL="742950" lvl="1" indent="-285750">
              <a:spcBef>
                <a:spcPts val="1200"/>
              </a:spcBef>
              <a:buClr>
                <a:srgbClr val="00B050"/>
              </a:buClr>
              <a:buFont typeface="Wingdings" panose="05000000000000000000" pitchFamily="2" charset="2"/>
              <a:buChar char="p"/>
            </a:pPr>
            <a:r>
              <a:rPr lang="zh-TW" altLang="en-US" sz="2000" dirty="0">
                <a:solidFill>
                  <a:prstClr val="black"/>
                </a:solidFill>
              </a:rPr>
              <a:t>多樣性的歷程</a:t>
            </a:r>
          </a:p>
          <a:p>
            <a:pPr marL="742950" lvl="1" indent="-285750">
              <a:spcBef>
                <a:spcPts val="1200"/>
              </a:spcBef>
              <a:buClr>
                <a:srgbClr val="00B050"/>
              </a:buClr>
              <a:buFont typeface="Wingdings" panose="05000000000000000000" pitchFamily="2" charset="2"/>
              <a:buChar char="p"/>
            </a:pPr>
            <a:r>
              <a:rPr lang="zh-TW" altLang="en-US" sz="2000" dirty="0">
                <a:solidFill>
                  <a:prstClr val="black"/>
                </a:solidFill>
              </a:rPr>
              <a:t>其他</a:t>
            </a:r>
          </a:p>
          <a:p>
            <a:endParaRPr lang="zh-TW" altLang="en-US"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73</a:t>
            </a:fld>
            <a:endParaRPr kumimoji="1" lang="zh-TW" altLang="en-US" dirty="0"/>
          </a:p>
        </p:txBody>
      </p:sp>
    </p:spTree>
    <p:extLst>
      <p:ext uri="{BB962C8B-B14F-4D97-AF65-F5344CB8AC3E}">
        <p14:creationId xmlns:p14="http://schemas.microsoft.com/office/powerpoint/2010/main" val="2564884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spcBef>
                <a:spcPts val="1200"/>
              </a:spcBef>
              <a:buClr>
                <a:schemeClr val="accent1">
                  <a:lumMod val="75000"/>
                </a:schemeClr>
              </a:buClr>
            </a:pPr>
            <a:r>
              <a:rPr lang="zh-TW" altLang="en-US" b="1" dirty="0">
                <a:solidFill>
                  <a:prstClr val="black"/>
                </a:solidFill>
              </a:rPr>
              <a:t>調整策略</a:t>
            </a:r>
          </a:p>
          <a:p>
            <a:pPr marL="742950" lvl="1" indent="-285750">
              <a:spcBef>
                <a:spcPts val="1200"/>
              </a:spcBef>
              <a:buClr>
                <a:schemeClr val="accent1">
                  <a:lumMod val="75000"/>
                </a:schemeClr>
              </a:buClr>
              <a:buFont typeface="Wingdings" panose="05000000000000000000" pitchFamily="2" charset="2"/>
              <a:buChar char="p"/>
            </a:pPr>
            <a:r>
              <a:rPr lang="zh-TW" altLang="en-US" dirty="0">
                <a:solidFill>
                  <a:prstClr val="black"/>
                </a:solidFill>
              </a:rPr>
              <a:t>調整物理的學習環境</a:t>
            </a:r>
          </a:p>
          <a:p>
            <a:pPr marL="742950" lvl="1" indent="-285750">
              <a:spcBef>
                <a:spcPts val="1200"/>
              </a:spcBef>
              <a:buClr>
                <a:schemeClr val="accent1">
                  <a:lumMod val="75000"/>
                </a:schemeClr>
              </a:buClr>
              <a:buFont typeface="Wingdings" panose="05000000000000000000" pitchFamily="2" charset="2"/>
              <a:buChar char="p"/>
            </a:pPr>
            <a:r>
              <a:rPr lang="zh-TW" altLang="en-US" dirty="0">
                <a:solidFill>
                  <a:prstClr val="black"/>
                </a:solidFill>
              </a:rPr>
              <a:t>營造社會</a:t>
            </a:r>
            <a:r>
              <a:rPr lang="en-US" altLang="zh-TW" dirty="0">
                <a:solidFill>
                  <a:prstClr val="black"/>
                </a:solidFill>
              </a:rPr>
              <a:t>-</a:t>
            </a:r>
            <a:r>
              <a:rPr lang="zh-TW" altLang="en-US" dirty="0">
                <a:solidFill>
                  <a:prstClr val="black"/>
                </a:solidFill>
              </a:rPr>
              <a:t>情緒的學習環境</a:t>
            </a:r>
          </a:p>
          <a:p>
            <a:pPr marL="742950" lvl="1" indent="-285750">
              <a:spcBef>
                <a:spcPts val="1200"/>
              </a:spcBef>
              <a:buClr>
                <a:schemeClr val="accent1">
                  <a:lumMod val="75000"/>
                </a:schemeClr>
              </a:buClr>
              <a:buFont typeface="Wingdings" panose="05000000000000000000" pitchFamily="2" charset="2"/>
              <a:buChar char="p"/>
            </a:pPr>
            <a:r>
              <a:rPr lang="zh-TW" altLang="en-US" dirty="0">
                <a:solidFill>
                  <a:prstClr val="black"/>
                </a:solidFill>
              </a:rPr>
              <a:t>規劃有回應的學習環境</a:t>
            </a:r>
          </a:p>
          <a:p>
            <a:pPr marL="742950" lvl="1" indent="-285750">
              <a:spcBef>
                <a:spcPts val="1200"/>
              </a:spcBef>
              <a:buClr>
                <a:schemeClr val="accent1">
                  <a:lumMod val="75000"/>
                </a:schemeClr>
              </a:buClr>
              <a:buFont typeface="Wingdings" panose="05000000000000000000" pitchFamily="2" charset="2"/>
              <a:buChar char="p"/>
            </a:pPr>
            <a:r>
              <a:rPr lang="zh-TW" altLang="en-US" dirty="0">
                <a:solidFill>
                  <a:prstClr val="black"/>
                </a:solidFill>
              </a:rPr>
              <a:t>有挑戰的學習環境</a:t>
            </a:r>
          </a:p>
          <a:p>
            <a:pPr marL="742950" lvl="1" indent="-285750">
              <a:spcBef>
                <a:spcPts val="1200"/>
              </a:spcBef>
              <a:buClr>
                <a:schemeClr val="accent1">
                  <a:lumMod val="75000"/>
                </a:schemeClr>
              </a:buClr>
              <a:buFont typeface="Wingdings" panose="05000000000000000000" pitchFamily="2" charset="2"/>
              <a:buChar char="p"/>
            </a:pPr>
            <a:r>
              <a:rPr lang="zh-TW" altLang="en-US" dirty="0">
                <a:solidFill>
                  <a:prstClr val="black"/>
                </a:solidFill>
              </a:rPr>
              <a:t>調查與運用社區資源</a:t>
            </a:r>
          </a:p>
          <a:p>
            <a:pPr marL="742950" lvl="1" indent="-285750">
              <a:spcBef>
                <a:spcPts val="1200"/>
              </a:spcBef>
              <a:buClr>
                <a:schemeClr val="accent1">
                  <a:lumMod val="75000"/>
                </a:schemeClr>
              </a:buClr>
              <a:buFont typeface="Wingdings" panose="05000000000000000000" pitchFamily="2" charset="2"/>
              <a:buChar char="p"/>
            </a:pPr>
            <a:r>
              <a:rPr lang="zh-TW" altLang="en-US" dirty="0">
                <a:solidFill>
                  <a:prstClr val="black"/>
                </a:solidFill>
              </a:rPr>
              <a:t>其他</a:t>
            </a:r>
            <a:endParaRPr lang="en-US" altLang="zh-TW" dirty="0">
              <a:solidFill>
                <a:prstClr val="black"/>
              </a:solidFill>
            </a:endParaRPr>
          </a:p>
          <a:p>
            <a:endParaRPr lang="zh-TW" altLang="en-US"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74</a:t>
            </a:fld>
            <a:endParaRPr kumimoji="1" lang="zh-TW" altLang="en-US" dirty="0"/>
          </a:p>
        </p:txBody>
      </p:sp>
    </p:spTree>
    <p:extLst>
      <p:ext uri="{BB962C8B-B14F-4D97-AF65-F5344CB8AC3E}">
        <p14:creationId xmlns:p14="http://schemas.microsoft.com/office/powerpoint/2010/main" val="25336697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spcBef>
                <a:spcPts val="1200"/>
              </a:spcBef>
              <a:buClr>
                <a:srgbClr val="FF0000"/>
              </a:buClr>
            </a:pPr>
            <a:r>
              <a:rPr lang="zh-TW" altLang="en-US" b="1" dirty="0">
                <a:solidFill>
                  <a:prstClr val="black"/>
                </a:solidFill>
              </a:rPr>
              <a:t>調整原則</a:t>
            </a:r>
            <a:endParaRPr lang="en-US" altLang="zh-TW" b="1" dirty="0">
              <a:solidFill>
                <a:prstClr val="black"/>
              </a:solidFill>
            </a:endParaRPr>
          </a:p>
          <a:p>
            <a:pPr lvl="1">
              <a:spcBef>
                <a:spcPts val="1200"/>
              </a:spcBef>
              <a:buClr>
                <a:srgbClr val="FF0000"/>
              </a:buClr>
            </a:pPr>
            <a:r>
              <a:rPr lang="zh-TW" altLang="zh-TW" dirty="0">
                <a:solidFill>
                  <a:prstClr val="black"/>
                </a:solidFill>
              </a:rPr>
              <a:t>蒐集真實的學習成果</a:t>
            </a:r>
            <a:endParaRPr lang="en-US" altLang="zh-TW" dirty="0">
              <a:solidFill>
                <a:prstClr val="black"/>
              </a:solidFill>
            </a:endParaRPr>
          </a:p>
          <a:p>
            <a:pPr lvl="1">
              <a:spcBef>
                <a:spcPts val="1200"/>
              </a:spcBef>
              <a:buClr>
                <a:srgbClr val="FF0000"/>
              </a:buClr>
            </a:pPr>
            <a:r>
              <a:rPr lang="zh-TW" altLang="zh-TW" dirty="0">
                <a:solidFill>
                  <a:prstClr val="black"/>
                </a:solidFill>
              </a:rPr>
              <a:t>設定適宜的評量標準</a:t>
            </a:r>
            <a:endParaRPr lang="en-US" altLang="zh-TW" dirty="0">
              <a:solidFill>
                <a:prstClr val="black"/>
              </a:solidFill>
            </a:endParaRPr>
          </a:p>
          <a:p>
            <a:pPr lvl="1">
              <a:spcBef>
                <a:spcPts val="1200"/>
              </a:spcBef>
              <a:buClr>
                <a:srgbClr val="FF0000"/>
              </a:buClr>
            </a:pPr>
            <a:r>
              <a:rPr lang="zh-TW" altLang="zh-TW" dirty="0">
                <a:solidFill>
                  <a:prstClr val="black"/>
                </a:solidFill>
              </a:rPr>
              <a:t>避免外加的評量與作業</a:t>
            </a:r>
            <a:endParaRPr lang="en-US" altLang="zh-TW" dirty="0">
              <a:solidFill>
                <a:prstClr val="black"/>
              </a:solidFill>
            </a:endParaRPr>
          </a:p>
          <a:p>
            <a:pPr lvl="1">
              <a:spcBef>
                <a:spcPts val="1200"/>
              </a:spcBef>
              <a:buClr>
                <a:srgbClr val="FF0000"/>
              </a:buClr>
            </a:pPr>
            <a:r>
              <a:rPr lang="zh-TW" altLang="zh-TW" dirty="0">
                <a:solidFill>
                  <a:prstClr val="black"/>
                </a:solidFill>
              </a:rPr>
              <a:t>強調創造生產行為的評量</a:t>
            </a:r>
            <a:endParaRPr lang="en-US" altLang="zh-TW" dirty="0">
              <a:solidFill>
                <a:prstClr val="black"/>
              </a:solidFill>
            </a:endParaRPr>
          </a:p>
          <a:p>
            <a:pPr lvl="1">
              <a:spcBef>
                <a:spcPts val="1200"/>
              </a:spcBef>
              <a:buClr>
                <a:srgbClr val="FF0000"/>
              </a:buClr>
            </a:pPr>
            <a:r>
              <a:rPr lang="zh-TW" altLang="zh-TW" dirty="0">
                <a:solidFill>
                  <a:prstClr val="black"/>
                </a:solidFill>
              </a:rPr>
              <a:t>鼓勵多元及學生擅長的方式表達</a:t>
            </a:r>
            <a:endParaRPr lang="zh-TW" altLang="en-US" dirty="0">
              <a:solidFill>
                <a:prstClr val="black"/>
              </a:solidFill>
            </a:endParaRPr>
          </a:p>
          <a:p>
            <a:pPr>
              <a:spcBef>
                <a:spcPts val="1200"/>
              </a:spcBef>
              <a:buClr>
                <a:srgbClr val="FF0000"/>
              </a:buClr>
            </a:pPr>
            <a:endParaRPr lang="en-US" altLang="zh-TW" b="1" dirty="0">
              <a:solidFill>
                <a:prstClr val="black"/>
              </a:solidFill>
            </a:endParaRPr>
          </a:p>
          <a:p>
            <a:pPr>
              <a:spcBef>
                <a:spcPts val="1200"/>
              </a:spcBef>
              <a:buClr>
                <a:srgbClr val="FF0000"/>
              </a:buClr>
            </a:pPr>
            <a:r>
              <a:rPr lang="zh-TW" altLang="en-US" b="1" dirty="0">
                <a:solidFill>
                  <a:prstClr val="black"/>
                </a:solidFill>
              </a:rPr>
              <a:t>調整策略</a:t>
            </a:r>
          </a:p>
          <a:p>
            <a:pPr marL="742950" lvl="1" indent="-285750">
              <a:spcBef>
                <a:spcPts val="1200"/>
              </a:spcBef>
              <a:buClr>
                <a:srgbClr val="FF0000"/>
              </a:buClr>
              <a:buFont typeface="Wingdings" panose="05000000000000000000" pitchFamily="2" charset="2"/>
              <a:buChar char="p"/>
            </a:pPr>
            <a:r>
              <a:rPr lang="zh-TW" altLang="en-US" dirty="0">
                <a:solidFill>
                  <a:prstClr val="black"/>
                </a:solidFill>
              </a:rPr>
              <a:t>發展合適的評量工具</a:t>
            </a:r>
          </a:p>
          <a:p>
            <a:pPr marL="742950" lvl="1" indent="-285750">
              <a:spcBef>
                <a:spcPts val="1200"/>
              </a:spcBef>
              <a:buClr>
                <a:srgbClr val="FF0000"/>
              </a:buClr>
              <a:buFont typeface="Wingdings" panose="05000000000000000000" pitchFamily="2" charset="2"/>
              <a:buChar char="p"/>
            </a:pPr>
            <a:r>
              <a:rPr lang="zh-TW" altLang="en-US" dirty="0">
                <a:solidFill>
                  <a:prstClr val="black"/>
                </a:solidFill>
              </a:rPr>
              <a:t>訂定區分性的評量標準</a:t>
            </a:r>
          </a:p>
          <a:p>
            <a:pPr marL="742950" lvl="1" indent="-285750">
              <a:spcBef>
                <a:spcPts val="1200"/>
              </a:spcBef>
              <a:buClr>
                <a:srgbClr val="FF0000"/>
              </a:buClr>
              <a:buFont typeface="Wingdings" panose="05000000000000000000" pitchFamily="2" charset="2"/>
              <a:buChar char="p"/>
            </a:pPr>
            <a:r>
              <a:rPr lang="zh-TW" altLang="en-US" dirty="0">
                <a:solidFill>
                  <a:prstClr val="black"/>
                </a:solidFill>
              </a:rPr>
              <a:t>呈現多元的實作與作品</a:t>
            </a:r>
          </a:p>
          <a:p>
            <a:pPr marL="742950" lvl="1" indent="-285750">
              <a:spcBef>
                <a:spcPts val="1200"/>
              </a:spcBef>
              <a:buClr>
                <a:srgbClr val="FF0000"/>
              </a:buClr>
              <a:buFont typeface="Wingdings" panose="05000000000000000000" pitchFamily="2" charset="2"/>
              <a:buChar char="p"/>
            </a:pPr>
            <a:r>
              <a:rPr lang="zh-TW" altLang="en-US" dirty="0">
                <a:solidFill>
                  <a:prstClr val="black"/>
                </a:solidFill>
              </a:rPr>
              <a:t>其他</a:t>
            </a:r>
            <a:endParaRPr lang="en-US" altLang="zh-TW" dirty="0">
              <a:solidFill>
                <a:prstClr val="black"/>
              </a:solidFill>
            </a:endParaRPr>
          </a:p>
          <a:p>
            <a:endParaRPr lang="zh-TW" altLang="en-US"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75</a:t>
            </a:fld>
            <a:endParaRPr kumimoji="1" lang="zh-TW" altLang="en-US" dirty="0"/>
          </a:p>
        </p:txBody>
      </p:sp>
    </p:spTree>
    <p:extLst>
      <p:ext uri="{BB962C8B-B14F-4D97-AF65-F5344CB8AC3E}">
        <p14:creationId xmlns:p14="http://schemas.microsoft.com/office/powerpoint/2010/main" val="411221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投影片圖像版面配置區 1"/>
          <p:cNvSpPr>
            <a:spLocks noGrp="1" noRot="1" noChangeAspect="1"/>
          </p:cNvSpPr>
          <p:nvPr>
            <p:ph type="sldImg"/>
          </p:nvPr>
        </p:nvSpPr>
        <p:spPr bwMode="auto">
          <a:noFill/>
          <a:ln>
            <a:solidFill>
              <a:srgbClr val="000000"/>
            </a:solidFill>
            <a:miter lim="800000"/>
            <a:headEnd/>
            <a:tailEnd/>
          </a:ln>
        </p:spPr>
      </p:sp>
      <p:sp>
        <p:nvSpPr>
          <p:cNvPr id="2150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2150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87F38C-55F4-46F8-9C69-4DEE4C4E1AED}" type="slidenum">
              <a:rPr lang="zh-TW" altLang="en-US"/>
              <a:pPr fontAlgn="base">
                <a:spcBef>
                  <a:spcPct val="0"/>
                </a:spcBef>
                <a:spcAft>
                  <a:spcPct val="0"/>
                </a:spcAft>
              </a:pPr>
              <a:t>107</a:t>
            </a:fld>
            <a:endParaRPr lang="en-US" altLang="zh-TW"/>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投影片圖像版面配置區 1"/>
          <p:cNvSpPr>
            <a:spLocks noGrp="1" noRot="1" noChangeAspect="1"/>
          </p:cNvSpPr>
          <p:nvPr>
            <p:ph type="sldImg"/>
          </p:nvPr>
        </p:nvSpPr>
        <p:spPr bwMode="auto">
          <a:noFill/>
          <a:ln>
            <a:solidFill>
              <a:srgbClr val="000000"/>
            </a:solidFill>
            <a:miter lim="800000"/>
            <a:headEnd/>
            <a:tailEnd/>
          </a:ln>
        </p:spPr>
      </p:sp>
      <p:sp>
        <p:nvSpPr>
          <p:cNvPr id="7885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7885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15DDD0-C733-44BE-9A5F-0CDC2CB3A573}" type="slidenum">
              <a:rPr lang="zh-TW" altLang="en-US"/>
              <a:pPr fontAlgn="base">
                <a:spcBef>
                  <a:spcPct val="0"/>
                </a:spcBef>
                <a:spcAft>
                  <a:spcPct val="0"/>
                </a:spcAft>
              </a:pPr>
              <a:t>109</a:t>
            </a:fld>
            <a:endParaRPr lang="en-US"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dirty="0">
                <a:latin typeface="微軟正黑體" panose="020B0604030504040204" pitchFamily="34" charset="-120"/>
                <a:ea typeface="微軟正黑體" panose="020B0604030504040204" pitchFamily="34" charset="-120"/>
              </a:rPr>
              <a:t>以尊重學生生命主體為起點，透過適性教育，激發學生生命的喜悅與生活的自信，提升學生學習的渴望與創新的勇氣，善盡國民責任並展現共生智慧，成為具有社會適應力與應變力的終身學習者</a:t>
            </a:r>
            <a:endParaRPr lang="en-US" altLang="zh-TW" sz="12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5"/>
          </p:nvPr>
        </p:nvSpPr>
        <p:spPr/>
        <p:txBody>
          <a:bodyPr/>
          <a:lstStyle/>
          <a:p>
            <a:fld id="{2357C1BB-75ED-4C42-8901-4DCA7421A187}" type="slidenum">
              <a:rPr lang="zh-TW" altLang="en-US" smtClean="0"/>
              <a:t>10</a:t>
            </a:fld>
            <a:endParaRPr lang="zh-TW" altLang="en-US"/>
          </a:p>
        </p:txBody>
      </p:sp>
    </p:spTree>
    <p:extLst>
      <p:ext uri="{BB962C8B-B14F-4D97-AF65-F5344CB8AC3E}">
        <p14:creationId xmlns:p14="http://schemas.microsoft.com/office/powerpoint/2010/main" val="1264578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0ED0386-A714-4B4B-A465-0ADE1AF06669}" type="slidenum">
              <a:rPr kumimoji="1" lang="zh-TW" altLang="en-US" smtClean="0"/>
              <a:pPr/>
              <a:t>110</a:t>
            </a:fld>
            <a:endParaRPr kumimoji="1" lang="zh-TW" altLang="en-US" dirty="0"/>
          </a:p>
        </p:txBody>
      </p:sp>
    </p:spTree>
    <p:extLst>
      <p:ext uri="{BB962C8B-B14F-4D97-AF65-F5344CB8AC3E}">
        <p14:creationId xmlns:p14="http://schemas.microsoft.com/office/powerpoint/2010/main" val="3772955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2188" y="768350"/>
            <a:ext cx="5114925" cy="3836988"/>
          </a:xfrm>
        </p:spPr>
      </p:sp>
      <p:sp>
        <p:nvSpPr>
          <p:cNvPr id="3" name="備忘稿版面配置區 2"/>
          <p:cNvSpPr>
            <a:spLocks noGrp="1"/>
          </p:cNvSpPr>
          <p:nvPr>
            <p:ph type="body" idx="1"/>
          </p:nvPr>
        </p:nvSpPr>
        <p:spPr/>
        <p:txBody>
          <a:bodyPr/>
          <a:lstStyle/>
          <a:p>
            <a:pPr defTabSz="473415">
              <a:defRPr/>
            </a:pPr>
            <a:r>
              <a:rPr lang="zh-TW" altLang="en-US" b="0" dirty="0"/>
              <a:t>配音：感謝各位老師的聆聽。</a:t>
            </a:r>
          </a:p>
          <a:p>
            <a:endParaRPr lang="zh-TW" altLang="en-US" b="0"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112</a:t>
            </a:fld>
            <a:endParaRPr kumimoji="1" lang="zh-TW" altLang="en-US" dirty="0"/>
          </a:p>
        </p:txBody>
      </p:sp>
    </p:spTree>
    <p:extLst>
      <p:ext uri="{BB962C8B-B14F-4D97-AF65-F5344CB8AC3E}">
        <p14:creationId xmlns:p14="http://schemas.microsoft.com/office/powerpoint/2010/main" val="28948083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solidFill>
                  <a:prstClr val="black"/>
                </a:solidFill>
              </a:rPr>
              <a:pPr/>
              <a:t>113</a:t>
            </a:fld>
            <a:endParaRPr kumimoji="1" lang="zh-TW" altLang="en-US" dirty="0">
              <a:solidFill>
                <a:prstClr val="black"/>
              </a:solidFill>
            </a:endParaRPr>
          </a:p>
        </p:txBody>
      </p:sp>
    </p:spTree>
    <p:extLst>
      <p:ext uri="{BB962C8B-B14F-4D97-AF65-F5344CB8AC3E}">
        <p14:creationId xmlns:p14="http://schemas.microsoft.com/office/powerpoint/2010/main" val="4229805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514350" indent="-514350">
              <a:buFont typeface="+mj-lt"/>
              <a:buAutoNum type="arabicPeriod"/>
            </a:pPr>
            <a:r>
              <a:rPr lang="zh-TW" altLang="en-US" sz="1200" dirty="0">
                <a:latin typeface="標楷體" panose="03000509000000000000" pitchFamily="65" charset="-120"/>
                <a:ea typeface="標楷體" panose="03000509000000000000" pitchFamily="65" charset="-120"/>
              </a:rPr>
              <a:t>不僅教</a:t>
            </a:r>
            <a:r>
              <a:rPr lang="zh-TW" altLang="en-US" sz="1200" dirty="0">
                <a:solidFill>
                  <a:srgbClr val="FF0000"/>
                </a:solidFill>
                <a:latin typeface="標楷體" panose="03000509000000000000" pitchFamily="65" charset="-120"/>
                <a:ea typeface="標楷體" panose="03000509000000000000" pitchFamily="65" charset="-120"/>
              </a:rPr>
              <a:t>知識</a:t>
            </a:r>
            <a:r>
              <a:rPr lang="zh-TW" altLang="en-US" sz="1200" dirty="0">
                <a:latin typeface="標楷體" panose="03000509000000000000" pitchFamily="65" charset="-120"/>
                <a:ea typeface="標楷體" panose="03000509000000000000" pitchFamily="65" charset="-120"/>
              </a:rPr>
              <a:t>，也要重視</a:t>
            </a:r>
            <a:r>
              <a:rPr lang="zh-TW" altLang="en-US" sz="1200" dirty="0">
                <a:solidFill>
                  <a:srgbClr val="FF0000"/>
                </a:solidFill>
                <a:latin typeface="標楷體" panose="03000509000000000000" pitchFamily="65" charset="-120"/>
                <a:ea typeface="標楷體" panose="03000509000000000000" pitchFamily="65" charset="-120"/>
              </a:rPr>
              <a:t>情意與技能</a:t>
            </a:r>
            <a:r>
              <a:rPr lang="zh-TW" altLang="en-US" sz="1200" dirty="0">
                <a:solidFill>
                  <a:schemeClr val="tx1"/>
                </a:solidFill>
                <a:latin typeface="標楷體" panose="03000509000000000000" pitchFamily="65" charset="-120"/>
                <a:ea typeface="標楷體" panose="03000509000000000000" pitchFamily="65" charset="-120"/>
              </a:rPr>
              <a:t>；</a:t>
            </a:r>
            <a:r>
              <a:rPr lang="zh-TW" altLang="en-US" sz="1200" dirty="0">
                <a:latin typeface="標楷體" panose="03000509000000000000" pitchFamily="65" charset="-120"/>
                <a:ea typeface="標楷體" panose="03000509000000000000" pitchFamily="65" charset="-120"/>
              </a:rPr>
              <a:t>不僅重</a:t>
            </a:r>
            <a:r>
              <a:rPr lang="zh-TW" altLang="en-US" sz="1200" dirty="0">
                <a:solidFill>
                  <a:srgbClr val="FF0000"/>
                </a:solidFill>
                <a:latin typeface="標楷體" panose="03000509000000000000" pitchFamily="65" charset="-120"/>
                <a:ea typeface="標楷體" panose="03000509000000000000" pitchFamily="65" charset="-120"/>
              </a:rPr>
              <a:t>結果</a:t>
            </a:r>
            <a:r>
              <a:rPr lang="zh-TW" altLang="en-US" sz="1200" dirty="0">
                <a:latin typeface="標楷體" panose="03000509000000000000" pitchFamily="65" charset="-120"/>
                <a:ea typeface="標楷體" panose="03000509000000000000" pitchFamily="65" charset="-120"/>
              </a:rPr>
              <a:t>，也要重視</a:t>
            </a:r>
            <a:r>
              <a:rPr lang="zh-TW" altLang="en-US" sz="1200" dirty="0">
                <a:solidFill>
                  <a:srgbClr val="FF0000"/>
                </a:solidFill>
                <a:latin typeface="標楷體" panose="03000509000000000000" pitchFamily="65" charset="-120"/>
                <a:ea typeface="標楷體" panose="03000509000000000000" pitchFamily="65" charset="-120"/>
              </a:rPr>
              <a:t>學習歷程和方法</a:t>
            </a:r>
            <a:r>
              <a:rPr lang="zh-TW" altLang="en-US" sz="1200" dirty="0">
                <a:latin typeface="標楷體" panose="03000509000000000000" pitchFamily="65" charset="-120"/>
                <a:ea typeface="標楷體" panose="03000509000000000000" pitchFamily="65" charset="-120"/>
              </a:rPr>
              <a:t>。</a:t>
            </a:r>
            <a:endParaRPr lang="en-US" altLang="zh-TW" sz="12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1200" dirty="0">
                <a:latin typeface="標楷體" panose="03000509000000000000" pitchFamily="65" charset="-120"/>
                <a:ea typeface="標楷體" panose="03000509000000000000" pitchFamily="65" charset="-120"/>
              </a:rPr>
              <a:t>不僅教抽象</a:t>
            </a:r>
            <a:r>
              <a:rPr lang="zh-TW" altLang="en-US" sz="1200" dirty="0">
                <a:solidFill>
                  <a:srgbClr val="FF0000"/>
                </a:solidFill>
                <a:latin typeface="標楷體" panose="03000509000000000000" pitchFamily="65" charset="-120"/>
                <a:ea typeface="標楷體" panose="03000509000000000000" pitchFamily="65" charset="-120"/>
              </a:rPr>
              <a:t>知識</a:t>
            </a:r>
            <a:r>
              <a:rPr lang="zh-TW" altLang="en-US" sz="1200" dirty="0">
                <a:latin typeface="標楷體" panose="03000509000000000000" pitchFamily="65" charset="-120"/>
                <a:ea typeface="標楷體" panose="03000509000000000000" pitchFamily="65" charset="-120"/>
              </a:rPr>
              <a:t>，更要重視</a:t>
            </a:r>
            <a:r>
              <a:rPr lang="zh-TW" altLang="en-US" sz="1200" dirty="0">
                <a:solidFill>
                  <a:srgbClr val="FF0000"/>
                </a:solidFill>
                <a:latin typeface="標楷體" panose="03000509000000000000" pitchFamily="65" charset="-120"/>
                <a:ea typeface="標楷體" panose="03000509000000000000" pitchFamily="65" charset="-120"/>
              </a:rPr>
              <a:t>情境學習</a:t>
            </a:r>
            <a:r>
              <a:rPr lang="zh-TW" altLang="en-US" sz="1200" dirty="0">
                <a:solidFill>
                  <a:schemeClr val="tx1"/>
                </a:solidFill>
                <a:latin typeface="標楷體" panose="03000509000000000000" pitchFamily="65" charset="-120"/>
                <a:ea typeface="標楷體" panose="03000509000000000000" pitchFamily="65" charset="-120"/>
              </a:rPr>
              <a:t>；</a:t>
            </a:r>
            <a:r>
              <a:rPr lang="zh-TW" altLang="en-US" sz="1200" dirty="0">
                <a:latin typeface="標楷體" panose="03000509000000000000" pitchFamily="65" charset="-120"/>
                <a:ea typeface="標楷體" panose="03000509000000000000" pitchFamily="65" charset="-120"/>
              </a:rPr>
              <a:t>不僅在</a:t>
            </a:r>
            <a:r>
              <a:rPr lang="zh-TW" altLang="en-US" sz="1200" dirty="0">
                <a:solidFill>
                  <a:srgbClr val="FF0000"/>
                </a:solidFill>
                <a:latin typeface="標楷體" panose="03000509000000000000" pitchFamily="65" charset="-120"/>
                <a:ea typeface="標楷體" panose="03000509000000000000" pitchFamily="65" charset="-120"/>
              </a:rPr>
              <a:t>學校</a:t>
            </a:r>
            <a:r>
              <a:rPr lang="zh-TW" altLang="en-US" sz="1200" dirty="0">
                <a:latin typeface="標楷體" panose="03000509000000000000" pitchFamily="65" charset="-120"/>
                <a:ea typeface="標楷體" panose="03000509000000000000" pitchFamily="65" charset="-120"/>
              </a:rPr>
              <a:t>中學習，更要落實於</a:t>
            </a:r>
            <a:r>
              <a:rPr lang="zh-TW" altLang="en-US" sz="1200" dirty="0">
                <a:solidFill>
                  <a:srgbClr val="FF0000"/>
                </a:solidFill>
                <a:latin typeface="標楷體" panose="03000509000000000000" pitchFamily="65" charset="-120"/>
                <a:ea typeface="標楷體" panose="03000509000000000000" pitchFamily="65" charset="-120"/>
              </a:rPr>
              <a:t>社會行動</a:t>
            </a:r>
            <a:r>
              <a:rPr lang="zh-TW" altLang="en-US" sz="1200" dirty="0">
                <a:latin typeface="標楷體" panose="03000509000000000000" pitchFamily="65" charset="-120"/>
                <a:ea typeface="標楷體" panose="03000509000000000000" pitchFamily="65" charset="-120"/>
              </a:rPr>
              <a:t>。</a:t>
            </a:r>
            <a:endParaRPr lang="en-US" altLang="zh-TW" sz="12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1200" dirty="0">
                <a:latin typeface="標楷體" panose="03000509000000000000" pitchFamily="65" charset="-120"/>
                <a:ea typeface="標楷體" panose="03000509000000000000" pitchFamily="65" charset="-120"/>
              </a:rPr>
              <a:t>舉例說明藉由核心素養強化領域</a:t>
            </a:r>
            <a:r>
              <a:rPr lang="en-US" altLang="zh-TW" sz="1200" dirty="0">
                <a:latin typeface="標楷體" panose="03000509000000000000" pitchFamily="65" charset="-120"/>
                <a:ea typeface="標楷體" panose="03000509000000000000" pitchFamily="65" charset="-120"/>
              </a:rPr>
              <a:t>/</a:t>
            </a:r>
            <a:r>
              <a:rPr lang="zh-TW" altLang="en-US" sz="1200" dirty="0">
                <a:latin typeface="標楷體" panose="03000509000000000000" pitchFamily="65" charset="-120"/>
                <a:ea typeface="標楷體" panose="03000509000000000000" pitchFamily="65" charset="-120"/>
              </a:rPr>
              <a:t>科目間的連貫與統整，例如語文領域與溝通訓練之間、生活管理與功能性動作訓練之間、輔助科技應用與溝通訓練之間。</a:t>
            </a:r>
            <a:endParaRPr lang="en-US" altLang="zh-TW" sz="12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1200">
                <a:latin typeface="標楷體" panose="03000509000000000000" pitchFamily="65" charset="-120"/>
                <a:ea typeface="標楷體" panose="03000509000000000000" pitchFamily="65" charset="-120"/>
              </a:rPr>
              <a:t>說明核心素養與九年一貫課程能力指標之不同。</a:t>
            </a:r>
            <a:endParaRPr lang="en-US" altLang="zh-TW" sz="1200" dirty="0">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5"/>
          </p:nvPr>
        </p:nvSpPr>
        <p:spPr/>
        <p:txBody>
          <a:bodyPr/>
          <a:lstStyle/>
          <a:p>
            <a:fld id="{2357C1BB-75ED-4C42-8901-4DCA7421A187}" type="slidenum">
              <a:rPr lang="zh-TW" altLang="en-US" smtClean="0"/>
              <a:t>13</a:t>
            </a:fld>
            <a:endParaRPr lang="zh-TW" altLang="en-US"/>
          </a:p>
        </p:txBody>
      </p:sp>
    </p:spTree>
    <p:extLst>
      <p:ext uri="{BB962C8B-B14F-4D97-AF65-F5344CB8AC3E}">
        <p14:creationId xmlns:p14="http://schemas.microsoft.com/office/powerpoint/2010/main" val="981556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素養在彰顯學習者的全人發展，並使其成為終身學習者。</a:t>
            </a:r>
            <a:endParaRPr lang="en-US" altLang="zh-TW" dirty="0"/>
          </a:p>
          <a:p>
            <a:r>
              <a:rPr lang="en-US" altLang="zh-TW" dirty="0"/>
              <a:t>2.</a:t>
            </a:r>
            <a:r>
              <a:rPr lang="zh-TW" altLang="en-US" dirty="0"/>
              <a:t>說明核心素養所包含的三大面向及從中細分出的九大項目。</a:t>
            </a:r>
            <a:endParaRPr lang="en-US" altLang="zh-TW" dirty="0"/>
          </a:p>
          <a:p>
            <a:r>
              <a:rPr lang="en-US" altLang="zh-TW" dirty="0"/>
              <a:t>3.</a:t>
            </a:r>
            <a:r>
              <a:rPr lang="zh-TW" altLang="en-US" dirty="0"/>
              <a:t>素養既是為了因應社會之複雜生活情境需求，其學習就需將知識、技能、態度與「生活情境」緊密結合，以臻至理解的、有意義的學習狀態。</a:t>
            </a:r>
          </a:p>
        </p:txBody>
      </p:sp>
      <p:sp>
        <p:nvSpPr>
          <p:cNvPr id="4" name="投影片編號版面配置區 3"/>
          <p:cNvSpPr>
            <a:spLocks noGrp="1"/>
          </p:cNvSpPr>
          <p:nvPr>
            <p:ph type="sldNum" sz="quarter" idx="5"/>
          </p:nvPr>
        </p:nvSpPr>
        <p:spPr/>
        <p:txBody>
          <a:bodyPr/>
          <a:lstStyle/>
          <a:p>
            <a:fld id="{2357C1BB-75ED-4C42-8901-4DCA7421A187}" type="slidenum">
              <a:rPr lang="zh-TW" altLang="en-US" smtClean="0"/>
              <a:t>14</a:t>
            </a:fld>
            <a:endParaRPr lang="zh-TW" altLang="en-US"/>
          </a:p>
        </p:txBody>
      </p:sp>
    </p:spTree>
    <p:extLst>
      <p:ext uri="{BB962C8B-B14F-4D97-AF65-F5344CB8AC3E}">
        <p14:creationId xmlns:p14="http://schemas.microsoft.com/office/powerpoint/2010/main" val="437814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2188" y="768350"/>
            <a:ext cx="5114925" cy="3836988"/>
          </a:xfrm>
        </p:spPr>
      </p:sp>
      <p:sp>
        <p:nvSpPr>
          <p:cNvPr id="3" name="備忘稿版面配置區 2"/>
          <p:cNvSpPr>
            <a:spLocks noGrp="1"/>
          </p:cNvSpPr>
          <p:nvPr>
            <p:ph type="body" idx="1"/>
          </p:nvPr>
        </p:nvSpPr>
        <p:spPr/>
        <p:txBody>
          <a:bodyPr>
            <a:normAutofit/>
          </a:bodyPr>
          <a:lstStyle/>
          <a:p>
            <a:r>
              <a:rPr lang="zh-TW" altLang="en-US" b="0" dirty="0"/>
              <a:t>配音：本次將從</a:t>
            </a:r>
            <a:r>
              <a:rPr lang="zh-TW" altLang="en-US" b="0" dirty="0">
                <a:latin typeface="新細明體"/>
                <a:ea typeface="新細明體"/>
              </a:rPr>
              <a:t>「</a:t>
            </a:r>
            <a:r>
              <a:rPr lang="zh-TW" altLang="en-US" b="0" dirty="0"/>
              <a:t>新課綱改了什麼、校訂課程怎麼做、推動新課綱相關配套措施</a:t>
            </a:r>
            <a:r>
              <a:rPr lang="zh-TW" altLang="en-US" b="0" dirty="0">
                <a:latin typeface="新細明體"/>
                <a:ea typeface="新細明體"/>
              </a:rPr>
              <a:t>」</a:t>
            </a:r>
            <a:r>
              <a:rPr lang="zh-TW" altLang="en-US" b="0" dirty="0"/>
              <a:t>，以及</a:t>
            </a:r>
            <a:r>
              <a:rPr lang="zh-TW" altLang="en-US" b="0" dirty="0">
                <a:latin typeface="新細明體"/>
                <a:ea typeface="新細明體"/>
              </a:rPr>
              <a:t>「</a:t>
            </a:r>
            <a:r>
              <a:rPr lang="zh-TW" altLang="en-US" b="0" dirty="0"/>
              <a:t>與一般科目的關聯</a:t>
            </a:r>
            <a:r>
              <a:rPr lang="zh-TW" altLang="en-US" b="0" dirty="0">
                <a:latin typeface="新細明體"/>
                <a:ea typeface="新細明體"/>
              </a:rPr>
              <a:t>」</a:t>
            </a:r>
            <a:r>
              <a:rPr lang="zh-TW" altLang="en-US" b="0" dirty="0"/>
              <a:t>等四個面向，協助大家對技術型高中化工群課綱有概略性的認識和了解。</a:t>
            </a:r>
            <a:endParaRPr lang="en-US" altLang="zh-TW" b="0"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15</a:t>
            </a:fld>
            <a:endParaRPr kumimoji="1" lang="zh-TW" altLang="en-US" dirty="0"/>
          </a:p>
        </p:txBody>
      </p:sp>
    </p:spTree>
    <p:extLst>
      <p:ext uri="{BB962C8B-B14F-4D97-AF65-F5344CB8AC3E}">
        <p14:creationId xmlns:p14="http://schemas.microsoft.com/office/powerpoint/2010/main" val="2953056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E22D21-508F-48D8-8709-970FEE047D87}" type="slidenum">
              <a:rPr lang="zh-CN" altLang="en-US" smtClean="0"/>
              <a:pPr/>
              <a:t>16</a:t>
            </a:fld>
            <a:endParaRPr lang="zh-CN" altLang="en-US"/>
          </a:p>
        </p:txBody>
      </p:sp>
    </p:spTree>
    <p:extLst>
      <p:ext uri="{BB962C8B-B14F-4D97-AF65-F5344CB8AC3E}">
        <p14:creationId xmlns:p14="http://schemas.microsoft.com/office/powerpoint/2010/main" val="396115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標題 1"/>
          <p:cNvSpPr>
            <a:spLocks noGrp="1"/>
          </p:cNvSpPr>
          <p:nvPr>
            <p:ph type="ctrTitle"/>
          </p:nvPr>
        </p:nvSpPr>
        <p:spPr>
          <a:xfrm>
            <a:off x="5639627" y="3122248"/>
            <a:ext cx="3553900" cy="606035"/>
          </a:xfrm>
          <a:prstGeom prst="rect">
            <a:avLst/>
          </a:prstGeom>
        </p:spPr>
        <p:txBody>
          <a:bodyPr anchor="t">
            <a:normAutofit/>
          </a:bodyPr>
          <a:lstStyle>
            <a:lvl1pPr algn="l">
              <a:defRPr sz="3100" b="1">
                <a:solidFill>
                  <a:srgbClr val="BB8155"/>
                </a:solidFill>
                <a:latin typeface="微軟正黑體"/>
                <a:ea typeface="微軟正黑體"/>
                <a:cs typeface="微軟正黑體"/>
              </a:defRPr>
            </a:lvl1pPr>
          </a:lstStyle>
          <a:p>
            <a:r>
              <a:rPr kumimoji="1" lang="zh-TW" altLang="en-US" dirty="0"/>
              <a:t>按一下以編輯母片標題樣式</a:t>
            </a:r>
          </a:p>
        </p:txBody>
      </p:sp>
      <p:sp>
        <p:nvSpPr>
          <p:cNvPr id="12" name="文字版面配置區 26"/>
          <p:cNvSpPr>
            <a:spLocks noGrp="1"/>
          </p:cNvSpPr>
          <p:nvPr>
            <p:ph type="body" sz="quarter" idx="10"/>
          </p:nvPr>
        </p:nvSpPr>
        <p:spPr>
          <a:xfrm>
            <a:off x="5639627" y="3914988"/>
            <a:ext cx="3274244" cy="512348"/>
          </a:xfrm>
        </p:spPr>
        <p:txBody>
          <a:bodyPr>
            <a:noAutofit/>
          </a:bodyPr>
          <a:lstStyle>
            <a:lvl1pPr marL="0" indent="0">
              <a:buNone/>
              <a:defRPr sz="2000" b="1">
                <a:solidFill>
                  <a:srgbClr val="30B1B3"/>
                </a:solidFill>
                <a:latin typeface="微軟正黑體"/>
                <a:ea typeface="微軟正黑體"/>
                <a:cs typeface="微軟正黑體"/>
              </a:defRPr>
            </a:lvl1pPr>
          </a:lstStyle>
          <a:p>
            <a:pPr lvl="0"/>
            <a:r>
              <a:rPr kumimoji="1" lang="zh-TW" altLang="en-US" dirty="0"/>
              <a:t>按一下以編輯母片文字樣式</a:t>
            </a:r>
          </a:p>
        </p:txBody>
      </p:sp>
      <p:sp>
        <p:nvSpPr>
          <p:cNvPr id="13" name="文字版面配置區 26"/>
          <p:cNvSpPr>
            <a:spLocks noGrp="1"/>
          </p:cNvSpPr>
          <p:nvPr>
            <p:ph type="body" sz="quarter" idx="11"/>
          </p:nvPr>
        </p:nvSpPr>
        <p:spPr>
          <a:xfrm>
            <a:off x="5639627" y="4648703"/>
            <a:ext cx="3274244" cy="931779"/>
          </a:xfrm>
        </p:spPr>
        <p:txBody>
          <a:bodyPr>
            <a:noAutofit/>
          </a:bodyPr>
          <a:lstStyle>
            <a:lvl1pPr marL="0" indent="0">
              <a:buNone/>
              <a:defRPr sz="2400" b="1">
                <a:solidFill>
                  <a:srgbClr val="30B1B3"/>
                </a:solidFill>
                <a:latin typeface="微軟正黑體"/>
                <a:ea typeface="微軟正黑體"/>
                <a:cs typeface="微軟正黑體"/>
              </a:defRPr>
            </a:lvl1pPr>
          </a:lstStyle>
          <a:p>
            <a:pPr lvl="0"/>
            <a:r>
              <a:rPr kumimoji="1" lang="zh-TW" altLang="en-US" dirty="0"/>
              <a:t>按一下以編輯母片文字樣式</a:t>
            </a:r>
          </a:p>
        </p:txBody>
      </p:sp>
    </p:spTree>
    <p:extLst>
      <p:ext uri="{BB962C8B-B14F-4D97-AF65-F5344CB8AC3E}">
        <p14:creationId xmlns:p14="http://schemas.microsoft.com/office/powerpoint/2010/main" val="1592313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6F027B9E-8B9B-2848-980A-C79F98B6F177}" type="datetimeFigureOut">
              <a:rPr kumimoji="1" lang="zh-TW" altLang="en-US" smtClean="0"/>
              <a:pPr/>
              <a:t>2020/10/5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
        <p:nvSpPr>
          <p:cNvPr id="7"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1613568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9"/>
            <a:ext cx="2057400" cy="5851525"/>
          </a:xfrm>
          <a:prstGeom prst="rect">
            <a:avLst/>
          </a:prstGeom>
        </p:spPr>
        <p:txBody>
          <a:bodyPr vert="eaVert"/>
          <a:lstStyle>
            <a:lvl1pPr>
              <a:defRPr b="1">
                <a:solidFill>
                  <a:srgbClr val="30B1B3"/>
                </a:solidFill>
              </a:defRPr>
            </a:lvl1pPr>
          </a:lstStyle>
          <a:p>
            <a:r>
              <a:rPr kumimoji="1" lang="zh-TW" altLang="en-US" dirty="0"/>
              <a:t>按一下以編輯母片標題樣式</a:t>
            </a:r>
          </a:p>
        </p:txBody>
      </p:sp>
      <p:sp>
        <p:nvSpPr>
          <p:cNvPr id="3" name="直排文字版面配置區 2"/>
          <p:cNvSpPr>
            <a:spLocks noGrp="1"/>
          </p:cNvSpPr>
          <p:nvPr>
            <p:ph type="body" orient="vert" idx="1"/>
          </p:nvPr>
        </p:nvSpPr>
        <p:spPr>
          <a:xfrm>
            <a:off x="457200" y="274639"/>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6F027B9E-8B9B-2848-980A-C79F98B6F177}" type="datetimeFigureOut">
              <a:rPr kumimoji="1" lang="zh-TW" altLang="en-US" smtClean="0"/>
              <a:pPr/>
              <a:t>2020/10/5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Tree>
    <p:extLst>
      <p:ext uri="{BB962C8B-B14F-4D97-AF65-F5344CB8AC3E}">
        <p14:creationId xmlns:p14="http://schemas.microsoft.com/office/powerpoint/2010/main" val="4229683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含圖片的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828675" y="2292095"/>
            <a:ext cx="4300538" cy="2219691"/>
          </a:xfrm>
        </p:spPr>
        <p:txBody>
          <a:bodyPr rtlCol="0" anchor="ctr">
            <a:normAutofit/>
          </a:bodyPr>
          <a:lstStyle>
            <a:lvl1pPr algn="l" rtl="0">
              <a:defRPr sz="4400" cap="all" baseline="0">
                <a:latin typeface="Microsoft JhengHei UI" panose="020B0604030504040204" pitchFamily="34" charset="-120"/>
                <a:ea typeface="Microsoft JhengHei UI" panose="020B0604030504040204" pitchFamily="34" charset="-120"/>
              </a:defRPr>
            </a:lvl1pPr>
          </a:lstStyle>
          <a:p>
            <a:pPr rtl="0"/>
            <a:r>
              <a:rPr lang="zh-TW" altLang="en-US" noProof="0" dirty="0"/>
              <a:t>按一下以編輯母片標題樣式</a:t>
            </a:r>
          </a:p>
        </p:txBody>
      </p:sp>
      <p:sp>
        <p:nvSpPr>
          <p:cNvPr id="3" name="副標題 2"/>
          <p:cNvSpPr>
            <a:spLocks noGrp="1"/>
          </p:cNvSpPr>
          <p:nvPr>
            <p:ph type="subTitle" idx="1"/>
          </p:nvPr>
        </p:nvSpPr>
        <p:spPr>
          <a:xfrm>
            <a:off x="828675" y="4511785"/>
            <a:ext cx="4300538" cy="955565"/>
          </a:xfrm>
        </p:spPr>
        <p:txBody>
          <a:bodyPr rtlCol="0">
            <a:normAutofit/>
          </a:bodyPr>
          <a:lstStyle>
            <a:lvl1pPr marL="0" indent="0" algn="l" rtl="0">
              <a:spcBef>
                <a:spcPts val="0"/>
              </a:spcBef>
              <a:buNone/>
              <a:defRPr sz="1800">
                <a:latin typeface="Microsoft JhengHei UI" panose="020B0604030504040204" pitchFamily="34" charset="-120"/>
                <a:ea typeface="Microsoft JhengHei UI" panose="020B0604030504040204" pitchFamily="34" charset="-120"/>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zh-TW" altLang="en-US" noProof="0" dirty="0"/>
              <a:t>按一下以編輯母片副標題樣式</a:t>
            </a:r>
          </a:p>
        </p:txBody>
      </p:sp>
      <p:sp>
        <p:nvSpPr>
          <p:cNvPr id="11" name="圖片預留位置 10"/>
          <p:cNvSpPr>
            <a:spLocks noGrp="1"/>
          </p:cNvSpPr>
          <p:nvPr>
            <p:ph type="pic" sz="quarter" idx="13"/>
          </p:nvPr>
        </p:nvSpPr>
        <p:spPr>
          <a:xfrm>
            <a:off x="5235798" y="1310656"/>
            <a:ext cx="3908203" cy="4208604"/>
          </a:xfrm>
          <a:solidFill>
            <a:schemeClr val="tx1">
              <a:lumMod val="20000"/>
              <a:lumOff val="80000"/>
            </a:schemeClr>
          </a:solidFill>
        </p:spPr>
        <p:txBody>
          <a:bodyPr tIns="1005840" rtlCol="0"/>
          <a:lstStyle>
            <a:lvl1pPr marL="0" indent="0" algn="ctr" rtl="0">
              <a:buNone/>
              <a:defRPr>
                <a:latin typeface="Microsoft JhengHei UI" panose="020B0604030504040204" pitchFamily="34" charset="-120"/>
                <a:ea typeface="Microsoft JhengHei UI" panose="020B0604030504040204" pitchFamily="34" charset="-120"/>
              </a:defRPr>
            </a:lvl1pPr>
          </a:lstStyle>
          <a:p>
            <a:pPr rtl="0"/>
            <a:endParaRPr lang="zh-TW" altLang="en-US" noProof="0" dirty="0"/>
          </a:p>
        </p:txBody>
      </p:sp>
    </p:spTree>
    <p:extLst>
      <p:ext uri="{BB962C8B-B14F-4D97-AF65-F5344CB8AC3E}">
        <p14:creationId xmlns:p14="http://schemas.microsoft.com/office/powerpoint/2010/main" val="148162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只有標題">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4AC44CAA-C8CE-4582-802A-939D425C9908}"/>
              </a:ext>
            </a:extLst>
          </p:cNvPr>
          <p:cNvSpPr/>
          <p:nvPr userDrawn="1"/>
        </p:nvSpPr>
        <p:spPr>
          <a:xfrm>
            <a:off x="141670" y="141055"/>
            <a:ext cx="8860662" cy="6575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 name="Date Placeholder 2"/>
          <p:cNvSpPr>
            <a:spLocks noGrp="1"/>
          </p:cNvSpPr>
          <p:nvPr>
            <p:ph type="dt" sz="half" idx="10"/>
          </p:nvPr>
        </p:nvSpPr>
        <p:spPr/>
        <p:txBody>
          <a:bodyPr/>
          <a:lstStyle/>
          <a:p>
            <a:fld id="{878786E3-EBCF-47AF-90D2-07AC94E86ABA}" type="datetimeFigureOut">
              <a:rPr lang="zh-TW" altLang="en-US" smtClean="0"/>
              <a:t>2020/10/5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DBA60FD5-E8DF-4A25-9F95-9D066CCB9695}" type="slidenum">
              <a:rPr lang="zh-TW" altLang="en-US" smtClean="0"/>
              <a:t>‹#›</a:t>
            </a:fld>
            <a:endParaRPr lang="zh-TW" altLang="en-US"/>
          </a:p>
        </p:txBody>
      </p:sp>
    </p:spTree>
    <p:extLst>
      <p:ext uri="{BB962C8B-B14F-4D97-AF65-F5344CB8AC3E}">
        <p14:creationId xmlns:p14="http://schemas.microsoft.com/office/powerpoint/2010/main" val="161595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_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2286000"/>
            <a:ext cx="7772400" cy="1143000"/>
          </a:xfrm>
        </p:spPr>
        <p:txBody>
          <a:bodyPr/>
          <a:lstStyle>
            <a:lvl1pPr>
              <a:defRPr>
                <a:effectLst>
                  <a:outerShdw blurRad="38100" dist="38100" dir="2700000" algn="tl">
                    <a:srgbClr val="000000"/>
                  </a:outerShdw>
                </a:effectLst>
              </a:defRPr>
            </a:lvl1pPr>
          </a:lstStyle>
          <a:p>
            <a:pPr lvl="0"/>
            <a:r>
              <a:rPr lang="zh-TW" altLang="en-US" noProof="0"/>
              <a:t>按一下以編輯母片標題樣式</a:t>
            </a:r>
          </a:p>
        </p:txBody>
      </p:sp>
      <p:sp>
        <p:nvSpPr>
          <p:cNvPr id="153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zh-TW" altLang="en-US" noProof="0"/>
              <a:t>按一下以編輯母片副標題樣式</a:t>
            </a:r>
          </a:p>
        </p:txBody>
      </p:sp>
      <p:sp>
        <p:nvSpPr>
          <p:cNvPr id="4" name="Rectangle 4">
            <a:extLst>
              <a:ext uri="{FF2B5EF4-FFF2-40B4-BE49-F238E27FC236}">
                <a16:creationId xmlns:a16="http://schemas.microsoft.com/office/drawing/2014/main" xmlns="" id="{CEDD32A6-C7FB-4AFA-816C-A300205D6C1B}"/>
              </a:ext>
            </a:extLst>
          </p:cNvPr>
          <p:cNvSpPr>
            <a:spLocks noGrp="1" noChangeArrowheads="1"/>
          </p:cNvSpPr>
          <p:nvPr>
            <p:ph type="dt" sz="quarter" idx="10"/>
          </p:nvPr>
        </p:nvSpPr>
        <p:spPr/>
        <p:txBody>
          <a:bodyPr/>
          <a:lstStyle>
            <a:lvl1pPr>
              <a:defRPr/>
            </a:lvl1pPr>
          </a:lstStyle>
          <a:p>
            <a:pPr>
              <a:defRPr/>
            </a:pPr>
            <a:fld id="{A7D89D2A-1488-46A9-9B0D-113614175ACF}" type="datetime1">
              <a:rPr lang="zh-TW" altLang="en-US"/>
              <a:pPr>
                <a:defRPr/>
              </a:pPr>
              <a:t>2020/10/5</a:t>
            </a:fld>
            <a:endParaRPr lang="en-US" altLang="zh-TW"/>
          </a:p>
        </p:txBody>
      </p:sp>
      <p:sp>
        <p:nvSpPr>
          <p:cNvPr id="5" name="Rectangle 5">
            <a:extLst>
              <a:ext uri="{FF2B5EF4-FFF2-40B4-BE49-F238E27FC236}">
                <a16:creationId xmlns:a16="http://schemas.microsoft.com/office/drawing/2014/main" xmlns="" id="{A3B94722-2DEB-435D-A256-AC42CC316CC7}"/>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xmlns="" id="{0E46659C-B98B-431D-901F-9F530E29C122}"/>
              </a:ext>
            </a:extLst>
          </p:cNvPr>
          <p:cNvSpPr>
            <a:spLocks noGrp="1" noChangeArrowheads="1"/>
          </p:cNvSpPr>
          <p:nvPr>
            <p:ph type="sldNum" sz="quarter" idx="12"/>
          </p:nvPr>
        </p:nvSpPr>
        <p:spPr/>
        <p:txBody>
          <a:bodyPr/>
          <a:lstStyle>
            <a:lvl1pPr>
              <a:defRPr smtClean="0"/>
            </a:lvl1pPr>
          </a:lstStyle>
          <a:p>
            <a:pPr>
              <a:defRPr/>
            </a:pPr>
            <a:fld id="{3EC47CDD-9A85-4142-9A74-C7B3B39152DE}" type="slidenum">
              <a:rPr lang="en-US" altLang="zh-TW"/>
              <a:pPr>
                <a:defRPr/>
              </a:pPr>
              <a:t>‹#›</a:t>
            </a:fld>
            <a:endParaRPr lang="en-US" altLang="zh-TW"/>
          </a:p>
        </p:txBody>
      </p:sp>
    </p:spTree>
    <p:extLst>
      <p:ext uri="{BB962C8B-B14F-4D97-AF65-F5344CB8AC3E}">
        <p14:creationId xmlns:p14="http://schemas.microsoft.com/office/powerpoint/2010/main" val="77979704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9AE23ABE-706A-49A6-B353-C9D9ED05DF06}" type="datetime1">
              <a:rPr lang="zh-CN" altLang="en-US"/>
              <a:pPr/>
              <a:t>2020/10/5</a:t>
            </a:fld>
            <a:endParaRPr lang="zh-CN" altLang="en-US" sz="1350">
              <a:solidFill>
                <a:schemeClr val="tx1"/>
              </a:solidFill>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CDDA6AB9-8E1D-4342-8820-832AD9FF4FF5}" type="slidenum">
              <a:rPr lang="zh-CN" altLang="en-US"/>
              <a:pPr/>
              <a:t>‹#›</a:t>
            </a:fld>
            <a:endParaRPr lang="zh-CN" altLang="en-US" sz="1350">
              <a:solidFill>
                <a:schemeClr val="tx1"/>
              </a:solidFill>
            </a:endParaRPr>
          </a:p>
        </p:txBody>
      </p:sp>
    </p:spTree>
    <p:extLst>
      <p:ext uri="{BB962C8B-B14F-4D97-AF65-F5344CB8AC3E}">
        <p14:creationId xmlns:p14="http://schemas.microsoft.com/office/powerpoint/2010/main" val="1334411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710005"/>
            <a:ext cx="7772400" cy="1470025"/>
          </a:xfrm>
        </p:spPr>
        <p:txBody>
          <a:bodyPr/>
          <a:lstStyle>
            <a:lvl1pPr>
              <a:defRPr b="1">
                <a:latin typeface="微軟正黑體"/>
                <a:ea typeface="微軟正黑體"/>
                <a:cs typeface="微軟正黑體"/>
              </a:defRPr>
            </a:lvl1pPr>
          </a:lstStyle>
          <a:p>
            <a:r>
              <a:rPr kumimoji="1" lang="zh-TW" altLang="en-US"/>
              <a:t>按一下以編輯母片標題樣式</a:t>
            </a:r>
          </a:p>
        </p:txBody>
      </p:sp>
    </p:spTree>
    <p:extLst>
      <p:ext uri="{BB962C8B-B14F-4D97-AF65-F5344CB8AC3E}">
        <p14:creationId xmlns:p14="http://schemas.microsoft.com/office/powerpoint/2010/main" val="2112304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a:xfrm>
            <a:off x="516868" y="4029320"/>
            <a:ext cx="8229600" cy="4525963"/>
          </a:xfrm>
          <a:prstGeom prst="rect">
            <a:avLst/>
          </a:prstGeo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a:xfrm>
            <a:off x="457200" y="6356351"/>
            <a:ext cx="2133600" cy="365125"/>
          </a:xfrm>
          <a:prstGeom prst="rect">
            <a:avLst/>
          </a:prstGeom>
        </p:spPr>
        <p:txBody>
          <a:bodyPr/>
          <a:lstStyle/>
          <a:p>
            <a:fld id="{BE3C343E-5456-A34A-9CF5-1427321AFFE6}" type="datetimeFigureOut">
              <a:rPr kumimoji="1" lang="zh-TW" altLang="en-US" smtClean="0"/>
              <a:pPr/>
              <a:t>2020/10/5</a:t>
            </a:fld>
            <a:endParaRPr kumimoji="1" lang="zh-TW" altLang="en-US"/>
          </a:p>
        </p:txBody>
      </p:sp>
      <p:sp>
        <p:nvSpPr>
          <p:cNvPr id="5" name="頁尾版面配置區 4"/>
          <p:cNvSpPr>
            <a:spLocks noGrp="1"/>
          </p:cNvSpPr>
          <p:nvPr>
            <p:ph type="ftr" sz="quarter" idx="11"/>
          </p:nvPr>
        </p:nvSpPr>
        <p:spPr>
          <a:xfrm>
            <a:off x="3124200" y="6356351"/>
            <a:ext cx="2895600" cy="365125"/>
          </a:xfrm>
          <a:prstGeom prst="rect">
            <a:avLst/>
          </a:prstGeom>
        </p:spPr>
        <p:txBody>
          <a:bodyPr/>
          <a:lstStyle/>
          <a:p>
            <a:endParaRPr kumimoji="1" lang="zh-TW" altLang="en-US"/>
          </a:p>
        </p:txBody>
      </p:sp>
      <p:sp>
        <p:nvSpPr>
          <p:cNvPr id="6" name="投影片編號版面配置區 5"/>
          <p:cNvSpPr>
            <a:spLocks noGrp="1"/>
          </p:cNvSpPr>
          <p:nvPr>
            <p:ph type="sldNum" sz="quarter" idx="12"/>
          </p:nvPr>
        </p:nvSpPr>
        <p:spPr>
          <a:xfrm>
            <a:off x="6553200" y="6356351"/>
            <a:ext cx="2133600" cy="365125"/>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880778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906714"/>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a:xfrm>
            <a:off x="457200" y="6356351"/>
            <a:ext cx="2133600" cy="365125"/>
          </a:xfrm>
          <a:prstGeom prst="rect">
            <a:avLst/>
          </a:prstGeom>
        </p:spPr>
        <p:txBody>
          <a:bodyPr/>
          <a:lstStyle/>
          <a:p>
            <a:fld id="{BE3C343E-5456-A34A-9CF5-1427321AFFE6}" type="datetimeFigureOut">
              <a:rPr kumimoji="1" lang="zh-TW" altLang="en-US" smtClean="0"/>
              <a:pPr/>
              <a:t>2020/10/5</a:t>
            </a:fld>
            <a:endParaRPr kumimoji="1" lang="zh-TW" altLang="en-US"/>
          </a:p>
        </p:txBody>
      </p:sp>
      <p:sp>
        <p:nvSpPr>
          <p:cNvPr id="5" name="頁尾版面配置區 4"/>
          <p:cNvSpPr>
            <a:spLocks noGrp="1"/>
          </p:cNvSpPr>
          <p:nvPr>
            <p:ph type="ftr" sz="quarter" idx="11"/>
          </p:nvPr>
        </p:nvSpPr>
        <p:spPr>
          <a:xfrm>
            <a:off x="3124200" y="6356351"/>
            <a:ext cx="2895600" cy="365125"/>
          </a:xfrm>
          <a:prstGeom prst="rect">
            <a:avLst/>
          </a:prstGeom>
        </p:spPr>
        <p:txBody>
          <a:bodyPr/>
          <a:lstStyle/>
          <a:p>
            <a:endParaRPr kumimoji="1" lang="zh-TW" altLang="en-US"/>
          </a:p>
        </p:txBody>
      </p:sp>
      <p:sp>
        <p:nvSpPr>
          <p:cNvPr id="6" name="投影片編號版面配置區 5"/>
          <p:cNvSpPr>
            <a:spLocks noGrp="1"/>
          </p:cNvSpPr>
          <p:nvPr>
            <p:ph type="sldNum" sz="quarter" idx="12"/>
          </p:nvPr>
        </p:nvSpPr>
        <p:spPr>
          <a:xfrm>
            <a:off x="6553200" y="6356351"/>
            <a:ext cx="2133600" cy="365125"/>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580336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6F027B9E-8B9B-2848-980A-C79F98B6F177}" type="datetimeFigureOut">
              <a:rPr kumimoji="1" lang="zh-TW" altLang="en-US" smtClean="0"/>
              <a:pPr/>
              <a:t>2020/10/5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
        <p:nvSpPr>
          <p:cNvPr id="8"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2412492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a:xfrm>
            <a:off x="457200" y="6356351"/>
            <a:ext cx="2133600" cy="365125"/>
          </a:xfrm>
          <a:prstGeom prst="rect">
            <a:avLst/>
          </a:prstGeom>
        </p:spPr>
        <p:txBody>
          <a:bodyPr/>
          <a:lstStyle/>
          <a:p>
            <a:fld id="{BE3C343E-5456-A34A-9CF5-1427321AFFE6}" type="datetimeFigureOut">
              <a:rPr kumimoji="1" lang="zh-TW" altLang="en-US" smtClean="0"/>
              <a:pPr/>
              <a:t>2020/10/5</a:t>
            </a:fld>
            <a:endParaRPr kumimoji="1" lang="zh-TW" altLang="en-US"/>
          </a:p>
        </p:txBody>
      </p:sp>
      <p:sp>
        <p:nvSpPr>
          <p:cNvPr id="6" name="頁尾版面配置區 5"/>
          <p:cNvSpPr>
            <a:spLocks noGrp="1"/>
          </p:cNvSpPr>
          <p:nvPr>
            <p:ph type="ftr" sz="quarter" idx="11"/>
          </p:nvPr>
        </p:nvSpPr>
        <p:spPr>
          <a:xfrm>
            <a:off x="3124200" y="6356351"/>
            <a:ext cx="2895600" cy="365125"/>
          </a:xfrm>
          <a:prstGeom prst="rect">
            <a:avLst/>
          </a:prstGeom>
        </p:spPr>
        <p:txBody>
          <a:bodyPr/>
          <a:lstStyle/>
          <a:p>
            <a:endParaRPr kumimoji="1" lang="zh-TW" altLang="en-US"/>
          </a:p>
        </p:txBody>
      </p:sp>
      <p:sp>
        <p:nvSpPr>
          <p:cNvPr id="7" name="投影片編號版面配置區 6"/>
          <p:cNvSpPr>
            <a:spLocks noGrp="1"/>
          </p:cNvSpPr>
          <p:nvPr>
            <p:ph type="sldNum" sz="quarter" idx="12"/>
          </p:nvPr>
        </p:nvSpPr>
        <p:spPr>
          <a:xfrm>
            <a:off x="6553200" y="6356351"/>
            <a:ext cx="2133600" cy="365125"/>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3309035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a:xfrm>
            <a:off x="457200" y="6356351"/>
            <a:ext cx="2133600" cy="365125"/>
          </a:xfrm>
          <a:prstGeom prst="rect">
            <a:avLst/>
          </a:prstGeom>
        </p:spPr>
        <p:txBody>
          <a:bodyPr/>
          <a:lstStyle/>
          <a:p>
            <a:fld id="{BE3C343E-5456-A34A-9CF5-1427321AFFE6}" type="datetimeFigureOut">
              <a:rPr kumimoji="1" lang="zh-TW" altLang="en-US" smtClean="0"/>
              <a:pPr/>
              <a:t>2020/10/5</a:t>
            </a:fld>
            <a:endParaRPr kumimoji="1" lang="zh-TW" altLang="en-US"/>
          </a:p>
        </p:txBody>
      </p:sp>
      <p:sp>
        <p:nvSpPr>
          <p:cNvPr id="8" name="頁尾版面配置區 7"/>
          <p:cNvSpPr>
            <a:spLocks noGrp="1"/>
          </p:cNvSpPr>
          <p:nvPr>
            <p:ph type="ftr" sz="quarter" idx="11"/>
          </p:nvPr>
        </p:nvSpPr>
        <p:spPr>
          <a:xfrm>
            <a:off x="3124200" y="6356351"/>
            <a:ext cx="2895600" cy="365125"/>
          </a:xfrm>
          <a:prstGeom prst="rect">
            <a:avLst/>
          </a:prstGeom>
        </p:spPr>
        <p:txBody>
          <a:bodyPr/>
          <a:lstStyle/>
          <a:p>
            <a:endParaRPr kumimoji="1" lang="zh-TW" altLang="en-US"/>
          </a:p>
        </p:txBody>
      </p:sp>
      <p:sp>
        <p:nvSpPr>
          <p:cNvPr id="9" name="投影片編號版面配置區 8"/>
          <p:cNvSpPr>
            <a:spLocks noGrp="1"/>
          </p:cNvSpPr>
          <p:nvPr>
            <p:ph type="sldNum" sz="quarter" idx="12"/>
          </p:nvPr>
        </p:nvSpPr>
        <p:spPr>
          <a:xfrm>
            <a:off x="6553200" y="6356351"/>
            <a:ext cx="2133600" cy="365125"/>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1772513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a:xfrm>
            <a:off x="457200" y="6356351"/>
            <a:ext cx="2133600" cy="365125"/>
          </a:xfrm>
          <a:prstGeom prst="rect">
            <a:avLst/>
          </a:prstGeom>
        </p:spPr>
        <p:txBody>
          <a:bodyPr/>
          <a:lstStyle/>
          <a:p>
            <a:fld id="{BE3C343E-5456-A34A-9CF5-1427321AFFE6}" type="datetimeFigureOut">
              <a:rPr kumimoji="1" lang="zh-TW" altLang="en-US" smtClean="0"/>
              <a:pPr/>
              <a:t>2020/10/5</a:t>
            </a:fld>
            <a:endParaRPr kumimoji="1" lang="zh-TW" altLang="en-US"/>
          </a:p>
        </p:txBody>
      </p:sp>
      <p:sp>
        <p:nvSpPr>
          <p:cNvPr id="4" name="頁尾版面配置區 3"/>
          <p:cNvSpPr>
            <a:spLocks noGrp="1"/>
          </p:cNvSpPr>
          <p:nvPr>
            <p:ph type="ftr" sz="quarter" idx="11"/>
          </p:nvPr>
        </p:nvSpPr>
        <p:spPr>
          <a:xfrm>
            <a:off x="3124200" y="6356351"/>
            <a:ext cx="2895600" cy="365125"/>
          </a:xfrm>
          <a:prstGeom prst="rect">
            <a:avLst/>
          </a:prstGeom>
        </p:spPr>
        <p:txBody>
          <a:bodyPr/>
          <a:lstStyle/>
          <a:p>
            <a:endParaRPr kumimoji="1" lang="zh-TW" altLang="en-US"/>
          </a:p>
        </p:txBody>
      </p:sp>
      <p:sp>
        <p:nvSpPr>
          <p:cNvPr id="5" name="投影片編號版面配置區 4"/>
          <p:cNvSpPr>
            <a:spLocks noGrp="1"/>
          </p:cNvSpPr>
          <p:nvPr>
            <p:ph type="sldNum" sz="quarter" idx="12"/>
          </p:nvPr>
        </p:nvSpPr>
        <p:spPr>
          <a:xfrm>
            <a:off x="6553200" y="6356351"/>
            <a:ext cx="2133600" cy="365125"/>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461532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457200" y="6356351"/>
            <a:ext cx="2133600" cy="365125"/>
          </a:xfrm>
          <a:prstGeom prst="rect">
            <a:avLst/>
          </a:prstGeom>
        </p:spPr>
        <p:txBody>
          <a:bodyPr/>
          <a:lstStyle/>
          <a:p>
            <a:fld id="{BE3C343E-5456-A34A-9CF5-1427321AFFE6}" type="datetimeFigureOut">
              <a:rPr kumimoji="1" lang="zh-TW" altLang="en-US" smtClean="0"/>
              <a:pPr/>
              <a:t>2020/10/5</a:t>
            </a:fld>
            <a:endParaRPr kumimoji="1" lang="zh-TW" altLang="en-US"/>
          </a:p>
        </p:txBody>
      </p:sp>
      <p:sp>
        <p:nvSpPr>
          <p:cNvPr id="3" name="頁尾版面配置區 2"/>
          <p:cNvSpPr>
            <a:spLocks noGrp="1"/>
          </p:cNvSpPr>
          <p:nvPr>
            <p:ph type="ftr" sz="quarter" idx="11"/>
          </p:nvPr>
        </p:nvSpPr>
        <p:spPr>
          <a:xfrm>
            <a:off x="3124200" y="6356351"/>
            <a:ext cx="2895600" cy="365125"/>
          </a:xfrm>
          <a:prstGeom prst="rect">
            <a:avLst/>
          </a:prstGeom>
        </p:spPr>
        <p:txBody>
          <a:bodyPr/>
          <a:lstStyle/>
          <a:p>
            <a:endParaRPr kumimoji="1" lang="zh-TW" altLang="en-US"/>
          </a:p>
        </p:txBody>
      </p:sp>
      <p:sp>
        <p:nvSpPr>
          <p:cNvPr id="4" name="投影片編號版面配置區 3"/>
          <p:cNvSpPr>
            <a:spLocks noGrp="1"/>
          </p:cNvSpPr>
          <p:nvPr>
            <p:ph type="sldNum" sz="quarter" idx="12"/>
          </p:nvPr>
        </p:nvSpPr>
        <p:spPr>
          <a:xfrm>
            <a:off x="6553200" y="6356351"/>
            <a:ext cx="2133600" cy="365125"/>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2138776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73050"/>
            <a:ext cx="3008313" cy="1162050"/>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a:xfrm>
            <a:off x="457200" y="6356351"/>
            <a:ext cx="2133600" cy="365125"/>
          </a:xfrm>
          <a:prstGeom prst="rect">
            <a:avLst/>
          </a:prstGeom>
        </p:spPr>
        <p:txBody>
          <a:bodyPr/>
          <a:lstStyle/>
          <a:p>
            <a:fld id="{BE3C343E-5456-A34A-9CF5-1427321AFFE6}" type="datetimeFigureOut">
              <a:rPr kumimoji="1" lang="zh-TW" altLang="en-US" smtClean="0"/>
              <a:pPr/>
              <a:t>2020/10/5</a:t>
            </a:fld>
            <a:endParaRPr kumimoji="1" lang="zh-TW" altLang="en-US"/>
          </a:p>
        </p:txBody>
      </p:sp>
      <p:sp>
        <p:nvSpPr>
          <p:cNvPr id="6" name="頁尾版面配置區 5"/>
          <p:cNvSpPr>
            <a:spLocks noGrp="1"/>
          </p:cNvSpPr>
          <p:nvPr>
            <p:ph type="ftr" sz="quarter" idx="11"/>
          </p:nvPr>
        </p:nvSpPr>
        <p:spPr>
          <a:xfrm>
            <a:off x="3124200" y="6356351"/>
            <a:ext cx="2895600" cy="365125"/>
          </a:xfrm>
          <a:prstGeom prst="rect">
            <a:avLst/>
          </a:prstGeom>
        </p:spPr>
        <p:txBody>
          <a:bodyPr/>
          <a:lstStyle/>
          <a:p>
            <a:endParaRPr kumimoji="1" lang="zh-TW" altLang="en-US"/>
          </a:p>
        </p:txBody>
      </p:sp>
      <p:sp>
        <p:nvSpPr>
          <p:cNvPr id="7" name="投影片編號版面配置區 6"/>
          <p:cNvSpPr>
            <a:spLocks noGrp="1"/>
          </p:cNvSpPr>
          <p:nvPr>
            <p:ph type="sldNum" sz="quarter" idx="12"/>
          </p:nvPr>
        </p:nvSpPr>
        <p:spPr>
          <a:xfrm>
            <a:off x="6553200" y="6356351"/>
            <a:ext cx="2133600" cy="365125"/>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3715684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1"/>
            <a:ext cx="5486400" cy="566738"/>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a:xfrm>
            <a:off x="457200" y="6356351"/>
            <a:ext cx="2133600" cy="365125"/>
          </a:xfrm>
          <a:prstGeom prst="rect">
            <a:avLst/>
          </a:prstGeom>
        </p:spPr>
        <p:txBody>
          <a:bodyPr/>
          <a:lstStyle/>
          <a:p>
            <a:fld id="{BE3C343E-5456-A34A-9CF5-1427321AFFE6}" type="datetimeFigureOut">
              <a:rPr kumimoji="1" lang="zh-TW" altLang="en-US" smtClean="0"/>
              <a:pPr/>
              <a:t>2020/10/5</a:t>
            </a:fld>
            <a:endParaRPr kumimoji="1" lang="zh-TW" altLang="en-US"/>
          </a:p>
        </p:txBody>
      </p:sp>
      <p:sp>
        <p:nvSpPr>
          <p:cNvPr id="6" name="頁尾版面配置區 5"/>
          <p:cNvSpPr>
            <a:spLocks noGrp="1"/>
          </p:cNvSpPr>
          <p:nvPr>
            <p:ph type="ftr" sz="quarter" idx="11"/>
          </p:nvPr>
        </p:nvSpPr>
        <p:spPr>
          <a:xfrm>
            <a:off x="3124200" y="6356351"/>
            <a:ext cx="2895600" cy="365125"/>
          </a:xfrm>
          <a:prstGeom prst="rect">
            <a:avLst/>
          </a:prstGeom>
        </p:spPr>
        <p:txBody>
          <a:bodyPr/>
          <a:lstStyle/>
          <a:p>
            <a:endParaRPr kumimoji="1" lang="zh-TW" altLang="en-US"/>
          </a:p>
        </p:txBody>
      </p:sp>
      <p:sp>
        <p:nvSpPr>
          <p:cNvPr id="7" name="投影片編號版面配置區 6"/>
          <p:cNvSpPr>
            <a:spLocks noGrp="1"/>
          </p:cNvSpPr>
          <p:nvPr>
            <p:ph type="sldNum" sz="quarter" idx="12"/>
          </p:nvPr>
        </p:nvSpPr>
        <p:spPr>
          <a:xfrm>
            <a:off x="6553200" y="6356351"/>
            <a:ext cx="2133600" cy="365125"/>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1444657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a:xfrm>
            <a:off x="516868" y="4029320"/>
            <a:ext cx="8229600" cy="4525963"/>
          </a:xfrm>
          <a:prstGeom prst="rect">
            <a:avLst/>
          </a:prstGeo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a:xfrm>
            <a:off x="457200" y="6356351"/>
            <a:ext cx="2133600" cy="365125"/>
          </a:xfrm>
          <a:prstGeom prst="rect">
            <a:avLst/>
          </a:prstGeom>
        </p:spPr>
        <p:txBody>
          <a:bodyPr/>
          <a:lstStyle/>
          <a:p>
            <a:fld id="{BE3C343E-5456-A34A-9CF5-1427321AFFE6}" type="datetimeFigureOut">
              <a:rPr kumimoji="1" lang="zh-TW" altLang="en-US" smtClean="0"/>
              <a:pPr/>
              <a:t>2020/10/5</a:t>
            </a:fld>
            <a:endParaRPr kumimoji="1" lang="zh-TW" altLang="en-US"/>
          </a:p>
        </p:txBody>
      </p:sp>
      <p:sp>
        <p:nvSpPr>
          <p:cNvPr id="5" name="頁尾版面配置區 4"/>
          <p:cNvSpPr>
            <a:spLocks noGrp="1"/>
          </p:cNvSpPr>
          <p:nvPr>
            <p:ph type="ftr" sz="quarter" idx="11"/>
          </p:nvPr>
        </p:nvSpPr>
        <p:spPr>
          <a:xfrm>
            <a:off x="3124200" y="6356351"/>
            <a:ext cx="2895600" cy="365125"/>
          </a:xfrm>
          <a:prstGeom prst="rect">
            <a:avLst/>
          </a:prstGeom>
        </p:spPr>
        <p:txBody>
          <a:bodyPr/>
          <a:lstStyle/>
          <a:p>
            <a:endParaRPr kumimoji="1" lang="zh-TW" altLang="en-US"/>
          </a:p>
        </p:txBody>
      </p:sp>
      <p:sp>
        <p:nvSpPr>
          <p:cNvPr id="6" name="投影片編號版面配置區 5"/>
          <p:cNvSpPr>
            <a:spLocks noGrp="1"/>
          </p:cNvSpPr>
          <p:nvPr>
            <p:ph type="sldNum" sz="quarter" idx="12"/>
          </p:nvPr>
        </p:nvSpPr>
        <p:spPr>
          <a:xfrm>
            <a:off x="6553200" y="6356351"/>
            <a:ext cx="2133600" cy="365125"/>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177588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9"/>
            <a:ext cx="2057400" cy="5851525"/>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74639"/>
            <a:ext cx="6019800" cy="5851525"/>
          </a:xfrm>
          <a:prstGeom prst="rect">
            <a:avLst/>
          </a:prstGeo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a:xfrm>
            <a:off x="457200" y="6356351"/>
            <a:ext cx="2133600" cy="365125"/>
          </a:xfrm>
          <a:prstGeom prst="rect">
            <a:avLst/>
          </a:prstGeom>
        </p:spPr>
        <p:txBody>
          <a:bodyPr/>
          <a:lstStyle/>
          <a:p>
            <a:fld id="{BE3C343E-5456-A34A-9CF5-1427321AFFE6}" type="datetimeFigureOut">
              <a:rPr kumimoji="1" lang="zh-TW" altLang="en-US" smtClean="0"/>
              <a:pPr/>
              <a:t>2020/10/5</a:t>
            </a:fld>
            <a:endParaRPr kumimoji="1" lang="zh-TW" altLang="en-US"/>
          </a:p>
        </p:txBody>
      </p:sp>
      <p:sp>
        <p:nvSpPr>
          <p:cNvPr id="5" name="頁尾版面配置區 4"/>
          <p:cNvSpPr>
            <a:spLocks noGrp="1"/>
          </p:cNvSpPr>
          <p:nvPr>
            <p:ph type="ftr" sz="quarter" idx="11"/>
          </p:nvPr>
        </p:nvSpPr>
        <p:spPr>
          <a:xfrm>
            <a:off x="3124200" y="6356351"/>
            <a:ext cx="2895600" cy="365125"/>
          </a:xfrm>
          <a:prstGeom prst="rect">
            <a:avLst/>
          </a:prstGeom>
        </p:spPr>
        <p:txBody>
          <a:bodyPr/>
          <a:lstStyle/>
          <a:p>
            <a:endParaRPr kumimoji="1" lang="zh-TW" altLang="en-US"/>
          </a:p>
        </p:txBody>
      </p:sp>
      <p:sp>
        <p:nvSpPr>
          <p:cNvPr id="6" name="投影片編號版面配置區 5"/>
          <p:cNvSpPr>
            <a:spLocks noGrp="1"/>
          </p:cNvSpPr>
          <p:nvPr>
            <p:ph type="sldNum" sz="quarter" idx="12"/>
          </p:nvPr>
        </p:nvSpPr>
        <p:spPr>
          <a:xfrm>
            <a:off x="6553200" y="6356351"/>
            <a:ext cx="2133600" cy="365125"/>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1977165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標題 1"/>
          <p:cNvSpPr>
            <a:spLocks noGrp="1"/>
          </p:cNvSpPr>
          <p:nvPr>
            <p:ph type="ctrTitle"/>
          </p:nvPr>
        </p:nvSpPr>
        <p:spPr>
          <a:xfrm>
            <a:off x="5639627" y="3122247"/>
            <a:ext cx="3553900" cy="606035"/>
          </a:xfrm>
          <a:prstGeom prst="rect">
            <a:avLst/>
          </a:prstGeom>
        </p:spPr>
        <p:txBody>
          <a:bodyPr anchor="t">
            <a:normAutofit/>
          </a:bodyPr>
          <a:lstStyle>
            <a:lvl1pPr algn="l">
              <a:defRPr sz="3100" b="1">
                <a:solidFill>
                  <a:srgbClr val="BB8155"/>
                </a:solidFill>
                <a:latin typeface="微軟正黑體"/>
                <a:ea typeface="微軟正黑體"/>
                <a:cs typeface="微軟正黑體"/>
              </a:defRPr>
            </a:lvl1pPr>
          </a:lstStyle>
          <a:p>
            <a:r>
              <a:rPr kumimoji="1" lang="zh-TW" altLang="en-US" dirty="0"/>
              <a:t>按一下以編輯母片標題樣式</a:t>
            </a:r>
          </a:p>
        </p:txBody>
      </p:sp>
      <p:sp>
        <p:nvSpPr>
          <p:cNvPr id="12" name="文字版面配置區 26"/>
          <p:cNvSpPr>
            <a:spLocks noGrp="1"/>
          </p:cNvSpPr>
          <p:nvPr>
            <p:ph type="body" sz="quarter" idx="10"/>
          </p:nvPr>
        </p:nvSpPr>
        <p:spPr>
          <a:xfrm>
            <a:off x="5639627" y="3914988"/>
            <a:ext cx="3274244" cy="512348"/>
          </a:xfrm>
        </p:spPr>
        <p:txBody>
          <a:bodyPr>
            <a:noAutofit/>
          </a:bodyPr>
          <a:lstStyle>
            <a:lvl1pPr marL="0" indent="0">
              <a:buNone/>
              <a:defRPr sz="2000" b="1">
                <a:solidFill>
                  <a:srgbClr val="30B1B3"/>
                </a:solidFill>
                <a:latin typeface="微軟正黑體"/>
                <a:ea typeface="微軟正黑體"/>
                <a:cs typeface="微軟正黑體"/>
              </a:defRPr>
            </a:lvl1pPr>
          </a:lstStyle>
          <a:p>
            <a:pPr lvl="0"/>
            <a:r>
              <a:rPr kumimoji="1" lang="zh-TW" altLang="en-US" dirty="0"/>
              <a:t>按一下以編輯母片文字樣式</a:t>
            </a:r>
          </a:p>
        </p:txBody>
      </p:sp>
      <p:sp>
        <p:nvSpPr>
          <p:cNvPr id="13" name="文字版面配置區 26"/>
          <p:cNvSpPr>
            <a:spLocks noGrp="1"/>
          </p:cNvSpPr>
          <p:nvPr>
            <p:ph type="body" sz="quarter" idx="11"/>
          </p:nvPr>
        </p:nvSpPr>
        <p:spPr>
          <a:xfrm>
            <a:off x="5639627" y="4648703"/>
            <a:ext cx="3274244" cy="931779"/>
          </a:xfrm>
        </p:spPr>
        <p:txBody>
          <a:bodyPr>
            <a:noAutofit/>
          </a:bodyPr>
          <a:lstStyle>
            <a:lvl1pPr marL="0" indent="0">
              <a:buNone/>
              <a:defRPr sz="2400" b="1">
                <a:solidFill>
                  <a:srgbClr val="30B1B3"/>
                </a:solidFill>
                <a:latin typeface="微軟正黑體"/>
                <a:ea typeface="微軟正黑體"/>
                <a:cs typeface="微軟正黑體"/>
              </a:defRPr>
            </a:lvl1pPr>
          </a:lstStyle>
          <a:p>
            <a:pPr lvl="0"/>
            <a:r>
              <a:rPr kumimoji="1" lang="zh-TW" altLang="en-US" dirty="0"/>
              <a:t>按一下以編輯母片文字樣式</a:t>
            </a:r>
          </a:p>
        </p:txBody>
      </p:sp>
    </p:spTree>
    <p:extLst>
      <p:ext uri="{BB962C8B-B14F-4D97-AF65-F5344CB8AC3E}">
        <p14:creationId xmlns:p14="http://schemas.microsoft.com/office/powerpoint/2010/main" val="1578907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8"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
        <p:nvSpPr>
          <p:cNvPr id="2" name="日期版面配置區 1"/>
          <p:cNvSpPr>
            <a:spLocks noGrp="1"/>
          </p:cNvSpPr>
          <p:nvPr>
            <p:ph type="dt" sz="half" idx="10"/>
          </p:nvPr>
        </p:nvSpPr>
        <p:spPr/>
        <p:txBody>
          <a:bodyPr/>
          <a:lstStyle/>
          <a:p>
            <a:fld id="{D826EE87-2CBC-4B9A-AA9F-0701D64624FC}" type="datetime1">
              <a:rPr kumimoji="1" lang="zh-TW" altLang="en-US" smtClean="0">
                <a:solidFill>
                  <a:prstClr val="black">
                    <a:tint val="75000"/>
                  </a:prstClr>
                </a:solidFill>
              </a:rPr>
              <a:pPr/>
              <a:t>2020/10/5</a:t>
            </a:fld>
            <a:endParaRPr kumimoji="1" lang="zh-TW" altLang="en-US" dirty="0">
              <a:solidFill>
                <a:prstClr val="black">
                  <a:tint val="75000"/>
                </a:prstClr>
              </a:solidFill>
            </a:endParaRPr>
          </a:p>
        </p:txBody>
      </p:sp>
      <p:sp>
        <p:nvSpPr>
          <p:cNvPr id="7" name="頁尾版面配置區 6"/>
          <p:cNvSpPr>
            <a:spLocks noGrp="1"/>
          </p:cNvSpPr>
          <p:nvPr>
            <p:ph type="ftr" sz="quarter" idx="11"/>
          </p:nvPr>
        </p:nvSpPr>
        <p:spPr/>
        <p:txBody>
          <a:bodyPr/>
          <a:lstStyle/>
          <a:p>
            <a:endParaRPr kumimoji="1" lang="zh-TW" altLang="en-US" dirty="0">
              <a:solidFill>
                <a:prstClr val="black">
                  <a:tint val="75000"/>
                </a:prstClr>
              </a:solidFill>
            </a:endParaRPr>
          </a:p>
        </p:txBody>
      </p:sp>
      <p:sp>
        <p:nvSpPr>
          <p:cNvPr id="9" name="投影片編號版面配置區 8"/>
          <p:cNvSpPr>
            <a:spLocks noGrp="1"/>
          </p:cNvSpPr>
          <p:nvPr>
            <p:ph type="sldNum" sz="quarter" idx="12"/>
          </p:nvPr>
        </p:nvSpPr>
        <p:spPr/>
        <p:txBody>
          <a:bodyPr/>
          <a:lstStyle/>
          <a:p>
            <a:fld id="{77FB1FFA-84B8-BF45-92CD-1DB958381E74}" type="slidenum">
              <a:rPr kumimoji="1" lang="zh-TW" altLang="en-US" smtClean="0">
                <a:solidFill>
                  <a:prstClr val="black">
                    <a:tint val="75000"/>
                  </a:prstClr>
                </a:solidFill>
              </a:rPr>
              <a:pPr/>
              <a:t>‹#›</a:t>
            </a:fld>
            <a:endParaRPr kumimoji="1" lang="zh-TW" altLang="en-US" dirty="0">
              <a:solidFill>
                <a:prstClr val="black">
                  <a:tint val="75000"/>
                </a:prstClr>
              </a:solidFill>
            </a:endParaRPr>
          </a:p>
        </p:txBody>
      </p:sp>
    </p:spTree>
    <p:extLst>
      <p:ext uri="{BB962C8B-B14F-4D97-AF65-F5344CB8AC3E}">
        <p14:creationId xmlns:p14="http://schemas.microsoft.com/office/powerpoint/2010/main" val="304032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區段標頭">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標題 1"/>
          <p:cNvSpPr>
            <a:spLocks noGrp="1"/>
          </p:cNvSpPr>
          <p:nvPr>
            <p:ph type="title"/>
          </p:nvPr>
        </p:nvSpPr>
        <p:spPr>
          <a:xfrm>
            <a:off x="291303" y="2443545"/>
            <a:ext cx="8561396" cy="1610962"/>
          </a:xfrm>
          <a:prstGeom prst="rect">
            <a:avLst/>
          </a:prstGeom>
        </p:spPr>
        <p:txBody>
          <a:bodyPr anchor="ctr">
            <a:normAutofit/>
          </a:bodyPr>
          <a:lstStyle>
            <a:lvl1pPr algn="ctr">
              <a:defRPr sz="4400" b="1" cap="all" spc="300">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4076954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區段標頭">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標題 1"/>
          <p:cNvSpPr>
            <a:spLocks noGrp="1"/>
          </p:cNvSpPr>
          <p:nvPr>
            <p:ph type="title"/>
          </p:nvPr>
        </p:nvSpPr>
        <p:spPr>
          <a:xfrm>
            <a:off x="291303" y="2443544"/>
            <a:ext cx="8561396" cy="1610962"/>
          </a:xfrm>
          <a:prstGeom prst="rect">
            <a:avLst/>
          </a:prstGeom>
        </p:spPr>
        <p:txBody>
          <a:bodyPr anchor="ctr">
            <a:normAutofit/>
          </a:bodyPr>
          <a:lstStyle>
            <a:lvl1pPr algn="ctr">
              <a:defRPr sz="4400" b="1" cap="all" spc="300">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3248853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E857ECFA-81ED-4373-99C5-1A82EB7DD383}" type="datetime1">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7FB1FFA-84B8-BF45-92CD-1DB958381E7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
        <p:nvSpPr>
          <p:cNvPr id="8"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1692489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D272769E-B66A-4472-AFAC-2BED00E06276}" type="datetime1">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kumimoji="1"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77FB1FFA-84B8-BF45-92CD-1DB958381E7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
        <p:nvSpPr>
          <p:cNvPr id="11"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2542787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26FF06A0-962E-4BAB-AD7A-1590AFD31175}" type="datetime1">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kumimoji="1"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77FB1FFA-84B8-BF45-92CD-1DB958381E7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
        <p:nvSpPr>
          <p:cNvPr id="7"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4004192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0E6F3C4-0118-4D1B-A18F-D6F277442C50}" type="datetime1">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kumimoji="1"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77FB1FFA-84B8-BF45-92CD-1DB958381E7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924989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247DA479-CE49-4E32-8965-DC825A159EA6}" type="datetime1">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7FB1FFA-84B8-BF45-92CD-1DB958381E7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1573737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457200" y="4800600"/>
            <a:ext cx="8156576" cy="566738"/>
          </a:xfrm>
          <a:prstGeom prst="rect">
            <a:avLst/>
          </a:prstGeo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457200" y="885467"/>
            <a:ext cx="8156576" cy="384210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457200" y="5367338"/>
            <a:ext cx="815657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26124597-E999-426D-9404-3EC9DD9D35C4}" type="datetime1">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7FB1FFA-84B8-BF45-92CD-1DB958381E7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1069759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B5AF3017-3FC7-470D-B66C-57FB5C9E87E2}" type="datetime1">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7FB1FFA-84B8-BF45-92CD-1DB958381E7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
        <p:nvSpPr>
          <p:cNvPr id="7"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3288108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a:prstGeom prst="rect">
            <a:avLst/>
          </a:prstGeom>
        </p:spPr>
        <p:txBody>
          <a:bodyPr vert="eaVert"/>
          <a:lstStyle>
            <a:lvl1pPr>
              <a:defRPr b="1">
                <a:solidFill>
                  <a:srgbClr val="30B1B3"/>
                </a:solidFill>
              </a:defRPr>
            </a:lvl1pPr>
          </a:lstStyle>
          <a:p>
            <a:r>
              <a:rPr kumimoji="1" lang="zh-TW" altLang="en-US" dirty="0"/>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03A090D8-C23D-4DE7-A9CE-6265E5DB951C}" type="datetime1">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7FB1FFA-84B8-BF45-92CD-1DB958381E7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3353032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標題 1"/>
          <p:cNvSpPr>
            <a:spLocks noGrp="1"/>
          </p:cNvSpPr>
          <p:nvPr>
            <p:ph type="ctrTitle"/>
          </p:nvPr>
        </p:nvSpPr>
        <p:spPr>
          <a:xfrm>
            <a:off x="5639627" y="3122247"/>
            <a:ext cx="3553900" cy="606035"/>
          </a:xfrm>
          <a:prstGeom prst="rect">
            <a:avLst/>
          </a:prstGeom>
        </p:spPr>
        <p:txBody>
          <a:bodyPr anchor="t">
            <a:normAutofit/>
          </a:bodyPr>
          <a:lstStyle>
            <a:lvl1pPr algn="l">
              <a:defRPr sz="3100" b="1">
                <a:solidFill>
                  <a:srgbClr val="BB8155"/>
                </a:solidFill>
                <a:latin typeface="微軟正黑體"/>
                <a:ea typeface="微軟正黑體"/>
                <a:cs typeface="微軟正黑體"/>
              </a:defRPr>
            </a:lvl1pPr>
          </a:lstStyle>
          <a:p>
            <a:r>
              <a:rPr kumimoji="1" lang="zh-TW" altLang="en-US" dirty="0"/>
              <a:t>按一下以編輯母片標題樣式</a:t>
            </a:r>
          </a:p>
        </p:txBody>
      </p:sp>
      <p:sp>
        <p:nvSpPr>
          <p:cNvPr id="12" name="文字版面配置區 26"/>
          <p:cNvSpPr>
            <a:spLocks noGrp="1"/>
          </p:cNvSpPr>
          <p:nvPr>
            <p:ph type="body" sz="quarter" idx="10"/>
          </p:nvPr>
        </p:nvSpPr>
        <p:spPr>
          <a:xfrm>
            <a:off x="5639627" y="3914988"/>
            <a:ext cx="3274244" cy="512348"/>
          </a:xfrm>
        </p:spPr>
        <p:txBody>
          <a:bodyPr>
            <a:noAutofit/>
          </a:bodyPr>
          <a:lstStyle>
            <a:lvl1pPr marL="0" indent="0">
              <a:buNone/>
              <a:defRPr sz="2000" b="1">
                <a:solidFill>
                  <a:srgbClr val="30B1B3"/>
                </a:solidFill>
                <a:latin typeface="微軟正黑體"/>
                <a:ea typeface="微軟正黑體"/>
                <a:cs typeface="微軟正黑體"/>
              </a:defRPr>
            </a:lvl1pPr>
          </a:lstStyle>
          <a:p>
            <a:pPr lvl="0"/>
            <a:r>
              <a:rPr kumimoji="1" lang="zh-TW" altLang="en-US" dirty="0"/>
              <a:t>按一下以編輯母片文字樣式</a:t>
            </a:r>
          </a:p>
        </p:txBody>
      </p:sp>
      <p:sp>
        <p:nvSpPr>
          <p:cNvPr id="13" name="文字版面配置區 26"/>
          <p:cNvSpPr>
            <a:spLocks noGrp="1"/>
          </p:cNvSpPr>
          <p:nvPr>
            <p:ph type="body" sz="quarter" idx="11"/>
          </p:nvPr>
        </p:nvSpPr>
        <p:spPr>
          <a:xfrm>
            <a:off x="5639627" y="4648703"/>
            <a:ext cx="3274244" cy="931779"/>
          </a:xfrm>
        </p:spPr>
        <p:txBody>
          <a:bodyPr>
            <a:noAutofit/>
          </a:bodyPr>
          <a:lstStyle>
            <a:lvl1pPr marL="0" indent="0">
              <a:buNone/>
              <a:defRPr sz="2400" b="1">
                <a:solidFill>
                  <a:srgbClr val="30B1B3"/>
                </a:solidFill>
                <a:latin typeface="微軟正黑體"/>
                <a:ea typeface="微軟正黑體"/>
                <a:cs typeface="微軟正黑體"/>
              </a:defRPr>
            </a:lvl1pPr>
          </a:lstStyle>
          <a:p>
            <a:pPr lvl="0"/>
            <a:r>
              <a:rPr kumimoji="1" lang="zh-TW" altLang="en-US" dirty="0"/>
              <a:t>按一下以編輯母片文字樣式</a:t>
            </a:r>
          </a:p>
        </p:txBody>
      </p:sp>
    </p:spTree>
    <p:extLst>
      <p:ext uri="{BB962C8B-B14F-4D97-AF65-F5344CB8AC3E}">
        <p14:creationId xmlns:p14="http://schemas.microsoft.com/office/powerpoint/2010/main" val="208445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6F027B9E-8B9B-2848-980A-C79F98B6F177}" type="datetimeFigureOut">
              <a:rPr kumimoji="1" lang="zh-TW" altLang="en-US" smtClean="0"/>
              <a:pPr/>
              <a:t>2020/10/5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
        <p:nvSpPr>
          <p:cNvPr id="8"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2219722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6F027B9E-8B9B-2848-980A-C79F98B6F177}" type="datetimeFigureOut">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a:xfrm>
            <a:off x="7015017" y="6494890"/>
            <a:ext cx="2133600" cy="365125"/>
          </a:xfrm>
        </p:spPr>
        <p:txBody>
          <a:bodyPr/>
          <a:lstStyle>
            <a:lvl1pPr>
              <a:defRPr sz="1600"/>
            </a:lvl1pPr>
          </a:lstStyle>
          <a:p>
            <a:fld id="{77FB1FFA-84B8-BF45-92CD-1DB958381E74}" type="slidenum">
              <a:rPr kumimoji="1" lang="zh-TW" altLang="en-US" smtClean="0">
                <a:solidFill>
                  <a:prstClr val="black">
                    <a:tint val="75000"/>
                  </a:prstClr>
                </a:solidFill>
              </a:rPr>
              <a:pPr/>
              <a:t>‹#›</a:t>
            </a:fld>
            <a:endParaRPr kumimoji="1" lang="zh-TW" altLang="en-US" dirty="0">
              <a:solidFill>
                <a:prstClr val="black">
                  <a:tint val="75000"/>
                </a:prstClr>
              </a:solidFill>
            </a:endParaRPr>
          </a:p>
        </p:txBody>
      </p:sp>
      <p:sp>
        <p:nvSpPr>
          <p:cNvPr id="8"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3266312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區段標頭">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標題 1"/>
          <p:cNvSpPr>
            <a:spLocks noGrp="1"/>
          </p:cNvSpPr>
          <p:nvPr>
            <p:ph type="title"/>
          </p:nvPr>
        </p:nvSpPr>
        <p:spPr>
          <a:xfrm>
            <a:off x="291303" y="2443544"/>
            <a:ext cx="8561396" cy="1610962"/>
          </a:xfrm>
          <a:prstGeom prst="rect">
            <a:avLst/>
          </a:prstGeom>
        </p:spPr>
        <p:txBody>
          <a:bodyPr anchor="ctr">
            <a:normAutofit/>
          </a:bodyPr>
          <a:lstStyle>
            <a:lvl1pPr algn="ctr">
              <a:defRPr sz="4400" b="1" cap="all" spc="300">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1826559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6F027B9E-8B9B-2848-980A-C79F98B6F177}" type="datetimeFigureOut">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a:xfrm>
            <a:off x="7005783" y="6494890"/>
            <a:ext cx="2133600" cy="365125"/>
          </a:xfrm>
        </p:spPr>
        <p:txBody>
          <a:bodyPr/>
          <a:lstStyle>
            <a:lvl1pPr>
              <a:defRPr sz="1600"/>
            </a:lvl1pPr>
          </a:lstStyle>
          <a:p>
            <a:fld id="{77FB1FFA-84B8-BF45-92CD-1DB958381E74}" type="slidenum">
              <a:rPr kumimoji="1" lang="zh-TW" altLang="en-US" smtClean="0">
                <a:solidFill>
                  <a:prstClr val="black">
                    <a:tint val="75000"/>
                  </a:prstClr>
                </a:solidFill>
              </a:rPr>
              <a:pPr/>
              <a:t>‹#›</a:t>
            </a:fld>
            <a:endParaRPr kumimoji="1" lang="zh-TW" altLang="en-US" dirty="0">
              <a:solidFill>
                <a:prstClr val="black">
                  <a:tint val="75000"/>
                </a:prstClr>
              </a:solidFill>
            </a:endParaRPr>
          </a:p>
        </p:txBody>
      </p:sp>
      <p:sp>
        <p:nvSpPr>
          <p:cNvPr id="8"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62424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6F027B9E-8B9B-2848-980A-C79F98B6F177}" type="datetimeFigureOut">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kumimoji="1"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77FB1FFA-84B8-BF45-92CD-1DB958381E7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
        <p:nvSpPr>
          <p:cNvPr id="11"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2785852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6F027B9E-8B9B-2848-980A-C79F98B6F177}" type="datetimeFigureOut">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kumimoji="1" lang="zh-TW" altLang="en-US">
              <a:solidFill>
                <a:prstClr val="black">
                  <a:tint val="75000"/>
                </a:prstClr>
              </a:solidFill>
            </a:endParaRPr>
          </a:p>
        </p:txBody>
      </p:sp>
      <p:sp>
        <p:nvSpPr>
          <p:cNvPr id="5" name="投影片編號版面配置區 4"/>
          <p:cNvSpPr>
            <a:spLocks noGrp="1"/>
          </p:cNvSpPr>
          <p:nvPr>
            <p:ph type="sldNum" sz="quarter" idx="12"/>
          </p:nvPr>
        </p:nvSpPr>
        <p:spPr>
          <a:xfrm>
            <a:off x="7010400" y="6494890"/>
            <a:ext cx="2133600" cy="365125"/>
          </a:xfrm>
        </p:spPr>
        <p:txBody>
          <a:bodyPr/>
          <a:lstStyle>
            <a:lvl1pPr>
              <a:defRPr sz="1600"/>
            </a:lvl1pPr>
          </a:lstStyle>
          <a:p>
            <a:fld id="{77FB1FFA-84B8-BF45-92CD-1DB958381E74}" type="slidenum">
              <a:rPr kumimoji="1" lang="zh-TW" altLang="en-US" smtClean="0">
                <a:solidFill>
                  <a:prstClr val="black">
                    <a:tint val="75000"/>
                  </a:prstClr>
                </a:solidFill>
              </a:rPr>
              <a:pPr/>
              <a:t>‹#›</a:t>
            </a:fld>
            <a:endParaRPr kumimoji="1" lang="zh-TW" altLang="en-US" dirty="0">
              <a:solidFill>
                <a:prstClr val="black">
                  <a:tint val="75000"/>
                </a:prstClr>
              </a:solidFill>
            </a:endParaRPr>
          </a:p>
        </p:txBody>
      </p:sp>
      <p:sp>
        <p:nvSpPr>
          <p:cNvPr id="7"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3406698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F027B9E-8B9B-2848-980A-C79F98B6F177}" type="datetimeFigureOut">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kumimoji="1" lang="zh-TW" altLang="en-US">
              <a:solidFill>
                <a:prstClr val="black">
                  <a:tint val="75000"/>
                </a:prstClr>
              </a:solidFill>
            </a:endParaRPr>
          </a:p>
        </p:txBody>
      </p:sp>
      <p:sp>
        <p:nvSpPr>
          <p:cNvPr id="4" name="投影片編號版面配置區 3"/>
          <p:cNvSpPr>
            <a:spLocks noGrp="1"/>
          </p:cNvSpPr>
          <p:nvPr>
            <p:ph type="sldNum" sz="quarter" idx="12"/>
          </p:nvPr>
        </p:nvSpPr>
        <p:spPr>
          <a:xfrm>
            <a:off x="7015015" y="6494892"/>
            <a:ext cx="2133600" cy="365125"/>
          </a:xfrm>
        </p:spPr>
        <p:txBody>
          <a:bodyPr/>
          <a:lstStyle>
            <a:lvl1pPr>
              <a:defRPr sz="1600"/>
            </a:lvl1pPr>
          </a:lstStyle>
          <a:p>
            <a:fld id="{77FB1FFA-84B8-BF45-92CD-1DB958381E74}" type="slidenum">
              <a:rPr kumimoji="1" lang="zh-TW" altLang="en-US" smtClean="0">
                <a:solidFill>
                  <a:prstClr val="black">
                    <a:tint val="75000"/>
                  </a:prstClr>
                </a:solidFill>
              </a:rPr>
              <a:pPr/>
              <a:t>‹#›</a:t>
            </a:fld>
            <a:endParaRPr kumimoji="1" lang="zh-TW" altLang="en-US" dirty="0">
              <a:solidFill>
                <a:prstClr val="black">
                  <a:tint val="75000"/>
                </a:prstClr>
              </a:solidFill>
            </a:endParaRPr>
          </a:p>
        </p:txBody>
      </p:sp>
    </p:spTree>
    <p:extLst>
      <p:ext uri="{BB962C8B-B14F-4D97-AF65-F5344CB8AC3E}">
        <p14:creationId xmlns:p14="http://schemas.microsoft.com/office/powerpoint/2010/main" val="3201417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6F027B9E-8B9B-2848-980A-C79F98B6F177}" type="datetimeFigureOut">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8" name="投影片編號版面配置區 3"/>
          <p:cNvSpPr>
            <a:spLocks noGrp="1"/>
          </p:cNvSpPr>
          <p:nvPr>
            <p:ph type="sldNum" sz="quarter" idx="12"/>
          </p:nvPr>
        </p:nvSpPr>
        <p:spPr>
          <a:xfrm>
            <a:off x="7015015" y="6494892"/>
            <a:ext cx="2133600" cy="365125"/>
          </a:xfrm>
        </p:spPr>
        <p:txBody>
          <a:bodyPr/>
          <a:lstStyle>
            <a:lvl1pPr>
              <a:defRPr sz="1600"/>
            </a:lvl1pPr>
          </a:lstStyle>
          <a:p>
            <a:fld id="{77FB1FFA-84B8-BF45-92CD-1DB958381E74}" type="slidenum">
              <a:rPr kumimoji="1" lang="zh-TW" altLang="en-US" smtClean="0">
                <a:solidFill>
                  <a:prstClr val="black">
                    <a:tint val="75000"/>
                  </a:prstClr>
                </a:solidFill>
              </a:rPr>
              <a:pPr/>
              <a:t>‹#›</a:t>
            </a:fld>
            <a:endParaRPr kumimoji="1" lang="zh-TW" altLang="en-US" dirty="0">
              <a:solidFill>
                <a:prstClr val="black">
                  <a:tint val="75000"/>
                </a:prstClr>
              </a:solidFill>
            </a:endParaRPr>
          </a:p>
        </p:txBody>
      </p:sp>
    </p:spTree>
    <p:extLst>
      <p:ext uri="{BB962C8B-B14F-4D97-AF65-F5344CB8AC3E}">
        <p14:creationId xmlns:p14="http://schemas.microsoft.com/office/powerpoint/2010/main" val="648625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457200" y="4800600"/>
            <a:ext cx="8156576" cy="566738"/>
          </a:xfrm>
          <a:prstGeom prst="rect">
            <a:avLst/>
          </a:prstGeo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457200" y="885467"/>
            <a:ext cx="8156576" cy="384210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457200" y="5367338"/>
            <a:ext cx="815657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6F027B9E-8B9B-2848-980A-C79F98B6F177}" type="datetimeFigureOut">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8" name="投影片編號版面配置區 3"/>
          <p:cNvSpPr>
            <a:spLocks noGrp="1"/>
          </p:cNvSpPr>
          <p:nvPr>
            <p:ph type="sldNum" sz="quarter" idx="12"/>
          </p:nvPr>
        </p:nvSpPr>
        <p:spPr>
          <a:xfrm>
            <a:off x="7015015" y="6494892"/>
            <a:ext cx="2133600" cy="365125"/>
          </a:xfrm>
        </p:spPr>
        <p:txBody>
          <a:bodyPr/>
          <a:lstStyle>
            <a:lvl1pPr>
              <a:defRPr sz="1600"/>
            </a:lvl1pPr>
          </a:lstStyle>
          <a:p>
            <a:fld id="{77FB1FFA-84B8-BF45-92CD-1DB958381E74}" type="slidenum">
              <a:rPr kumimoji="1" lang="zh-TW" altLang="en-US" smtClean="0">
                <a:solidFill>
                  <a:prstClr val="black">
                    <a:tint val="75000"/>
                  </a:prstClr>
                </a:solidFill>
              </a:rPr>
              <a:pPr/>
              <a:t>‹#›</a:t>
            </a:fld>
            <a:endParaRPr kumimoji="1" lang="zh-TW" altLang="en-US" dirty="0">
              <a:solidFill>
                <a:prstClr val="black">
                  <a:tint val="75000"/>
                </a:prstClr>
              </a:solidFill>
            </a:endParaRPr>
          </a:p>
        </p:txBody>
      </p:sp>
    </p:spTree>
    <p:extLst>
      <p:ext uri="{BB962C8B-B14F-4D97-AF65-F5344CB8AC3E}">
        <p14:creationId xmlns:p14="http://schemas.microsoft.com/office/powerpoint/2010/main" val="160920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6F027B9E-8B9B-2848-980A-C79F98B6F177}" type="datetimeFigureOut">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
        <p:nvSpPr>
          <p:cNvPr id="8" name="投影片編號版面配置區 3"/>
          <p:cNvSpPr>
            <a:spLocks noGrp="1"/>
          </p:cNvSpPr>
          <p:nvPr>
            <p:ph type="sldNum" sz="quarter" idx="12"/>
          </p:nvPr>
        </p:nvSpPr>
        <p:spPr>
          <a:xfrm>
            <a:off x="7015015" y="6494892"/>
            <a:ext cx="2133600" cy="365125"/>
          </a:xfrm>
        </p:spPr>
        <p:txBody>
          <a:bodyPr/>
          <a:lstStyle>
            <a:lvl1pPr>
              <a:defRPr sz="1600"/>
            </a:lvl1pPr>
          </a:lstStyle>
          <a:p>
            <a:fld id="{77FB1FFA-84B8-BF45-92CD-1DB958381E74}" type="slidenum">
              <a:rPr kumimoji="1" lang="zh-TW" altLang="en-US" smtClean="0">
                <a:solidFill>
                  <a:prstClr val="black">
                    <a:tint val="75000"/>
                  </a:prstClr>
                </a:solidFill>
              </a:rPr>
              <a:pPr/>
              <a:t>‹#›</a:t>
            </a:fld>
            <a:endParaRPr kumimoji="1" lang="zh-TW" altLang="en-US" dirty="0">
              <a:solidFill>
                <a:prstClr val="black">
                  <a:tint val="75000"/>
                </a:prstClr>
              </a:solidFill>
            </a:endParaRPr>
          </a:p>
        </p:txBody>
      </p:sp>
    </p:spTree>
    <p:extLst>
      <p:ext uri="{BB962C8B-B14F-4D97-AF65-F5344CB8AC3E}">
        <p14:creationId xmlns:p14="http://schemas.microsoft.com/office/powerpoint/2010/main" val="37693244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a:prstGeom prst="rect">
            <a:avLst/>
          </a:prstGeom>
        </p:spPr>
        <p:txBody>
          <a:bodyPr vert="eaVert"/>
          <a:lstStyle>
            <a:lvl1pPr>
              <a:defRPr b="1">
                <a:solidFill>
                  <a:srgbClr val="30B1B3"/>
                </a:solidFill>
              </a:defRPr>
            </a:lvl1pPr>
          </a:lstStyle>
          <a:p>
            <a:r>
              <a:rPr kumimoji="1" lang="zh-TW" altLang="en-US" dirty="0"/>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6F027B9E-8B9B-2848-980A-C79F98B6F177}" type="datetimeFigureOut">
              <a:rPr kumimoji="1" lang="zh-TW" altLang="en-US" smtClean="0">
                <a:solidFill>
                  <a:prstClr val="black">
                    <a:tint val="75000"/>
                  </a:prstClr>
                </a:solidFill>
              </a:rPr>
              <a:pPr/>
              <a:t>2020/10/5</a:t>
            </a:fld>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3"/>
          <p:cNvSpPr>
            <a:spLocks noGrp="1"/>
          </p:cNvSpPr>
          <p:nvPr>
            <p:ph type="sldNum" sz="quarter" idx="12"/>
          </p:nvPr>
        </p:nvSpPr>
        <p:spPr>
          <a:xfrm>
            <a:off x="7015015" y="6494892"/>
            <a:ext cx="2133600" cy="365125"/>
          </a:xfrm>
        </p:spPr>
        <p:txBody>
          <a:bodyPr/>
          <a:lstStyle>
            <a:lvl1pPr>
              <a:defRPr sz="1600"/>
            </a:lvl1pPr>
          </a:lstStyle>
          <a:p>
            <a:fld id="{77FB1FFA-84B8-BF45-92CD-1DB958381E74}" type="slidenum">
              <a:rPr kumimoji="1" lang="zh-TW" altLang="en-US" smtClean="0">
                <a:solidFill>
                  <a:prstClr val="black">
                    <a:tint val="75000"/>
                  </a:prstClr>
                </a:solidFill>
              </a:rPr>
              <a:pPr/>
              <a:t>‹#›</a:t>
            </a:fld>
            <a:endParaRPr kumimoji="1" lang="zh-TW" altLang="en-US" dirty="0">
              <a:solidFill>
                <a:prstClr val="black">
                  <a:tint val="75000"/>
                </a:prstClr>
              </a:solidFill>
            </a:endParaRPr>
          </a:p>
        </p:txBody>
      </p:sp>
    </p:spTree>
    <p:extLst>
      <p:ext uri="{BB962C8B-B14F-4D97-AF65-F5344CB8AC3E}">
        <p14:creationId xmlns:p14="http://schemas.microsoft.com/office/powerpoint/2010/main" val="37133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6F027B9E-8B9B-2848-980A-C79F98B6F177}" type="datetimeFigureOut">
              <a:rPr kumimoji="1" lang="zh-TW" altLang="en-US" smtClean="0"/>
              <a:pPr/>
              <a:t>2020/10/5</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
        <p:nvSpPr>
          <p:cNvPr id="11"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231266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6F027B9E-8B9B-2848-980A-C79F98B6F177}" type="datetimeFigureOut">
              <a:rPr kumimoji="1" lang="zh-TW" altLang="en-US" smtClean="0"/>
              <a:pPr/>
              <a:t>2020/10/5</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
        <p:nvSpPr>
          <p:cNvPr id="7" name="標題 1"/>
          <p:cNvSpPr>
            <a:spLocks noGrp="1"/>
          </p:cNvSpPr>
          <p:nvPr>
            <p:ph type="title"/>
          </p:nvPr>
        </p:nvSpPr>
        <p:spPr>
          <a:xfrm>
            <a:off x="776913" y="221366"/>
            <a:ext cx="8229600" cy="862166"/>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4248875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F027B9E-8B9B-2848-980A-C79F98B6F177}" type="datetimeFigureOut">
              <a:rPr kumimoji="1" lang="zh-TW" altLang="en-US" smtClean="0"/>
              <a:pPr/>
              <a:t>2020/10/5</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Tree>
    <p:extLst>
      <p:ext uri="{BB962C8B-B14F-4D97-AF65-F5344CB8AC3E}">
        <p14:creationId xmlns:p14="http://schemas.microsoft.com/office/powerpoint/2010/main" val="3666141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73050"/>
            <a:ext cx="3008313" cy="1162050"/>
          </a:xfrm>
          <a:prstGeom prst="rect">
            <a:avLst/>
          </a:prstGeo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6F027B9E-8B9B-2848-980A-C79F98B6F177}" type="datetimeFigureOut">
              <a:rPr kumimoji="1" lang="zh-TW" altLang="en-US" smtClean="0"/>
              <a:pPr/>
              <a:t>2020/10/5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Tree>
    <p:extLst>
      <p:ext uri="{BB962C8B-B14F-4D97-AF65-F5344CB8AC3E}">
        <p14:creationId xmlns:p14="http://schemas.microsoft.com/office/powerpoint/2010/main" val="186073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457200" y="4800601"/>
            <a:ext cx="8156576" cy="566738"/>
          </a:xfrm>
          <a:prstGeom prst="rect">
            <a:avLst/>
          </a:prstGeo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457200" y="885467"/>
            <a:ext cx="8156576" cy="384210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457200" y="5367339"/>
            <a:ext cx="815657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6F027B9E-8B9B-2848-980A-C79F98B6F177}" type="datetimeFigureOut">
              <a:rPr kumimoji="1" lang="zh-TW" altLang="en-US" smtClean="0"/>
              <a:pPr/>
              <a:t>2020/10/5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Tree>
    <p:extLst>
      <p:ext uri="{BB962C8B-B14F-4D97-AF65-F5344CB8AC3E}">
        <p14:creationId xmlns:p14="http://schemas.microsoft.com/office/powerpoint/2010/main" val="224599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ea typeface="微軟正黑體"/>
              </a:defRPr>
            </a:lvl1pPr>
          </a:lstStyle>
          <a:p>
            <a:fld id="{6F027B9E-8B9B-2848-980A-C79F98B6F177}" type="datetimeFigureOut">
              <a:rPr kumimoji="1" lang="zh-TW" altLang="en-US" smtClean="0"/>
              <a:pPr/>
              <a:t>2020/10/5</a:t>
            </a:fld>
            <a:endParaRPr kumimoji="1" lang="zh-TW" altLang="en-US" dirty="0"/>
          </a:p>
        </p:txBody>
      </p:sp>
      <p:sp>
        <p:nvSpPr>
          <p:cNvPr id="5" name="頁尾版面配置區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ea typeface="微軟正黑體"/>
              </a:defRPr>
            </a:lvl1pPr>
          </a:lstStyle>
          <a:p>
            <a:endParaRPr kumimoji="1" lang="zh-TW" altLang="en-US" dirty="0"/>
          </a:p>
        </p:txBody>
      </p:sp>
      <p:sp>
        <p:nvSpPr>
          <p:cNvPr id="6" name="投影片編號版面配置區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ea typeface="微軟正黑體"/>
              </a:defRPr>
            </a:lvl1pPr>
          </a:lstStyle>
          <a:p>
            <a:fld id="{77FB1FFA-84B8-BF45-92CD-1DB958381E74}" type="slidenum">
              <a:rPr kumimoji="1" lang="zh-TW" altLang="en-US" smtClean="0"/>
              <a:pPr/>
              <a:t>‹#›</a:t>
            </a:fld>
            <a:endParaRPr kumimoji="1" lang="zh-TW" altLang="en-US" dirty="0"/>
          </a:p>
        </p:txBody>
      </p:sp>
    </p:spTree>
    <p:extLst>
      <p:ext uri="{BB962C8B-B14F-4D97-AF65-F5344CB8AC3E}">
        <p14:creationId xmlns:p14="http://schemas.microsoft.com/office/powerpoint/2010/main" val="23618638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58" r:id="rId12"/>
    <p:sldLayoutId id="2147483759" r:id="rId13"/>
    <p:sldLayoutId id="2147483760" r:id="rId14"/>
    <p:sldLayoutId id="2147483761" r:id="rId15"/>
    <p:sldLayoutId id="2147483762" r:id="rId16"/>
  </p:sldLayoutIdLst>
  <p:txStyles>
    <p:titleStyle>
      <a:lvl1pPr algn="ctr" defTabSz="457200" rtl="0" eaLnBrk="1" latinLnBrk="0" hangingPunct="1">
        <a:spcBef>
          <a:spcPct val="0"/>
        </a:spcBef>
        <a:buNone/>
        <a:defRPr sz="4400" kern="1200">
          <a:solidFill>
            <a:schemeClr val="tx1"/>
          </a:solidFill>
          <a:latin typeface="+mj-lt"/>
          <a:ea typeface="微軟正黑體"/>
          <a:cs typeface="+mj-cs"/>
        </a:defRPr>
      </a:lvl1pPr>
    </p:titleStyle>
    <p:bodyStyle>
      <a:lvl1pPr marL="342900" indent="-342900" algn="l" defTabSz="457200" rtl="0" eaLnBrk="1" latinLnBrk="0" hangingPunct="1">
        <a:spcBef>
          <a:spcPct val="20000"/>
        </a:spcBef>
        <a:buFont typeface="Arial"/>
        <a:buChar char="•"/>
        <a:defRPr sz="3200" b="1" kern="1200">
          <a:solidFill>
            <a:srgbClr val="30B1B3"/>
          </a:solidFill>
          <a:latin typeface="+mn-lt"/>
          <a:ea typeface="微軟正黑體"/>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微軟正黑體"/>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微軟正黑體"/>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微軟正黑體"/>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微軟正黑體"/>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a:t>按一下以編輯母片標題樣式</a:t>
            </a:r>
          </a:p>
        </p:txBody>
      </p:sp>
    </p:spTree>
    <p:extLst>
      <p:ext uri="{BB962C8B-B14F-4D97-AF65-F5344CB8AC3E}">
        <p14:creationId xmlns:p14="http://schemas.microsoft.com/office/powerpoint/2010/main" val="202199963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微軟正黑體"/>
              </a:defRPr>
            </a:lvl1pPr>
          </a:lstStyle>
          <a:p>
            <a:fld id="{D826EE87-2CBC-4B9A-AA9F-0701D64624FC}" type="datetime1">
              <a:rPr kumimoji="1" lang="zh-TW" altLang="en-US" smtClean="0">
                <a:solidFill>
                  <a:prstClr val="black">
                    <a:tint val="75000"/>
                  </a:prstClr>
                </a:solidFill>
              </a:rPr>
              <a:pPr/>
              <a:t>2020/10/5</a:t>
            </a:fld>
            <a:endParaRPr kumimoji="1" lang="zh-TW" altLang="en-US" dirty="0">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微軟正黑體"/>
              </a:defRPr>
            </a:lvl1pPr>
          </a:lstStyle>
          <a:p>
            <a:endParaRPr kumimoji="1" lang="zh-TW" altLang="en-US" dirty="0">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微軟正黑體"/>
              </a:defRPr>
            </a:lvl1pPr>
          </a:lstStyle>
          <a:p>
            <a:fld id="{77FB1FFA-84B8-BF45-92CD-1DB958381E74}" type="slidenum">
              <a:rPr kumimoji="1" lang="zh-TW" altLang="en-US" smtClean="0">
                <a:solidFill>
                  <a:prstClr val="black">
                    <a:tint val="75000"/>
                  </a:prstClr>
                </a:solidFill>
              </a:rPr>
              <a:pPr/>
              <a:t>‹#›</a:t>
            </a:fld>
            <a:endParaRPr kumimoji="1" lang="zh-TW" altLang="en-US" dirty="0">
              <a:solidFill>
                <a:prstClr val="black">
                  <a:tint val="75000"/>
                </a:prstClr>
              </a:solidFill>
            </a:endParaRPr>
          </a:p>
        </p:txBody>
      </p:sp>
    </p:spTree>
    <p:extLst>
      <p:ext uri="{BB962C8B-B14F-4D97-AF65-F5344CB8AC3E}">
        <p14:creationId xmlns:p14="http://schemas.microsoft.com/office/powerpoint/2010/main" val="324096813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hdr="0" ftr="0" dt="0"/>
  <p:txStyles>
    <p:titleStyle>
      <a:lvl1pPr algn="ctr" defTabSz="457200" rtl="0" eaLnBrk="1" latinLnBrk="0" hangingPunct="1">
        <a:spcBef>
          <a:spcPct val="0"/>
        </a:spcBef>
        <a:buNone/>
        <a:defRPr sz="4400" kern="1200">
          <a:solidFill>
            <a:schemeClr val="tx1"/>
          </a:solidFill>
          <a:latin typeface="+mj-lt"/>
          <a:ea typeface="微軟正黑體"/>
          <a:cs typeface="+mj-cs"/>
        </a:defRPr>
      </a:lvl1pPr>
    </p:titleStyle>
    <p:bodyStyle>
      <a:lvl1pPr marL="342900" indent="-342900" algn="l" defTabSz="457200" rtl="0" eaLnBrk="1" latinLnBrk="0" hangingPunct="1">
        <a:spcBef>
          <a:spcPct val="20000"/>
        </a:spcBef>
        <a:buFont typeface="Arial"/>
        <a:buChar char="•"/>
        <a:defRPr sz="3200" b="1" kern="1200">
          <a:solidFill>
            <a:srgbClr val="30B1B3"/>
          </a:solidFill>
          <a:latin typeface="+mn-lt"/>
          <a:ea typeface="微軟正黑體"/>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微軟正黑體"/>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微軟正黑體"/>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微軟正黑體"/>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微軟正黑體"/>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微軟正黑體"/>
              </a:defRPr>
            </a:lvl1pPr>
          </a:lstStyle>
          <a:p>
            <a:fld id="{6F027B9E-8B9B-2848-980A-C79F98B6F177}" type="datetimeFigureOut">
              <a:rPr kumimoji="1" lang="zh-TW" altLang="en-US" smtClean="0">
                <a:solidFill>
                  <a:prstClr val="black">
                    <a:tint val="75000"/>
                  </a:prstClr>
                </a:solidFill>
              </a:rPr>
              <a:pPr/>
              <a:t>2020/10/5</a:t>
            </a:fld>
            <a:endParaRPr kumimoji="1" lang="zh-TW" altLang="en-US" dirty="0">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微軟正黑體"/>
              </a:defRPr>
            </a:lvl1pPr>
          </a:lstStyle>
          <a:p>
            <a:endParaRPr kumimoji="1" lang="zh-TW" altLang="en-US" dirty="0">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微軟正黑體"/>
              </a:defRPr>
            </a:lvl1pPr>
          </a:lstStyle>
          <a:p>
            <a:fld id="{77FB1FFA-84B8-BF45-92CD-1DB958381E74}" type="slidenum">
              <a:rPr kumimoji="1" lang="zh-TW" altLang="en-US" smtClean="0">
                <a:solidFill>
                  <a:prstClr val="black">
                    <a:tint val="75000"/>
                  </a:prstClr>
                </a:solidFill>
              </a:rPr>
              <a:pPr/>
              <a:t>‹#›</a:t>
            </a:fld>
            <a:endParaRPr kumimoji="1" lang="zh-TW" altLang="en-US" dirty="0">
              <a:solidFill>
                <a:prstClr val="black">
                  <a:tint val="75000"/>
                </a:prstClr>
              </a:solidFill>
            </a:endParaRPr>
          </a:p>
        </p:txBody>
      </p:sp>
    </p:spTree>
    <p:extLst>
      <p:ext uri="{BB962C8B-B14F-4D97-AF65-F5344CB8AC3E}">
        <p14:creationId xmlns:p14="http://schemas.microsoft.com/office/powerpoint/2010/main" val="97856925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457200" rtl="0" eaLnBrk="1" latinLnBrk="0" hangingPunct="1">
        <a:spcBef>
          <a:spcPct val="0"/>
        </a:spcBef>
        <a:buNone/>
        <a:defRPr sz="4400" kern="1200">
          <a:solidFill>
            <a:schemeClr val="tx1"/>
          </a:solidFill>
          <a:latin typeface="+mj-lt"/>
          <a:ea typeface="微軟正黑體"/>
          <a:cs typeface="+mj-cs"/>
        </a:defRPr>
      </a:lvl1pPr>
    </p:titleStyle>
    <p:bodyStyle>
      <a:lvl1pPr marL="342900" indent="-342900" algn="l" defTabSz="457200" rtl="0" eaLnBrk="1" latinLnBrk="0" hangingPunct="1">
        <a:spcBef>
          <a:spcPct val="20000"/>
        </a:spcBef>
        <a:buFont typeface="Arial"/>
        <a:buChar char="•"/>
        <a:defRPr sz="3200" b="1" kern="1200">
          <a:solidFill>
            <a:srgbClr val="30B1B3"/>
          </a:solidFill>
          <a:latin typeface="+mn-lt"/>
          <a:ea typeface="微軟正黑體"/>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微軟正黑體"/>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微軟正黑體"/>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微軟正黑體"/>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微軟正黑體"/>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youtube.com/watch?v=cUZ_GuSGvSg" TargetMode="External"/><Relationship Id="rId4" Type="http://schemas.openxmlformats.org/officeDocument/2006/relationships/hyperlink" Target="http://vtedu.mt.ntnu.edu.tw/vt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90.wmf"/><Relationship Id="rId7" Type="http://schemas.openxmlformats.org/officeDocument/2006/relationships/image" Target="../media/image87.jpeg"/><Relationship Id="rId2" Type="http://schemas.openxmlformats.org/officeDocument/2006/relationships/image" Target="../media/image89.wmf"/><Relationship Id="rId1" Type="http://schemas.openxmlformats.org/officeDocument/2006/relationships/slideLayout" Target="../slideLayouts/slideLayout2.xml"/><Relationship Id="rId6" Type="http://schemas.openxmlformats.org/officeDocument/2006/relationships/image" Target="../media/image93.wmf"/><Relationship Id="rId5" Type="http://schemas.openxmlformats.org/officeDocument/2006/relationships/image" Target="../media/image92.wmf"/><Relationship Id="rId4" Type="http://schemas.openxmlformats.org/officeDocument/2006/relationships/image" Target="../media/image91.wmf"/></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10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0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slideLayout" Target="../slideLayouts/slideLayout2.xml"/><Relationship Id="rId7" Type="http://schemas.openxmlformats.org/officeDocument/2006/relationships/image" Target="../media/image10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emf"/><Relationship Id="rId9" Type="http://schemas.openxmlformats.org/officeDocument/2006/relationships/image" Target="../media/image10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jpeg"/></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gi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NXALePvpDI" TargetMode="External"/><Relationship Id="rId2" Type="http://schemas.openxmlformats.org/officeDocument/2006/relationships/notesSlide" Target="../notesSlides/notesSlide50.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hyperlink" Target="https://www.youtube.com/watch?v=C0_7K9b2vBs"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s://www.naer.edu.tw/files/15-1000-14113,c639-1.php?Lang=zh-tw" TargetMode="External"/><Relationship Id="rId7" Type="http://schemas.openxmlformats.org/officeDocument/2006/relationships/hyperlink" Target="http://vtedu.mt.ntnu.edu.tw/vtedu/" TargetMode="External"/><Relationship Id="rId2" Type="http://schemas.openxmlformats.org/officeDocument/2006/relationships/notesSlide" Target="../notesSlides/notesSlide52.xml"/><Relationship Id="rId1" Type="http://schemas.openxmlformats.org/officeDocument/2006/relationships/slideLayout" Target="../slideLayouts/slideLayout44.xml"/><Relationship Id="rId6" Type="http://schemas.openxmlformats.org/officeDocument/2006/relationships/image" Target="../media/image120.png"/><Relationship Id="rId5" Type="http://schemas.openxmlformats.org/officeDocument/2006/relationships/hyperlink" Target="https://www.k12ea.gov.tw/ap/class_schema.aspx" TargetMode="External"/><Relationship Id="rId10" Type="http://schemas.openxmlformats.org/officeDocument/2006/relationships/image" Target="../media/image122.png"/><Relationship Id="rId4" Type="http://schemas.openxmlformats.org/officeDocument/2006/relationships/image" Target="../media/image119.png"/><Relationship Id="rId9" Type="http://schemas.openxmlformats.org/officeDocument/2006/relationships/hyperlink" Target="http://www.slvs.tc.edu.tw/releaseRedirect.do?unitID=183&amp;pageID=3042" TargetMode="Externa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emf"/><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S7cKEg-7Tcw&amp;t=15s"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https://www.bing.com/videos/search?q=%e9%82%b1%e4%bd%b3%e5%af%a7youtube&amp;&amp;view=detail&amp;mid=AA45DC1417937EF00334AA45DC1417937EF00334&amp;&amp;FORM=VRDGAR"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hyperlink" Target="https://openclipart.org/detail/30355"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commons.wikimedia.org/wiki/File:Open_book_nae_02.svg" TargetMode="External"/><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pixabay.com/en/magnifying-glass-search-to-find-1020142/" TargetMode="Externa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hyperlink" Target="https://commons.wikimedia.org/wiki/File:Open_book_nae_02.svg" TargetMode="External"/><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pixabay.com/en/magnifying-glass-search-to-find-1020142/" TargetMode="Externa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pixabay.com/ja/%E4%BA%BA-%E3%82%A2%E3%82%A4%E3%82%B3%E3%83%B3%E3%82%92-3-%E5%86%86-%E5%8D%98%E7%B4%94%E3%81%A7%E3%81%99-1085695/"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commons.wikimedia.org/wiki/File:Open_book_nae_02.svg" TargetMode="External"/><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pixabay.com/en/magnifying-glass-search-to-find-1020142/" TargetMode="Externa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uVdyi3jS-kY"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hyperlink" Target="https://www.youtube.com/watch?v=89iaV-eOfbo"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teachers.dale.nthu.edu.tw/?page_id=2627" TargetMode="Externa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hyperlink" Target="https://www.youtube.com/watch?v=XRQqz085heI" TargetMode="Externa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6.svg"/><Relationship Id="rId5" Type="http://schemas.openxmlformats.org/officeDocument/2006/relationships/image" Target="../media/image12.jpeg"/><Relationship Id="rId10" Type="http://schemas.openxmlformats.org/officeDocument/2006/relationships/image" Target="../media/image15.png"/><Relationship Id="rId4" Type="http://schemas.openxmlformats.org/officeDocument/2006/relationships/image" Target="../media/image11.jpeg"/><Relationship Id="rId9" Type="http://schemas.openxmlformats.org/officeDocument/2006/relationships/hyperlink" Target="https://www.youtube.com/watch?v=UAdTQKW5-Us"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Layout" Target="../diagrams/layout9.xml"/><Relationship Id="rId7" Type="http://schemas.openxmlformats.org/officeDocument/2006/relationships/image" Target="../media/image52.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56.jpeg"/><Relationship Id="rId5" Type="http://schemas.openxmlformats.org/officeDocument/2006/relationships/diagramColors" Target="../diagrams/colors9.xml"/><Relationship Id="rId10" Type="http://schemas.openxmlformats.org/officeDocument/2006/relationships/image" Target="../media/image55.jpeg"/><Relationship Id="rId4" Type="http://schemas.openxmlformats.org/officeDocument/2006/relationships/diagramQuickStyle" Target="../diagrams/quickStyle9.xml"/><Relationship Id="rId9" Type="http://schemas.openxmlformats.org/officeDocument/2006/relationships/image" Target="../media/image54.jpeg"/></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OX9u7q0SmD4&amp;feature=share"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93.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jpeg"/><Relationship Id="rId7" Type="http://schemas.openxmlformats.org/officeDocument/2006/relationships/image" Target="../media/image75.emf"/><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文字版面配置區 2"/>
          <p:cNvSpPr txBox="1">
            <a:spLocks/>
          </p:cNvSpPr>
          <p:nvPr/>
        </p:nvSpPr>
        <p:spPr>
          <a:xfrm>
            <a:off x="5257800" y="3771900"/>
            <a:ext cx="3886200" cy="276793"/>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000" b="1" kern="1200">
                <a:solidFill>
                  <a:srgbClr val="30B1B3"/>
                </a:solidFill>
                <a:latin typeface="微軟正黑體"/>
                <a:ea typeface="微軟正黑體"/>
                <a:cs typeface="微軟正黑體"/>
              </a:defRPr>
            </a:lvl1pPr>
            <a:lvl2pPr marL="742950" indent="-285750" algn="l" defTabSz="457200" rtl="0" eaLnBrk="1" latinLnBrk="0" hangingPunct="1">
              <a:spcBef>
                <a:spcPct val="20000"/>
              </a:spcBef>
              <a:buFont typeface="Arial"/>
              <a:buChar char="–"/>
              <a:defRPr sz="2800" kern="1200">
                <a:solidFill>
                  <a:schemeClr val="tx1"/>
                </a:solidFill>
                <a:latin typeface="+mn-lt"/>
                <a:ea typeface="微軟正黑體"/>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微軟正黑體"/>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微軟正黑體"/>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微軟正黑體"/>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kumimoji="1" lang="zh-TW" altLang="en-US" sz="1800" dirty="0">
                <a:solidFill>
                  <a:schemeClr val="bg1">
                    <a:lumMod val="50000"/>
                  </a:schemeClr>
                </a:solidFill>
              </a:rPr>
              <a:t>指導單位：教育部國民及學前教育署</a:t>
            </a:r>
          </a:p>
        </p:txBody>
      </p:sp>
      <p:sp>
        <p:nvSpPr>
          <p:cNvPr id="9" name="標題 1"/>
          <p:cNvSpPr txBox="1">
            <a:spLocks/>
          </p:cNvSpPr>
          <p:nvPr/>
        </p:nvSpPr>
        <p:spPr>
          <a:xfrm>
            <a:off x="5456750" y="3165865"/>
            <a:ext cx="3553900" cy="606035"/>
          </a:xfrm>
          <a:prstGeom prst="rect">
            <a:avLst/>
          </a:prstGeom>
        </p:spPr>
        <p:txBody>
          <a:bodyPr anchor="t">
            <a:normAutofit/>
          </a:bodyPr>
          <a:lstStyle>
            <a:lvl1pPr algn="l" defTabSz="457200" rtl="0" eaLnBrk="1" latinLnBrk="0" hangingPunct="1">
              <a:spcBef>
                <a:spcPct val="0"/>
              </a:spcBef>
              <a:buNone/>
              <a:defRPr sz="3100" b="1" kern="1200">
                <a:solidFill>
                  <a:srgbClr val="BB8155"/>
                </a:solidFill>
                <a:latin typeface="微軟正黑體"/>
                <a:ea typeface="微軟正黑體"/>
                <a:cs typeface="微軟正黑體"/>
              </a:defRPr>
            </a:lvl1pPr>
          </a:lstStyle>
          <a:p>
            <a:pPr algn="ctr"/>
            <a:endParaRPr lang="zh-TW" altLang="zh-TW" sz="3200" dirty="0">
              <a:solidFill>
                <a:srgbClr val="A76E43"/>
              </a:solidFill>
            </a:endParaRPr>
          </a:p>
        </p:txBody>
      </p:sp>
      <p:sp>
        <p:nvSpPr>
          <p:cNvPr id="5" name="文字方塊 4">
            <a:hlinkClick r:id="rId4"/>
          </p:cNvPr>
          <p:cNvSpPr txBox="1"/>
          <p:nvPr/>
        </p:nvSpPr>
        <p:spPr>
          <a:xfrm>
            <a:off x="6052939" y="2143518"/>
            <a:ext cx="2957711" cy="757130"/>
          </a:xfrm>
          <a:prstGeom prst="rect">
            <a:avLst/>
          </a:prstGeom>
          <a:noFill/>
        </p:spPr>
        <p:txBody>
          <a:bodyPr wrap="square" rtlCol="0">
            <a:spAutoFit/>
          </a:bodyPr>
          <a:lstStyle/>
          <a:p>
            <a:pPr lvl="0" defTabSz="1200150">
              <a:lnSpc>
                <a:spcPct val="90000"/>
              </a:lnSpc>
              <a:spcBef>
                <a:spcPct val="0"/>
              </a:spcBef>
              <a:spcAft>
                <a:spcPct val="35000"/>
              </a:spcAft>
            </a:pPr>
            <a:r>
              <a:rPr kumimoji="1" lang="zh-TW" altLang="en-US" sz="2400" b="1" dirty="0">
                <a:solidFill>
                  <a:srgbClr val="30B1B3"/>
                </a:solidFill>
                <a:latin typeface="Microsoft YaHei" panose="020B0503020204020204" pitchFamily="34" charset="-122"/>
                <a:ea typeface="Microsoft YaHei" panose="020B0503020204020204" pitchFamily="34" charset="-122"/>
                <a:cs typeface="微軟正黑體"/>
              </a:rPr>
              <a:t>特殊教育學生</a:t>
            </a:r>
            <a:r>
              <a:rPr kumimoji="1" lang="en-US" altLang="zh-TW" sz="2400" b="1" dirty="0">
                <a:solidFill>
                  <a:srgbClr val="30B1B3"/>
                </a:solidFill>
                <a:latin typeface="Microsoft YaHei" panose="020B0503020204020204" pitchFamily="34" charset="-122"/>
                <a:ea typeface="Microsoft YaHei" panose="020B0503020204020204" pitchFamily="34" charset="-122"/>
                <a:cs typeface="微軟正黑體"/>
              </a:rPr>
              <a:t/>
            </a:r>
            <a:br>
              <a:rPr kumimoji="1" lang="en-US" altLang="zh-TW" sz="2400" b="1" dirty="0">
                <a:solidFill>
                  <a:srgbClr val="30B1B3"/>
                </a:solidFill>
                <a:latin typeface="Microsoft YaHei" panose="020B0503020204020204" pitchFamily="34" charset="-122"/>
                <a:ea typeface="Microsoft YaHei" panose="020B0503020204020204" pitchFamily="34" charset="-122"/>
                <a:cs typeface="微軟正黑體"/>
              </a:rPr>
            </a:br>
            <a:r>
              <a:rPr kumimoji="1" lang="zh-TW" altLang="en-US" sz="2400" b="1" dirty="0">
                <a:solidFill>
                  <a:srgbClr val="30B1B3"/>
                </a:solidFill>
                <a:latin typeface="Microsoft YaHei" panose="020B0503020204020204" pitchFamily="34" charset="-122"/>
                <a:ea typeface="Microsoft YaHei" panose="020B0503020204020204" pitchFamily="34" charset="-122"/>
                <a:cs typeface="微軟正黑體"/>
              </a:rPr>
              <a:t>課程調整</a:t>
            </a:r>
          </a:p>
        </p:txBody>
      </p:sp>
      <p:sp>
        <p:nvSpPr>
          <p:cNvPr id="2" name="文字方塊 1">
            <a:extLst>
              <a:ext uri="{FF2B5EF4-FFF2-40B4-BE49-F238E27FC236}">
                <a16:creationId xmlns:a16="http://schemas.microsoft.com/office/drawing/2014/main" xmlns="" id="{7FC68A52-1B0D-48B5-B4F3-02C11ACB43D3}"/>
              </a:ext>
            </a:extLst>
          </p:cNvPr>
          <p:cNvSpPr txBox="1"/>
          <p:nvPr/>
        </p:nvSpPr>
        <p:spPr>
          <a:xfrm>
            <a:off x="5694744" y="5046562"/>
            <a:ext cx="2569580" cy="646331"/>
          </a:xfrm>
          <a:prstGeom prst="rect">
            <a:avLst/>
          </a:prstGeom>
          <a:noFill/>
        </p:spPr>
        <p:txBody>
          <a:bodyPr wrap="square" rtlCol="0">
            <a:spAutoFit/>
          </a:bodyPr>
          <a:lstStyle/>
          <a:p>
            <a:r>
              <a:rPr lang="zh-TW" altLang="en-US" sz="3600" dirty="0">
                <a:hlinkClick r:id="rId5"/>
              </a:rPr>
              <a:t>特教之歌</a:t>
            </a:r>
            <a:endParaRPr lang="zh-TW" altLang="en-US" sz="3600" dirty="0"/>
          </a:p>
        </p:txBody>
      </p:sp>
    </p:spTree>
    <p:extLst>
      <p:ext uri="{BB962C8B-B14F-4D97-AF65-F5344CB8AC3E}">
        <p14:creationId xmlns:p14="http://schemas.microsoft.com/office/powerpoint/2010/main" val="1028925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C7BEB779-528C-4A73-83E2-FB2AE7B0FE94}"/>
              </a:ext>
            </a:extLst>
          </p:cNvPr>
          <p:cNvSpPr/>
          <p:nvPr/>
        </p:nvSpPr>
        <p:spPr>
          <a:xfrm>
            <a:off x="190500" y="187086"/>
            <a:ext cx="8763000" cy="794855"/>
          </a:xfrm>
          <a:prstGeom prst="rect">
            <a:avLst/>
          </a:prstGeom>
          <a:solidFill>
            <a:srgbClr val="9FDDD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4000" b="1" dirty="0">
                <a:solidFill>
                  <a:srgbClr val="C00000"/>
                </a:solidFill>
                <a:latin typeface="微軟正黑體" panose="020B0604030504040204" pitchFamily="34" charset="-120"/>
                <a:ea typeface="微軟正黑體" panose="020B0604030504040204" pitchFamily="34" charset="-120"/>
              </a:rPr>
              <a:t>總綱的理念與目標</a:t>
            </a:r>
            <a:endParaRPr lang="zh-TW" altLang="en-US" sz="4000" b="1" dirty="0">
              <a:solidFill>
                <a:srgbClr val="C00000"/>
              </a:solidFill>
            </a:endParaRPr>
          </a:p>
        </p:txBody>
      </p:sp>
      <p:sp>
        <p:nvSpPr>
          <p:cNvPr id="4" name="標題 1">
            <a:extLst>
              <a:ext uri="{FF2B5EF4-FFF2-40B4-BE49-F238E27FC236}">
                <a16:creationId xmlns:a16="http://schemas.microsoft.com/office/drawing/2014/main" xmlns="" id="{10435FD9-1BA8-4EEB-8955-51E95795D3F7}"/>
              </a:ext>
            </a:extLst>
          </p:cNvPr>
          <p:cNvSpPr txBox="1">
            <a:spLocks/>
          </p:cNvSpPr>
          <p:nvPr/>
        </p:nvSpPr>
        <p:spPr>
          <a:xfrm>
            <a:off x="457200" y="244236"/>
            <a:ext cx="8229600" cy="6424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TW" altLang="en-US" sz="4000" b="1" dirty="0"/>
          </a:p>
        </p:txBody>
      </p:sp>
      <p:graphicFrame>
        <p:nvGraphicFramePr>
          <p:cNvPr id="6" name="表格 5">
            <a:extLst>
              <a:ext uri="{FF2B5EF4-FFF2-40B4-BE49-F238E27FC236}">
                <a16:creationId xmlns:a16="http://schemas.microsoft.com/office/drawing/2014/main" xmlns="" id="{FBDA840F-8ED7-4403-8D3B-9AD919D32924}"/>
              </a:ext>
            </a:extLst>
          </p:cNvPr>
          <p:cNvGraphicFramePr>
            <a:graphicFrameLocks noGrp="1"/>
          </p:cNvGraphicFramePr>
          <p:nvPr/>
        </p:nvGraphicFramePr>
        <p:xfrm>
          <a:off x="457200" y="1758950"/>
          <a:ext cx="8229600" cy="10800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xmlns="" val="468590822"/>
                    </a:ext>
                  </a:extLst>
                </a:gridCol>
                <a:gridCol w="2743200">
                  <a:extLst>
                    <a:ext uri="{9D8B030D-6E8A-4147-A177-3AD203B41FA5}">
                      <a16:colId xmlns:a16="http://schemas.microsoft.com/office/drawing/2014/main" xmlns="" val="4247184809"/>
                    </a:ext>
                  </a:extLst>
                </a:gridCol>
                <a:gridCol w="2743200">
                  <a:extLst>
                    <a:ext uri="{9D8B030D-6E8A-4147-A177-3AD203B41FA5}">
                      <a16:colId xmlns:a16="http://schemas.microsoft.com/office/drawing/2014/main" xmlns="" val="2876520271"/>
                    </a:ext>
                  </a:extLst>
                </a:gridCol>
              </a:tblGrid>
              <a:tr h="1080000">
                <a:tc>
                  <a:txBody>
                    <a:bodyPr/>
                    <a:lstStyle/>
                    <a:p>
                      <a:pPr algn="ctr"/>
                      <a:r>
                        <a:rPr lang="zh-TW" altLang="en-US" sz="3600" dirty="0">
                          <a:solidFill>
                            <a:schemeClr val="tx1"/>
                          </a:solidFill>
                          <a:latin typeface="微軟正黑體" panose="020B0604030504040204" pitchFamily="34" charset="-120"/>
                          <a:ea typeface="微軟正黑體" panose="020B0604030504040204" pitchFamily="34" charset="-120"/>
                        </a:rPr>
                        <a:t>自發</a:t>
                      </a: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zh-TW" altLang="en-US" sz="3600" dirty="0">
                          <a:solidFill>
                            <a:schemeClr val="tx1"/>
                          </a:solidFill>
                          <a:latin typeface="微軟正黑體" panose="020B0604030504040204" pitchFamily="34" charset="-120"/>
                          <a:ea typeface="微軟正黑體" panose="020B0604030504040204" pitchFamily="34" charset="-120"/>
                        </a:rPr>
                        <a:t>互動</a:t>
                      </a: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50196"/>
                      </a:srgbClr>
                    </a:solidFill>
                  </a:tcPr>
                </a:tc>
                <a:tc>
                  <a:txBody>
                    <a:bodyPr/>
                    <a:lstStyle/>
                    <a:p>
                      <a:pPr algn="ctr"/>
                      <a:r>
                        <a:rPr lang="zh-TW" altLang="en-US" sz="3600" dirty="0">
                          <a:solidFill>
                            <a:schemeClr val="tx1"/>
                          </a:solidFill>
                          <a:latin typeface="微軟正黑體" panose="020B0604030504040204" pitchFamily="34" charset="-120"/>
                          <a:ea typeface="微軟正黑體" panose="020B0604030504040204" pitchFamily="34" charset="-120"/>
                        </a:rPr>
                        <a:t>共好</a:t>
                      </a: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14902"/>
                      </a:srgbClr>
                    </a:solidFill>
                  </a:tcPr>
                </a:tc>
                <a:extLst>
                  <a:ext uri="{0D108BD9-81ED-4DB2-BD59-A6C34878D82A}">
                    <a16:rowId xmlns:a16="http://schemas.microsoft.com/office/drawing/2014/main" xmlns="" val="3704111119"/>
                  </a:ext>
                </a:extLst>
              </a:tr>
            </a:tbl>
          </a:graphicData>
        </a:graphic>
      </p:graphicFrame>
      <p:graphicFrame>
        <p:nvGraphicFramePr>
          <p:cNvPr id="7" name="表格 6">
            <a:extLst>
              <a:ext uri="{FF2B5EF4-FFF2-40B4-BE49-F238E27FC236}">
                <a16:creationId xmlns:a16="http://schemas.microsoft.com/office/drawing/2014/main" xmlns="" id="{8514B8B6-2F84-4EE6-8116-3D4CAE5299C9}"/>
              </a:ext>
            </a:extLst>
          </p:cNvPr>
          <p:cNvGraphicFramePr>
            <a:graphicFrameLocks noGrp="1"/>
          </p:cNvGraphicFramePr>
          <p:nvPr/>
        </p:nvGraphicFramePr>
        <p:xfrm>
          <a:off x="457200" y="3502025"/>
          <a:ext cx="8229600" cy="108000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xmlns="" val="4012924157"/>
                    </a:ext>
                  </a:extLst>
                </a:gridCol>
              </a:tblGrid>
              <a:tr h="1080000">
                <a:tc>
                  <a:txBody>
                    <a:bodyPr/>
                    <a:lstStyle/>
                    <a:p>
                      <a:pPr algn="ctr"/>
                      <a:r>
                        <a:rPr lang="zh-TW" altLang="en-US" sz="3200" dirty="0">
                          <a:solidFill>
                            <a:schemeClr val="tx1"/>
                          </a:solidFill>
                          <a:latin typeface="微軟正黑體" panose="020B0604030504040204" pitchFamily="34" charset="-120"/>
                          <a:ea typeface="微軟正黑體" panose="020B0604030504040204" pitchFamily="34" charset="-120"/>
                        </a:rPr>
                        <a:t> 「成就每一個孩子</a:t>
                      </a:r>
                      <a:r>
                        <a:rPr lang="en-US" altLang="zh-TW" sz="3200" dirty="0">
                          <a:solidFill>
                            <a:schemeClr val="tx1"/>
                          </a:solidFill>
                          <a:latin typeface="微軟正黑體" panose="020B0604030504040204" pitchFamily="34" charset="-120"/>
                          <a:ea typeface="微軟正黑體" panose="020B0604030504040204" pitchFamily="34" charset="-120"/>
                        </a:rPr>
                        <a:t>—</a:t>
                      </a:r>
                      <a:r>
                        <a:rPr lang="zh-TW" altLang="en-US" sz="3200" dirty="0">
                          <a:solidFill>
                            <a:schemeClr val="tx1"/>
                          </a:solidFill>
                          <a:latin typeface="微軟正黑體" panose="020B0604030504040204" pitchFamily="34" charset="-120"/>
                          <a:ea typeface="微軟正黑體" panose="020B0604030504040204" pitchFamily="34" charset="-120"/>
                        </a:rPr>
                        <a:t>適性揚才、終身學習」</a:t>
                      </a: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rgbClr val="FFCDA3"/>
                    </a:solidFill>
                  </a:tcPr>
                </a:tc>
                <a:extLst>
                  <a:ext uri="{0D108BD9-81ED-4DB2-BD59-A6C34878D82A}">
                    <a16:rowId xmlns:a16="http://schemas.microsoft.com/office/drawing/2014/main" xmlns="" val="3326623582"/>
                  </a:ext>
                </a:extLst>
              </a:tr>
            </a:tbl>
          </a:graphicData>
        </a:graphic>
      </p:graphicFrame>
      <p:graphicFrame>
        <p:nvGraphicFramePr>
          <p:cNvPr id="8" name="表格 7">
            <a:extLst>
              <a:ext uri="{FF2B5EF4-FFF2-40B4-BE49-F238E27FC236}">
                <a16:creationId xmlns:a16="http://schemas.microsoft.com/office/drawing/2014/main" xmlns="" id="{7DA1638B-09A4-4B69-9DA0-46D53381B0D8}"/>
              </a:ext>
            </a:extLst>
          </p:cNvPr>
          <p:cNvGraphicFramePr>
            <a:graphicFrameLocks noGrp="1"/>
          </p:cNvGraphicFramePr>
          <p:nvPr/>
        </p:nvGraphicFramePr>
        <p:xfrm>
          <a:off x="457199" y="5245100"/>
          <a:ext cx="8229604" cy="1080000"/>
        </p:xfrm>
        <a:graphic>
          <a:graphicData uri="http://schemas.openxmlformats.org/drawingml/2006/table">
            <a:tbl>
              <a:tblPr firstRow="1" bandRow="1">
                <a:tableStyleId>{5C22544A-7EE6-4342-B048-85BDC9FD1C3A}</a:tableStyleId>
              </a:tblPr>
              <a:tblGrid>
                <a:gridCol w="2057401">
                  <a:extLst>
                    <a:ext uri="{9D8B030D-6E8A-4147-A177-3AD203B41FA5}">
                      <a16:colId xmlns:a16="http://schemas.microsoft.com/office/drawing/2014/main" xmlns="" val="3985650165"/>
                    </a:ext>
                  </a:extLst>
                </a:gridCol>
                <a:gridCol w="2057401">
                  <a:extLst>
                    <a:ext uri="{9D8B030D-6E8A-4147-A177-3AD203B41FA5}">
                      <a16:colId xmlns:a16="http://schemas.microsoft.com/office/drawing/2014/main" xmlns="" val="1175911364"/>
                    </a:ext>
                  </a:extLst>
                </a:gridCol>
                <a:gridCol w="2057401">
                  <a:extLst>
                    <a:ext uri="{9D8B030D-6E8A-4147-A177-3AD203B41FA5}">
                      <a16:colId xmlns:a16="http://schemas.microsoft.com/office/drawing/2014/main" xmlns="" val="300290337"/>
                    </a:ext>
                  </a:extLst>
                </a:gridCol>
                <a:gridCol w="2057401">
                  <a:extLst>
                    <a:ext uri="{9D8B030D-6E8A-4147-A177-3AD203B41FA5}">
                      <a16:colId xmlns:a16="http://schemas.microsoft.com/office/drawing/2014/main" xmlns="" val="2236694952"/>
                    </a:ext>
                  </a:extLst>
                </a:gridCol>
              </a:tblGrid>
              <a:tr h="1080000">
                <a:tc>
                  <a:txBody>
                    <a:bodyP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啟發生命潛能</a:t>
                      </a: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rgbClr val="6BCBC5"/>
                    </a:solidFill>
                  </a:tcPr>
                </a:tc>
                <a:tc>
                  <a:txBody>
                    <a:bodyP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陶養生活知能</a:t>
                      </a: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rgbClr val="6BCBC5">
                        <a:alpha val="65098"/>
                      </a:srgbClr>
                    </a:solidFill>
                  </a:tcPr>
                </a:tc>
                <a:tc>
                  <a:txBody>
                    <a:bodyP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促進生涯發展</a:t>
                      </a: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rgbClr val="6BCBC5">
                        <a:alpha val="40000"/>
                      </a:srgbClr>
                    </a:solidFill>
                  </a:tcPr>
                </a:tc>
                <a:tc>
                  <a:txBody>
                    <a:bodyP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涵育公民責任</a:t>
                      </a: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rgbClr val="6BCBC5">
                        <a:alpha val="14902"/>
                      </a:srgbClr>
                    </a:solidFill>
                  </a:tcPr>
                </a:tc>
                <a:extLst>
                  <a:ext uri="{0D108BD9-81ED-4DB2-BD59-A6C34878D82A}">
                    <a16:rowId xmlns:a16="http://schemas.microsoft.com/office/drawing/2014/main" xmlns="" val="2510338958"/>
                  </a:ext>
                </a:extLst>
              </a:tr>
            </a:tbl>
          </a:graphicData>
        </a:graphic>
      </p:graphicFrame>
      <p:sp>
        <p:nvSpPr>
          <p:cNvPr id="10" name="矩形 9">
            <a:extLst>
              <a:ext uri="{FF2B5EF4-FFF2-40B4-BE49-F238E27FC236}">
                <a16:creationId xmlns:a16="http://schemas.microsoft.com/office/drawing/2014/main" xmlns="" id="{1DFF64F6-2D2F-412E-86D9-CD3DE05E4C77}"/>
              </a:ext>
            </a:extLst>
          </p:cNvPr>
          <p:cNvSpPr/>
          <p:nvPr/>
        </p:nvSpPr>
        <p:spPr>
          <a:xfrm>
            <a:off x="454024" y="1273994"/>
            <a:ext cx="921658" cy="481693"/>
          </a:xfrm>
          <a:prstGeom prst="rect">
            <a:avLst/>
          </a:prstGeom>
          <a:solidFill>
            <a:srgbClr val="FFC000"/>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理念</a:t>
            </a:r>
          </a:p>
        </p:txBody>
      </p:sp>
      <p:sp>
        <p:nvSpPr>
          <p:cNvPr id="11" name="矩形 10">
            <a:extLst>
              <a:ext uri="{FF2B5EF4-FFF2-40B4-BE49-F238E27FC236}">
                <a16:creationId xmlns:a16="http://schemas.microsoft.com/office/drawing/2014/main" xmlns="" id="{8306EF36-9D74-4B41-8D97-DDDA236D094E}"/>
              </a:ext>
            </a:extLst>
          </p:cNvPr>
          <p:cNvSpPr/>
          <p:nvPr/>
        </p:nvSpPr>
        <p:spPr>
          <a:xfrm>
            <a:off x="454024" y="4763407"/>
            <a:ext cx="921658" cy="481693"/>
          </a:xfrm>
          <a:prstGeom prst="rect">
            <a:avLst/>
          </a:prstGeom>
          <a:solidFill>
            <a:srgbClr val="6BCBC5"/>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目標</a:t>
            </a:r>
          </a:p>
        </p:txBody>
      </p:sp>
      <p:sp>
        <p:nvSpPr>
          <p:cNvPr id="12" name="矩形 11">
            <a:extLst>
              <a:ext uri="{FF2B5EF4-FFF2-40B4-BE49-F238E27FC236}">
                <a16:creationId xmlns:a16="http://schemas.microsoft.com/office/drawing/2014/main" xmlns="" id="{629E7F31-B471-4FCF-9579-ED50F4457E81}"/>
              </a:ext>
            </a:extLst>
          </p:cNvPr>
          <p:cNvSpPr/>
          <p:nvPr/>
        </p:nvSpPr>
        <p:spPr>
          <a:xfrm>
            <a:off x="454024" y="3014109"/>
            <a:ext cx="921658" cy="481693"/>
          </a:xfrm>
          <a:prstGeom prst="rect">
            <a:avLst/>
          </a:prstGeom>
          <a:solidFill>
            <a:srgbClr val="FFCDA3"/>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願景</a:t>
            </a:r>
          </a:p>
        </p:txBody>
      </p:sp>
    </p:spTree>
    <p:extLst>
      <p:ext uri="{BB962C8B-B14F-4D97-AF65-F5344CB8AC3E}">
        <p14:creationId xmlns:p14="http://schemas.microsoft.com/office/powerpoint/2010/main" val="40681813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85720" y="1571612"/>
            <a:ext cx="3062714" cy="4143404"/>
          </a:xfrm>
        </p:spPr>
        <p:style>
          <a:lnRef idx="2">
            <a:schemeClr val="dk1"/>
          </a:lnRef>
          <a:fillRef idx="1">
            <a:schemeClr val="lt1"/>
          </a:fillRef>
          <a:effectRef idx="0">
            <a:schemeClr val="dk1"/>
          </a:effectRef>
          <a:fontRef idx="minor">
            <a:schemeClr val="dk1"/>
          </a:fontRef>
        </p:style>
        <p:txBody>
          <a:bodyPr>
            <a:normAutofit/>
          </a:bodyPr>
          <a:lstStyle/>
          <a:p>
            <a:r>
              <a:rPr lang="en-US" sz="1700" dirty="0"/>
              <a:t>(</a:t>
            </a:r>
            <a:r>
              <a:rPr lang="zh-TW" altLang="en-US" sz="1700" dirty="0"/>
              <a:t>只要</a:t>
            </a:r>
            <a:r>
              <a:rPr lang="en-US" sz="1700" dirty="0"/>
              <a:t>…</a:t>
            </a:r>
            <a:r>
              <a:rPr lang="zh-TW" altLang="en-US" sz="1700" dirty="0"/>
              <a:t>就</a:t>
            </a:r>
            <a:r>
              <a:rPr lang="en-US" sz="1700" dirty="0"/>
              <a:t>)</a:t>
            </a:r>
            <a:r>
              <a:rPr lang="zh-TW" altLang="en-US" sz="1700" dirty="0"/>
              <a:t>是</a:t>
            </a:r>
            <a:r>
              <a:rPr lang="zh-TW" altLang="en-US" sz="1700" b="1" dirty="0"/>
              <a:t>條件句</a:t>
            </a:r>
            <a:r>
              <a:rPr lang="zh-TW" altLang="en-US" sz="1700" dirty="0"/>
              <a:t>；</a:t>
            </a:r>
            <a:endParaRPr lang="en-US" altLang="zh-TW" sz="1700" dirty="0"/>
          </a:p>
          <a:p>
            <a:r>
              <a:rPr lang="en-US" sz="1700" dirty="0"/>
              <a:t>(</a:t>
            </a:r>
            <a:r>
              <a:rPr lang="zh-TW" altLang="en-US" sz="1700" dirty="0"/>
              <a:t>因為</a:t>
            </a:r>
            <a:r>
              <a:rPr lang="en-US" sz="1700" dirty="0"/>
              <a:t>……</a:t>
            </a:r>
            <a:r>
              <a:rPr lang="zh-TW" altLang="en-US" sz="1700" dirty="0"/>
              <a:t>所以</a:t>
            </a:r>
            <a:r>
              <a:rPr lang="en-US" sz="1700" dirty="0"/>
              <a:t>……)</a:t>
            </a:r>
            <a:r>
              <a:rPr lang="zh-TW" altLang="en-US" sz="1700" dirty="0"/>
              <a:t>是</a:t>
            </a:r>
            <a:r>
              <a:rPr lang="zh-TW" altLang="en-US" sz="1700" b="1" dirty="0"/>
              <a:t>因果句</a:t>
            </a:r>
            <a:r>
              <a:rPr lang="zh-TW" altLang="en-US" sz="1700" dirty="0"/>
              <a:t>；</a:t>
            </a:r>
          </a:p>
          <a:p>
            <a:r>
              <a:rPr lang="en-US" sz="1700" dirty="0"/>
              <a:t>(</a:t>
            </a:r>
            <a:r>
              <a:rPr lang="zh-TW" altLang="en-US" sz="1700" dirty="0"/>
              <a:t>假如</a:t>
            </a:r>
            <a:r>
              <a:rPr lang="en-US" sz="1700" dirty="0"/>
              <a:t>……)</a:t>
            </a:r>
            <a:r>
              <a:rPr lang="zh-TW" altLang="en-US" sz="1700" dirty="0"/>
              <a:t>是</a:t>
            </a:r>
            <a:r>
              <a:rPr lang="zh-TW" altLang="en-US" sz="1700" b="1" dirty="0"/>
              <a:t>假設句</a:t>
            </a:r>
            <a:r>
              <a:rPr lang="zh-TW" altLang="en-US" sz="1700" dirty="0"/>
              <a:t>；</a:t>
            </a:r>
            <a:endParaRPr lang="en-US" altLang="zh-TW" sz="1700" dirty="0"/>
          </a:p>
          <a:p>
            <a:r>
              <a:rPr lang="en-US" sz="1700" dirty="0"/>
              <a:t>(</a:t>
            </a:r>
            <a:r>
              <a:rPr lang="zh-TW" altLang="en-US" sz="1700" dirty="0"/>
              <a:t>一邊</a:t>
            </a:r>
            <a:r>
              <a:rPr lang="en-US" sz="1700" dirty="0"/>
              <a:t>……</a:t>
            </a:r>
            <a:r>
              <a:rPr lang="zh-TW" altLang="en-US" sz="1700" dirty="0"/>
              <a:t>一邊</a:t>
            </a:r>
            <a:r>
              <a:rPr lang="en-US" sz="1700" dirty="0"/>
              <a:t>……)</a:t>
            </a:r>
            <a:r>
              <a:rPr lang="zh-TW" altLang="en-US" sz="1700" dirty="0"/>
              <a:t>是</a:t>
            </a:r>
            <a:r>
              <a:rPr lang="zh-TW" altLang="en-US" sz="1700" b="1" dirty="0"/>
              <a:t>並列句</a:t>
            </a:r>
            <a:r>
              <a:rPr lang="zh-TW" altLang="en-US" sz="1700" dirty="0"/>
              <a:t>；</a:t>
            </a:r>
          </a:p>
          <a:p>
            <a:r>
              <a:rPr lang="en-US" sz="1700" dirty="0"/>
              <a:t>(</a:t>
            </a:r>
            <a:r>
              <a:rPr lang="zh-TW" altLang="en-US" sz="1700" dirty="0"/>
              <a:t>是</a:t>
            </a:r>
            <a:r>
              <a:rPr lang="en-US" sz="1700" dirty="0"/>
              <a:t>……</a:t>
            </a:r>
            <a:r>
              <a:rPr lang="zh-TW" altLang="en-US" sz="1700" dirty="0"/>
              <a:t>還是</a:t>
            </a:r>
            <a:r>
              <a:rPr lang="en-US" sz="1700" dirty="0"/>
              <a:t>……)</a:t>
            </a:r>
            <a:r>
              <a:rPr lang="zh-TW" altLang="en-US" sz="1700" dirty="0"/>
              <a:t>是</a:t>
            </a:r>
            <a:r>
              <a:rPr lang="zh-TW" altLang="en-US" sz="1700" b="1" dirty="0"/>
              <a:t>選擇句</a:t>
            </a:r>
            <a:r>
              <a:rPr lang="zh-TW" altLang="en-US" sz="1700" dirty="0"/>
              <a:t>；</a:t>
            </a:r>
            <a:endParaRPr lang="en-US" altLang="zh-TW" sz="1700" dirty="0"/>
          </a:p>
          <a:p>
            <a:r>
              <a:rPr lang="en-US" sz="1700" dirty="0"/>
              <a:t>(</a:t>
            </a:r>
            <a:r>
              <a:rPr lang="zh-TW" altLang="en-US" sz="1700" dirty="0"/>
              <a:t>不但</a:t>
            </a:r>
            <a:r>
              <a:rPr lang="en-US" sz="1700" dirty="0"/>
              <a:t>……</a:t>
            </a:r>
            <a:r>
              <a:rPr lang="zh-TW" altLang="en-US" sz="1700" dirty="0"/>
              <a:t>更</a:t>
            </a:r>
            <a:r>
              <a:rPr lang="en-US" sz="1700" dirty="0"/>
              <a:t>……)</a:t>
            </a:r>
            <a:r>
              <a:rPr lang="zh-TW" altLang="en-US" sz="1700" dirty="0"/>
              <a:t>是</a:t>
            </a:r>
            <a:r>
              <a:rPr lang="zh-TW" altLang="en-US" sz="1700" b="1" dirty="0"/>
              <a:t>遞進句</a:t>
            </a:r>
            <a:r>
              <a:rPr lang="zh-TW" altLang="en-US" sz="1700" dirty="0"/>
              <a:t>；</a:t>
            </a:r>
          </a:p>
          <a:p>
            <a:r>
              <a:rPr lang="en-US" sz="1700" dirty="0"/>
              <a:t>(</a:t>
            </a:r>
            <a:r>
              <a:rPr lang="zh-TW" altLang="en-US" sz="1700" dirty="0"/>
              <a:t>為了</a:t>
            </a:r>
            <a:r>
              <a:rPr lang="en-US" sz="1700" dirty="0"/>
              <a:t>……)</a:t>
            </a:r>
            <a:r>
              <a:rPr lang="zh-TW" altLang="en-US" sz="1700" dirty="0"/>
              <a:t>是</a:t>
            </a:r>
            <a:r>
              <a:rPr lang="zh-TW" altLang="en-US" sz="1700" b="1" dirty="0"/>
              <a:t>目的句</a:t>
            </a:r>
            <a:r>
              <a:rPr lang="zh-TW" altLang="en-US" sz="1700" dirty="0"/>
              <a:t>；</a:t>
            </a:r>
            <a:endParaRPr lang="en-US" altLang="zh-TW" sz="1700" dirty="0"/>
          </a:p>
          <a:p>
            <a:r>
              <a:rPr lang="en-US" sz="1700" dirty="0"/>
              <a:t>(</a:t>
            </a:r>
            <a:r>
              <a:rPr lang="zh-TW" altLang="en-US" sz="1700" dirty="0"/>
              <a:t>但是</a:t>
            </a:r>
            <a:r>
              <a:rPr lang="en-US" sz="1700" dirty="0"/>
              <a:t>……)</a:t>
            </a:r>
            <a:r>
              <a:rPr lang="zh-TW" altLang="en-US" sz="1700" dirty="0"/>
              <a:t>是</a:t>
            </a:r>
            <a:r>
              <a:rPr lang="zh-TW" altLang="en-US" sz="1700" b="1" dirty="0"/>
              <a:t>轉折句</a:t>
            </a:r>
            <a:r>
              <a:rPr lang="zh-TW" altLang="en-US" sz="1700" dirty="0"/>
              <a:t>；</a:t>
            </a:r>
          </a:p>
          <a:p>
            <a:r>
              <a:rPr lang="en-US" sz="1700" dirty="0"/>
              <a:t>(</a:t>
            </a:r>
            <a:r>
              <a:rPr lang="zh-TW" altLang="en-US" sz="1700" dirty="0"/>
              <a:t>一</a:t>
            </a:r>
            <a:r>
              <a:rPr lang="en-US" sz="1700" dirty="0"/>
              <a:t>……</a:t>
            </a:r>
            <a:r>
              <a:rPr lang="zh-TW" altLang="en-US" sz="1700" dirty="0"/>
              <a:t>就</a:t>
            </a:r>
            <a:r>
              <a:rPr lang="en-US" sz="1700" dirty="0"/>
              <a:t>……)</a:t>
            </a:r>
            <a:r>
              <a:rPr lang="zh-TW" altLang="en-US" sz="1700" dirty="0"/>
              <a:t>是</a:t>
            </a:r>
            <a:r>
              <a:rPr lang="zh-TW" altLang="en-US" sz="1700" b="1" dirty="0"/>
              <a:t>承接句。</a:t>
            </a:r>
            <a:endParaRPr lang="zh-TW" altLang="en-US" sz="1700" dirty="0"/>
          </a:p>
          <a:p>
            <a:endParaRPr lang="zh-TW" altLang="en-US" dirty="0"/>
          </a:p>
        </p:txBody>
      </p:sp>
      <p:sp>
        <p:nvSpPr>
          <p:cNvPr id="5" name="標題 1"/>
          <p:cNvSpPr txBox="1">
            <a:spLocks/>
          </p:cNvSpPr>
          <p:nvPr/>
        </p:nvSpPr>
        <p:spPr>
          <a:xfrm>
            <a:off x="428596" y="357166"/>
            <a:ext cx="7715304" cy="939784"/>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4000" b="0" i="0" u="none" strike="noStrike" kern="1200" cap="none" spc="0" normalizeH="0" baseline="0" noProof="0" dirty="0">
                <a:ln>
                  <a:noFill/>
                </a:ln>
                <a:effectLst>
                  <a:outerShdw blurRad="50000" dist="30000" dir="5400000" algn="tl" rotWithShape="0">
                    <a:srgbClr val="000000">
                      <a:alpha val="30000"/>
                    </a:srgbClr>
                  </a:outerShdw>
                </a:effectLst>
                <a:uLnTx/>
                <a:uFillTx/>
                <a:latin typeface="標楷體" pitchFamily="65" charset="-120"/>
                <a:ea typeface="標楷體" pitchFamily="65" charset="-120"/>
                <a:cs typeface="+mj-cs"/>
              </a:rPr>
              <a:t>句型</a:t>
            </a:r>
            <a:r>
              <a:rPr lang="zh-TW" altLang="en-US" sz="4000" dirty="0">
                <a:effectLst>
                  <a:outerShdw blurRad="50000" dist="30000" dir="5400000" algn="tl" rotWithShape="0">
                    <a:srgbClr val="000000">
                      <a:alpha val="30000"/>
                    </a:srgbClr>
                  </a:outerShdw>
                </a:effectLst>
                <a:latin typeface="標楷體" pitchFamily="65" charset="-120"/>
                <a:ea typeface="標楷體" pitchFamily="65" charset="-120"/>
                <a:cs typeface="+mj-cs"/>
              </a:rPr>
              <a:t>與修辭教學</a:t>
            </a:r>
            <a:endParaRPr kumimoji="0" lang="zh-TW" altLang="en-US" sz="4000" b="0" i="0" u="none" strike="noStrike" kern="1200" cap="none" spc="0" normalizeH="0" baseline="0" noProof="0" dirty="0">
              <a:ln>
                <a:noFill/>
              </a:ln>
              <a:effectLst>
                <a:outerShdw blurRad="50000" dist="30000" dir="5400000" algn="tl" rotWithShape="0">
                  <a:srgbClr val="000000">
                    <a:alpha val="30000"/>
                  </a:srgbClr>
                </a:outerShdw>
              </a:effectLst>
              <a:uLnTx/>
              <a:uFillTx/>
              <a:latin typeface="標楷體" pitchFamily="65" charset="-120"/>
              <a:ea typeface="標楷體" pitchFamily="65" charset="-120"/>
              <a:cs typeface="+mj-cs"/>
            </a:endParaRPr>
          </a:p>
        </p:txBody>
      </p:sp>
      <p:graphicFrame>
        <p:nvGraphicFramePr>
          <p:cNvPr id="4" name="表格 3"/>
          <p:cNvGraphicFramePr>
            <a:graphicFrameLocks noGrp="1"/>
          </p:cNvGraphicFramePr>
          <p:nvPr/>
        </p:nvGraphicFramePr>
        <p:xfrm>
          <a:off x="3500432" y="1571612"/>
          <a:ext cx="2927802" cy="4161644"/>
        </p:xfrm>
        <a:graphic>
          <a:graphicData uri="http://schemas.openxmlformats.org/drawingml/2006/table">
            <a:tbl>
              <a:tblPr/>
              <a:tblGrid>
                <a:gridCol w="226576">
                  <a:extLst>
                    <a:ext uri="{9D8B030D-6E8A-4147-A177-3AD203B41FA5}">
                      <a16:colId xmlns:a16="http://schemas.microsoft.com/office/drawing/2014/main" xmlns="" val="20000"/>
                    </a:ext>
                  </a:extLst>
                </a:gridCol>
                <a:gridCol w="348705">
                  <a:extLst>
                    <a:ext uri="{9D8B030D-6E8A-4147-A177-3AD203B41FA5}">
                      <a16:colId xmlns:a16="http://schemas.microsoft.com/office/drawing/2014/main" xmlns="" val="20001"/>
                    </a:ext>
                  </a:extLst>
                </a:gridCol>
                <a:gridCol w="237725">
                  <a:extLst>
                    <a:ext uri="{9D8B030D-6E8A-4147-A177-3AD203B41FA5}">
                      <a16:colId xmlns:a16="http://schemas.microsoft.com/office/drawing/2014/main" xmlns="" val="20002"/>
                    </a:ext>
                  </a:extLst>
                </a:gridCol>
                <a:gridCol w="293215">
                  <a:extLst>
                    <a:ext uri="{9D8B030D-6E8A-4147-A177-3AD203B41FA5}">
                      <a16:colId xmlns:a16="http://schemas.microsoft.com/office/drawing/2014/main" xmlns="" val="20003"/>
                    </a:ext>
                  </a:extLst>
                </a:gridCol>
                <a:gridCol w="293215">
                  <a:extLst>
                    <a:ext uri="{9D8B030D-6E8A-4147-A177-3AD203B41FA5}">
                      <a16:colId xmlns:a16="http://schemas.microsoft.com/office/drawing/2014/main" xmlns="" val="20004"/>
                    </a:ext>
                  </a:extLst>
                </a:gridCol>
                <a:gridCol w="293215">
                  <a:extLst>
                    <a:ext uri="{9D8B030D-6E8A-4147-A177-3AD203B41FA5}">
                      <a16:colId xmlns:a16="http://schemas.microsoft.com/office/drawing/2014/main" xmlns="" val="20005"/>
                    </a:ext>
                  </a:extLst>
                </a:gridCol>
                <a:gridCol w="293215">
                  <a:extLst>
                    <a:ext uri="{9D8B030D-6E8A-4147-A177-3AD203B41FA5}">
                      <a16:colId xmlns:a16="http://schemas.microsoft.com/office/drawing/2014/main" xmlns="" val="20006"/>
                    </a:ext>
                  </a:extLst>
                </a:gridCol>
                <a:gridCol w="293215">
                  <a:extLst>
                    <a:ext uri="{9D8B030D-6E8A-4147-A177-3AD203B41FA5}">
                      <a16:colId xmlns:a16="http://schemas.microsoft.com/office/drawing/2014/main" xmlns="" val="20007"/>
                    </a:ext>
                  </a:extLst>
                </a:gridCol>
                <a:gridCol w="293215">
                  <a:extLst>
                    <a:ext uri="{9D8B030D-6E8A-4147-A177-3AD203B41FA5}">
                      <a16:colId xmlns:a16="http://schemas.microsoft.com/office/drawing/2014/main" xmlns="" val="20008"/>
                    </a:ext>
                  </a:extLst>
                </a:gridCol>
                <a:gridCol w="355506">
                  <a:extLst>
                    <a:ext uri="{9D8B030D-6E8A-4147-A177-3AD203B41FA5}">
                      <a16:colId xmlns:a16="http://schemas.microsoft.com/office/drawing/2014/main" xmlns="" val="20009"/>
                    </a:ext>
                  </a:extLst>
                </a:gridCol>
              </a:tblGrid>
              <a:tr h="2042281">
                <a:tc gridSpan="2">
                  <a:txBody>
                    <a:bodyPr/>
                    <a:lstStyle/>
                    <a:p>
                      <a:pPr marL="17780" algn="just">
                        <a:spcAft>
                          <a:spcPts val="0"/>
                        </a:spcAft>
                      </a:pPr>
                      <a:endParaRPr lang="zh-TW" sz="1200" kern="100" dirty="0">
                        <a:latin typeface="Times New Roman"/>
                        <a:ea typeface="新細明體"/>
                        <a:cs typeface="Times New Roman"/>
                      </a:endParaRPr>
                    </a:p>
                  </a:txBody>
                  <a:tcPr marL="17780" marR="17780" marT="0" marB="0" vert="eaVert"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marL="17780" algn="just">
                        <a:spcAft>
                          <a:spcPts val="0"/>
                        </a:spcAft>
                      </a:pPr>
                      <a:endParaRPr lang="zh-TW" sz="1200" kern="100" dirty="0">
                        <a:latin typeface="Times New Roman"/>
                        <a:ea typeface="新細明體"/>
                        <a:cs typeface="Times New Roman"/>
                      </a:endParaRPr>
                    </a:p>
                  </a:txBody>
                  <a:tcPr marL="17780" marR="17780" marT="0" marB="0" vert="eaVert"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marL="17780" algn="just">
                        <a:spcAft>
                          <a:spcPts val="0"/>
                        </a:spcAft>
                      </a:pPr>
                      <a:endParaRPr lang="en-US" sz="1200" kern="100" dirty="0">
                        <a:latin typeface="標楷體"/>
                        <a:ea typeface="新細明體"/>
                        <a:cs typeface="Times New Roman"/>
                      </a:endParaRPr>
                    </a:p>
                  </a:txBody>
                  <a:tcPr marL="17780" marR="17780" marT="0" marB="0" vert="eaVert"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marL="17780" algn="just">
                        <a:spcAft>
                          <a:spcPts val="0"/>
                        </a:spcAft>
                      </a:pPr>
                      <a:endParaRPr lang="en-US" sz="1200" kern="100" dirty="0">
                        <a:latin typeface="標楷體"/>
                        <a:ea typeface="新細明體"/>
                        <a:cs typeface="Times New Roman"/>
                      </a:endParaRPr>
                    </a:p>
                  </a:txBody>
                  <a:tcPr marL="17780" marR="17780" marT="0" marB="0" vert="eaVert"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marL="17780" algn="just">
                        <a:spcAft>
                          <a:spcPts val="0"/>
                        </a:spcAft>
                      </a:pPr>
                      <a:endParaRPr lang="zh-TW" sz="1200" kern="100" dirty="0">
                        <a:latin typeface="Times New Roman"/>
                        <a:ea typeface="新細明體"/>
                        <a:cs typeface="Times New Roman"/>
                      </a:endParaRPr>
                    </a:p>
                  </a:txBody>
                  <a:tcPr marL="17780" marR="17780" marT="0" marB="0" vert="eaVert"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xmlns="" val="10000"/>
                  </a:ext>
                </a:extLst>
              </a:tr>
              <a:tr h="2119363">
                <a:tc>
                  <a:txBody>
                    <a:bodyPr/>
                    <a:lstStyle/>
                    <a:p>
                      <a:pPr marL="71755" algn="just">
                        <a:spcAft>
                          <a:spcPts val="0"/>
                        </a:spcAft>
                      </a:pPr>
                      <a:r>
                        <a:rPr lang="en-US" sz="1400" kern="0" dirty="0">
                          <a:solidFill>
                            <a:srgbClr val="000000"/>
                          </a:solidFill>
                          <a:latin typeface="標楷體"/>
                          <a:ea typeface="新細明體"/>
                          <a:cs typeface="HLA01"/>
                        </a:rPr>
                        <a:t>(</a:t>
                      </a:r>
                      <a:r>
                        <a:rPr lang="zh-TW" sz="1400" kern="0" dirty="0">
                          <a:solidFill>
                            <a:srgbClr val="000000"/>
                          </a:solidFill>
                          <a:latin typeface="Times New Roman"/>
                          <a:ea typeface="標楷體"/>
                          <a:cs typeface="HLA01"/>
                        </a:rPr>
                        <a:t>味覺</a:t>
                      </a:r>
                      <a:r>
                        <a:rPr lang="en-US" sz="1400" kern="0" dirty="0">
                          <a:solidFill>
                            <a:srgbClr val="000000"/>
                          </a:solidFill>
                          <a:latin typeface="Times New Roman"/>
                          <a:ea typeface="標楷體"/>
                          <a:cs typeface="HLA01"/>
                        </a:rPr>
                        <a:t>)</a:t>
                      </a:r>
                      <a:endParaRPr lang="zh-TW" sz="1400" kern="100" dirty="0">
                        <a:latin typeface="Times New Roman"/>
                        <a:ea typeface="新細明體"/>
                        <a:cs typeface="Times New Roman"/>
                      </a:endParaRPr>
                    </a:p>
                  </a:txBody>
                  <a:tcPr marL="17780" marR="17780" marT="0" marB="0" vert="eaVert" anchor="ctr">
                    <a:lnL w="19050" cap="flat" cmpd="dbl"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just">
                        <a:spcAft>
                          <a:spcPts val="0"/>
                        </a:spcAft>
                      </a:pPr>
                      <a:r>
                        <a:rPr lang="zh-TW" sz="1400" kern="100" dirty="0">
                          <a:latin typeface="Times New Roman"/>
                          <a:ea typeface="標楷體"/>
                          <a:cs typeface="Times New Roman"/>
                        </a:rPr>
                        <a:t>我吃到</a:t>
                      </a:r>
                      <a:endParaRPr lang="zh-TW" sz="1400" kern="100" dirty="0">
                        <a:latin typeface="Times New Roman"/>
                        <a:ea typeface="新細明體"/>
                        <a:cs typeface="Times New Roman"/>
                      </a:endParaRPr>
                    </a:p>
                  </a:txBody>
                  <a:tcPr marL="17780" marR="17780" marT="0" marB="0" vert="eaVert" anchor="ctr">
                    <a:lnL w="12700" cap="flat" cmpd="sng" algn="ctr">
                      <a:solidFill>
                        <a:srgbClr val="000000"/>
                      </a:solidFill>
                      <a:prstDash val="dot"/>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just">
                        <a:spcAft>
                          <a:spcPts val="0"/>
                        </a:spcAft>
                      </a:pPr>
                      <a:r>
                        <a:rPr lang="en-US" sz="1400" kern="100" dirty="0">
                          <a:latin typeface="標楷體"/>
                          <a:ea typeface="新細明體"/>
                          <a:cs typeface="Times New Roman"/>
                        </a:rPr>
                        <a:t>(</a:t>
                      </a:r>
                      <a:r>
                        <a:rPr lang="zh-TW" sz="1400" kern="100" dirty="0">
                          <a:latin typeface="Times New Roman"/>
                          <a:ea typeface="標楷體"/>
                          <a:cs typeface="Times New Roman"/>
                        </a:rPr>
                        <a:t>視覺</a:t>
                      </a:r>
                      <a:r>
                        <a:rPr lang="en-US" sz="1400" kern="100" dirty="0">
                          <a:latin typeface="Times New Roman"/>
                          <a:ea typeface="標楷體"/>
                          <a:cs typeface="Times New Roman"/>
                        </a:rPr>
                        <a:t>)</a:t>
                      </a:r>
                      <a:endParaRPr lang="zh-TW" sz="1400" kern="100" dirty="0">
                        <a:latin typeface="Times New Roman"/>
                        <a:ea typeface="新細明體"/>
                        <a:cs typeface="Times New Roman"/>
                      </a:endParaRPr>
                    </a:p>
                  </a:txBody>
                  <a:tcPr marL="17780" marR="17780" marT="0" marB="0" vert="eaVert" anchor="ctr">
                    <a:lnL w="19050" cap="flat" cmpd="dbl"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just">
                        <a:spcAft>
                          <a:spcPts val="0"/>
                        </a:spcAft>
                      </a:pPr>
                      <a:r>
                        <a:rPr lang="zh-TW" sz="1400" kern="100" dirty="0">
                          <a:latin typeface="Times New Roman"/>
                          <a:ea typeface="標楷體"/>
                          <a:cs typeface="Times New Roman"/>
                        </a:rPr>
                        <a:t>我看到</a:t>
                      </a:r>
                      <a:endParaRPr lang="zh-TW" sz="1400" kern="100" dirty="0">
                        <a:latin typeface="Times New Roman"/>
                        <a:ea typeface="新細明體"/>
                        <a:cs typeface="Times New Roman"/>
                      </a:endParaRPr>
                    </a:p>
                  </a:txBody>
                  <a:tcPr marL="17780" marR="17780" marT="0" marB="0" vert="eaVert" anchor="ctr">
                    <a:lnL w="12700" cap="flat" cmpd="sng" algn="ctr">
                      <a:solidFill>
                        <a:srgbClr val="000000"/>
                      </a:solidFill>
                      <a:prstDash val="dot"/>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just">
                        <a:spcAft>
                          <a:spcPts val="0"/>
                        </a:spcAft>
                      </a:pPr>
                      <a:r>
                        <a:rPr lang="en-US" sz="1400" kern="100" dirty="0">
                          <a:latin typeface="標楷體"/>
                          <a:ea typeface="新細明體"/>
                          <a:cs typeface="Times New Roman"/>
                        </a:rPr>
                        <a:t>(</a:t>
                      </a:r>
                      <a:r>
                        <a:rPr lang="zh-TW" sz="1400" kern="100" dirty="0">
                          <a:latin typeface="Times New Roman"/>
                          <a:ea typeface="標楷體"/>
                          <a:cs typeface="Times New Roman"/>
                        </a:rPr>
                        <a:t>觸覺</a:t>
                      </a:r>
                      <a:r>
                        <a:rPr lang="en-US" sz="1400" kern="100" dirty="0">
                          <a:latin typeface="Times New Roman"/>
                          <a:ea typeface="標楷體"/>
                          <a:cs typeface="Times New Roman"/>
                        </a:rPr>
                        <a:t>)</a:t>
                      </a:r>
                      <a:endParaRPr lang="zh-TW" sz="1400" kern="100" dirty="0">
                        <a:latin typeface="Times New Roman"/>
                        <a:ea typeface="新細明體"/>
                        <a:cs typeface="Times New Roman"/>
                      </a:endParaRPr>
                    </a:p>
                  </a:txBody>
                  <a:tcPr marL="17780" marR="17780" marT="0" marB="0" vert="eaVert" anchor="ctr">
                    <a:lnL w="19050" cap="flat" cmpd="dbl"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just">
                        <a:spcAft>
                          <a:spcPts val="0"/>
                        </a:spcAft>
                      </a:pPr>
                      <a:r>
                        <a:rPr lang="zh-TW" sz="1400" kern="100" dirty="0">
                          <a:latin typeface="Times New Roman"/>
                          <a:ea typeface="標楷體"/>
                          <a:cs typeface="Times New Roman"/>
                        </a:rPr>
                        <a:t>我摸到</a:t>
                      </a:r>
                      <a:endParaRPr lang="zh-TW" sz="1400" kern="100" dirty="0">
                        <a:latin typeface="Times New Roman"/>
                        <a:ea typeface="新細明體"/>
                        <a:cs typeface="Times New Roman"/>
                      </a:endParaRPr>
                    </a:p>
                  </a:txBody>
                  <a:tcPr marL="17780" marR="17780" marT="0" marB="0" vert="eaVert" anchor="ctr">
                    <a:lnL w="12700" cap="flat" cmpd="sng" algn="ctr">
                      <a:solidFill>
                        <a:srgbClr val="000000"/>
                      </a:solidFill>
                      <a:prstDash val="dot"/>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just">
                        <a:spcAft>
                          <a:spcPts val="0"/>
                        </a:spcAft>
                      </a:pPr>
                      <a:r>
                        <a:rPr lang="en-US" sz="1400" kern="100" dirty="0">
                          <a:latin typeface="標楷體"/>
                          <a:ea typeface="新細明體"/>
                          <a:cs typeface="Times New Roman"/>
                        </a:rPr>
                        <a:t>(</a:t>
                      </a:r>
                      <a:r>
                        <a:rPr lang="zh-TW" sz="1400" kern="100" dirty="0">
                          <a:latin typeface="Times New Roman"/>
                          <a:ea typeface="標楷體"/>
                          <a:cs typeface="Times New Roman"/>
                        </a:rPr>
                        <a:t>聽覺</a:t>
                      </a:r>
                      <a:r>
                        <a:rPr lang="en-US" sz="1400" kern="100" dirty="0">
                          <a:latin typeface="Times New Roman"/>
                          <a:ea typeface="標楷體"/>
                          <a:cs typeface="Times New Roman"/>
                        </a:rPr>
                        <a:t>)</a:t>
                      </a:r>
                      <a:endParaRPr lang="zh-TW" sz="1400" kern="100" dirty="0">
                        <a:latin typeface="Times New Roman"/>
                        <a:ea typeface="新細明體"/>
                        <a:cs typeface="Times New Roman"/>
                      </a:endParaRPr>
                    </a:p>
                  </a:txBody>
                  <a:tcPr marL="17780" marR="17780" marT="0" marB="0" vert="eaVert" anchor="ctr">
                    <a:lnL w="19050" cap="flat" cmpd="dbl"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just">
                        <a:spcAft>
                          <a:spcPts val="0"/>
                        </a:spcAft>
                      </a:pPr>
                      <a:r>
                        <a:rPr lang="zh-TW" sz="1400" kern="100" dirty="0">
                          <a:latin typeface="Times New Roman"/>
                          <a:ea typeface="標楷體"/>
                          <a:cs typeface="Times New Roman"/>
                        </a:rPr>
                        <a:t>我聽到</a:t>
                      </a:r>
                      <a:endParaRPr lang="zh-TW" sz="1400" kern="100" dirty="0">
                        <a:latin typeface="Times New Roman"/>
                        <a:ea typeface="新細明體"/>
                        <a:cs typeface="Times New Roman"/>
                      </a:endParaRPr>
                    </a:p>
                  </a:txBody>
                  <a:tcPr marL="17780" marR="17780" marT="0" marB="0" vert="eaVert" anchor="ctr">
                    <a:lnL w="12700" cap="flat" cmpd="sng" algn="ctr">
                      <a:solidFill>
                        <a:srgbClr val="000000"/>
                      </a:solidFill>
                      <a:prstDash val="dot"/>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just">
                        <a:spcAft>
                          <a:spcPts val="0"/>
                        </a:spcAft>
                      </a:pPr>
                      <a:r>
                        <a:rPr lang="en-US" sz="1400" kern="100" dirty="0">
                          <a:latin typeface="標楷體"/>
                          <a:ea typeface="新細明體"/>
                          <a:cs typeface="Times New Roman"/>
                        </a:rPr>
                        <a:t>(</a:t>
                      </a:r>
                      <a:r>
                        <a:rPr lang="zh-TW" sz="1400" kern="100" dirty="0">
                          <a:latin typeface="Times New Roman"/>
                          <a:ea typeface="標楷體"/>
                          <a:cs typeface="Times New Roman"/>
                        </a:rPr>
                        <a:t>嗅覺</a:t>
                      </a:r>
                      <a:r>
                        <a:rPr lang="en-US" sz="1400" kern="100" dirty="0">
                          <a:latin typeface="Times New Roman"/>
                          <a:ea typeface="標楷體"/>
                          <a:cs typeface="Times New Roman"/>
                        </a:rPr>
                        <a:t>)</a:t>
                      </a:r>
                      <a:endParaRPr lang="zh-TW" sz="1400" kern="100" dirty="0">
                        <a:latin typeface="Times New Roman"/>
                        <a:ea typeface="新細明體"/>
                        <a:cs typeface="Times New Roman"/>
                      </a:endParaRPr>
                    </a:p>
                  </a:txBody>
                  <a:tcPr marL="17780" marR="17780" marT="0" marB="0" vert="eaVert" anchor="ctr">
                    <a:lnL w="19050" cap="flat" cmpd="dbl"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just">
                        <a:spcAft>
                          <a:spcPts val="0"/>
                        </a:spcAft>
                      </a:pPr>
                      <a:r>
                        <a:rPr lang="zh-TW" sz="1400" kern="100" dirty="0">
                          <a:latin typeface="Times New Roman"/>
                          <a:ea typeface="標楷體"/>
                          <a:cs typeface="Times New Roman"/>
                        </a:rPr>
                        <a:t>我聞到</a:t>
                      </a:r>
                      <a:endParaRPr lang="zh-TW" sz="1400" kern="100" dirty="0">
                        <a:latin typeface="Times New Roman"/>
                        <a:ea typeface="新細明體"/>
                        <a:cs typeface="Times New Roman"/>
                      </a:endParaRPr>
                    </a:p>
                  </a:txBody>
                  <a:tcPr marL="17780" marR="17780" marT="0" marB="0" vert="eaVert" anchor="ctr">
                    <a:lnL w="12700" cap="flat" cmpd="sng" algn="ctr">
                      <a:solidFill>
                        <a:srgbClr val="000000"/>
                      </a:solidFill>
                      <a:prstDash val="dot"/>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pic>
        <p:nvPicPr>
          <p:cNvPr id="6" name="Picture 3" descr="A1005手"/>
          <p:cNvPicPr>
            <a:picLocks noChangeAspect="1" noChangeArrowheads="1"/>
          </p:cNvPicPr>
          <p:nvPr/>
        </p:nvPicPr>
        <p:blipFill>
          <a:blip r:embed="rId2" cstate="print"/>
          <a:srcRect/>
          <a:stretch>
            <a:fillRect/>
          </a:stretch>
        </p:blipFill>
        <p:spPr bwMode="auto">
          <a:xfrm>
            <a:off x="4665394" y="2458022"/>
            <a:ext cx="456153" cy="566736"/>
          </a:xfrm>
          <a:prstGeom prst="rect">
            <a:avLst/>
          </a:prstGeom>
          <a:noFill/>
        </p:spPr>
      </p:pic>
      <p:pic>
        <p:nvPicPr>
          <p:cNvPr id="7" name="Picture 2" descr="A1004耳朵"/>
          <p:cNvPicPr>
            <a:picLocks noChangeAspect="1" noChangeArrowheads="1"/>
          </p:cNvPicPr>
          <p:nvPr/>
        </p:nvPicPr>
        <p:blipFill>
          <a:blip r:embed="rId3" cstate="print"/>
          <a:srcRect/>
          <a:stretch>
            <a:fillRect/>
          </a:stretch>
        </p:blipFill>
        <p:spPr bwMode="auto">
          <a:xfrm>
            <a:off x="5268553" y="2444369"/>
            <a:ext cx="464281" cy="641150"/>
          </a:xfrm>
          <a:prstGeom prst="rect">
            <a:avLst/>
          </a:prstGeom>
          <a:noFill/>
        </p:spPr>
      </p:pic>
      <p:pic>
        <p:nvPicPr>
          <p:cNvPr id="8" name="Picture 5" descr="A1008牙齒"/>
          <p:cNvPicPr>
            <a:picLocks noChangeAspect="1" noChangeArrowheads="1"/>
          </p:cNvPicPr>
          <p:nvPr/>
        </p:nvPicPr>
        <p:blipFill>
          <a:blip r:embed="rId4" cstate="print"/>
          <a:srcRect/>
          <a:stretch>
            <a:fillRect/>
          </a:stretch>
        </p:blipFill>
        <p:spPr bwMode="auto">
          <a:xfrm>
            <a:off x="3491880" y="2523845"/>
            <a:ext cx="428628" cy="616153"/>
          </a:xfrm>
          <a:prstGeom prst="rect">
            <a:avLst/>
          </a:prstGeom>
          <a:noFill/>
        </p:spPr>
      </p:pic>
      <p:pic>
        <p:nvPicPr>
          <p:cNvPr id="9" name="Picture 4" descr="A1001眼睛"/>
          <p:cNvPicPr>
            <a:picLocks noChangeAspect="1" noChangeArrowheads="1"/>
          </p:cNvPicPr>
          <p:nvPr/>
        </p:nvPicPr>
        <p:blipFill>
          <a:blip r:embed="rId5" cstate="print"/>
          <a:srcRect/>
          <a:stretch>
            <a:fillRect/>
          </a:stretch>
        </p:blipFill>
        <p:spPr bwMode="auto">
          <a:xfrm>
            <a:off x="4111744" y="2523845"/>
            <a:ext cx="444503" cy="500066"/>
          </a:xfrm>
          <a:prstGeom prst="rect">
            <a:avLst/>
          </a:prstGeom>
          <a:noFill/>
        </p:spPr>
      </p:pic>
      <p:pic>
        <p:nvPicPr>
          <p:cNvPr id="10" name="Picture 1" descr="A1003鼻子"/>
          <p:cNvPicPr>
            <a:picLocks noChangeAspect="1" noChangeArrowheads="1"/>
          </p:cNvPicPr>
          <p:nvPr/>
        </p:nvPicPr>
        <p:blipFill>
          <a:blip r:embed="rId6" cstate="print"/>
          <a:srcRect/>
          <a:stretch>
            <a:fillRect/>
          </a:stretch>
        </p:blipFill>
        <p:spPr bwMode="auto">
          <a:xfrm>
            <a:off x="5796135" y="2377444"/>
            <a:ext cx="590987" cy="812607"/>
          </a:xfrm>
          <a:prstGeom prst="rect">
            <a:avLst/>
          </a:prstGeom>
          <a:noFill/>
        </p:spPr>
      </p:pic>
      <p:sp>
        <p:nvSpPr>
          <p:cNvPr id="11" name="文字方塊 10"/>
          <p:cNvSpPr txBox="1"/>
          <p:nvPr/>
        </p:nvSpPr>
        <p:spPr>
          <a:xfrm>
            <a:off x="4286248" y="5786454"/>
            <a:ext cx="1214446" cy="923330"/>
          </a:xfrm>
          <a:prstGeom prst="rect">
            <a:avLst/>
          </a:prstGeom>
          <a:noFill/>
        </p:spPr>
        <p:txBody>
          <a:bodyPr wrap="square" rtlCol="0">
            <a:spAutoFit/>
          </a:bodyPr>
          <a:lstStyle/>
          <a:p>
            <a:r>
              <a:rPr lang="zh-TW" altLang="en-US" dirty="0"/>
              <a:t>書信寫作觀察日記</a:t>
            </a:r>
            <a:endParaRPr lang="en-US" altLang="zh-TW" dirty="0"/>
          </a:p>
          <a:p>
            <a:endParaRPr lang="zh-TW" altLang="en-US" dirty="0"/>
          </a:p>
        </p:txBody>
      </p:sp>
      <p:pic>
        <p:nvPicPr>
          <p:cNvPr id="14" name="Picture 2" descr="https://fbcdn-sphotos-d-a.akamaihd.net/hphotos-ak-xpa1/v/t1.0-9/11169880_992020427477179_5732865596358422383_n.jpg?oh=00b2a55df1af8224539755fcd269a5f8&amp;oe=55E1A74C&amp;__gda__=1440382964_0ab5e261c4f96de32016957876f686a5"/>
          <p:cNvPicPr>
            <a:picLocks noChangeAspect="1" noChangeArrowheads="1"/>
          </p:cNvPicPr>
          <p:nvPr/>
        </p:nvPicPr>
        <p:blipFill>
          <a:blip r:embed="rId7" cstate="print"/>
          <a:srcRect/>
          <a:stretch>
            <a:fillRect/>
          </a:stretch>
        </p:blipFill>
        <p:spPr bwMode="auto">
          <a:xfrm>
            <a:off x="6540268" y="1571612"/>
            <a:ext cx="2532878" cy="4131423"/>
          </a:xfrm>
          <a:prstGeom prst="rect">
            <a:avLst/>
          </a:prstGeom>
          <a:noFill/>
        </p:spPr>
      </p:pic>
    </p:spTree>
    <p:extLst>
      <p:ext uri="{BB962C8B-B14F-4D97-AF65-F5344CB8AC3E}">
        <p14:creationId xmlns:p14="http://schemas.microsoft.com/office/powerpoint/2010/main" val="32130620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30"/>
          <p:cNvGrpSpPr/>
          <p:nvPr/>
        </p:nvGrpSpPr>
        <p:grpSpPr>
          <a:xfrm>
            <a:off x="6121960" y="2876459"/>
            <a:ext cx="1088907" cy="433280"/>
            <a:chOff x="6570297" y="0"/>
            <a:chExt cx="821143" cy="433280"/>
          </a:xfrm>
        </p:grpSpPr>
        <p:sp>
          <p:nvSpPr>
            <p:cNvPr id="32" name="圓角矩形 31"/>
            <p:cNvSpPr/>
            <p:nvPr/>
          </p:nvSpPr>
          <p:spPr>
            <a:xfrm>
              <a:off x="6596299" y="0"/>
              <a:ext cx="795141" cy="433280"/>
            </a:xfrm>
            <a:prstGeom prst="roundRect">
              <a:avLst>
                <a:gd name="adj" fmla="val 10000"/>
              </a:avLst>
            </a:prstGeom>
            <a:ln>
              <a:solidFill>
                <a:srgbClr val="FF0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圓角矩形 4"/>
            <p:cNvSpPr/>
            <p:nvPr/>
          </p:nvSpPr>
          <p:spPr>
            <a:xfrm>
              <a:off x="6570297" y="25380"/>
              <a:ext cx="769761" cy="4079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人物</a:t>
              </a:r>
            </a:p>
          </p:txBody>
        </p:sp>
      </p:grpSp>
      <p:graphicFrame>
        <p:nvGraphicFramePr>
          <p:cNvPr id="37" name="表格 36"/>
          <p:cNvGraphicFramePr>
            <a:graphicFrameLocks noGrp="1"/>
          </p:cNvGraphicFramePr>
          <p:nvPr/>
        </p:nvGraphicFramePr>
        <p:xfrm>
          <a:off x="3000364" y="3429001"/>
          <a:ext cx="2214216" cy="3110063"/>
        </p:xfrm>
        <a:graphic>
          <a:graphicData uri="http://schemas.openxmlformats.org/drawingml/2006/table">
            <a:tbl>
              <a:tblPr firstRow="1" bandRow="1">
                <a:tableStyleId>{9D7B26C5-4107-4FEC-AEDC-1716B250A1EF}</a:tableStyleId>
              </a:tblPr>
              <a:tblGrid>
                <a:gridCol w="598014">
                  <a:extLst>
                    <a:ext uri="{9D8B030D-6E8A-4147-A177-3AD203B41FA5}">
                      <a16:colId xmlns:a16="http://schemas.microsoft.com/office/drawing/2014/main" xmlns="" val="20000"/>
                    </a:ext>
                  </a:extLst>
                </a:gridCol>
                <a:gridCol w="510386">
                  <a:extLst>
                    <a:ext uri="{9D8B030D-6E8A-4147-A177-3AD203B41FA5}">
                      <a16:colId xmlns:a16="http://schemas.microsoft.com/office/drawing/2014/main" xmlns="" val="20001"/>
                    </a:ext>
                  </a:extLst>
                </a:gridCol>
                <a:gridCol w="609749">
                  <a:extLst>
                    <a:ext uri="{9D8B030D-6E8A-4147-A177-3AD203B41FA5}">
                      <a16:colId xmlns:a16="http://schemas.microsoft.com/office/drawing/2014/main" xmlns="" val="20002"/>
                    </a:ext>
                  </a:extLst>
                </a:gridCol>
                <a:gridCol w="496067">
                  <a:extLst>
                    <a:ext uri="{9D8B030D-6E8A-4147-A177-3AD203B41FA5}">
                      <a16:colId xmlns:a16="http://schemas.microsoft.com/office/drawing/2014/main" xmlns="" val="20003"/>
                    </a:ext>
                  </a:extLst>
                </a:gridCol>
              </a:tblGrid>
              <a:tr h="1517946">
                <a:tc>
                  <a:txBody>
                    <a:bodyPr/>
                    <a:lstStyle/>
                    <a:p>
                      <a:r>
                        <a:rPr lang="zh-TW" altLang="en-US" dirty="0"/>
                        <a:t>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一邊</a:t>
                      </a:r>
                      <a:endParaRPr lang="en-US" altLang="zh-TW" dirty="0"/>
                    </a:p>
                    <a:p>
                      <a:r>
                        <a:rPr lang="zh-TW" altLang="en-US" dirty="0"/>
                        <a:t>一邊</a:t>
                      </a:r>
                      <a:endParaRPr lang="en-US" altLang="zh-TW" dirty="0"/>
                    </a:p>
                    <a:p>
                      <a:endParaRPr lang="en-US" altLang="zh-TW"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聞</a:t>
                      </a:r>
                      <a:endParaRPr lang="en-US" altLang="zh-TW" dirty="0"/>
                    </a:p>
                    <a:p>
                      <a:r>
                        <a:rPr lang="zh-TW" altLang="en-US" dirty="0"/>
                        <a:t>看</a:t>
                      </a:r>
                      <a:endParaRPr lang="en-US" altLang="zh-TW" dirty="0"/>
                    </a:p>
                    <a:p>
                      <a:r>
                        <a:rPr lang="zh-TW" altLang="en-US" dirty="0"/>
                        <a:t>吃</a:t>
                      </a:r>
                      <a:endParaRPr lang="en-US" altLang="zh-TW" dirty="0"/>
                    </a:p>
                    <a:p>
                      <a:r>
                        <a:rPr lang="zh-TW" altLang="en-US" dirty="0"/>
                        <a:t>起來</a:t>
                      </a:r>
                      <a:endParaRPr lang="en-US" altLang="zh-TW"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一</a:t>
                      </a:r>
                      <a:endParaRPr lang="en-US" altLang="zh-TW" dirty="0"/>
                    </a:p>
                    <a:p>
                      <a:endParaRPr lang="en-US" altLang="zh-TW" dirty="0"/>
                    </a:p>
                    <a:p>
                      <a:r>
                        <a:rPr lang="zh-TW" altLang="en-US" dirty="0"/>
                        <a:t> 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96631">
                <a:tc>
                  <a:txBody>
                    <a:bodyPr/>
                    <a:lstStyle/>
                    <a:p>
                      <a:r>
                        <a:rPr lang="zh-TW" altLang="en-US" dirty="0"/>
                        <a:t>譬</a:t>
                      </a:r>
                      <a:endParaRPr lang="en-US" altLang="zh-TW" dirty="0"/>
                    </a:p>
                    <a:p>
                      <a:r>
                        <a:rPr lang="zh-TW" altLang="en-US" dirty="0"/>
                        <a:t>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並列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摹寫</a:t>
                      </a:r>
                      <a:endParaRPr lang="en-US" altLang="zh-TW" dirty="0"/>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承接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77717">
                <a:tc>
                  <a:txBody>
                    <a:bodyPr/>
                    <a:lstStyle/>
                    <a:p>
                      <a:r>
                        <a:rPr lang="zh-TW" altLang="en-US" dirty="0"/>
                        <a:t>誇</a:t>
                      </a:r>
                      <a:endParaRPr lang="en-US" altLang="zh-TW" dirty="0"/>
                    </a:p>
                    <a:p>
                      <a:r>
                        <a:rPr lang="zh-TW" altLang="en-US" dirty="0"/>
                        <a:t>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排比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38" name="表格 37"/>
          <p:cNvGraphicFramePr>
            <a:graphicFrameLocks noGrp="1"/>
          </p:cNvGraphicFramePr>
          <p:nvPr/>
        </p:nvGraphicFramePr>
        <p:xfrm>
          <a:off x="539552" y="3501008"/>
          <a:ext cx="1927075" cy="2978629"/>
        </p:xfrm>
        <a:graphic>
          <a:graphicData uri="http://schemas.openxmlformats.org/drawingml/2006/table">
            <a:tbl>
              <a:tblPr firstRow="1" bandRow="1">
                <a:tableStyleId>{9D7B26C5-4107-4FEC-AEDC-1716B250A1EF}</a:tableStyleId>
              </a:tblPr>
              <a:tblGrid>
                <a:gridCol w="504056">
                  <a:extLst>
                    <a:ext uri="{9D8B030D-6E8A-4147-A177-3AD203B41FA5}">
                      <a16:colId xmlns:a16="http://schemas.microsoft.com/office/drawing/2014/main" xmlns="" val="20000"/>
                    </a:ext>
                  </a:extLst>
                </a:gridCol>
                <a:gridCol w="486915">
                  <a:extLst>
                    <a:ext uri="{9D8B030D-6E8A-4147-A177-3AD203B41FA5}">
                      <a16:colId xmlns:a16="http://schemas.microsoft.com/office/drawing/2014/main" xmlns="" val="20001"/>
                    </a:ext>
                  </a:extLst>
                </a:gridCol>
                <a:gridCol w="449189">
                  <a:extLst>
                    <a:ext uri="{9D8B030D-6E8A-4147-A177-3AD203B41FA5}">
                      <a16:colId xmlns:a16="http://schemas.microsoft.com/office/drawing/2014/main" xmlns="" val="20002"/>
                    </a:ext>
                  </a:extLst>
                </a:gridCol>
                <a:gridCol w="486915">
                  <a:extLst>
                    <a:ext uri="{9D8B030D-6E8A-4147-A177-3AD203B41FA5}">
                      <a16:colId xmlns:a16="http://schemas.microsoft.com/office/drawing/2014/main" xmlns="" val="20003"/>
                    </a:ext>
                  </a:extLst>
                </a:gridCol>
              </a:tblGrid>
              <a:tr h="1536171">
                <a:tc>
                  <a:txBody>
                    <a:bodyPr/>
                    <a:lstStyle/>
                    <a:p>
                      <a:r>
                        <a:rPr lang="zh-TW" altLang="en-US" dirty="0"/>
                        <a:t>啊哇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香噴噴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不但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只要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24069">
                <a:tc>
                  <a:txBody>
                    <a:bodyPr/>
                    <a:lstStyle/>
                    <a:p>
                      <a:r>
                        <a:rPr lang="zh-TW" altLang="en-US" dirty="0"/>
                        <a:t>感嘆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類疊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遞進</a:t>
                      </a:r>
                      <a:endParaRPr lang="en-US" altLang="zh-TW" dirty="0"/>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條件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528058">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40" name="表格 39"/>
          <p:cNvGraphicFramePr>
            <a:graphicFrameLocks noGrp="1"/>
          </p:cNvGraphicFramePr>
          <p:nvPr/>
        </p:nvGraphicFramePr>
        <p:xfrm>
          <a:off x="7563989" y="3525520"/>
          <a:ext cx="824436" cy="2927816"/>
        </p:xfrm>
        <a:graphic>
          <a:graphicData uri="http://schemas.openxmlformats.org/drawingml/2006/table">
            <a:tbl>
              <a:tblPr firstRow="1" bandRow="1">
                <a:tableStyleId>{9D7B26C5-4107-4FEC-AEDC-1716B250A1EF}</a:tableStyleId>
              </a:tblPr>
              <a:tblGrid>
                <a:gridCol w="437841">
                  <a:extLst>
                    <a:ext uri="{9D8B030D-6E8A-4147-A177-3AD203B41FA5}">
                      <a16:colId xmlns:a16="http://schemas.microsoft.com/office/drawing/2014/main" xmlns="" val="20000"/>
                    </a:ext>
                  </a:extLst>
                </a:gridCol>
                <a:gridCol w="386595">
                  <a:extLst>
                    <a:ext uri="{9D8B030D-6E8A-4147-A177-3AD203B41FA5}">
                      <a16:colId xmlns:a16="http://schemas.microsoft.com/office/drawing/2014/main" xmlns="" val="20001"/>
                    </a:ext>
                  </a:extLst>
                </a:gridCol>
              </a:tblGrid>
              <a:tr h="1777602">
                <a:tc>
                  <a:txBody>
                    <a:bodyPr/>
                    <a:lstStyle/>
                    <a:p>
                      <a:r>
                        <a:rPr lang="zh-TW" altLang="en-US" dirty="0"/>
                        <a:t>為了</a:t>
                      </a:r>
                      <a:endParaRPr lang="en-US" altLang="zh-TW" dirty="0"/>
                    </a:p>
                    <a:p>
                      <a:endParaRPr lang="en-US" altLang="zh-TW"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因為</a:t>
                      </a:r>
                      <a:endParaRPr lang="en-US" altLang="zh-TW"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150214">
                <a:tc>
                  <a:txBody>
                    <a:bodyPr/>
                    <a:lstStyle/>
                    <a:p>
                      <a:r>
                        <a:rPr lang="zh-TW" altLang="en-US" dirty="0"/>
                        <a:t>目的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dirty="0"/>
                        <a:t>因果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pSp>
        <p:nvGrpSpPr>
          <p:cNvPr id="3" name="群組 40"/>
          <p:cNvGrpSpPr/>
          <p:nvPr/>
        </p:nvGrpSpPr>
        <p:grpSpPr>
          <a:xfrm>
            <a:off x="439783" y="2811980"/>
            <a:ext cx="1987757" cy="526699"/>
            <a:chOff x="6492652" y="-153005"/>
            <a:chExt cx="886098" cy="647445"/>
          </a:xfrm>
        </p:grpSpPr>
        <p:sp>
          <p:nvSpPr>
            <p:cNvPr id="42" name="圓角矩形 41"/>
            <p:cNvSpPr/>
            <p:nvPr/>
          </p:nvSpPr>
          <p:spPr>
            <a:xfrm>
              <a:off x="6596299" y="-153005"/>
              <a:ext cx="782451" cy="586285"/>
            </a:xfrm>
            <a:prstGeom prst="roundRect">
              <a:avLst>
                <a:gd name="adj" fmla="val 10000"/>
              </a:avLst>
            </a:prstGeom>
            <a:ln>
              <a:solidFill>
                <a:srgbClr val="FF0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3" name="圓角矩形 4"/>
            <p:cNvSpPr/>
            <p:nvPr/>
          </p:nvSpPr>
          <p:spPr>
            <a:xfrm>
              <a:off x="6492652" y="-153005"/>
              <a:ext cx="886098" cy="6474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dirty="0">
                  <a:latin typeface="標楷體" panose="03000509000000000000" pitchFamily="65" charset="-120"/>
                  <a:ea typeface="標楷體" panose="03000509000000000000" pitchFamily="65" charset="-120"/>
                </a:rPr>
                <a:t>感受</a:t>
              </a:r>
              <a:endParaRPr lang="zh-TW" altLang="en-US" sz="2800" kern="1200" dirty="0">
                <a:latin typeface="標楷體" panose="03000509000000000000" pitchFamily="65" charset="-120"/>
                <a:ea typeface="標楷體" panose="03000509000000000000" pitchFamily="65" charset="-120"/>
              </a:endParaRPr>
            </a:p>
          </p:txBody>
        </p:sp>
      </p:grpSp>
      <p:grpSp>
        <p:nvGrpSpPr>
          <p:cNvPr id="4" name="群組 43"/>
          <p:cNvGrpSpPr/>
          <p:nvPr/>
        </p:nvGrpSpPr>
        <p:grpSpPr>
          <a:xfrm>
            <a:off x="7524328" y="2849839"/>
            <a:ext cx="1174852" cy="433280"/>
            <a:chOff x="6596299" y="0"/>
            <a:chExt cx="795141" cy="433280"/>
          </a:xfrm>
        </p:grpSpPr>
        <p:sp>
          <p:nvSpPr>
            <p:cNvPr id="45" name="圓角矩形 44"/>
            <p:cNvSpPr/>
            <p:nvPr/>
          </p:nvSpPr>
          <p:spPr>
            <a:xfrm>
              <a:off x="6596299" y="0"/>
              <a:ext cx="795141" cy="433280"/>
            </a:xfrm>
            <a:prstGeom prst="roundRect">
              <a:avLst>
                <a:gd name="adj" fmla="val 10000"/>
              </a:avLst>
            </a:prstGeom>
            <a:ln>
              <a:solidFill>
                <a:srgbClr val="FF0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6" name="圓角矩形 4"/>
            <p:cNvSpPr/>
            <p:nvPr/>
          </p:nvSpPr>
          <p:spPr>
            <a:xfrm>
              <a:off x="6608989" y="12690"/>
              <a:ext cx="769761" cy="4079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dirty="0">
                  <a:latin typeface="標楷體" panose="03000509000000000000" pitchFamily="65" charset="-120"/>
                  <a:ea typeface="標楷體" panose="03000509000000000000" pitchFamily="65" charset="-120"/>
                </a:rPr>
                <a:t>時間</a:t>
              </a:r>
              <a:endParaRPr lang="zh-TW" altLang="en-US" sz="2800" kern="1200" dirty="0">
                <a:latin typeface="標楷體" panose="03000509000000000000" pitchFamily="65" charset="-120"/>
                <a:ea typeface="標楷體" panose="03000509000000000000" pitchFamily="65" charset="-120"/>
              </a:endParaRPr>
            </a:p>
          </p:txBody>
        </p:sp>
      </p:grpSp>
      <p:grpSp>
        <p:nvGrpSpPr>
          <p:cNvPr id="5" name="群組 46"/>
          <p:cNvGrpSpPr/>
          <p:nvPr/>
        </p:nvGrpSpPr>
        <p:grpSpPr>
          <a:xfrm>
            <a:off x="6056980" y="3525520"/>
            <a:ext cx="1092844" cy="494440"/>
            <a:chOff x="6492652" y="0"/>
            <a:chExt cx="898788" cy="494440"/>
          </a:xfrm>
        </p:grpSpPr>
        <p:sp>
          <p:nvSpPr>
            <p:cNvPr id="48" name="圓角矩形 47"/>
            <p:cNvSpPr/>
            <p:nvPr/>
          </p:nvSpPr>
          <p:spPr>
            <a:xfrm>
              <a:off x="6596299" y="0"/>
              <a:ext cx="795141" cy="433280"/>
            </a:xfrm>
            <a:prstGeom prst="roundRect">
              <a:avLst>
                <a:gd name="adj" fmla="val 10000"/>
              </a:avLst>
            </a:prstGeom>
            <a:ln>
              <a:solidFill>
                <a:srgbClr val="FF0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9" name="圓角矩形 4"/>
            <p:cNvSpPr/>
            <p:nvPr/>
          </p:nvSpPr>
          <p:spPr>
            <a:xfrm>
              <a:off x="6492652" y="12690"/>
              <a:ext cx="886098" cy="4817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dirty="0">
                  <a:latin typeface="標楷體" panose="03000509000000000000" pitchFamily="65" charset="-120"/>
                  <a:ea typeface="標楷體" panose="03000509000000000000" pitchFamily="65" charset="-120"/>
                </a:rPr>
                <a:t>地點</a:t>
              </a:r>
              <a:endParaRPr lang="zh-TW" altLang="en-US" sz="2800" kern="1200" dirty="0">
                <a:latin typeface="標楷體" panose="03000509000000000000" pitchFamily="65" charset="-120"/>
                <a:ea typeface="標楷體" panose="03000509000000000000" pitchFamily="65" charset="-120"/>
              </a:endParaRPr>
            </a:p>
          </p:txBody>
        </p:sp>
      </p:grpSp>
      <p:grpSp>
        <p:nvGrpSpPr>
          <p:cNvPr id="6" name="群組 49"/>
          <p:cNvGrpSpPr/>
          <p:nvPr/>
        </p:nvGrpSpPr>
        <p:grpSpPr>
          <a:xfrm>
            <a:off x="2627784" y="2827989"/>
            <a:ext cx="2808312" cy="494440"/>
            <a:chOff x="6492652" y="0"/>
            <a:chExt cx="898788" cy="494440"/>
          </a:xfrm>
        </p:grpSpPr>
        <p:sp>
          <p:nvSpPr>
            <p:cNvPr id="51" name="圓角矩形 50"/>
            <p:cNvSpPr/>
            <p:nvPr/>
          </p:nvSpPr>
          <p:spPr>
            <a:xfrm>
              <a:off x="6596299" y="0"/>
              <a:ext cx="795141" cy="433280"/>
            </a:xfrm>
            <a:prstGeom prst="roundRect">
              <a:avLst>
                <a:gd name="adj" fmla="val 10000"/>
              </a:avLst>
            </a:prstGeom>
            <a:ln>
              <a:solidFill>
                <a:srgbClr val="FF0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2" name="圓角矩形 4"/>
            <p:cNvSpPr/>
            <p:nvPr/>
          </p:nvSpPr>
          <p:spPr>
            <a:xfrm>
              <a:off x="6492652" y="12690"/>
              <a:ext cx="886098" cy="4817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dirty="0">
                  <a:latin typeface="標楷體" panose="03000509000000000000" pitchFamily="65" charset="-120"/>
                  <a:ea typeface="標楷體" panose="03000509000000000000" pitchFamily="65" charset="-120"/>
                </a:rPr>
                <a:t>活    動</a:t>
              </a:r>
              <a:endParaRPr lang="zh-TW" altLang="en-US" sz="2800" kern="1200" dirty="0">
                <a:latin typeface="標楷體" panose="03000509000000000000" pitchFamily="65" charset="-120"/>
                <a:ea typeface="標楷體" panose="03000509000000000000" pitchFamily="65" charset="-120"/>
              </a:endParaRPr>
            </a:p>
          </p:txBody>
        </p:sp>
      </p:grpSp>
      <p:pic>
        <p:nvPicPr>
          <p:cNvPr id="23" name="Picture 3" descr="星期日"/>
          <p:cNvPicPr>
            <a:picLocks noChangeAspect="1" noChangeArrowheads="1"/>
          </p:cNvPicPr>
          <p:nvPr/>
        </p:nvPicPr>
        <p:blipFill>
          <a:blip r:embed="rId2" cstate="print"/>
          <a:srcRect r="2466" b="5925"/>
          <a:stretch>
            <a:fillRect/>
          </a:stretch>
        </p:blipFill>
        <p:spPr bwMode="auto">
          <a:xfrm>
            <a:off x="7134394" y="419737"/>
            <a:ext cx="1730385" cy="20759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4" descr="加麵粉"/>
          <p:cNvPicPr>
            <a:picLocks noChangeAspect="1" noChangeArrowheads="1"/>
          </p:cNvPicPr>
          <p:nvPr/>
        </p:nvPicPr>
        <p:blipFill>
          <a:blip r:embed="rId3" cstate="print"/>
          <a:srcRect/>
          <a:stretch>
            <a:fillRect/>
          </a:stretch>
        </p:blipFill>
        <p:spPr bwMode="auto">
          <a:xfrm>
            <a:off x="5117874" y="416814"/>
            <a:ext cx="1784910" cy="21631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5" descr="爸爸"/>
          <p:cNvPicPr>
            <a:picLocks noChangeAspect="1" noChangeArrowheads="1"/>
          </p:cNvPicPr>
          <p:nvPr/>
        </p:nvPicPr>
        <p:blipFill>
          <a:blip r:embed="rId4" cstate="print"/>
          <a:srcRect/>
          <a:stretch>
            <a:fillRect/>
          </a:stretch>
        </p:blipFill>
        <p:spPr bwMode="auto">
          <a:xfrm>
            <a:off x="2903126" y="377616"/>
            <a:ext cx="1889598" cy="21602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6" descr="123"/>
          <p:cNvPicPr>
            <a:picLocks noChangeAspect="1" noChangeArrowheads="1"/>
          </p:cNvPicPr>
          <p:nvPr/>
        </p:nvPicPr>
        <p:blipFill>
          <a:blip r:embed="rId5" cstate="print"/>
          <a:srcRect l="60162" t="61980" r="2438" b="8896"/>
          <a:stretch>
            <a:fillRect/>
          </a:stretch>
        </p:blipFill>
        <p:spPr bwMode="auto">
          <a:xfrm>
            <a:off x="663885" y="520907"/>
            <a:ext cx="1753621" cy="19924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447204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827584" y="385113"/>
            <a:ext cx="5508612" cy="714380"/>
          </a:xfrm>
        </p:spPr>
        <p:txBody>
          <a:bodyPr>
            <a:normAutofit/>
          </a:bodyPr>
          <a:lstStyle/>
          <a:p>
            <a:r>
              <a:rPr lang="zh-TW" altLang="en-US" sz="4000" dirty="0">
                <a:solidFill>
                  <a:schemeClr val="tx1"/>
                </a:solidFill>
                <a:latin typeface="標楷體" pitchFamily="65" charset="-120"/>
                <a:ea typeface="標楷體" pitchFamily="65" charset="-120"/>
              </a:rPr>
              <a:t>日記寫作</a:t>
            </a:r>
            <a:r>
              <a:rPr lang="en-US" altLang="zh-TW" sz="4000" dirty="0">
                <a:solidFill>
                  <a:schemeClr val="tx1"/>
                </a:solidFill>
                <a:latin typeface="標楷體" pitchFamily="65" charset="-120"/>
                <a:ea typeface="標楷體" pitchFamily="65" charset="-120"/>
              </a:rPr>
              <a:t>(</a:t>
            </a:r>
            <a:r>
              <a:rPr lang="zh-TW" altLang="en-US" sz="4000" dirty="0">
                <a:solidFill>
                  <a:schemeClr val="tx1"/>
                </a:solidFill>
                <a:latin typeface="標楷體" pitchFamily="65" charset="-120"/>
                <a:ea typeface="標楷體" pitchFamily="65" charset="-120"/>
              </a:rPr>
              <a:t>克漏字填空</a:t>
            </a:r>
            <a:r>
              <a:rPr lang="en-US" altLang="zh-TW" sz="4000" dirty="0">
                <a:solidFill>
                  <a:schemeClr val="tx1"/>
                </a:solidFill>
                <a:latin typeface="標楷體" pitchFamily="65" charset="-120"/>
                <a:ea typeface="標楷體" pitchFamily="65" charset="-120"/>
              </a:rPr>
              <a:t>)</a:t>
            </a:r>
            <a:endParaRPr lang="zh-TW" altLang="en-US" sz="4000" dirty="0">
              <a:solidFill>
                <a:schemeClr val="tx1"/>
              </a:solidFill>
              <a:latin typeface="標楷體" pitchFamily="65" charset="-120"/>
              <a:ea typeface="標楷體" pitchFamily="65" charset="-120"/>
            </a:endParaRPr>
          </a:p>
        </p:txBody>
      </p:sp>
      <p:sp>
        <p:nvSpPr>
          <p:cNvPr id="4" name="Rectangle 3"/>
          <p:cNvSpPr>
            <a:spLocks noGrp="1" noChangeArrowheads="1"/>
          </p:cNvSpPr>
          <p:nvPr>
            <p:ph idx="1"/>
          </p:nvPr>
        </p:nvSpPr>
        <p:spPr>
          <a:xfrm>
            <a:off x="6929454" y="3429000"/>
            <a:ext cx="1928826" cy="3286148"/>
          </a:xfrm>
        </p:spPr>
        <p:style>
          <a:lnRef idx="2">
            <a:schemeClr val="accent6"/>
          </a:lnRef>
          <a:fillRef idx="1">
            <a:schemeClr val="lt1"/>
          </a:fillRef>
          <a:effectRef idx="0">
            <a:schemeClr val="accent6"/>
          </a:effectRef>
          <a:fontRef idx="minor">
            <a:schemeClr val="dk1"/>
          </a:fontRef>
        </p:style>
        <p:txBody>
          <a:bodyPr vert="eaVert">
            <a:normAutofit lnSpcReduction="10000"/>
          </a:bodyPr>
          <a:lstStyle/>
          <a:p>
            <a:pPr>
              <a:buFontTx/>
              <a:buNone/>
            </a:pPr>
            <a:r>
              <a:rPr lang="en-US" altLang="zh-TW" sz="1400" dirty="0">
                <a:latin typeface="標楷體" pitchFamily="65" charset="-120"/>
                <a:ea typeface="標楷體" pitchFamily="65" charset="-120"/>
              </a:rPr>
              <a:t>       </a:t>
            </a:r>
            <a:r>
              <a:rPr lang="zh-TW" altLang="en-US" sz="1400" b="1" dirty="0">
                <a:latin typeface="標楷體" pitchFamily="65" charset="-120"/>
                <a:ea typeface="標楷體" pitchFamily="65" charset="-120"/>
              </a:rPr>
              <a:t>找（春天）</a:t>
            </a:r>
            <a:endParaRPr lang="zh-TW" altLang="zh-TW" sz="1400" dirty="0">
              <a:latin typeface="標楷體" pitchFamily="65" charset="-120"/>
              <a:ea typeface="標楷體" pitchFamily="65" charset="-120"/>
            </a:endParaRPr>
          </a:p>
          <a:p>
            <a:pPr>
              <a:buFontTx/>
              <a:buNone/>
            </a:pPr>
            <a:r>
              <a:rPr lang="zh-TW" altLang="en-US" sz="1400" dirty="0">
                <a:latin typeface="標楷體" pitchFamily="65" charset="-120"/>
                <a:ea typeface="標楷體" pitchFamily="65" charset="-120"/>
              </a:rPr>
              <a:t>星期天</a:t>
            </a:r>
            <a:r>
              <a:rPr lang="zh-TW"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我和</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爸爸</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一起去找</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春天</a:t>
            </a:r>
            <a:r>
              <a:rPr lang="en-US" altLang="zh-TW" sz="1400" dirty="0">
                <a:latin typeface="標楷體" pitchFamily="65" charset="-120"/>
                <a:ea typeface="標楷體" pitchFamily="65" charset="-120"/>
              </a:rPr>
              <a:t>)</a:t>
            </a:r>
          </a:p>
          <a:p>
            <a:pPr>
              <a:buFontTx/>
              <a:buNone/>
            </a:pPr>
            <a:r>
              <a:rPr lang="zh-TW" altLang="en-US" sz="1400" dirty="0">
                <a:latin typeface="標楷體" pitchFamily="65" charset="-120"/>
                <a:ea typeface="標楷體" pitchFamily="65" charset="-120"/>
              </a:rPr>
              <a:t>我們來到</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公園</a:t>
            </a:r>
            <a:r>
              <a:rPr lang="en-US" altLang="zh-TW" sz="1400" dirty="0">
                <a:latin typeface="標楷體" pitchFamily="65" charset="-120"/>
                <a:ea typeface="標楷體" pitchFamily="65" charset="-120"/>
              </a:rPr>
              <a:t>)</a:t>
            </a:r>
            <a:r>
              <a:rPr lang="zh-TW"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一邊</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跑</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，一邊</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跳</a:t>
            </a:r>
            <a:r>
              <a:rPr lang="en-US" altLang="zh-TW" sz="1400" dirty="0">
                <a:latin typeface="標楷體" pitchFamily="65" charset="-120"/>
                <a:ea typeface="標楷體" pitchFamily="65" charset="-120"/>
              </a:rPr>
              <a:t>)</a:t>
            </a:r>
          </a:p>
          <a:p>
            <a:pPr>
              <a:buFontTx/>
              <a:buNone/>
            </a:pPr>
            <a:r>
              <a:rPr lang="zh-TW" altLang="en-US" sz="1400" dirty="0">
                <a:latin typeface="標楷體" pitchFamily="65" charset="-120"/>
                <a:ea typeface="標楷體" pitchFamily="65" charset="-120"/>
              </a:rPr>
              <a:t>我</a:t>
            </a:r>
            <a:r>
              <a:rPr lang="zh-TW" altLang="en-US" sz="1400" dirty="0">
                <a:solidFill>
                  <a:srgbClr val="FF0000"/>
                </a:solidFill>
                <a:latin typeface="標楷體" pitchFamily="65" charset="-120"/>
                <a:ea typeface="標楷體" pitchFamily="65" charset="-120"/>
              </a:rPr>
              <a:t>看到</a:t>
            </a:r>
            <a:r>
              <a:rPr lang="en-US" altLang="zh-TW" sz="1400" dirty="0">
                <a:solidFill>
                  <a:srgbClr val="FF0000"/>
                </a:solidFill>
                <a:latin typeface="標楷體" pitchFamily="65" charset="-120"/>
                <a:ea typeface="標楷體" pitchFamily="65" charset="-120"/>
              </a:rPr>
              <a:t>(</a:t>
            </a:r>
            <a:r>
              <a:rPr lang="zh-TW" altLang="en-US" sz="1400" dirty="0">
                <a:latin typeface="標楷體" pitchFamily="65" charset="-120"/>
                <a:ea typeface="標楷體" pitchFamily="65" charset="-120"/>
              </a:rPr>
              <a:t>美麗的花</a:t>
            </a:r>
            <a:r>
              <a:rPr lang="en-US" altLang="zh-TW" sz="1400" dirty="0">
                <a:latin typeface="標楷體" pitchFamily="65" charset="-120"/>
                <a:ea typeface="標楷體" pitchFamily="65" charset="-120"/>
              </a:rPr>
              <a:t>)</a:t>
            </a:r>
            <a:r>
              <a:rPr lang="zh-TW" altLang="en-US" sz="1400" dirty="0">
                <a:latin typeface="新細明體"/>
                <a:ea typeface="新細明體"/>
              </a:rPr>
              <a:t>，</a:t>
            </a:r>
            <a:endParaRPr lang="en-US" altLang="zh-TW" sz="1400" dirty="0">
              <a:latin typeface="標楷體" pitchFamily="65" charset="-120"/>
              <a:ea typeface="標楷體" pitchFamily="65" charset="-120"/>
            </a:endParaRPr>
          </a:p>
          <a:p>
            <a:pPr>
              <a:buFontTx/>
              <a:buNone/>
            </a:pPr>
            <a:r>
              <a:rPr lang="zh-TW" altLang="en-US" sz="1400" dirty="0">
                <a:latin typeface="標楷體" pitchFamily="65" charset="-120"/>
                <a:ea typeface="標楷體" pitchFamily="65" charset="-120"/>
              </a:rPr>
              <a:t>我</a:t>
            </a:r>
            <a:r>
              <a:rPr lang="zh-TW" altLang="en-US" sz="1400" dirty="0">
                <a:solidFill>
                  <a:srgbClr val="C00000"/>
                </a:solidFill>
                <a:latin typeface="標楷體" pitchFamily="65" charset="-120"/>
                <a:ea typeface="標楷體" pitchFamily="65" charset="-120"/>
              </a:rPr>
              <a:t>聽到</a:t>
            </a:r>
            <a:r>
              <a:rPr lang="en-US" altLang="zh-TW" sz="1400" dirty="0">
                <a:solidFill>
                  <a:srgbClr val="C00000"/>
                </a:solidFill>
                <a:latin typeface="標楷體" pitchFamily="65" charset="-120"/>
                <a:ea typeface="標楷體" pitchFamily="65" charset="-120"/>
              </a:rPr>
              <a:t>(</a:t>
            </a:r>
            <a:r>
              <a:rPr lang="zh-TW" altLang="en-US" sz="1400" dirty="0">
                <a:latin typeface="標楷體" pitchFamily="65" charset="-120"/>
                <a:ea typeface="標楷體" pitchFamily="65" charset="-120"/>
              </a:rPr>
              <a:t>小鳥吱吱喳喳唱歌</a:t>
            </a:r>
            <a:r>
              <a:rPr lang="en-US" altLang="zh-TW" sz="1400" dirty="0">
                <a:latin typeface="標楷體" pitchFamily="65" charset="-120"/>
                <a:ea typeface="標楷體" pitchFamily="65" charset="-120"/>
              </a:rPr>
              <a:t>)</a:t>
            </a:r>
            <a:r>
              <a:rPr lang="zh-TW" altLang="en-US" sz="1400" dirty="0">
                <a:latin typeface="新細明體"/>
                <a:ea typeface="新細明體"/>
              </a:rPr>
              <a:t>，</a:t>
            </a:r>
            <a:endParaRPr lang="en-US" altLang="zh-TW" sz="1400" dirty="0">
              <a:latin typeface="標楷體" pitchFamily="65" charset="-120"/>
              <a:ea typeface="標楷體" pitchFamily="65" charset="-120"/>
            </a:endParaRPr>
          </a:p>
          <a:p>
            <a:pPr>
              <a:buFontTx/>
              <a:buNone/>
            </a:pPr>
            <a:r>
              <a:rPr lang="zh-TW" altLang="en-US" sz="1400" dirty="0">
                <a:latin typeface="標楷體" pitchFamily="65" charset="-120"/>
                <a:ea typeface="標楷體" pitchFamily="65" charset="-120"/>
              </a:rPr>
              <a:t>我感到很</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開心</a:t>
            </a:r>
            <a:r>
              <a:rPr lang="en-US" altLang="zh-TW" sz="1400" dirty="0">
                <a:latin typeface="標楷體" pitchFamily="65" charset="-120"/>
                <a:ea typeface="標楷體" pitchFamily="65" charset="-120"/>
              </a:rPr>
              <a:t>)</a:t>
            </a:r>
            <a:r>
              <a:rPr lang="zh-TW" altLang="zh-TW" sz="1400" dirty="0">
                <a:latin typeface="標楷體" pitchFamily="65" charset="-120"/>
                <a:ea typeface="標楷體" pitchFamily="65" charset="-120"/>
              </a:rPr>
              <a:t>，</a:t>
            </a:r>
            <a:endParaRPr lang="en-US" altLang="zh-TW" sz="1400" dirty="0">
              <a:latin typeface="標楷體" pitchFamily="65" charset="-120"/>
              <a:ea typeface="標楷體" pitchFamily="65" charset="-120"/>
            </a:endParaRPr>
          </a:p>
          <a:p>
            <a:pPr>
              <a:buFontTx/>
              <a:buNone/>
            </a:pP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溫暖</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的</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春天</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真是</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舒服</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呀！</a:t>
            </a:r>
            <a:endParaRPr lang="en-US" altLang="zh-TW" sz="1400" dirty="0">
              <a:latin typeface="標楷體" pitchFamily="65" charset="-120"/>
              <a:ea typeface="標楷體" pitchFamily="65" charset="-120"/>
            </a:endParaRPr>
          </a:p>
          <a:p>
            <a:pPr>
              <a:buFontTx/>
              <a:buNone/>
            </a:pPr>
            <a:endParaRPr lang="en-US" altLang="zh-TW" sz="1600" dirty="0">
              <a:latin typeface="標楷體" pitchFamily="65" charset="-120"/>
              <a:ea typeface="標楷體" pitchFamily="65" charset="-120"/>
            </a:endParaRPr>
          </a:p>
          <a:p>
            <a:pPr>
              <a:buFontTx/>
              <a:buNone/>
            </a:pPr>
            <a:endParaRPr lang="en-US" altLang="zh-TW" sz="2000" dirty="0">
              <a:latin typeface="標楷體" pitchFamily="65" charset="-120"/>
              <a:ea typeface="標楷體" pitchFamily="65" charset="-120"/>
            </a:endParaRPr>
          </a:p>
          <a:p>
            <a:pPr>
              <a:buFontTx/>
              <a:buNone/>
            </a:pPr>
            <a:endParaRPr lang="en-US" altLang="zh-TW" sz="2000" dirty="0">
              <a:latin typeface="標楷體" pitchFamily="65" charset="-120"/>
              <a:ea typeface="標楷體" pitchFamily="65" charset="-120"/>
            </a:endParaRPr>
          </a:p>
          <a:p>
            <a:pPr eaLnBrk="1" hangingPunct="1">
              <a:lnSpc>
                <a:spcPct val="200000"/>
              </a:lnSpc>
              <a:buFontTx/>
              <a:buNone/>
            </a:pPr>
            <a:endParaRPr lang="en-US" altLang="zh-TW" dirty="0">
              <a:latin typeface="標楷體" pitchFamily="65" charset="-120"/>
              <a:ea typeface="標楷體" pitchFamily="65" charset="-120"/>
            </a:endParaRPr>
          </a:p>
          <a:p>
            <a:pPr eaLnBrk="1" hangingPunct="1">
              <a:lnSpc>
                <a:spcPct val="90000"/>
              </a:lnSpc>
              <a:buFontTx/>
              <a:buNone/>
            </a:pPr>
            <a:endParaRPr lang="en-US" altLang="ja-JP" sz="3000" dirty="0">
              <a:latin typeface="標楷體" pitchFamily="65" charset="-120"/>
              <a:ea typeface="標楷體" pitchFamily="65" charset="-120"/>
            </a:endParaRPr>
          </a:p>
        </p:txBody>
      </p:sp>
      <p:graphicFrame>
        <p:nvGraphicFramePr>
          <p:cNvPr id="5" name="表格 4"/>
          <p:cNvGraphicFramePr>
            <a:graphicFrameLocks noGrp="1"/>
          </p:cNvGraphicFramePr>
          <p:nvPr/>
        </p:nvGraphicFramePr>
        <p:xfrm>
          <a:off x="4714875" y="3429000"/>
          <a:ext cx="2000266" cy="3261354"/>
        </p:xfrm>
        <a:graphic>
          <a:graphicData uri="http://schemas.openxmlformats.org/drawingml/2006/table">
            <a:tbl>
              <a:tblPr/>
              <a:tblGrid>
                <a:gridCol w="332779">
                  <a:extLst>
                    <a:ext uri="{9D8B030D-6E8A-4147-A177-3AD203B41FA5}">
                      <a16:colId xmlns:a16="http://schemas.microsoft.com/office/drawing/2014/main" xmlns="" val="20000"/>
                    </a:ext>
                  </a:extLst>
                </a:gridCol>
                <a:gridCol w="332779">
                  <a:extLst>
                    <a:ext uri="{9D8B030D-6E8A-4147-A177-3AD203B41FA5}">
                      <a16:colId xmlns:a16="http://schemas.microsoft.com/office/drawing/2014/main" xmlns="" val="20001"/>
                    </a:ext>
                  </a:extLst>
                </a:gridCol>
                <a:gridCol w="332779">
                  <a:extLst>
                    <a:ext uri="{9D8B030D-6E8A-4147-A177-3AD203B41FA5}">
                      <a16:colId xmlns:a16="http://schemas.microsoft.com/office/drawing/2014/main" xmlns="" val="20002"/>
                    </a:ext>
                  </a:extLst>
                </a:gridCol>
                <a:gridCol w="332779">
                  <a:extLst>
                    <a:ext uri="{9D8B030D-6E8A-4147-A177-3AD203B41FA5}">
                      <a16:colId xmlns:a16="http://schemas.microsoft.com/office/drawing/2014/main" xmlns="" val="20003"/>
                    </a:ext>
                  </a:extLst>
                </a:gridCol>
                <a:gridCol w="336371">
                  <a:extLst>
                    <a:ext uri="{9D8B030D-6E8A-4147-A177-3AD203B41FA5}">
                      <a16:colId xmlns:a16="http://schemas.microsoft.com/office/drawing/2014/main" xmlns="" val="20004"/>
                    </a:ext>
                  </a:extLst>
                </a:gridCol>
                <a:gridCol w="332779">
                  <a:extLst>
                    <a:ext uri="{9D8B030D-6E8A-4147-A177-3AD203B41FA5}">
                      <a16:colId xmlns:a16="http://schemas.microsoft.com/office/drawing/2014/main" xmlns="" val="20005"/>
                    </a:ext>
                  </a:extLst>
                </a:gridCol>
              </a:tblGrid>
              <a:tr h="510747">
                <a:tc rowSpan="2">
                  <a:txBody>
                    <a:bodyPr/>
                    <a:lstStyle/>
                    <a:p>
                      <a:pPr algn="ctr"/>
                      <a:r>
                        <a:rPr lang="zh-TW" altLang="en-US" sz="1400" dirty="0">
                          <a:latin typeface="標楷體" pitchFamily="65" charset="-120"/>
                          <a:ea typeface="標楷體" pitchFamily="65" charset="-120"/>
                        </a:rPr>
                        <a:t>感</a:t>
                      </a:r>
                      <a:endParaRPr lang="en-US" altLang="zh-TW" sz="1400" dirty="0">
                        <a:latin typeface="標楷體" pitchFamily="65" charset="-120"/>
                        <a:ea typeface="標楷體" pitchFamily="65" charset="-120"/>
                      </a:endParaRPr>
                    </a:p>
                    <a:p>
                      <a:pPr algn="ctr"/>
                      <a:r>
                        <a:rPr lang="zh-TW" altLang="en-US" sz="1400" dirty="0">
                          <a:latin typeface="標楷體" pitchFamily="65" charset="-120"/>
                          <a:ea typeface="標楷體" pitchFamily="65" charset="-120"/>
                        </a:rPr>
                        <a:t>受</a:t>
                      </a:r>
                    </a:p>
                  </a:txBody>
                  <a:tcPr marL="91427" marR="91427" marT="45719" marB="45719">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gridSpan="2">
                  <a:txBody>
                    <a:bodyPr/>
                    <a:lstStyle/>
                    <a:p>
                      <a:r>
                        <a:rPr lang="zh-TW" altLang="en-US" sz="1400" dirty="0">
                          <a:latin typeface="標楷體" pitchFamily="65" charset="-120"/>
                          <a:ea typeface="標楷體" pitchFamily="65" charset="-120"/>
                        </a:rPr>
                        <a:t>活</a:t>
                      </a:r>
                      <a:endParaRPr lang="en-US" altLang="zh-TW" sz="1400" dirty="0">
                        <a:latin typeface="標楷體" pitchFamily="65" charset="-120"/>
                        <a:ea typeface="標楷體" pitchFamily="65" charset="-120"/>
                      </a:endParaRPr>
                    </a:p>
                    <a:p>
                      <a:r>
                        <a:rPr lang="zh-TW" altLang="en-US" sz="1400" dirty="0">
                          <a:latin typeface="標楷體" pitchFamily="65" charset="-120"/>
                          <a:ea typeface="標楷體" pitchFamily="65" charset="-120"/>
                        </a:rPr>
                        <a:t>動</a:t>
                      </a:r>
                    </a:p>
                  </a:txBody>
                  <a:tcPr marL="91427" marR="91427"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rowSpan="2">
                  <a:txBody>
                    <a:bodyPr/>
                    <a:lstStyle/>
                    <a:p>
                      <a:r>
                        <a:rPr lang="zh-TW" altLang="en-US" sz="1400" dirty="0">
                          <a:latin typeface="標楷體" pitchFamily="65" charset="-120"/>
                          <a:ea typeface="標楷體" pitchFamily="65" charset="-120"/>
                        </a:rPr>
                        <a:t>地</a:t>
                      </a:r>
                      <a:endParaRPr lang="en-US" altLang="zh-TW" sz="1400" dirty="0">
                        <a:latin typeface="標楷體" pitchFamily="65" charset="-120"/>
                        <a:ea typeface="標楷體" pitchFamily="65" charset="-120"/>
                      </a:endParaRPr>
                    </a:p>
                    <a:p>
                      <a:r>
                        <a:rPr lang="zh-TW" altLang="en-US" sz="1400" dirty="0">
                          <a:latin typeface="標楷體" pitchFamily="65" charset="-120"/>
                          <a:ea typeface="標楷體" pitchFamily="65" charset="-120"/>
                        </a:rPr>
                        <a:t>點</a:t>
                      </a:r>
                    </a:p>
                  </a:txBody>
                  <a:tcPr marL="91427" marR="91427"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en-US" sz="1400" dirty="0">
                          <a:latin typeface="標楷體" pitchFamily="65" charset="-120"/>
                          <a:ea typeface="標楷體" pitchFamily="65" charset="-120"/>
                        </a:rPr>
                        <a:t>人</a:t>
                      </a:r>
                      <a:endParaRPr lang="en-US" altLang="zh-TW" sz="1400" dirty="0">
                        <a:latin typeface="標楷體" pitchFamily="65" charset="-120"/>
                        <a:ea typeface="標楷體" pitchFamily="65" charset="-120"/>
                      </a:endParaRPr>
                    </a:p>
                    <a:p>
                      <a:r>
                        <a:rPr lang="zh-TW" altLang="en-US" sz="1400" dirty="0">
                          <a:latin typeface="標楷體" pitchFamily="65" charset="-120"/>
                          <a:ea typeface="標楷體" pitchFamily="65" charset="-120"/>
                        </a:rPr>
                        <a:t>物</a:t>
                      </a:r>
                    </a:p>
                  </a:txBody>
                  <a:tcPr marL="91427" marR="91427"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en-US" sz="1400" dirty="0">
                          <a:latin typeface="標楷體" pitchFamily="65" charset="-120"/>
                          <a:ea typeface="標楷體" pitchFamily="65" charset="-120"/>
                        </a:rPr>
                        <a:t>時</a:t>
                      </a:r>
                      <a:endParaRPr lang="en-US" altLang="zh-TW" sz="1400" dirty="0">
                        <a:latin typeface="標楷體" pitchFamily="65" charset="-120"/>
                        <a:ea typeface="標楷體" pitchFamily="65" charset="-120"/>
                      </a:endParaRPr>
                    </a:p>
                    <a:p>
                      <a:r>
                        <a:rPr lang="zh-TW" altLang="en-US" sz="1400" dirty="0">
                          <a:latin typeface="標楷體" pitchFamily="65" charset="-120"/>
                          <a:ea typeface="標楷體" pitchFamily="65" charset="-120"/>
                        </a:rPr>
                        <a:t>間</a:t>
                      </a:r>
                    </a:p>
                  </a:txBody>
                  <a:tcPr marL="91427" marR="91427" marT="45719" marB="45719">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721056">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latin typeface="標楷體" pitchFamily="65" charset="-120"/>
                          <a:ea typeface="標楷體" pitchFamily="65" charset="-120"/>
                        </a:rPr>
                        <a:t>聽到</a:t>
                      </a:r>
                    </a:p>
                    <a:p>
                      <a:endParaRPr lang="zh-TW" altLang="en-US" sz="1400" dirty="0">
                        <a:latin typeface="標楷體" pitchFamily="65" charset="-120"/>
                        <a:ea typeface="標楷體" pitchFamily="65" charset="-120"/>
                      </a:endParaRPr>
                    </a:p>
                  </a:txBody>
                  <a:tcPr marL="91427" marR="91427"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400" dirty="0">
                          <a:latin typeface="標楷體" pitchFamily="65" charset="-120"/>
                          <a:ea typeface="標楷體" pitchFamily="65" charset="-120"/>
                        </a:rPr>
                        <a:t>看到</a:t>
                      </a:r>
                    </a:p>
                  </a:txBody>
                  <a:tcPr marL="91427" marR="91427"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1"/>
                  </a:ext>
                </a:extLst>
              </a:tr>
              <a:tr h="1982907">
                <a:tc>
                  <a:txBody>
                    <a:bodyPr/>
                    <a:lstStyle/>
                    <a:p>
                      <a:r>
                        <a:rPr lang="zh-TW" altLang="en-US" sz="1400" dirty="0">
                          <a:latin typeface="標楷體" pitchFamily="65" charset="-120"/>
                          <a:ea typeface="標楷體" pitchFamily="65" charset="-120"/>
                        </a:rPr>
                        <a:t>開心</a:t>
                      </a:r>
                    </a:p>
                  </a:txBody>
                  <a:tcPr marL="91427" marR="91427" marT="45719" marB="45719"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zh-TW" altLang="en-US" sz="1400" dirty="0">
                          <a:latin typeface="標楷體" pitchFamily="65" charset="-120"/>
                          <a:ea typeface="標楷體" pitchFamily="65" charset="-120"/>
                        </a:rPr>
                        <a:t>小鳥吱吱喳喳的唱歌</a:t>
                      </a:r>
                    </a:p>
                  </a:txBody>
                  <a:tcPr marL="91427" marR="91427"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400" dirty="0">
                          <a:latin typeface="標楷體" pitchFamily="65" charset="-120"/>
                          <a:ea typeface="標楷體" pitchFamily="65" charset="-120"/>
                        </a:rPr>
                        <a:t>美麗的花</a:t>
                      </a:r>
                    </a:p>
                  </a:txBody>
                  <a:tcPr marL="91427" marR="91427"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400" dirty="0">
                          <a:latin typeface="標楷體" pitchFamily="65" charset="-120"/>
                          <a:ea typeface="標楷體" pitchFamily="65" charset="-120"/>
                        </a:rPr>
                        <a:t>公園</a:t>
                      </a:r>
                    </a:p>
                  </a:txBody>
                  <a:tcPr marL="91427" marR="91427"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400" dirty="0">
                        <a:latin typeface="標楷體" pitchFamily="65" charset="-120"/>
                        <a:ea typeface="標楷體" pitchFamily="65" charset="-120"/>
                      </a:endParaRPr>
                    </a:p>
                    <a:p>
                      <a:r>
                        <a:rPr lang="zh-TW" altLang="en-US" sz="1400" dirty="0">
                          <a:latin typeface="標楷體" pitchFamily="65" charset="-120"/>
                          <a:ea typeface="標楷體" pitchFamily="65" charset="-120"/>
                        </a:rPr>
                        <a:t>我、爸爸、媽媽</a:t>
                      </a:r>
                    </a:p>
                  </a:txBody>
                  <a:tcPr marL="91427" marR="91427"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400" dirty="0">
                        <a:latin typeface="標楷體" pitchFamily="65" charset="-120"/>
                        <a:ea typeface="標楷體" pitchFamily="65" charset="-120"/>
                      </a:endParaRPr>
                    </a:p>
                    <a:p>
                      <a:r>
                        <a:rPr lang="zh-TW" altLang="en-US" sz="1400" dirty="0">
                          <a:latin typeface="標楷體" pitchFamily="65" charset="-120"/>
                          <a:ea typeface="標楷體" pitchFamily="65" charset="-120"/>
                        </a:rPr>
                        <a:t>春天</a:t>
                      </a:r>
                    </a:p>
                  </a:txBody>
                  <a:tcPr marL="91427" marR="91427"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6" name="Picture 2" descr="四季"/>
          <p:cNvPicPr>
            <a:picLocks noChangeAspect="1" noChangeArrowheads="1"/>
          </p:cNvPicPr>
          <p:nvPr/>
        </p:nvPicPr>
        <p:blipFill>
          <a:blip r:embed="rId2" cstate="print">
            <a:extLst>
              <a:ext uri="{28A0092B-C50C-407E-A947-70E740481C1C}">
                <a14:useLocalDpi xmlns:a14="http://schemas.microsoft.com/office/drawing/2010/main" val="0"/>
              </a:ext>
            </a:extLst>
          </a:blip>
          <a:srcRect l="2757" t="1302" r="38545" b="72023"/>
          <a:stretch>
            <a:fillRect/>
          </a:stretch>
        </p:blipFill>
        <p:spPr bwMode="auto">
          <a:xfrm>
            <a:off x="7643834" y="142852"/>
            <a:ext cx="1285852" cy="190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p:nvPr/>
        </p:nvSpPr>
        <p:spPr>
          <a:xfrm>
            <a:off x="214282" y="1357298"/>
            <a:ext cx="4500594" cy="2523768"/>
          </a:xfrm>
          <a:prstGeom prst="rect">
            <a:avLst/>
          </a:prstGeom>
          <a:noFill/>
        </p:spPr>
        <p:txBody>
          <a:bodyPr wrap="square" rtlCol="0">
            <a:spAutoFit/>
          </a:bodyPr>
          <a:lstStyle/>
          <a:p>
            <a:r>
              <a:rPr lang="zh-TW" altLang="en-US" sz="1600" dirty="0">
                <a:latin typeface="新細明體"/>
                <a:ea typeface="新細明體"/>
              </a:rPr>
              <a:t>＊</a:t>
            </a:r>
            <a:r>
              <a:rPr lang="zh-TW" altLang="en-US" sz="1600" dirty="0">
                <a:latin typeface="標楷體" pitchFamily="65" charset="-120"/>
                <a:ea typeface="標楷體" pitchFamily="65" charset="-120"/>
              </a:rPr>
              <a:t>課文</a:t>
            </a:r>
            <a:r>
              <a:rPr lang="en-US"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四季</a:t>
            </a:r>
            <a:endParaRPr lang="en-US" altLang="zh-TW" sz="1600" dirty="0">
              <a:latin typeface="標楷體" pitchFamily="65" charset="-120"/>
              <a:ea typeface="標楷體" pitchFamily="65" charset="-120"/>
            </a:endParaRPr>
          </a:p>
          <a:p>
            <a:r>
              <a:rPr lang="en-US" altLang="zh-TW" sz="1600" dirty="0">
                <a:latin typeface="標楷體" pitchFamily="65" charset="-120"/>
                <a:ea typeface="標楷體" pitchFamily="65" charset="-120"/>
              </a:rPr>
              <a:t>1.</a:t>
            </a:r>
            <a:r>
              <a:rPr lang="zh-TW" altLang="en-US" sz="1600" dirty="0">
                <a:latin typeface="標楷體" pitchFamily="65" charset="-120"/>
                <a:ea typeface="標楷體" pitchFamily="65" charset="-120"/>
              </a:rPr>
              <a:t>識字教學</a:t>
            </a:r>
            <a:r>
              <a:rPr lang="en-US" altLang="zh-TW" sz="1600" dirty="0">
                <a:latin typeface="標楷體" pitchFamily="65" charset="-120"/>
                <a:ea typeface="標楷體" pitchFamily="65" charset="-120"/>
                <a:sym typeface="Wingdings" pitchFamily="2" charset="2"/>
              </a:rPr>
              <a:t>(1)</a:t>
            </a:r>
            <a:r>
              <a:rPr lang="zh-TW" altLang="en-US" sz="1600" dirty="0">
                <a:latin typeface="標楷體" pitchFamily="65" charset="-120"/>
                <a:ea typeface="標楷體" pitchFamily="65" charset="-120"/>
              </a:rPr>
              <a:t>地點篇</a:t>
            </a:r>
            <a:r>
              <a:rPr lang="en-US"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公園</a:t>
            </a:r>
            <a:r>
              <a:rPr lang="zh-TW" altLang="en-US" sz="1600" dirty="0">
                <a:latin typeface="標楷體"/>
                <a:ea typeface="標楷體"/>
              </a:rPr>
              <a:t>、</a:t>
            </a:r>
            <a:r>
              <a:rPr lang="zh-TW" altLang="en-US" sz="1600" dirty="0">
                <a:latin typeface="標楷體" pitchFamily="65" charset="-120"/>
                <a:ea typeface="標楷體" pitchFamily="65" charset="-120"/>
              </a:rPr>
              <a:t>花園</a:t>
            </a:r>
            <a:r>
              <a:rPr lang="zh-TW" altLang="en-US" sz="1600" dirty="0">
                <a:latin typeface="標楷體"/>
                <a:ea typeface="標楷體"/>
              </a:rPr>
              <a:t>、</a:t>
            </a:r>
            <a:r>
              <a:rPr lang="zh-TW" altLang="en-US" sz="1600" dirty="0">
                <a:latin typeface="標楷體" pitchFamily="65" charset="-120"/>
                <a:ea typeface="標楷體" pitchFamily="65" charset="-120"/>
              </a:rPr>
              <a:t>動物園</a:t>
            </a:r>
            <a:endParaRPr lang="en-US" altLang="zh-TW" sz="1600" dirty="0">
              <a:latin typeface="標楷體" pitchFamily="65" charset="-120"/>
              <a:ea typeface="標楷體" pitchFamily="65" charset="-120"/>
            </a:endParaRPr>
          </a:p>
          <a:p>
            <a:r>
              <a:rPr lang="zh-TW" altLang="en-US" sz="1600" dirty="0">
                <a:latin typeface="標楷體" pitchFamily="65" charset="-120"/>
                <a:ea typeface="標楷體" pitchFamily="65" charset="-120"/>
              </a:rPr>
              <a:t>          </a:t>
            </a:r>
            <a:r>
              <a:rPr lang="en-US" altLang="zh-TW" sz="1600" dirty="0">
                <a:latin typeface="標楷體" pitchFamily="65" charset="-120"/>
                <a:ea typeface="標楷體" pitchFamily="65" charset="-120"/>
              </a:rPr>
              <a:t>(2)</a:t>
            </a:r>
            <a:r>
              <a:rPr lang="zh-TW" altLang="en-US" sz="1600" dirty="0">
                <a:latin typeface="標楷體" pitchFamily="65" charset="-120"/>
                <a:ea typeface="標楷體" pitchFamily="65" charset="-120"/>
              </a:rPr>
              <a:t>大自然篇</a:t>
            </a:r>
            <a:r>
              <a:rPr lang="en-US"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花草</a:t>
            </a:r>
            <a:r>
              <a:rPr lang="en-US"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                 </a:t>
            </a:r>
            <a:endParaRPr lang="en-US" altLang="zh-TW" sz="1600" dirty="0">
              <a:latin typeface="標楷體" pitchFamily="65" charset="-120"/>
              <a:ea typeface="標楷體" pitchFamily="65" charset="-120"/>
            </a:endParaRPr>
          </a:p>
          <a:p>
            <a:r>
              <a:rPr lang="en-US" altLang="zh-TW" sz="1600" dirty="0">
                <a:latin typeface="標楷體" pitchFamily="65" charset="-120"/>
                <a:ea typeface="標楷體" pitchFamily="65" charset="-120"/>
              </a:rPr>
              <a:t>2.</a:t>
            </a:r>
            <a:r>
              <a:rPr lang="zh-TW" altLang="en-US" sz="1600" dirty="0">
                <a:solidFill>
                  <a:srgbClr val="C00000"/>
                </a:solidFill>
                <a:latin typeface="標楷體" pitchFamily="65" charset="-120"/>
                <a:ea typeface="標楷體" pitchFamily="65" charset="-120"/>
              </a:rPr>
              <a:t>句型</a:t>
            </a:r>
            <a:r>
              <a:rPr lang="en-US"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並列句</a:t>
            </a:r>
            <a:r>
              <a:rPr lang="en-US"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一邊</a:t>
            </a:r>
            <a:r>
              <a:rPr lang="en-US"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一邊</a:t>
            </a:r>
            <a:r>
              <a:rPr lang="en-US" altLang="zh-TW" sz="1600" dirty="0">
                <a:latin typeface="標楷體" pitchFamily="65" charset="-120"/>
                <a:ea typeface="標楷體" pitchFamily="65" charset="-120"/>
              </a:rPr>
              <a:t>)</a:t>
            </a:r>
          </a:p>
          <a:p>
            <a:r>
              <a:rPr lang="en-US" altLang="zh-TW" sz="1600" dirty="0">
                <a:latin typeface="標楷體" pitchFamily="65" charset="-120"/>
                <a:ea typeface="標楷體" pitchFamily="65" charset="-120"/>
              </a:rPr>
              <a:t>3.</a:t>
            </a:r>
            <a:r>
              <a:rPr lang="zh-TW" altLang="en-US" sz="1600" dirty="0">
                <a:solidFill>
                  <a:srgbClr val="C00000"/>
                </a:solidFill>
                <a:latin typeface="標楷體" pitchFamily="65" charset="-120"/>
                <a:ea typeface="標楷體" pitchFamily="65" charset="-120"/>
              </a:rPr>
              <a:t>修辭</a:t>
            </a:r>
            <a:r>
              <a:rPr lang="en-US"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摹寫</a:t>
            </a:r>
            <a:r>
              <a:rPr kumimoji="1" lang="en-US" altLang="zh-TW" sz="1600" dirty="0">
                <a:latin typeface="標楷體" pitchFamily="65" charset="-120"/>
                <a:ea typeface="標楷體" pitchFamily="65" charset="-120"/>
                <a:cs typeface="Calibri" pitchFamily="34" charset="0"/>
              </a:rPr>
              <a:t>(</a:t>
            </a:r>
            <a:r>
              <a:rPr kumimoji="1" lang="zh-TW" altLang="en-US" sz="1600" dirty="0">
                <a:latin typeface="標楷體" pitchFamily="65" charset="-120"/>
                <a:ea typeface="標楷體" pitchFamily="65" charset="-120"/>
                <a:cs typeface="Calibri" pitchFamily="34" charset="0"/>
              </a:rPr>
              <a:t>視覺</a:t>
            </a:r>
            <a:r>
              <a:rPr kumimoji="1" lang="zh-TW" altLang="en-US" sz="1600" dirty="0">
                <a:latin typeface="標楷體"/>
                <a:ea typeface="標楷體"/>
                <a:cs typeface="Calibri" pitchFamily="34" charset="0"/>
              </a:rPr>
              <a:t>、</a:t>
            </a:r>
            <a:r>
              <a:rPr kumimoji="1" lang="zh-TW" altLang="en-US" sz="1600" dirty="0">
                <a:latin typeface="標楷體" pitchFamily="65" charset="-120"/>
                <a:ea typeface="標楷體" pitchFamily="65" charset="-120"/>
                <a:cs typeface="Calibri" pitchFamily="34" charset="0"/>
              </a:rPr>
              <a:t>聽覺</a:t>
            </a:r>
            <a:r>
              <a:rPr kumimoji="1" lang="zh-TW" altLang="en-US" sz="1600" dirty="0">
                <a:latin typeface="標楷體"/>
                <a:ea typeface="標楷體"/>
                <a:cs typeface="Calibri" pitchFamily="34" charset="0"/>
              </a:rPr>
              <a:t>、</a:t>
            </a:r>
            <a:r>
              <a:rPr kumimoji="1" lang="zh-TW" altLang="en-US" sz="1600" dirty="0">
                <a:latin typeface="標楷體" pitchFamily="65" charset="-120"/>
                <a:ea typeface="標楷體" pitchFamily="65" charset="-120"/>
                <a:cs typeface="Calibri" pitchFamily="34" charset="0"/>
              </a:rPr>
              <a:t>嗅覺</a:t>
            </a:r>
            <a:r>
              <a:rPr kumimoji="1" lang="zh-TW" altLang="en-US" sz="1600" dirty="0">
                <a:latin typeface="標楷體"/>
                <a:ea typeface="標楷體"/>
                <a:cs typeface="Calibri" pitchFamily="34" charset="0"/>
              </a:rPr>
              <a:t>、</a:t>
            </a:r>
            <a:r>
              <a:rPr kumimoji="1" lang="zh-TW" altLang="en-US" sz="1600" dirty="0">
                <a:latin typeface="標楷體" pitchFamily="65" charset="-120"/>
                <a:ea typeface="標楷體" pitchFamily="65" charset="-120"/>
                <a:cs typeface="Calibri" pitchFamily="34" charset="0"/>
              </a:rPr>
              <a:t>味覺</a:t>
            </a:r>
            <a:r>
              <a:rPr kumimoji="1" lang="zh-TW" altLang="en-US" sz="1600" dirty="0">
                <a:latin typeface="標楷體"/>
                <a:ea typeface="標楷體"/>
                <a:cs typeface="Calibri" pitchFamily="34" charset="0"/>
              </a:rPr>
              <a:t>、</a:t>
            </a:r>
            <a:r>
              <a:rPr kumimoji="1" lang="zh-TW" altLang="en-US" sz="1600" dirty="0">
                <a:latin typeface="標楷體" pitchFamily="65" charset="-120"/>
                <a:ea typeface="標楷體" pitchFamily="65" charset="-120"/>
                <a:cs typeface="Calibri" pitchFamily="34" charset="0"/>
              </a:rPr>
              <a:t>觸覺）</a:t>
            </a:r>
            <a:endParaRPr kumimoji="1" lang="en-US" altLang="zh-TW" sz="1600" dirty="0">
              <a:latin typeface="標楷體" pitchFamily="65" charset="-120"/>
              <a:ea typeface="標楷體" pitchFamily="65" charset="-120"/>
              <a:cs typeface="Calibri" pitchFamily="34" charset="0"/>
            </a:endParaRPr>
          </a:p>
          <a:p>
            <a:r>
              <a:rPr kumimoji="1" lang="zh-TW" altLang="en-US" sz="1600" dirty="0">
                <a:latin typeface="標楷體" pitchFamily="65" charset="-120"/>
                <a:ea typeface="標楷體" pitchFamily="65" charset="-120"/>
                <a:cs typeface="Calibri" pitchFamily="34" charset="0"/>
              </a:rPr>
              <a:t>       感嘆</a:t>
            </a:r>
            <a:endParaRPr kumimoji="1" lang="en-US" altLang="zh-TW" sz="1600" dirty="0">
              <a:latin typeface="標楷體" pitchFamily="65" charset="-120"/>
              <a:ea typeface="標楷體" pitchFamily="65" charset="-120"/>
              <a:cs typeface="Calibri" pitchFamily="34" charset="0"/>
            </a:endParaRPr>
          </a:p>
          <a:p>
            <a:r>
              <a:rPr kumimoji="1" lang="en-US" altLang="zh-TW" sz="1600" dirty="0">
                <a:latin typeface="標楷體" pitchFamily="65" charset="-120"/>
                <a:ea typeface="標楷體" pitchFamily="65" charset="-120"/>
                <a:cs typeface="Calibri" pitchFamily="34" charset="0"/>
              </a:rPr>
              <a:t>4.</a:t>
            </a:r>
            <a:r>
              <a:rPr kumimoji="1" lang="zh-TW" altLang="en-US" sz="1600" dirty="0">
                <a:solidFill>
                  <a:srgbClr val="C00000"/>
                </a:solidFill>
                <a:latin typeface="標楷體" pitchFamily="65" charset="-120"/>
                <a:ea typeface="標楷體" pitchFamily="65" charset="-120"/>
                <a:cs typeface="Calibri" pitchFamily="34" charset="0"/>
              </a:rPr>
              <a:t>佳句成語</a:t>
            </a:r>
            <a:endParaRPr kumimoji="1" lang="en-US" altLang="zh-TW" sz="1600" dirty="0">
              <a:solidFill>
                <a:srgbClr val="C00000"/>
              </a:solidFill>
              <a:latin typeface="標楷體" pitchFamily="65" charset="-120"/>
              <a:ea typeface="標楷體" pitchFamily="65" charset="-120"/>
              <a:cs typeface="Calibri" pitchFamily="34" charset="0"/>
            </a:endParaRPr>
          </a:p>
          <a:p>
            <a:r>
              <a:rPr kumimoji="1" lang="en-US" altLang="zh-TW" sz="1600" dirty="0">
                <a:latin typeface="標楷體" pitchFamily="65" charset="-120"/>
                <a:ea typeface="標楷體" pitchFamily="65" charset="-120"/>
                <a:cs typeface="Calibri" pitchFamily="34" charset="0"/>
              </a:rPr>
              <a:t>4.</a:t>
            </a:r>
            <a:r>
              <a:rPr kumimoji="1" lang="zh-TW" altLang="en-US" sz="1600" dirty="0">
                <a:latin typeface="標楷體" pitchFamily="65" charset="-120"/>
                <a:ea typeface="標楷體" pitchFamily="65" charset="-120"/>
                <a:cs typeface="Calibri" pitchFamily="34" charset="0"/>
              </a:rPr>
              <a:t>寫作策略</a:t>
            </a:r>
            <a:r>
              <a:rPr kumimoji="1" lang="en-US" altLang="zh-TW" sz="1600" dirty="0">
                <a:latin typeface="標楷體" pitchFamily="65" charset="-120"/>
                <a:ea typeface="標楷體" pitchFamily="65" charset="-120"/>
                <a:cs typeface="Calibri" pitchFamily="34" charset="0"/>
              </a:rPr>
              <a:t>:</a:t>
            </a:r>
            <a:r>
              <a:rPr kumimoji="1" lang="zh-TW" altLang="en-US" sz="1600" dirty="0">
                <a:latin typeface="標楷體" pitchFamily="65" charset="-120"/>
                <a:ea typeface="標楷體" pitchFamily="65" charset="-120"/>
                <a:cs typeface="Calibri" pitchFamily="34" charset="0"/>
              </a:rPr>
              <a:t>故事結構分析</a:t>
            </a:r>
            <a:endParaRPr kumimoji="1" lang="en-US" altLang="zh-TW" sz="1600" dirty="0">
              <a:latin typeface="標楷體" pitchFamily="65" charset="-120"/>
              <a:ea typeface="標楷體" pitchFamily="65" charset="-120"/>
              <a:cs typeface="Calibri" pitchFamily="34" charset="0"/>
            </a:endParaRPr>
          </a:p>
          <a:p>
            <a:r>
              <a:rPr kumimoji="1" lang="en-US" altLang="zh-TW" sz="1600" dirty="0">
                <a:latin typeface="標楷體" pitchFamily="65" charset="-120"/>
                <a:ea typeface="標楷體" pitchFamily="65" charset="-120"/>
                <a:cs typeface="Calibri" pitchFamily="34" charset="0"/>
              </a:rPr>
              <a:t>5.</a:t>
            </a:r>
            <a:r>
              <a:rPr kumimoji="1" lang="zh-TW" altLang="en-US" sz="1600" dirty="0">
                <a:latin typeface="標楷體" pitchFamily="65" charset="-120"/>
                <a:ea typeface="標楷體" pitchFamily="65" charset="-120"/>
                <a:cs typeface="Calibri" pitchFamily="34" charset="0"/>
              </a:rPr>
              <a:t>文章表述方式 </a:t>
            </a:r>
            <a:r>
              <a:rPr kumimoji="1" lang="en-US" altLang="zh-TW" sz="1600" dirty="0">
                <a:latin typeface="標楷體" pitchFamily="65" charset="-120"/>
                <a:ea typeface="標楷體" pitchFamily="65" charset="-120"/>
                <a:cs typeface="Calibri" pitchFamily="34" charset="0"/>
              </a:rPr>
              <a:t>:</a:t>
            </a:r>
            <a:r>
              <a:rPr kumimoji="1" lang="zh-TW" altLang="en-US" sz="1600" dirty="0">
                <a:latin typeface="標楷體" pitchFamily="65" charset="-120"/>
                <a:ea typeface="標楷體" pitchFamily="65" charset="-120"/>
                <a:cs typeface="Calibri" pitchFamily="34" charset="0"/>
              </a:rPr>
              <a:t>記敘文</a:t>
            </a:r>
            <a:r>
              <a:rPr kumimoji="1" lang="en-US" altLang="zh-TW" sz="1600" dirty="0">
                <a:latin typeface="標楷體" pitchFamily="65" charset="-120"/>
                <a:ea typeface="標楷體" pitchFamily="65" charset="-120"/>
                <a:cs typeface="Calibri" pitchFamily="34" charset="0"/>
              </a:rPr>
              <a:t>.</a:t>
            </a:r>
            <a:r>
              <a:rPr kumimoji="1" lang="zh-TW" altLang="en-US" sz="1600" dirty="0">
                <a:latin typeface="標楷體" pitchFamily="65" charset="-120"/>
                <a:ea typeface="標楷體" pitchFamily="65" charset="-120"/>
                <a:cs typeface="Calibri" pitchFamily="34" charset="0"/>
              </a:rPr>
              <a:t>應用文</a:t>
            </a:r>
            <a:endParaRPr lang="en-US" altLang="zh-TW" sz="1600" dirty="0">
              <a:latin typeface="標楷體" pitchFamily="65" charset="-120"/>
              <a:ea typeface="標楷體" pitchFamily="65" charset="-120"/>
            </a:endParaRPr>
          </a:p>
          <a:p>
            <a:r>
              <a:rPr lang="zh-TW" altLang="en-US" sz="1400" dirty="0">
                <a:latin typeface="標楷體" pitchFamily="65" charset="-120"/>
                <a:ea typeface="標楷體" pitchFamily="65" charset="-120"/>
              </a:rPr>
              <a:t>   </a:t>
            </a:r>
          </a:p>
        </p:txBody>
      </p:sp>
      <p:graphicFrame>
        <p:nvGraphicFramePr>
          <p:cNvPr id="7" name="表格 6"/>
          <p:cNvGraphicFramePr>
            <a:graphicFrameLocks noGrp="1"/>
          </p:cNvGraphicFramePr>
          <p:nvPr/>
        </p:nvGraphicFramePr>
        <p:xfrm>
          <a:off x="285720" y="4071942"/>
          <a:ext cx="4143405" cy="853440"/>
        </p:xfrm>
        <a:graphic>
          <a:graphicData uri="http://schemas.openxmlformats.org/drawingml/2006/table">
            <a:tbl>
              <a:tblPr/>
              <a:tblGrid>
                <a:gridCol w="255101">
                  <a:extLst>
                    <a:ext uri="{9D8B030D-6E8A-4147-A177-3AD203B41FA5}">
                      <a16:colId xmlns:a16="http://schemas.microsoft.com/office/drawing/2014/main" xmlns="" val="20000"/>
                    </a:ext>
                  </a:extLst>
                </a:gridCol>
                <a:gridCol w="255101">
                  <a:extLst>
                    <a:ext uri="{9D8B030D-6E8A-4147-A177-3AD203B41FA5}">
                      <a16:colId xmlns:a16="http://schemas.microsoft.com/office/drawing/2014/main" xmlns="" val="20001"/>
                    </a:ext>
                  </a:extLst>
                </a:gridCol>
                <a:gridCol w="289401">
                  <a:extLst>
                    <a:ext uri="{9D8B030D-6E8A-4147-A177-3AD203B41FA5}">
                      <a16:colId xmlns:a16="http://schemas.microsoft.com/office/drawing/2014/main" xmlns="" val="20002"/>
                    </a:ext>
                  </a:extLst>
                </a:gridCol>
                <a:gridCol w="256560">
                  <a:extLst>
                    <a:ext uri="{9D8B030D-6E8A-4147-A177-3AD203B41FA5}">
                      <a16:colId xmlns:a16="http://schemas.microsoft.com/office/drawing/2014/main" xmlns="" val="20003"/>
                    </a:ext>
                  </a:extLst>
                </a:gridCol>
                <a:gridCol w="252279">
                  <a:extLst>
                    <a:ext uri="{9D8B030D-6E8A-4147-A177-3AD203B41FA5}">
                      <a16:colId xmlns:a16="http://schemas.microsoft.com/office/drawing/2014/main" xmlns="" val="20004"/>
                    </a:ext>
                  </a:extLst>
                </a:gridCol>
                <a:gridCol w="235179">
                  <a:extLst>
                    <a:ext uri="{9D8B030D-6E8A-4147-A177-3AD203B41FA5}">
                      <a16:colId xmlns:a16="http://schemas.microsoft.com/office/drawing/2014/main" xmlns="" val="20005"/>
                    </a:ext>
                  </a:extLst>
                </a:gridCol>
                <a:gridCol w="242087">
                  <a:extLst>
                    <a:ext uri="{9D8B030D-6E8A-4147-A177-3AD203B41FA5}">
                      <a16:colId xmlns:a16="http://schemas.microsoft.com/office/drawing/2014/main" xmlns="" val="20006"/>
                    </a:ext>
                  </a:extLst>
                </a:gridCol>
                <a:gridCol w="249646">
                  <a:extLst>
                    <a:ext uri="{9D8B030D-6E8A-4147-A177-3AD203B41FA5}">
                      <a16:colId xmlns:a16="http://schemas.microsoft.com/office/drawing/2014/main" xmlns="" val="20007"/>
                    </a:ext>
                  </a:extLst>
                </a:gridCol>
                <a:gridCol w="282144">
                  <a:extLst>
                    <a:ext uri="{9D8B030D-6E8A-4147-A177-3AD203B41FA5}">
                      <a16:colId xmlns:a16="http://schemas.microsoft.com/office/drawing/2014/main" xmlns="" val="20008"/>
                    </a:ext>
                  </a:extLst>
                </a:gridCol>
                <a:gridCol w="280909">
                  <a:extLst>
                    <a:ext uri="{9D8B030D-6E8A-4147-A177-3AD203B41FA5}">
                      <a16:colId xmlns:a16="http://schemas.microsoft.com/office/drawing/2014/main" xmlns="" val="20009"/>
                    </a:ext>
                  </a:extLst>
                </a:gridCol>
                <a:gridCol w="236552">
                  <a:extLst>
                    <a:ext uri="{9D8B030D-6E8A-4147-A177-3AD203B41FA5}">
                      <a16:colId xmlns:a16="http://schemas.microsoft.com/office/drawing/2014/main" xmlns="" val="20010"/>
                    </a:ext>
                  </a:extLst>
                </a:gridCol>
                <a:gridCol w="226256">
                  <a:extLst>
                    <a:ext uri="{9D8B030D-6E8A-4147-A177-3AD203B41FA5}">
                      <a16:colId xmlns:a16="http://schemas.microsoft.com/office/drawing/2014/main" xmlns="" val="20011"/>
                    </a:ext>
                  </a:extLst>
                </a:gridCol>
                <a:gridCol w="255101">
                  <a:extLst>
                    <a:ext uri="{9D8B030D-6E8A-4147-A177-3AD203B41FA5}">
                      <a16:colId xmlns:a16="http://schemas.microsoft.com/office/drawing/2014/main" xmlns="" val="20012"/>
                    </a:ext>
                  </a:extLst>
                </a:gridCol>
                <a:gridCol w="265272">
                  <a:extLst>
                    <a:ext uri="{9D8B030D-6E8A-4147-A177-3AD203B41FA5}">
                      <a16:colId xmlns:a16="http://schemas.microsoft.com/office/drawing/2014/main" xmlns="" val="20013"/>
                    </a:ext>
                  </a:extLst>
                </a:gridCol>
                <a:gridCol w="280909">
                  <a:extLst>
                    <a:ext uri="{9D8B030D-6E8A-4147-A177-3AD203B41FA5}">
                      <a16:colId xmlns:a16="http://schemas.microsoft.com/office/drawing/2014/main" xmlns="" val="20014"/>
                    </a:ext>
                  </a:extLst>
                </a:gridCol>
                <a:gridCol w="280908">
                  <a:extLst>
                    <a:ext uri="{9D8B030D-6E8A-4147-A177-3AD203B41FA5}">
                      <a16:colId xmlns:a16="http://schemas.microsoft.com/office/drawing/2014/main" xmlns="" val="20015"/>
                    </a:ext>
                  </a:extLst>
                </a:gridCol>
              </a:tblGrid>
              <a:tr h="357190">
                <a:tc>
                  <a:txBody>
                    <a:bodyPr/>
                    <a:lstStyle/>
                    <a:p>
                      <a:pPr>
                        <a:spcAft>
                          <a:spcPts val="0"/>
                        </a:spcAft>
                      </a:pPr>
                      <a:r>
                        <a:rPr lang="zh-TW" altLang="en-US" sz="1200" kern="100" dirty="0">
                          <a:latin typeface="標楷體" pitchFamily="65" charset="-120"/>
                          <a:ea typeface="標楷體" pitchFamily="65" charset="-120"/>
                          <a:cs typeface="Times New Roman"/>
                        </a:rPr>
                        <a:t>修辭</a:t>
                      </a:r>
                      <a:endParaRPr lang="en-US" sz="1200"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spcAft>
                          <a:spcPts val="0"/>
                        </a:spcAft>
                      </a:pPr>
                      <a:r>
                        <a:rPr lang="zh-TW" altLang="en-US" sz="1200" b="1" kern="100" dirty="0">
                          <a:latin typeface="標楷體" pitchFamily="65" charset="-120"/>
                          <a:ea typeface="標楷體" pitchFamily="65" charset="-120"/>
                          <a:cs typeface="Times New Roman"/>
                        </a:rPr>
                        <a:t>對偶</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引用</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轉化</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頂真</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層遞</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設問</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排比</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鑲嵌</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感嘆</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譬喻</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誇飾</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類疊</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摹寫</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映襯</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借代</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48620">
                <a:tc>
                  <a:txBody>
                    <a:bodyPr/>
                    <a:lstStyle/>
                    <a:p>
                      <a:pPr>
                        <a:spcAft>
                          <a:spcPts val="0"/>
                        </a:spcAft>
                      </a:pPr>
                      <a:endParaRPr lang="en-US" sz="12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dirty="0">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00" dirty="0">
                          <a:latin typeface="Calibri"/>
                          <a:ea typeface="新細明體"/>
                          <a:cs typeface="Times New Roman"/>
                        </a:rPr>
                        <a:t>●</a:t>
                      </a:r>
                    </a:p>
                    <a:p>
                      <a:pPr>
                        <a:spcAft>
                          <a:spcPts val="0"/>
                        </a:spcAft>
                      </a:pPr>
                      <a:endParaRPr lang="en-US" sz="12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00" dirty="0">
                          <a:latin typeface="Calibri"/>
                          <a:ea typeface="新細明體"/>
                          <a:cs typeface="Times New Roman"/>
                        </a:rPr>
                        <a:t>●</a:t>
                      </a:r>
                    </a:p>
                    <a:p>
                      <a:pPr>
                        <a:spcAft>
                          <a:spcPts val="0"/>
                        </a:spcAft>
                      </a:pPr>
                      <a:endParaRPr lang="en-US" sz="12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00" dirty="0">
                          <a:latin typeface="Calibri"/>
                          <a:ea typeface="新細明體"/>
                          <a:cs typeface="Times New Roman"/>
                        </a:rPr>
                        <a:t>●</a:t>
                      </a:r>
                    </a:p>
                    <a:p>
                      <a:pPr>
                        <a:spcAft>
                          <a:spcPts val="0"/>
                        </a:spcAft>
                      </a:pPr>
                      <a:endParaRPr lang="en-US" sz="1200" kern="100" dirty="0">
                        <a:latin typeface="Calibri"/>
                        <a:ea typeface="新細明體"/>
                        <a:cs typeface="Times New Roman"/>
                      </a:endParaRPr>
                    </a:p>
                    <a:p>
                      <a:pPr>
                        <a:spcAft>
                          <a:spcPts val="0"/>
                        </a:spcAft>
                      </a:pPr>
                      <a:endParaRPr lang="en-US" sz="8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aphicFrame>
        <p:nvGraphicFramePr>
          <p:cNvPr id="8" name="表格 7"/>
          <p:cNvGraphicFramePr>
            <a:graphicFrameLocks noGrp="1"/>
          </p:cNvGraphicFramePr>
          <p:nvPr/>
        </p:nvGraphicFramePr>
        <p:xfrm>
          <a:off x="285720" y="5072074"/>
          <a:ext cx="2857520" cy="708007"/>
        </p:xfrm>
        <a:graphic>
          <a:graphicData uri="http://schemas.openxmlformats.org/drawingml/2006/table">
            <a:tbl>
              <a:tblPr/>
              <a:tblGrid>
                <a:gridCol w="285752">
                  <a:extLst>
                    <a:ext uri="{9D8B030D-6E8A-4147-A177-3AD203B41FA5}">
                      <a16:colId xmlns:a16="http://schemas.microsoft.com/office/drawing/2014/main" xmlns="" val="20000"/>
                    </a:ext>
                  </a:extLst>
                </a:gridCol>
                <a:gridCol w="285752">
                  <a:extLst>
                    <a:ext uri="{9D8B030D-6E8A-4147-A177-3AD203B41FA5}">
                      <a16:colId xmlns:a16="http://schemas.microsoft.com/office/drawing/2014/main" xmlns="" val="20001"/>
                    </a:ext>
                  </a:extLst>
                </a:gridCol>
                <a:gridCol w="285752">
                  <a:extLst>
                    <a:ext uri="{9D8B030D-6E8A-4147-A177-3AD203B41FA5}">
                      <a16:colId xmlns:a16="http://schemas.microsoft.com/office/drawing/2014/main" xmlns="" val="20002"/>
                    </a:ext>
                  </a:extLst>
                </a:gridCol>
                <a:gridCol w="285752">
                  <a:extLst>
                    <a:ext uri="{9D8B030D-6E8A-4147-A177-3AD203B41FA5}">
                      <a16:colId xmlns:a16="http://schemas.microsoft.com/office/drawing/2014/main" xmlns="" val="20003"/>
                    </a:ext>
                  </a:extLst>
                </a:gridCol>
                <a:gridCol w="285752">
                  <a:extLst>
                    <a:ext uri="{9D8B030D-6E8A-4147-A177-3AD203B41FA5}">
                      <a16:colId xmlns:a16="http://schemas.microsoft.com/office/drawing/2014/main" xmlns="" val="20004"/>
                    </a:ext>
                  </a:extLst>
                </a:gridCol>
                <a:gridCol w="285752">
                  <a:extLst>
                    <a:ext uri="{9D8B030D-6E8A-4147-A177-3AD203B41FA5}">
                      <a16:colId xmlns:a16="http://schemas.microsoft.com/office/drawing/2014/main" xmlns="" val="20005"/>
                    </a:ext>
                  </a:extLst>
                </a:gridCol>
                <a:gridCol w="285752">
                  <a:extLst>
                    <a:ext uri="{9D8B030D-6E8A-4147-A177-3AD203B41FA5}">
                      <a16:colId xmlns:a16="http://schemas.microsoft.com/office/drawing/2014/main" xmlns="" val="20006"/>
                    </a:ext>
                  </a:extLst>
                </a:gridCol>
                <a:gridCol w="285752">
                  <a:extLst>
                    <a:ext uri="{9D8B030D-6E8A-4147-A177-3AD203B41FA5}">
                      <a16:colId xmlns:a16="http://schemas.microsoft.com/office/drawing/2014/main" xmlns="" val="20007"/>
                    </a:ext>
                  </a:extLst>
                </a:gridCol>
                <a:gridCol w="285752">
                  <a:extLst>
                    <a:ext uri="{9D8B030D-6E8A-4147-A177-3AD203B41FA5}">
                      <a16:colId xmlns:a16="http://schemas.microsoft.com/office/drawing/2014/main" xmlns="" val="20008"/>
                    </a:ext>
                  </a:extLst>
                </a:gridCol>
                <a:gridCol w="285752">
                  <a:extLst>
                    <a:ext uri="{9D8B030D-6E8A-4147-A177-3AD203B41FA5}">
                      <a16:colId xmlns:a16="http://schemas.microsoft.com/office/drawing/2014/main" xmlns="" val="20009"/>
                    </a:ext>
                  </a:extLst>
                </a:gridCol>
              </a:tblGrid>
              <a:tr h="218779">
                <a:tc>
                  <a:txBody>
                    <a:bodyPr/>
                    <a:lstStyle/>
                    <a:p>
                      <a:pPr>
                        <a:spcAft>
                          <a:spcPts val="0"/>
                        </a:spcAft>
                      </a:pPr>
                      <a:r>
                        <a:rPr lang="zh-TW" altLang="en-US" sz="1400" kern="100" dirty="0">
                          <a:latin typeface="標楷體" pitchFamily="65" charset="-120"/>
                          <a:ea typeface="標楷體" pitchFamily="65" charset="-120"/>
                          <a:cs typeface="Times New Roman"/>
                        </a:rPr>
                        <a:t>句型</a:t>
                      </a:r>
                      <a:endParaRPr lang="en-US" sz="1400"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zh-TW" altLang="en-US" sz="1200" b="1" kern="100" dirty="0">
                          <a:latin typeface="標楷體" pitchFamily="65" charset="-120"/>
                          <a:ea typeface="標楷體" pitchFamily="65" charset="-120"/>
                          <a:cs typeface="Times New Roman"/>
                        </a:rPr>
                        <a:t>並列</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承接</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選擇</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條件</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目的</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因果</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轉折</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假設</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1200" b="1" kern="100" dirty="0">
                          <a:latin typeface="標楷體" pitchFamily="65" charset="-120"/>
                          <a:ea typeface="標楷體" pitchFamily="65" charset="-120"/>
                          <a:cs typeface="Times New Roman"/>
                        </a:rPr>
                        <a:t>遞進</a:t>
                      </a:r>
                      <a:endParaRPr lang="en-US" sz="1200" b="1" kern="100" dirty="0">
                        <a:latin typeface="標楷體" pitchFamily="65" charset="-120"/>
                        <a:ea typeface="標楷體"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81287">
                <a:tc>
                  <a:txBody>
                    <a:bodyPr/>
                    <a:lstStyle/>
                    <a:p>
                      <a:pPr>
                        <a:spcAft>
                          <a:spcPts val="0"/>
                        </a:spcAft>
                      </a:pPr>
                      <a:endParaRPr lang="en-US" sz="14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800" kern="100" baseline="0" dirty="0">
                          <a:latin typeface="Calibri"/>
                          <a:ea typeface="新細明體"/>
                          <a:cs typeface="Times New Roman"/>
                        </a:rPr>
                        <a:t> </a:t>
                      </a:r>
                      <a:endParaRPr lang="en-US" altLang="zh-TW" sz="800" kern="100" baseline="0" dirty="0">
                        <a:latin typeface="Calibri"/>
                        <a:ea typeface="新細明體"/>
                        <a:cs typeface="Times New Roman"/>
                      </a:endParaRPr>
                    </a:p>
                    <a:p>
                      <a:pPr>
                        <a:spcAft>
                          <a:spcPts val="0"/>
                        </a:spcAft>
                      </a:pPr>
                      <a:r>
                        <a:rPr lang="zh-TW" altLang="en-US" sz="800" kern="100" baseline="0" dirty="0">
                          <a:latin typeface="Calibri"/>
                          <a:ea typeface="新細明體"/>
                          <a:cs typeface="Times New Roman"/>
                        </a:rPr>
                        <a:t> ●</a:t>
                      </a:r>
                      <a:endParaRPr lang="en-US" sz="8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4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4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4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4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4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4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4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pic>
        <p:nvPicPr>
          <p:cNvPr id="10" name="Picture 2" descr="1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483238"/>
            <a:ext cx="1944216" cy="170922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63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wipe(down)">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down)">
                                      <p:cBhvr>
                                        <p:cTn id="32" dur="500"/>
                                        <p:tgtEl>
                                          <p:spTgt spid="4">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00"/>
                                        <p:tgtEl>
                                          <p:spTgt spid="4">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wipe(down)">
                                      <p:cBhvr>
                                        <p:cTn id="42" dur="500"/>
                                        <p:tgtEl>
                                          <p:spTgt spid="4">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down)">
                                      <p:cBhvr>
                                        <p:cTn id="4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scontent-tpe1-1.xx.fbcdn.net/hphotos-xap1/v/t1.0-9/11667458_1027492897263265_4782383711631687660_n.jpg?oh=43d009897ce89f0cf6e209622652e791&amp;oe=574CA26E"/>
          <p:cNvPicPr>
            <a:picLocks noChangeAspect="1" noChangeArrowheads="1"/>
          </p:cNvPicPr>
          <p:nvPr/>
        </p:nvPicPr>
        <p:blipFill>
          <a:blip r:embed="rId2" cstate="print"/>
          <a:srcRect/>
          <a:stretch>
            <a:fillRect/>
          </a:stretch>
        </p:blipFill>
        <p:spPr bwMode="auto">
          <a:xfrm>
            <a:off x="0" y="153895"/>
            <a:ext cx="3479823" cy="2411009"/>
          </a:xfrm>
          <a:prstGeom prst="rect">
            <a:avLst/>
          </a:prstGeom>
          <a:noFill/>
        </p:spPr>
      </p:pic>
      <p:pic>
        <p:nvPicPr>
          <p:cNvPr id="3" name="圖片 2"/>
          <p:cNvPicPr/>
          <p:nvPr/>
        </p:nvPicPr>
        <p:blipFill>
          <a:blip r:embed="rId3" cstate="print"/>
          <a:srcRect l="24741" t="28525" r="40928" b="14754"/>
          <a:stretch>
            <a:fillRect/>
          </a:stretch>
        </p:blipFill>
        <p:spPr bwMode="auto">
          <a:xfrm>
            <a:off x="3635896" y="31676"/>
            <a:ext cx="5224094" cy="6739496"/>
          </a:xfrm>
          <a:prstGeom prst="rect">
            <a:avLst/>
          </a:prstGeom>
          <a:noFill/>
          <a:ln w="9525">
            <a:noFill/>
            <a:miter lim="800000"/>
            <a:headEnd/>
            <a:tailEnd/>
          </a:ln>
        </p:spPr>
      </p:pic>
      <p:pic>
        <p:nvPicPr>
          <p:cNvPr id="4" name="圖片 3"/>
          <p:cNvPicPr/>
          <p:nvPr/>
        </p:nvPicPr>
        <p:blipFill>
          <a:blip r:embed="rId4" cstate="print"/>
          <a:srcRect l="49353" t="16735" r="30890" b="12245"/>
          <a:stretch>
            <a:fillRect/>
          </a:stretch>
        </p:blipFill>
        <p:spPr bwMode="auto">
          <a:xfrm>
            <a:off x="263578" y="2536779"/>
            <a:ext cx="3372318" cy="4206268"/>
          </a:xfrm>
          <a:prstGeom prst="rect">
            <a:avLst/>
          </a:prstGeom>
          <a:noFill/>
          <a:ln w="9525">
            <a:noFill/>
            <a:miter lim="800000"/>
            <a:headEnd/>
            <a:tailEnd/>
          </a:ln>
        </p:spPr>
      </p:pic>
    </p:spTree>
    <p:extLst>
      <p:ext uri="{BB962C8B-B14F-4D97-AF65-F5344CB8AC3E}">
        <p14:creationId xmlns:p14="http://schemas.microsoft.com/office/powerpoint/2010/main" val="4247504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16" name="AutoShape 20"/>
          <p:cNvSpPr>
            <a:spLocks noChangeArrowheads="1"/>
          </p:cNvSpPr>
          <p:nvPr/>
        </p:nvSpPr>
        <p:spPr bwMode="auto">
          <a:xfrm>
            <a:off x="517525" y="1466422"/>
            <a:ext cx="6481762" cy="4941888"/>
          </a:xfrm>
          <a:prstGeom prst="roundRect">
            <a:avLst>
              <a:gd name="adj" fmla="val 16667"/>
            </a:avLst>
          </a:prstGeom>
          <a:solidFill>
            <a:schemeClr val="bg1"/>
          </a:solidFill>
          <a:ln w="9525">
            <a:solidFill>
              <a:schemeClr val="tx1"/>
            </a:solidFill>
            <a:round/>
            <a:headEnd/>
            <a:tailEnd/>
          </a:ln>
          <a:effectLst/>
        </p:spPr>
        <p:txBody>
          <a:bodyPr wrap="none" anchor="ctr"/>
          <a:lstStyle/>
          <a:p>
            <a:endParaRPr kumimoji="0" lang="zh-TW" altLang="en-US" sz="1800">
              <a:latin typeface="Calibri" pitchFamily="34" charset="0"/>
              <a:cs typeface="Arial" charset="0"/>
            </a:endParaRPr>
          </a:p>
        </p:txBody>
      </p:sp>
      <p:sp>
        <p:nvSpPr>
          <p:cNvPr id="15" name="標題 1"/>
          <p:cNvSpPr>
            <a:spLocks noGrp="1"/>
          </p:cNvSpPr>
          <p:nvPr>
            <p:ph type="title"/>
          </p:nvPr>
        </p:nvSpPr>
        <p:spPr>
          <a:xfrm>
            <a:off x="1474788" y="836613"/>
            <a:ext cx="4392612" cy="638175"/>
          </a:xfrm>
        </p:spPr>
        <p:txBody>
          <a:bodyPr>
            <a:noAutofit/>
          </a:bodyPr>
          <a:lstStyle/>
          <a:p>
            <a:r>
              <a:rPr lang="zh-TW" altLang="en-US" sz="4000">
                <a:solidFill>
                  <a:srgbClr val="000000"/>
                </a:solidFill>
                <a:latin typeface="標楷體" pitchFamily="65" charset="-120"/>
                <a:ea typeface="標楷體" pitchFamily="65" charset="-120"/>
              </a:rPr>
              <a:t>四    季</a:t>
            </a:r>
            <a:endParaRPr lang="zh-TW" altLang="en-US" sz="4000">
              <a:latin typeface="標楷體" pitchFamily="65" charset="-120"/>
              <a:ea typeface="標楷體" pitchFamily="65" charset="-120"/>
            </a:endParaRPr>
          </a:p>
        </p:txBody>
      </p:sp>
      <p:sp>
        <p:nvSpPr>
          <p:cNvPr id="29700" name="矩形 4"/>
          <p:cNvSpPr>
            <a:spLocks noChangeArrowheads="1"/>
          </p:cNvSpPr>
          <p:nvPr/>
        </p:nvSpPr>
        <p:spPr bwMode="auto">
          <a:xfrm>
            <a:off x="600075" y="1957388"/>
            <a:ext cx="6059488" cy="503237"/>
          </a:xfrm>
          <a:prstGeom prst="rect">
            <a:avLst/>
          </a:prstGeom>
          <a:noFill/>
          <a:ln w="9525">
            <a:noFill/>
            <a:miter lim="800000"/>
            <a:headEnd/>
            <a:tailEnd/>
          </a:ln>
        </p:spPr>
        <p:txBody>
          <a:bodyPr>
            <a:spAutoFit/>
          </a:bodyPr>
          <a:lstStyle/>
          <a:p>
            <a:pPr algn="ctr"/>
            <a:r>
              <a:rPr lang="zh-TW" altLang="en-US" sz="2700" b="1">
                <a:solidFill>
                  <a:srgbClr val="FF0000"/>
                </a:solidFill>
                <a:latin typeface="標楷體" pitchFamily="65" charset="-120"/>
                <a:cs typeface="あくあフォント"/>
              </a:rPr>
              <a:t>溫暖</a:t>
            </a:r>
            <a:r>
              <a:rPr lang="zh-TW" altLang="zh-TW" sz="2700" b="1">
                <a:latin typeface="標楷體" pitchFamily="65" charset="-120"/>
                <a:cs typeface="あくあフォント"/>
              </a:rPr>
              <a:t>的春天</a:t>
            </a:r>
            <a:r>
              <a:rPr lang="zh-TW" altLang="zh-TW" sz="2700" b="1">
                <a:solidFill>
                  <a:schemeClr val="accent2"/>
                </a:solidFill>
                <a:latin typeface="標楷體" pitchFamily="65" charset="-120"/>
                <a:cs typeface="あくあフォント"/>
              </a:rPr>
              <a:t>花綻放</a:t>
            </a:r>
            <a:r>
              <a:rPr lang="zh-TW" altLang="zh-TW" sz="2700" b="1">
                <a:solidFill>
                  <a:srgbClr val="002060"/>
                </a:solidFill>
                <a:latin typeface="標楷體" pitchFamily="65" charset="-120"/>
                <a:cs typeface="あくあフォント"/>
              </a:rPr>
              <a:t>　</a:t>
            </a:r>
            <a:r>
              <a:rPr lang="zh-TW" altLang="zh-TW" sz="2700" b="1">
                <a:solidFill>
                  <a:srgbClr val="A84406"/>
                </a:solidFill>
                <a:latin typeface="標楷體" pitchFamily="65" charset="-120"/>
                <a:cs typeface="あくあフォント"/>
              </a:rPr>
              <a:t>路邊</a:t>
            </a:r>
            <a:r>
              <a:rPr lang="zh-TW" altLang="zh-TW" sz="2700" b="1">
                <a:latin typeface="標楷體" pitchFamily="65" charset="-120"/>
                <a:cs typeface="あくあフォント"/>
              </a:rPr>
              <a:t>的大樹</a:t>
            </a:r>
            <a:r>
              <a:rPr lang="zh-TW" altLang="zh-TW" sz="2700" b="1">
                <a:solidFill>
                  <a:srgbClr val="FF5050"/>
                </a:solidFill>
                <a:latin typeface="標楷體" pitchFamily="65" charset="-120"/>
                <a:cs typeface="あくあフォント"/>
              </a:rPr>
              <a:t>長</a:t>
            </a:r>
            <a:r>
              <a:rPr lang="zh-TW" altLang="en-US" sz="2700" b="1">
                <a:solidFill>
                  <a:srgbClr val="FF5050"/>
                </a:solidFill>
                <a:latin typeface="標楷體" pitchFamily="65" charset="-120"/>
                <a:cs typeface="あくあフォント"/>
              </a:rPr>
              <a:t>新芽</a:t>
            </a:r>
          </a:p>
        </p:txBody>
      </p:sp>
      <p:sp>
        <p:nvSpPr>
          <p:cNvPr id="29701" name="矩形 5"/>
          <p:cNvSpPr>
            <a:spLocks noChangeArrowheads="1"/>
          </p:cNvSpPr>
          <p:nvPr/>
        </p:nvSpPr>
        <p:spPr bwMode="auto">
          <a:xfrm>
            <a:off x="531813" y="3190875"/>
            <a:ext cx="6045200" cy="503238"/>
          </a:xfrm>
          <a:prstGeom prst="rect">
            <a:avLst/>
          </a:prstGeom>
          <a:noFill/>
          <a:ln w="9525">
            <a:noFill/>
            <a:miter lim="800000"/>
            <a:headEnd/>
            <a:tailEnd/>
          </a:ln>
        </p:spPr>
        <p:txBody>
          <a:bodyPr>
            <a:spAutoFit/>
          </a:bodyPr>
          <a:lstStyle/>
          <a:p>
            <a:pPr algn="ctr"/>
            <a:r>
              <a:rPr lang="zh-TW" altLang="zh-TW" sz="2700" b="1">
                <a:solidFill>
                  <a:srgbClr val="FF3300"/>
                </a:solidFill>
                <a:latin typeface="標楷體" pitchFamily="65" charset="-120"/>
                <a:cs typeface="あくあフォント"/>
              </a:rPr>
              <a:t>炎熱</a:t>
            </a:r>
            <a:r>
              <a:rPr lang="zh-TW" altLang="zh-TW" sz="2700" b="1">
                <a:latin typeface="標楷體" pitchFamily="65" charset="-120"/>
                <a:cs typeface="あくあフォント"/>
              </a:rPr>
              <a:t>的夏天</a:t>
            </a:r>
            <a:r>
              <a:rPr lang="zh-TW" altLang="zh-TW" sz="2700" b="1">
                <a:solidFill>
                  <a:schemeClr val="accent2"/>
                </a:solidFill>
                <a:latin typeface="標楷體" pitchFamily="65" charset="-120"/>
                <a:cs typeface="あくあフォント"/>
              </a:rPr>
              <a:t>汗</a:t>
            </a:r>
            <a:r>
              <a:rPr lang="zh-TW" altLang="en-US" sz="2700" b="1">
                <a:solidFill>
                  <a:schemeClr val="accent2"/>
                </a:solidFill>
                <a:latin typeface="標楷體" pitchFamily="65" charset="-120"/>
                <a:cs typeface="あくあフォント"/>
              </a:rPr>
              <a:t>留下</a:t>
            </a:r>
            <a:r>
              <a:rPr lang="zh-TW" altLang="zh-TW" sz="2700" b="1">
                <a:solidFill>
                  <a:srgbClr val="FF5050"/>
                </a:solidFill>
                <a:latin typeface="標楷體" pitchFamily="65" charset="-120"/>
                <a:cs typeface="あくあフォント"/>
              </a:rPr>
              <a:t>　</a:t>
            </a:r>
            <a:r>
              <a:rPr lang="zh-TW" altLang="en-US" sz="2700" b="1">
                <a:solidFill>
                  <a:srgbClr val="A84406"/>
                </a:solidFill>
                <a:latin typeface="標楷體" pitchFamily="65" charset="-120"/>
                <a:cs typeface="あくあフォント"/>
              </a:rPr>
              <a:t>水中</a:t>
            </a:r>
            <a:r>
              <a:rPr lang="zh-TW" altLang="zh-TW" sz="2700" b="1">
                <a:latin typeface="標楷體" pitchFamily="65" charset="-120"/>
                <a:cs typeface="あくあフォント"/>
              </a:rPr>
              <a:t>的孩</a:t>
            </a:r>
            <a:r>
              <a:rPr lang="zh-TW" altLang="en-US" sz="2700" b="1">
                <a:latin typeface="標楷體" pitchFamily="65" charset="-120"/>
                <a:cs typeface="あくあフォント"/>
              </a:rPr>
              <a:t>子</a:t>
            </a:r>
            <a:r>
              <a:rPr lang="zh-TW" altLang="en-US" sz="2700" b="1">
                <a:solidFill>
                  <a:srgbClr val="FF5050"/>
                </a:solidFill>
                <a:latin typeface="標楷體" pitchFamily="65" charset="-120"/>
                <a:cs typeface="あくあフォント"/>
              </a:rPr>
              <a:t>樂開懷</a:t>
            </a:r>
          </a:p>
        </p:txBody>
      </p:sp>
      <p:sp>
        <p:nvSpPr>
          <p:cNvPr id="29702" name="矩形 6"/>
          <p:cNvSpPr>
            <a:spLocks noChangeArrowheads="1"/>
          </p:cNvSpPr>
          <p:nvPr/>
        </p:nvSpPr>
        <p:spPr bwMode="auto">
          <a:xfrm>
            <a:off x="517525" y="4379913"/>
            <a:ext cx="6142038" cy="503237"/>
          </a:xfrm>
          <a:prstGeom prst="rect">
            <a:avLst/>
          </a:prstGeom>
          <a:noFill/>
          <a:ln w="9525">
            <a:noFill/>
            <a:miter lim="800000"/>
            <a:headEnd/>
            <a:tailEnd/>
          </a:ln>
        </p:spPr>
        <p:txBody>
          <a:bodyPr>
            <a:spAutoFit/>
          </a:bodyPr>
          <a:lstStyle/>
          <a:p>
            <a:pPr algn="ctr"/>
            <a:r>
              <a:rPr lang="zh-TW" altLang="en-US" sz="2700" b="1">
                <a:solidFill>
                  <a:srgbClr val="FF3300"/>
                </a:solidFill>
                <a:latin typeface="標楷體" pitchFamily="65" charset="-120"/>
                <a:cs typeface="あくあフォント"/>
              </a:rPr>
              <a:t>涼</a:t>
            </a:r>
            <a:r>
              <a:rPr lang="zh-TW" altLang="zh-TW" sz="2700" b="1">
                <a:solidFill>
                  <a:srgbClr val="FF3300"/>
                </a:solidFill>
                <a:latin typeface="標楷體" pitchFamily="65" charset="-120"/>
                <a:cs typeface="あくあフォント"/>
              </a:rPr>
              <a:t>爽</a:t>
            </a:r>
            <a:r>
              <a:rPr lang="zh-TW" altLang="zh-TW" sz="2700" b="1">
                <a:latin typeface="標楷體" pitchFamily="65" charset="-120"/>
                <a:cs typeface="あくあフォント"/>
              </a:rPr>
              <a:t>的秋天</a:t>
            </a:r>
            <a:r>
              <a:rPr lang="zh-TW" altLang="zh-TW" sz="2700" b="1">
                <a:solidFill>
                  <a:schemeClr val="accent2"/>
                </a:solidFill>
                <a:latin typeface="標楷體" pitchFamily="65" charset="-120"/>
                <a:cs typeface="あくあフォント"/>
              </a:rPr>
              <a:t>楓葉紅</a:t>
            </a:r>
            <a:r>
              <a:rPr lang="zh-TW" altLang="zh-TW" sz="2700" b="1">
                <a:latin typeface="標楷體" pitchFamily="65" charset="-120"/>
                <a:cs typeface="あくあフォント"/>
              </a:rPr>
              <a:t>　</a:t>
            </a:r>
            <a:r>
              <a:rPr lang="zh-TW" altLang="en-US" sz="2700" b="1">
                <a:solidFill>
                  <a:srgbClr val="A84406"/>
                </a:solidFill>
                <a:latin typeface="標楷體" pitchFamily="65" charset="-120"/>
                <a:cs typeface="あくあフォント"/>
              </a:rPr>
              <a:t>樹林</a:t>
            </a:r>
            <a:r>
              <a:rPr lang="zh-TW" altLang="zh-TW" sz="2700" b="1">
                <a:latin typeface="標楷體" pitchFamily="65" charset="-120"/>
                <a:cs typeface="あくあフォント"/>
              </a:rPr>
              <a:t>的落葉</a:t>
            </a:r>
            <a:r>
              <a:rPr lang="zh-TW" altLang="zh-TW" sz="2700" b="1">
                <a:solidFill>
                  <a:srgbClr val="FF5050"/>
                </a:solidFill>
                <a:latin typeface="標楷體" pitchFamily="65" charset="-120"/>
                <a:cs typeface="あくあフォント"/>
              </a:rPr>
              <a:t>飄呀飄</a:t>
            </a:r>
            <a:endParaRPr lang="zh-TW" altLang="en-US" sz="2700" b="1">
              <a:solidFill>
                <a:srgbClr val="FF5050"/>
              </a:solidFill>
              <a:latin typeface="標楷體" pitchFamily="65" charset="-120"/>
              <a:cs typeface="あくあフォント"/>
            </a:endParaRPr>
          </a:p>
        </p:txBody>
      </p:sp>
      <p:sp>
        <p:nvSpPr>
          <p:cNvPr id="29703" name="矩形 7"/>
          <p:cNvSpPr>
            <a:spLocks noChangeArrowheads="1"/>
          </p:cNvSpPr>
          <p:nvPr/>
        </p:nvSpPr>
        <p:spPr bwMode="auto">
          <a:xfrm>
            <a:off x="354013" y="5507038"/>
            <a:ext cx="6305550" cy="503237"/>
          </a:xfrm>
          <a:prstGeom prst="rect">
            <a:avLst/>
          </a:prstGeom>
          <a:noFill/>
          <a:ln w="9525">
            <a:noFill/>
            <a:miter lim="800000"/>
            <a:headEnd/>
            <a:tailEnd/>
          </a:ln>
        </p:spPr>
        <p:txBody>
          <a:bodyPr>
            <a:spAutoFit/>
          </a:bodyPr>
          <a:lstStyle/>
          <a:p>
            <a:pPr algn="ctr"/>
            <a:r>
              <a:rPr lang="zh-TW" altLang="zh-TW" sz="2700" b="1">
                <a:solidFill>
                  <a:srgbClr val="FF3300"/>
                </a:solidFill>
                <a:latin typeface="標楷體" pitchFamily="65" charset="-120"/>
                <a:cs typeface="あくあフォント"/>
              </a:rPr>
              <a:t>寒冷</a:t>
            </a:r>
            <a:r>
              <a:rPr lang="zh-TW" altLang="zh-TW" sz="2700" b="1">
                <a:latin typeface="標楷體" pitchFamily="65" charset="-120"/>
                <a:cs typeface="あくあフォント"/>
              </a:rPr>
              <a:t>的冬天</a:t>
            </a:r>
            <a:r>
              <a:rPr lang="zh-TW" altLang="zh-TW" sz="2700" b="1">
                <a:solidFill>
                  <a:schemeClr val="accent2"/>
                </a:solidFill>
                <a:latin typeface="標楷體" pitchFamily="65" charset="-120"/>
                <a:cs typeface="あくあフォント"/>
              </a:rPr>
              <a:t>雪</a:t>
            </a:r>
            <a:r>
              <a:rPr lang="zh-TW" altLang="en-US" sz="2700" b="1">
                <a:solidFill>
                  <a:schemeClr val="accent2"/>
                </a:solidFill>
                <a:latin typeface="標楷體" pitchFamily="65" charset="-120"/>
                <a:cs typeface="あくあフォント"/>
              </a:rPr>
              <a:t>飄下</a:t>
            </a:r>
            <a:r>
              <a:rPr lang="zh-TW" altLang="zh-TW" sz="2700" b="1">
                <a:solidFill>
                  <a:schemeClr val="accent2"/>
                </a:solidFill>
                <a:latin typeface="標楷體" pitchFamily="65" charset="-120"/>
                <a:cs typeface="あくあフォント"/>
              </a:rPr>
              <a:t>　</a:t>
            </a:r>
            <a:r>
              <a:rPr lang="zh-TW" altLang="en-US" sz="2700" b="1">
                <a:solidFill>
                  <a:srgbClr val="A84406"/>
                </a:solidFill>
                <a:latin typeface="標楷體" pitchFamily="65" charset="-120"/>
                <a:cs typeface="あくあフォント"/>
              </a:rPr>
              <a:t>山上</a:t>
            </a:r>
            <a:r>
              <a:rPr lang="zh-TW" altLang="zh-TW" sz="2700" b="1">
                <a:latin typeface="標楷體" pitchFamily="65" charset="-120"/>
                <a:cs typeface="あくあフォント"/>
              </a:rPr>
              <a:t>的孩</a:t>
            </a:r>
            <a:r>
              <a:rPr lang="zh-TW" altLang="en-US" sz="2700" b="1">
                <a:latin typeface="標楷體" pitchFamily="65" charset="-120"/>
                <a:cs typeface="あくあフォント"/>
              </a:rPr>
              <a:t>子</a:t>
            </a:r>
            <a:r>
              <a:rPr lang="zh-TW" altLang="en-US" sz="2700" b="1">
                <a:solidFill>
                  <a:srgbClr val="FF5050"/>
                </a:solidFill>
                <a:latin typeface="標楷體" pitchFamily="65" charset="-120"/>
                <a:cs typeface="あくあフォント"/>
              </a:rPr>
              <a:t>打雪仗</a:t>
            </a:r>
          </a:p>
        </p:txBody>
      </p:sp>
      <p:pic>
        <p:nvPicPr>
          <p:cNvPr id="29707" name="Ink 11"/>
          <p:cNvPicPr>
            <a:picLocks noRot="1" noChangeAspect="1" noEditPoints="1" noChangeArrowheads="1" noChangeShapeType="1"/>
          </p:cNvPicPr>
          <p:nvPr/>
        </p:nvPicPr>
        <p:blipFill>
          <a:blip r:embed="rId4"/>
          <a:srcRect/>
          <a:stretch>
            <a:fillRect/>
          </a:stretch>
        </p:blipFill>
        <p:spPr bwMode="auto">
          <a:xfrm>
            <a:off x="2147483647" y="2147483647"/>
            <a:ext cx="0" cy="0"/>
          </a:xfrm>
          <a:prstGeom prst="rect">
            <a:avLst/>
          </a:prstGeom>
          <a:noFill/>
          <a:ln w="9525">
            <a:noFill/>
            <a:miter lim="800000"/>
            <a:headEnd/>
            <a:tailEnd/>
          </a:ln>
        </p:spPr>
      </p:pic>
      <p:pic>
        <p:nvPicPr>
          <p:cNvPr id="29708" name="Ink 12"/>
          <p:cNvPicPr>
            <a:picLocks noRot="1" noChangeAspect="1" noEditPoints="1" noChangeArrowheads="1" noChangeShapeType="1"/>
          </p:cNvPicPr>
          <p:nvPr/>
        </p:nvPicPr>
        <p:blipFill>
          <a:blip r:embed="rId4"/>
          <a:srcRect/>
          <a:stretch>
            <a:fillRect/>
          </a:stretch>
        </p:blipFill>
        <p:spPr bwMode="auto">
          <a:xfrm>
            <a:off x="2147483647" y="2147483647"/>
            <a:ext cx="0" cy="0"/>
          </a:xfrm>
          <a:prstGeom prst="rect">
            <a:avLst/>
          </a:prstGeom>
          <a:noFill/>
          <a:ln w="9525">
            <a:noFill/>
            <a:miter lim="800000"/>
            <a:headEnd/>
            <a:tailEnd/>
          </a:ln>
        </p:spPr>
      </p:pic>
      <p:pic>
        <p:nvPicPr>
          <p:cNvPr id="29709" name="Ink 13"/>
          <p:cNvPicPr>
            <a:picLocks noRot="1" noChangeAspect="1" noEditPoints="1" noChangeArrowheads="1" noChangeShapeType="1"/>
          </p:cNvPicPr>
          <p:nvPr/>
        </p:nvPicPr>
        <p:blipFill>
          <a:blip r:embed="rId4"/>
          <a:srcRect/>
          <a:stretch>
            <a:fillRect/>
          </a:stretch>
        </p:blipFill>
        <p:spPr bwMode="auto">
          <a:xfrm>
            <a:off x="2147483647" y="2147483647"/>
            <a:ext cx="0" cy="0"/>
          </a:xfrm>
          <a:prstGeom prst="rect">
            <a:avLst/>
          </a:prstGeom>
          <a:noFill/>
          <a:ln w="9525">
            <a:noFill/>
            <a:miter lim="800000"/>
            <a:headEnd/>
            <a:tailEnd/>
          </a:ln>
        </p:spPr>
      </p:pic>
      <p:pic>
        <p:nvPicPr>
          <p:cNvPr id="29710" name="Ink 14"/>
          <p:cNvPicPr>
            <a:picLocks noRot="1" noChangeAspect="1" noEditPoints="1" noChangeArrowheads="1" noChangeShapeType="1"/>
          </p:cNvPicPr>
          <p:nvPr/>
        </p:nvPicPr>
        <p:blipFill>
          <a:blip r:embed="rId4"/>
          <a:srcRect/>
          <a:stretch>
            <a:fillRect/>
          </a:stretch>
        </p:blipFill>
        <p:spPr bwMode="auto">
          <a:xfrm>
            <a:off x="2147483647" y="2147483647"/>
            <a:ext cx="0" cy="0"/>
          </a:xfrm>
          <a:prstGeom prst="rect">
            <a:avLst/>
          </a:prstGeom>
          <a:noFill/>
          <a:ln w="9525">
            <a:noFill/>
            <a:miter lim="800000"/>
            <a:headEnd/>
            <a:tailEnd/>
          </a:ln>
        </p:spPr>
      </p:pic>
      <p:pic>
        <p:nvPicPr>
          <p:cNvPr id="29712" name="Picture 16" descr="圖片3"/>
          <p:cNvPicPr>
            <a:picLocks noChangeAspect="1" noChangeArrowheads="1"/>
          </p:cNvPicPr>
          <p:nvPr/>
        </p:nvPicPr>
        <p:blipFill>
          <a:blip r:embed="rId5" cstate="print"/>
          <a:srcRect/>
          <a:stretch>
            <a:fillRect/>
          </a:stretch>
        </p:blipFill>
        <p:spPr bwMode="auto">
          <a:xfrm>
            <a:off x="6877050" y="2636838"/>
            <a:ext cx="2016125" cy="1319212"/>
          </a:xfrm>
          <a:prstGeom prst="rect">
            <a:avLst/>
          </a:prstGeom>
          <a:noFill/>
        </p:spPr>
      </p:pic>
      <p:pic>
        <p:nvPicPr>
          <p:cNvPr id="29713" name="Picture 17" descr="圖片1"/>
          <p:cNvPicPr>
            <a:picLocks noChangeAspect="1" noChangeArrowheads="1"/>
          </p:cNvPicPr>
          <p:nvPr/>
        </p:nvPicPr>
        <p:blipFill>
          <a:blip r:embed="rId6" cstate="print"/>
          <a:srcRect/>
          <a:stretch>
            <a:fillRect/>
          </a:stretch>
        </p:blipFill>
        <p:spPr bwMode="auto">
          <a:xfrm>
            <a:off x="6804025" y="5300663"/>
            <a:ext cx="2232025" cy="1347787"/>
          </a:xfrm>
          <a:prstGeom prst="rect">
            <a:avLst/>
          </a:prstGeom>
          <a:noFill/>
        </p:spPr>
      </p:pic>
      <p:pic>
        <p:nvPicPr>
          <p:cNvPr id="29714" name="Picture 18" descr="圖片2"/>
          <p:cNvPicPr>
            <a:picLocks noChangeAspect="1" noChangeArrowheads="1"/>
          </p:cNvPicPr>
          <p:nvPr/>
        </p:nvPicPr>
        <p:blipFill>
          <a:blip r:embed="rId7" cstate="print"/>
          <a:srcRect/>
          <a:stretch>
            <a:fillRect/>
          </a:stretch>
        </p:blipFill>
        <p:spPr bwMode="auto">
          <a:xfrm>
            <a:off x="6804025" y="4005263"/>
            <a:ext cx="2160588" cy="1322387"/>
          </a:xfrm>
          <a:prstGeom prst="rect">
            <a:avLst/>
          </a:prstGeom>
          <a:noFill/>
        </p:spPr>
      </p:pic>
      <p:pic>
        <p:nvPicPr>
          <p:cNvPr id="29715" name="Picture 19" descr="圖片4"/>
          <p:cNvPicPr>
            <a:picLocks noChangeAspect="1" noChangeArrowheads="1"/>
          </p:cNvPicPr>
          <p:nvPr/>
        </p:nvPicPr>
        <p:blipFill>
          <a:blip r:embed="rId8" cstate="print"/>
          <a:srcRect/>
          <a:stretch>
            <a:fillRect/>
          </a:stretch>
        </p:blipFill>
        <p:spPr bwMode="auto">
          <a:xfrm>
            <a:off x="6877050" y="1484313"/>
            <a:ext cx="2089150" cy="1150937"/>
          </a:xfrm>
          <a:prstGeom prst="rect">
            <a:avLst/>
          </a:prstGeom>
          <a:noFill/>
        </p:spPr>
      </p:pic>
      <p:pic>
        <p:nvPicPr>
          <p:cNvPr id="2" name="魯冰花">
            <a:hlinkClick r:id="" action="ppaction://media"/>
            <a:extLst>
              <a:ext uri="{FF2B5EF4-FFF2-40B4-BE49-F238E27FC236}">
                <a16:creationId xmlns:a16="http://schemas.microsoft.com/office/drawing/2014/main" xmlns="" id="{E412CE62-1FA7-4291-9321-46012682C9EC}"/>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6676723" y="6376054"/>
            <a:ext cx="304800" cy="304800"/>
          </a:xfrm>
          <a:prstGeom prst="rect">
            <a:avLst/>
          </a:prstGeom>
        </p:spPr>
      </p:pic>
    </p:spTree>
    <p:extLst>
      <p:ext uri="{BB962C8B-B14F-4D97-AF65-F5344CB8AC3E}">
        <p14:creationId xmlns:p14="http://schemas.microsoft.com/office/powerpoint/2010/main" val="3242556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標題 1"/>
          <p:cNvSpPr>
            <a:spLocks noGrp="1"/>
          </p:cNvSpPr>
          <p:nvPr>
            <p:ph type="title"/>
          </p:nvPr>
        </p:nvSpPr>
        <p:spPr>
          <a:xfrm>
            <a:off x="858416" y="116632"/>
            <a:ext cx="3394720" cy="854348"/>
          </a:xfrm>
        </p:spPr>
        <p:txBody>
          <a:bodyPr/>
          <a:lstStyle/>
          <a:p>
            <a:r>
              <a:rPr lang="zh-TW" altLang="en-US" dirty="0">
                <a:latin typeface="標楷體" pitchFamily="65" charset="-120"/>
                <a:ea typeface="標楷體" pitchFamily="65" charset="-120"/>
              </a:rPr>
              <a:t>四 季 創 作</a:t>
            </a:r>
          </a:p>
        </p:txBody>
      </p:sp>
      <p:graphicFrame>
        <p:nvGraphicFramePr>
          <p:cNvPr id="37946" name="Group 58"/>
          <p:cNvGraphicFramePr>
            <a:graphicFrameLocks noGrp="1"/>
          </p:cNvGraphicFramePr>
          <p:nvPr>
            <p:ph idx="1"/>
          </p:nvPr>
        </p:nvGraphicFramePr>
        <p:xfrm>
          <a:off x="179388" y="2060575"/>
          <a:ext cx="8742362" cy="3695700"/>
        </p:xfrm>
        <a:graphic>
          <a:graphicData uri="http://schemas.openxmlformats.org/drawingml/2006/table">
            <a:tbl>
              <a:tblPr/>
              <a:tblGrid>
                <a:gridCol w="288925">
                  <a:extLst>
                    <a:ext uri="{9D8B030D-6E8A-4147-A177-3AD203B41FA5}">
                      <a16:colId xmlns:a16="http://schemas.microsoft.com/office/drawing/2014/main" xmlns="" val="20000"/>
                    </a:ext>
                  </a:extLst>
                </a:gridCol>
                <a:gridCol w="655637">
                  <a:extLst>
                    <a:ext uri="{9D8B030D-6E8A-4147-A177-3AD203B41FA5}">
                      <a16:colId xmlns:a16="http://schemas.microsoft.com/office/drawing/2014/main" xmlns="" val="20001"/>
                    </a:ext>
                  </a:extLst>
                </a:gridCol>
                <a:gridCol w="1422400">
                  <a:extLst>
                    <a:ext uri="{9D8B030D-6E8A-4147-A177-3AD203B41FA5}">
                      <a16:colId xmlns:a16="http://schemas.microsoft.com/office/drawing/2014/main" xmlns="" val="20002"/>
                    </a:ext>
                  </a:extLst>
                </a:gridCol>
                <a:gridCol w="2781300">
                  <a:extLst>
                    <a:ext uri="{9D8B030D-6E8A-4147-A177-3AD203B41FA5}">
                      <a16:colId xmlns:a16="http://schemas.microsoft.com/office/drawing/2014/main" xmlns="" val="20003"/>
                    </a:ext>
                  </a:extLst>
                </a:gridCol>
                <a:gridCol w="2133600">
                  <a:extLst>
                    <a:ext uri="{9D8B030D-6E8A-4147-A177-3AD203B41FA5}">
                      <a16:colId xmlns:a16="http://schemas.microsoft.com/office/drawing/2014/main" xmlns="" val="20004"/>
                    </a:ext>
                  </a:extLst>
                </a:gridCol>
                <a:gridCol w="1460500">
                  <a:extLst>
                    <a:ext uri="{9D8B030D-6E8A-4147-A177-3AD203B41FA5}">
                      <a16:colId xmlns:a16="http://schemas.microsoft.com/office/drawing/2014/main" xmlns="" val="20005"/>
                    </a:ext>
                  </a:extLst>
                </a:gridCol>
              </a:tblGrid>
              <a:tr h="904875">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3333CC"/>
                          </a:solidFill>
                          <a:effectLst/>
                          <a:latin typeface="Calibri" pitchFamily="34" charset="0"/>
                          <a:ea typeface="標楷體" pitchFamily="65" charset="-120"/>
                          <a:cs typeface="Times New Roman" pitchFamily="18" charset="0"/>
                        </a:rPr>
                        <a:t>春</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Calibri" pitchFamily="34" charset="0"/>
                          <a:ea typeface="標楷體" pitchFamily="65" charset="-120"/>
                          <a:cs typeface="Times New Roman" pitchFamily="18" charset="0"/>
                        </a:rPr>
                        <a:t>陽明山</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蜿蜒的山路上</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聽！春天的歌聲迴盪在</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杜鵑花林</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讓</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杜鵑花</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羞紅了臉</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endPar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看！春天的身影</a:t>
                      </a:r>
                      <a:endPar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在</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杜鵑花</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林翩翩起舞</a:t>
                      </a:r>
                      <a:endPar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捲落了朵朵的</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杜鵑花</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endPar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我撿起一朵把他藏在書本裡</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930275">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3333CC"/>
                          </a:solidFill>
                          <a:effectLst/>
                          <a:latin typeface="Calibri" pitchFamily="34" charset="0"/>
                          <a:ea typeface="標楷體" pitchFamily="65" charset="-120"/>
                          <a:cs typeface="Times New Roman" pitchFamily="18" charset="0"/>
                        </a:rPr>
                        <a:t>夏</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Calibri" pitchFamily="34" charset="0"/>
                          <a:ea typeface="標楷體" pitchFamily="65" charset="-120"/>
                          <a:cs typeface="Times New Roman" pitchFamily="18" charset="0"/>
                        </a:rPr>
                        <a:t>南寮</a:t>
                      </a:r>
                      <a:endParaRPr kumimoji="0" lang="en-US" altLang="zh-TW" sz="1600" b="0" i="0" u="none" strike="noStrike" cap="none" normalizeH="0" baseline="0">
                        <a:ln>
                          <a:noFill/>
                        </a:ln>
                        <a:solidFill>
                          <a:schemeClr val="tx1"/>
                        </a:solidFill>
                        <a:effectLst/>
                        <a:latin typeface="Calibri" pitchFamily="34"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Calibri" pitchFamily="34" charset="0"/>
                          <a:ea typeface="標楷體" pitchFamily="65" charset="-120"/>
                          <a:cs typeface="Times New Roman" pitchFamily="18" charset="0"/>
                        </a:rPr>
                        <a:t>漁港</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蜿蜒的海岸線上</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聽！夏天的歌聲迴盪在</a:t>
                      </a:r>
                      <a:endPar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海邊</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讓</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孩子</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曬黑了臉</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endParaRPr kumimoji="0" lang="zh-TW"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看！夏天的身影</a:t>
                      </a:r>
                      <a:endPar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在</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海邊</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翩翩起舞</a:t>
                      </a:r>
                      <a:endPar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捲來了朵朵的</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浪花</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endPar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我拍下了一張把他藏在相本裡</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930275">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3333CC"/>
                          </a:solidFill>
                          <a:effectLst/>
                          <a:latin typeface="Calibri" pitchFamily="34" charset="0"/>
                          <a:ea typeface="標楷體" pitchFamily="65" charset="-120"/>
                          <a:cs typeface="Times New Roman" pitchFamily="18" charset="0"/>
                        </a:rPr>
                        <a:t>秋</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Calibri" pitchFamily="34" charset="0"/>
                          <a:ea typeface="標楷體" pitchFamily="65" charset="-120"/>
                          <a:cs typeface="Times New Roman" pitchFamily="18" charset="0"/>
                        </a:rPr>
                        <a:t>奧萬大</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彎曲的山路上</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聽！秋天的歌聲迴盪在</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楓林</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裡</a:t>
                      </a:r>
                      <a:endPar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讓</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楓葉</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醉紅了臉</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endParaRPr kumimoji="0" lang="zh-TW"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看！秋天的身影</a:t>
                      </a:r>
                      <a:endPar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在</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楓林</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間翩翩起舞</a:t>
                      </a:r>
                      <a:endPar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捲落了片片的</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楓紅</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endPar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我撿起一片把他藏在書本裡</a:t>
                      </a:r>
                      <a:endParaRPr kumimoji="0" lang="zh-TW"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930275">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3333CC"/>
                          </a:solidFill>
                          <a:effectLst/>
                          <a:latin typeface="Calibri" pitchFamily="34" charset="0"/>
                          <a:ea typeface="標楷體" pitchFamily="65" charset="-120"/>
                          <a:cs typeface="Times New Roman" pitchFamily="18" charset="0"/>
                        </a:rPr>
                        <a:t>冬</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Calibri" pitchFamily="34" charset="0"/>
                          <a:ea typeface="標楷體" pitchFamily="65" charset="-120"/>
                          <a:cs typeface="Times New Roman" pitchFamily="18" charset="0"/>
                        </a:rPr>
                        <a:t>雪山</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崎嶇的山路上</a:t>
                      </a: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聽！春天的歌聲迴盪在</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雪地</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讓</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大地</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白了頭髮</a:t>
                      </a:r>
                      <a:r>
                        <a:rPr kumimoji="0" lang="en-US"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endParaRPr kumimoji="0" lang="zh-TW"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看！冬天的身影</a:t>
                      </a:r>
                      <a:endPar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在</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雪地</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裡翩翩起舞</a:t>
                      </a:r>
                      <a:endPar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捲起片片的</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雪花</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endPar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我撿起一片把他放在手裡裡</a:t>
                      </a:r>
                      <a:endParaRPr kumimoji="0" lang="zh-TW" altLang="zh-TW"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bl>
          </a:graphicData>
        </a:graphic>
      </p:graphicFrame>
      <p:sp>
        <p:nvSpPr>
          <p:cNvPr id="37928" name="橢圓 4"/>
          <p:cNvSpPr>
            <a:spLocks noChangeArrowheads="1"/>
          </p:cNvSpPr>
          <p:nvPr/>
        </p:nvSpPr>
        <p:spPr bwMode="auto">
          <a:xfrm>
            <a:off x="3851920" y="1052513"/>
            <a:ext cx="2209601" cy="519351"/>
          </a:xfrm>
          <a:prstGeom prst="ellipse">
            <a:avLst/>
          </a:prstGeom>
          <a:solidFill>
            <a:schemeClr val="bg1"/>
          </a:solidFill>
          <a:ln w="38100" algn="ctr">
            <a:solidFill>
              <a:srgbClr val="FF5050"/>
            </a:solidFill>
            <a:round/>
            <a:headEnd/>
            <a:tailEnd/>
          </a:ln>
        </p:spPr>
        <p:txBody>
          <a:bodyPr wrap="square">
            <a:spAutoFit/>
          </a:bodyPr>
          <a:lstStyle/>
          <a:p>
            <a:pPr algn="ctr"/>
            <a:r>
              <a:rPr lang="zh-TW" altLang="en-US" sz="1800">
                <a:latin typeface="標楷體" pitchFamily="65" charset="-120"/>
                <a:cs typeface="あくあフォント"/>
              </a:rPr>
              <a:t>找到了找到了</a:t>
            </a:r>
          </a:p>
        </p:txBody>
      </p:sp>
      <p:sp>
        <p:nvSpPr>
          <p:cNvPr id="37929" name="橢圓 5"/>
          <p:cNvSpPr>
            <a:spLocks noChangeArrowheads="1"/>
          </p:cNvSpPr>
          <p:nvPr/>
        </p:nvSpPr>
        <p:spPr bwMode="auto">
          <a:xfrm>
            <a:off x="251520" y="1052513"/>
            <a:ext cx="2304256" cy="519351"/>
          </a:xfrm>
          <a:prstGeom prst="ellipse">
            <a:avLst/>
          </a:prstGeom>
          <a:solidFill>
            <a:schemeClr val="bg1"/>
          </a:solidFill>
          <a:ln w="38100" algn="ctr">
            <a:solidFill>
              <a:srgbClr val="FF5050"/>
            </a:solidFill>
            <a:round/>
            <a:headEnd/>
            <a:tailEnd/>
          </a:ln>
        </p:spPr>
        <p:txBody>
          <a:bodyPr wrap="square">
            <a:spAutoFit/>
          </a:bodyPr>
          <a:lstStyle/>
          <a:p>
            <a:pPr algn="ctr"/>
            <a:r>
              <a:rPr lang="zh-TW" altLang="en-US" sz="1800" dirty="0">
                <a:latin typeface="標楷體" pitchFamily="65" charset="-120"/>
                <a:cs typeface="あくあフォント"/>
              </a:rPr>
              <a:t>聽說</a:t>
            </a:r>
            <a:r>
              <a:rPr lang="en-US" altLang="zh-TW" sz="1800" dirty="0">
                <a:latin typeface="標楷體" pitchFamily="65" charset="-120"/>
                <a:cs typeface="あくあフォント"/>
              </a:rPr>
              <a:t>o</a:t>
            </a:r>
            <a:r>
              <a:rPr lang="zh-TW" altLang="en-US" sz="1800" dirty="0">
                <a:latin typeface="標楷體" pitchFamily="65" charset="-120"/>
                <a:cs typeface="あくあフォント"/>
              </a:rPr>
              <a:t>天躲在</a:t>
            </a:r>
          </a:p>
        </p:txBody>
      </p:sp>
      <p:sp>
        <p:nvSpPr>
          <p:cNvPr id="37930" name="橢圓 6"/>
          <p:cNvSpPr>
            <a:spLocks noChangeArrowheads="1"/>
          </p:cNvSpPr>
          <p:nvPr/>
        </p:nvSpPr>
        <p:spPr bwMode="auto">
          <a:xfrm>
            <a:off x="1547812" y="5907088"/>
            <a:ext cx="2495451" cy="519351"/>
          </a:xfrm>
          <a:prstGeom prst="ellipse">
            <a:avLst/>
          </a:prstGeom>
          <a:solidFill>
            <a:schemeClr val="bg1"/>
          </a:solidFill>
          <a:ln w="38100" algn="ctr">
            <a:solidFill>
              <a:srgbClr val="FF5050"/>
            </a:solidFill>
            <a:round/>
            <a:headEnd/>
            <a:tailEnd/>
          </a:ln>
        </p:spPr>
        <p:txBody>
          <a:bodyPr wrap="square">
            <a:spAutoFit/>
          </a:bodyPr>
          <a:lstStyle/>
          <a:p>
            <a:pPr algn="ctr"/>
            <a:r>
              <a:rPr lang="zh-TW" altLang="en-US" sz="1800" dirty="0">
                <a:latin typeface="標楷體" pitchFamily="65" charset="-120"/>
                <a:cs typeface="あくあフォント"/>
              </a:rPr>
              <a:t>大家在找</a:t>
            </a:r>
            <a:r>
              <a:rPr lang="en-US" altLang="zh-TW" sz="1800" dirty="0">
                <a:latin typeface="新細明體"/>
                <a:ea typeface="新細明體"/>
                <a:cs typeface="あくあフォント"/>
              </a:rPr>
              <a:t>O</a:t>
            </a:r>
            <a:r>
              <a:rPr lang="zh-TW" altLang="en-US" sz="1800" dirty="0">
                <a:latin typeface="標楷體" pitchFamily="65" charset="-120"/>
                <a:cs typeface="あくあフォント"/>
              </a:rPr>
              <a:t>天</a:t>
            </a:r>
          </a:p>
        </p:txBody>
      </p:sp>
      <p:sp>
        <p:nvSpPr>
          <p:cNvPr id="37931" name="橢圓 7"/>
          <p:cNvSpPr>
            <a:spLocks noChangeArrowheads="1"/>
          </p:cNvSpPr>
          <p:nvPr/>
        </p:nvSpPr>
        <p:spPr bwMode="auto">
          <a:xfrm>
            <a:off x="5940425" y="5938838"/>
            <a:ext cx="2814638" cy="519112"/>
          </a:xfrm>
          <a:prstGeom prst="ellipse">
            <a:avLst/>
          </a:prstGeom>
          <a:solidFill>
            <a:schemeClr val="bg1"/>
          </a:solidFill>
          <a:ln w="38100" algn="ctr">
            <a:solidFill>
              <a:srgbClr val="FF5050"/>
            </a:solidFill>
            <a:round/>
            <a:headEnd/>
            <a:tailEnd/>
          </a:ln>
        </p:spPr>
        <p:txBody>
          <a:bodyPr>
            <a:spAutoFit/>
          </a:bodyPr>
          <a:lstStyle/>
          <a:p>
            <a:pPr algn="ctr"/>
            <a:r>
              <a:rPr lang="zh-TW" altLang="en-US" sz="1800">
                <a:latin typeface="標楷體" pitchFamily="65" charset="-120"/>
                <a:cs typeface="あくあフォント"/>
              </a:rPr>
              <a:t>保守美麗的秘密</a:t>
            </a:r>
          </a:p>
        </p:txBody>
      </p:sp>
    </p:spTree>
    <p:extLst>
      <p:ext uri="{BB962C8B-B14F-4D97-AF65-F5344CB8AC3E}">
        <p14:creationId xmlns:p14="http://schemas.microsoft.com/office/powerpoint/2010/main" val="33684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929">
                                            <p:bg/>
                                          </p:spTgt>
                                        </p:tgtEl>
                                        <p:attrNameLst>
                                          <p:attrName>style.visibility</p:attrName>
                                        </p:attrNameLst>
                                      </p:cBhvr>
                                      <p:to>
                                        <p:strVal val="visible"/>
                                      </p:to>
                                    </p:set>
                                    <p:anim calcmode="lin" valueType="num">
                                      <p:cBhvr additive="base">
                                        <p:cTn id="7" dur="500" fill="hold"/>
                                        <p:tgtEl>
                                          <p:spTgt spid="3792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7929">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929">
                                            <p:txEl>
                                              <p:pRg st="0" end="0"/>
                                            </p:txEl>
                                          </p:spTgt>
                                        </p:tgtEl>
                                        <p:attrNameLst>
                                          <p:attrName>style.visibility</p:attrName>
                                        </p:attrNameLst>
                                      </p:cBhvr>
                                      <p:to>
                                        <p:strVal val="visible"/>
                                      </p:to>
                                    </p:set>
                                    <p:anim calcmode="lin" valueType="num">
                                      <p:cBhvr additive="base">
                                        <p:cTn id="11" dur="500" fill="hold"/>
                                        <p:tgtEl>
                                          <p:spTgt spid="3792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92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928">
                                            <p:bg/>
                                          </p:spTgt>
                                        </p:tgtEl>
                                        <p:attrNameLst>
                                          <p:attrName>style.visibility</p:attrName>
                                        </p:attrNameLst>
                                      </p:cBhvr>
                                      <p:to>
                                        <p:strVal val="visible"/>
                                      </p:to>
                                    </p:set>
                                    <p:anim calcmode="lin" valueType="num">
                                      <p:cBhvr additive="base">
                                        <p:cTn id="15" dur="500" fill="hold"/>
                                        <p:tgtEl>
                                          <p:spTgt spid="37928">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37928">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7928">
                                            <p:txEl>
                                              <p:pRg st="0" end="0"/>
                                            </p:txEl>
                                          </p:spTgt>
                                        </p:tgtEl>
                                        <p:attrNameLst>
                                          <p:attrName>style.visibility</p:attrName>
                                        </p:attrNameLst>
                                      </p:cBhvr>
                                      <p:to>
                                        <p:strVal val="visible"/>
                                      </p:to>
                                    </p:set>
                                    <p:anim calcmode="lin" valueType="num">
                                      <p:cBhvr additive="base">
                                        <p:cTn id="19" dur="500" fill="hold"/>
                                        <p:tgtEl>
                                          <p:spTgt spid="3792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928">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930">
                                            <p:bg/>
                                          </p:spTgt>
                                        </p:tgtEl>
                                        <p:attrNameLst>
                                          <p:attrName>style.visibility</p:attrName>
                                        </p:attrNameLst>
                                      </p:cBhvr>
                                      <p:to>
                                        <p:strVal val="visible"/>
                                      </p:to>
                                    </p:set>
                                    <p:anim calcmode="lin" valueType="num">
                                      <p:cBhvr additive="base">
                                        <p:cTn id="23" dur="500" fill="hold"/>
                                        <p:tgtEl>
                                          <p:spTgt spid="37930">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7930">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7930">
                                            <p:txEl>
                                              <p:pRg st="0" end="0"/>
                                            </p:txEl>
                                          </p:spTgt>
                                        </p:tgtEl>
                                        <p:attrNameLst>
                                          <p:attrName>style.visibility</p:attrName>
                                        </p:attrNameLst>
                                      </p:cBhvr>
                                      <p:to>
                                        <p:strVal val="visible"/>
                                      </p:to>
                                    </p:set>
                                    <p:anim calcmode="lin" valueType="num">
                                      <p:cBhvr additive="base">
                                        <p:cTn id="27" dur="500" fill="hold"/>
                                        <p:tgtEl>
                                          <p:spTgt spid="3793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7930">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7931">
                                            <p:bg/>
                                          </p:spTgt>
                                        </p:tgtEl>
                                        <p:attrNameLst>
                                          <p:attrName>style.visibility</p:attrName>
                                        </p:attrNameLst>
                                      </p:cBhvr>
                                      <p:to>
                                        <p:strVal val="visible"/>
                                      </p:to>
                                    </p:set>
                                    <p:anim calcmode="lin" valueType="num">
                                      <p:cBhvr additive="base">
                                        <p:cTn id="31" dur="500" fill="hold"/>
                                        <p:tgtEl>
                                          <p:spTgt spid="37931">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37931">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7931">
                                            <p:txEl>
                                              <p:pRg st="0" end="0"/>
                                            </p:txEl>
                                          </p:spTgt>
                                        </p:tgtEl>
                                        <p:attrNameLst>
                                          <p:attrName>style.visibility</p:attrName>
                                        </p:attrNameLst>
                                      </p:cBhvr>
                                      <p:to>
                                        <p:strVal val="visible"/>
                                      </p:to>
                                    </p:set>
                                    <p:anim calcmode="lin" valueType="num">
                                      <p:cBhvr additive="base">
                                        <p:cTn id="35" dur="500" fill="hold"/>
                                        <p:tgtEl>
                                          <p:spTgt spid="3793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79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8" grpId="0" build="allAtOnce" animBg="1"/>
      <p:bldP spid="37929" grpId="0" build="allAtOnce" animBg="1"/>
      <p:bldP spid="37930" grpId="0" build="allAtOnce" animBg="1"/>
      <p:bldP spid="37931" grpId="0" build="allAtOnce"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r>
              <a:rPr lang="en-US" altLang="zh-TW" dirty="0"/>
              <a:t>Thinking map </a:t>
            </a:r>
            <a:r>
              <a:rPr lang="zh-TW" altLang="en-US"/>
              <a:t>分類與用途</a:t>
            </a:r>
          </a:p>
        </p:txBody>
      </p:sp>
      <p:graphicFrame>
        <p:nvGraphicFramePr>
          <p:cNvPr id="4" name="內容版面配置區 3"/>
          <p:cNvGraphicFramePr>
            <a:graphicFrameLocks noGrp="1"/>
          </p:cNvGraphicFramePr>
          <p:nvPr>
            <p:ph idx="1"/>
          </p:nvPr>
        </p:nvGraphicFramePr>
        <p:xfrm>
          <a:off x="468313" y="1844675"/>
          <a:ext cx="8352928" cy="4248471"/>
        </p:xfrm>
        <a:graphic>
          <a:graphicData uri="http://schemas.openxmlformats.org/drawingml/2006/table">
            <a:tbl>
              <a:tblPr/>
              <a:tblGrid>
                <a:gridCol w="3816424">
                  <a:extLst>
                    <a:ext uri="{9D8B030D-6E8A-4147-A177-3AD203B41FA5}">
                      <a16:colId xmlns:a16="http://schemas.microsoft.com/office/drawing/2014/main" xmlns="" val="20000"/>
                    </a:ext>
                  </a:extLst>
                </a:gridCol>
                <a:gridCol w="4536504">
                  <a:extLst>
                    <a:ext uri="{9D8B030D-6E8A-4147-A177-3AD203B41FA5}">
                      <a16:colId xmlns:a16="http://schemas.microsoft.com/office/drawing/2014/main" xmlns="" val="20001"/>
                    </a:ext>
                  </a:extLst>
                </a:gridCol>
              </a:tblGrid>
              <a:tr h="948424">
                <a:tc>
                  <a:txBody>
                    <a:bodyPr/>
                    <a:lstStyle/>
                    <a:p>
                      <a:r>
                        <a:rPr lang="en-US" altLang="zh-TW" sz="2000" kern="1200" dirty="0">
                          <a:solidFill>
                            <a:schemeClr val="tx1"/>
                          </a:solidFill>
                          <a:effectLst/>
                          <a:latin typeface="+mn-lt"/>
                          <a:ea typeface="+mn-ea"/>
                          <a:cs typeface="+mn-cs"/>
                          <a:sym typeface="Wingdings"/>
                        </a:rPr>
                        <a:t></a:t>
                      </a:r>
                      <a:r>
                        <a:rPr lang="en-US" altLang="zh-TW" sz="2000" baseline="0" dirty="0"/>
                        <a:t> circle  map </a:t>
                      </a:r>
                    </a:p>
                    <a:p>
                      <a:r>
                        <a:rPr lang="zh-TW" altLang="en-US" sz="2000" dirty="0"/>
                        <a:t>用途</a:t>
                      </a:r>
                      <a:r>
                        <a:rPr lang="en-US" altLang="zh-TW" sz="2000" dirty="0"/>
                        <a:t>:</a:t>
                      </a:r>
                      <a:r>
                        <a:rPr lang="zh-TW" altLang="en-US" sz="2000" dirty="0"/>
                        <a:t>腦力激盪</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kern="1200" dirty="0">
                          <a:solidFill>
                            <a:schemeClr val="tx1"/>
                          </a:solidFill>
                          <a:effectLst/>
                          <a:latin typeface="+mn-lt"/>
                          <a:ea typeface="+mn-ea"/>
                          <a:cs typeface="+mn-cs"/>
                        </a:rPr>
                        <a:t> </a:t>
                      </a:r>
                      <a:r>
                        <a:rPr lang="en-US" altLang="zh-TW" sz="2000" kern="1200" dirty="0">
                          <a:solidFill>
                            <a:schemeClr val="tx1"/>
                          </a:solidFill>
                          <a:effectLst/>
                          <a:latin typeface="+mn-lt"/>
                          <a:ea typeface="+mn-ea"/>
                          <a:cs typeface="+mn-cs"/>
                          <a:sym typeface="Wingdings"/>
                        </a:rPr>
                        <a:t></a:t>
                      </a:r>
                      <a:r>
                        <a:rPr lang="en-US" altLang="zh-TW" sz="2000" kern="1200" dirty="0">
                          <a:solidFill>
                            <a:schemeClr val="tx1"/>
                          </a:solidFill>
                          <a:effectLst/>
                          <a:latin typeface="+mn-lt"/>
                          <a:ea typeface="+mn-ea"/>
                          <a:cs typeface="+mn-cs"/>
                        </a:rPr>
                        <a:t>The Tree Map</a:t>
                      </a:r>
                      <a:r>
                        <a:rPr lang="en-US" altLang="zh-TW" sz="200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1200" dirty="0">
                          <a:solidFill>
                            <a:schemeClr val="tx1"/>
                          </a:solidFill>
                          <a:effectLst/>
                          <a:latin typeface="+mn-lt"/>
                          <a:ea typeface="+mn-ea"/>
                          <a:cs typeface="+mn-cs"/>
                        </a:rPr>
                        <a:t>用途</a:t>
                      </a:r>
                      <a:r>
                        <a:rPr lang="en-US" altLang="zh-TW" sz="2000" kern="1200" dirty="0">
                          <a:solidFill>
                            <a:schemeClr val="tx1"/>
                          </a:solidFill>
                          <a:effectLst/>
                          <a:latin typeface="+mn-lt"/>
                          <a:ea typeface="+mn-ea"/>
                          <a:cs typeface="+mn-cs"/>
                        </a:rPr>
                        <a:t>:</a:t>
                      </a:r>
                      <a:r>
                        <a:rPr lang="zh-TW" altLang="zh-TW" sz="2000" kern="1200" dirty="0">
                          <a:solidFill>
                            <a:schemeClr val="tx1"/>
                          </a:solidFill>
                          <a:effectLst/>
                          <a:latin typeface="+mn-lt"/>
                          <a:ea typeface="+mn-ea"/>
                          <a:cs typeface="+mn-cs"/>
                        </a:rPr>
                        <a:t>分類</a:t>
                      </a:r>
                    </a:p>
                    <a:p>
                      <a:endParaRPr lang="zh-TW" altLang="en-US" sz="2000"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9578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kern="1200" dirty="0">
                          <a:solidFill>
                            <a:schemeClr val="tx1"/>
                          </a:solidFill>
                          <a:effectLst/>
                          <a:latin typeface="+mn-lt"/>
                          <a:ea typeface="+mn-ea"/>
                          <a:cs typeface="+mn-cs"/>
                          <a:sym typeface="Wingdings"/>
                        </a:rPr>
                        <a:t></a:t>
                      </a:r>
                      <a:r>
                        <a:rPr lang="en-US" altLang="zh-TW" sz="2000" kern="1200" baseline="0" dirty="0"/>
                        <a:t>bubble map</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kern="1200" baseline="0" dirty="0"/>
                        <a:t> </a:t>
                      </a:r>
                      <a:r>
                        <a:rPr lang="zh-TW" altLang="zh-TW" sz="2000" kern="0" dirty="0"/>
                        <a:t>用途</a:t>
                      </a:r>
                      <a:r>
                        <a:rPr lang="en-US" altLang="zh-TW" sz="2000" kern="0" dirty="0"/>
                        <a:t>:</a:t>
                      </a:r>
                      <a:r>
                        <a:rPr lang="zh-TW" altLang="zh-TW" sz="2000" kern="0" dirty="0"/>
                        <a:t>描述特性</a:t>
                      </a:r>
                      <a:endParaRPr lang="zh-TW" altLang="zh-TW" sz="2000" kern="100" dirty="0">
                        <a:latin typeface="Times New Roman"/>
                      </a:endParaRPr>
                    </a:p>
                    <a:p>
                      <a:endParaRPr lang="en-US" altLang="zh-TW"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kern="1200" dirty="0">
                          <a:solidFill>
                            <a:schemeClr val="tx1"/>
                          </a:solidFill>
                          <a:effectLst/>
                          <a:latin typeface="+mn-lt"/>
                          <a:ea typeface="+mn-ea"/>
                          <a:cs typeface="+mn-cs"/>
                          <a:sym typeface="Wingdings"/>
                        </a:rPr>
                        <a:t></a:t>
                      </a:r>
                      <a:r>
                        <a:rPr lang="en-US" altLang="zh-TW" sz="2000" kern="1200" dirty="0">
                          <a:solidFill>
                            <a:schemeClr val="tx1"/>
                          </a:solidFill>
                          <a:effectLst/>
                          <a:latin typeface="+mn-lt"/>
                          <a:ea typeface="+mn-ea"/>
                          <a:cs typeface="+mn-cs"/>
                        </a:rPr>
                        <a:t>The Flow Map</a:t>
                      </a:r>
                      <a:endParaRPr lang="zh-TW" altLang="zh-TW" sz="2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t>用途</a:t>
                      </a:r>
                      <a:r>
                        <a:rPr lang="en-US" altLang="zh-TW" sz="1400" dirty="0"/>
                        <a:t>:</a:t>
                      </a:r>
                      <a:r>
                        <a:rPr lang="zh-TW" altLang="en-US" sz="1400" dirty="0"/>
                        <a:t>表示連續性、順序、循環、步驟、方向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936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kern="1200" dirty="0">
                          <a:solidFill>
                            <a:schemeClr val="tx1"/>
                          </a:solidFill>
                          <a:effectLst/>
                          <a:latin typeface="+mn-lt"/>
                          <a:ea typeface="+mn-ea"/>
                          <a:cs typeface="+mn-cs"/>
                          <a:sym typeface="Wingdings"/>
                        </a:rPr>
                        <a:t></a:t>
                      </a:r>
                      <a:r>
                        <a:rPr lang="en-US" altLang="zh-TW" sz="2000" kern="1200" dirty="0">
                          <a:solidFill>
                            <a:schemeClr val="tx1"/>
                          </a:solidFill>
                          <a:effectLst/>
                          <a:latin typeface="+mn-lt"/>
                          <a:ea typeface="+mn-ea"/>
                          <a:cs typeface="+mn-cs"/>
                        </a:rPr>
                        <a:t>The Double Bubble Map</a:t>
                      </a:r>
                      <a:endParaRPr lang="zh-TW" altLang="zh-TW" sz="2000" kern="1200" dirty="0">
                        <a:solidFill>
                          <a:schemeClr val="tx1"/>
                        </a:solidFill>
                        <a:effectLst/>
                        <a:latin typeface="+mn-lt"/>
                        <a:ea typeface="+mn-ea"/>
                        <a:cs typeface="+mn-cs"/>
                      </a:endParaRPr>
                    </a:p>
                    <a:p>
                      <a:r>
                        <a:rPr lang="zh-TW" altLang="en-US" sz="2000" dirty="0"/>
                        <a:t> 用途</a:t>
                      </a:r>
                      <a:r>
                        <a:rPr lang="en-US" altLang="zh-TW" sz="2000" dirty="0"/>
                        <a:t>:</a:t>
                      </a:r>
                      <a:r>
                        <a:rPr lang="zh-TW" altLang="en-US" sz="2000" dirty="0"/>
                        <a:t>比較兩件事</a:t>
                      </a:r>
                      <a:endParaRPr lang="en-US" altLang="zh-TW" sz="2000" dirty="0"/>
                    </a:p>
                    <a:p>
                      <a:endParaRPr lang="zh-TW"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kern="1200" dirty="0">
                          <a:solidFill>
                            <a:schemeClr val="tx1"/>
                          </a:solidFill>
                          <a:effectLst/>
                          <a:latin typeface="+mn-lt"/>
                          <a:ea typeface="+mn-ea"/>
                          <a:cs typeface="+mn-cs"/>
                          <a:sym typeface="Wingdings"/>
                        </a:rPr>
                        <a:t></a:t>
                      </a:r>
                      <a:r>
                        <a:rPr lang="en-US" altLang="zh-TW" sz="2000" kern="1200" dirty="0">
                          <a:solidFill>
                            <a:schemeClr val="tx1"/>
                          </a:solidFill>
                          <a:effectLst/>
                          <a:latin typeface="+mn-lt"/>
                          <a:ea typeface="+mn-ea"/>
                          <a:cs typeface="+mn-cs"/>
                        </a:rPr>
                        <a:t>The Multi-Flow Map</a:t>
                      </a:r>
                      <a:endParaRPr lang="zh-TW" altLang="zh-TW" sz="2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t>用途</a:t>
                      </a:r>
                      <a:r>
                        <a:rPr lang="en-US" altLang="zh-TW" sz="2000" dirty="0"/>
                        <a:t>:</a:t>
                      </a:r>
                      <a:r>
                        <a:rPr lang="zh-TW" altLang="en-US" sz="2000" dirty="0"/>
                        <a:t>表示事件的原因和影響</a:t>
                      </a:r>
                      <a:endParaRPr lang="en-US" altLang="zh-TW" sz="2000" dirty="0"/>
                    </a:p>
                    <a:p>
                      <a:endParaRPr lang="zh-TW"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230951">
                <a:tc>
                  <a:txBody>
                    <a:bodyPr/>
                    <a:lstStyle/>
                    <a:p>
                      <a:r>
                        <a:rPr lang="zh-TW" altLang="en-US" sz="2000" dirty="0"/>
                        <a:t> </a:t>
                      </a:r>
                      <a:r>
                        <a:rPr lang="en-US" altLang="zh-TW" sz="2000" kern="1200" dirty="0">
                          <a:solidFill>
                            <a:schemeClr val="tx1"/>
                          </a:solidFill>
                          <a:effectLst/>
                          <a:latin typeface="+mn-lt"/>
                          <a:ea typeface="+mn-ea"/>
                          <a:cs typeface="+mn-cs"/>
                          <a:sym typeface="Wingdings"/>
                        </a:rPr>
                        <a:t></a:t>
                      </a:r>
                      <a:r>
                        <a:rPr lang="en-US" altLang="zh-TW" sz="2000" dirty="0"/>
                        <a:t>The Brace Map</a:t>
                      </a:r>
                    </a:p>
                    <a:p>
                      <a:r>
                        <a:rPr lang="zh-TW" altLang="en-US" sz="2000" dirty="0"/>
                        <a:t>用途</a:t>
                      </a:r>
                      <a:r>
                        <a:rPr lang="en-US" altLang="zh-TW" sz="2000" dirty="0"/>
                        <a:t>:</a:t>
                      </a:r>
                      <a:r>
                        <a:rPr lang="zh-TW" altLang="en-US" sz="2000" dirty="0"/>
                        <a:t>指出整體</a:t>
                      </a:r>
                      <a:r>
                        <a:rPr lang="en-US" altLang="zh-TW" sz="2000" dirty="0"/>
                        <a:t>-</a:t>
                      </a:r>
                      <a:r>
                        <a:rPr lang="zh-TW" altLang="en-US" sz="2000" dirty="0"/>
                        <a:t>部分的關係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en-US" altLang="zh-TW" sz="2000" kern="1200" dirty="0">
                          <a:solidFill>
                            <a:schemeClr val="tx1"/>
                          </a:solidFill>
                          <a:effectLst/>
                          <a:latin typeface="+mn-lt"/>
                          <a:ea typeface="+mn-ea"/>
                          <a:cs typeface="+mn-cs"/>
                          <a:sym typeface="Wingdings"/>
                        </a:rPr>
                        <a:t></a:t>
                      </a:r>
                      <a:r>
                        <a:rPr lang="en-US" altLang="zh-TW" sz="2000" dirty="0"/>
                        <a:t>The Bridge Map</a:t>
                      </a:r>
                    </a:p>
                    <a:p>
                      <a:r>
                        <a:rPr lang="zh-TW" altLang="en-US" sz="2000" dirty="0"/>
                        <a:t>用途</a:t>
                      </a:r>
                      <a:r>
                        <a:rPr lang="en-US" altLang="zh-TW" sz="2000" dirty="0"/>
                        <a:t>:</a:t>
                      </a:r>
                      <a:r>
                        <a:rPr lang="zh-TW" altLang="en-US" sz="2000" dirty="0"/>
                        <a:t>創造、解釋類推</a:t>
                      </a:r>
                      <a:r>
                        <a:rPr lang="en-US" altLang="zh-TW" sz="2000" dirty="0"/>
                        <a:t>(</a:t>
                      </a:r>
                      <a:r>
                        <a:rPr lang="zh-TW" altLang="en-US" sz="2000" dirty="0"/>
                        <a:t>句型分析</a:t>
                      </a:r>
                      <a:r>
                        <a:rPr lang="en-US" altLang="zh-TW" sz="2000" dirty="0"/>
                        <a:t>)</a:t>
                      </a:r>
                    </a:p>
                    <a:p>
                      <a:endParaRPr lang="zh-TW"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16408" name="Picture 2"/>
          <p:cNvPicPr>
            <a:picLocks noChangeAspect="1" noChangeArrowheads="1"/>
          </p:cNvPicPr>
          <p:nvPr/>
        </p:nvPicPr>
        <p:blipFill>
          <a:blip r:embed="rId2" cstate="print"/>
          <a:srcRect/>
          <a:stretch>
            <a:fillRect/>
          </a:stretch>
        </p:blipFill>
        <p:spPr bwMode="auto">
          <a:xfrm>
            <a:off x="3554413" y="2176463"/>
            <a:ext cx="555625" cy="457200"/>
          </a:xfrm>
          <a:prstGeom prst="rect">
            <a:avLst/>
          </a:prstGeom>
          <a:noFill/>
          <a:ln w="9525">
            <a:noFill/>
            <a:miter lim="800000"/>
            <a:headEnd/>
            <a:tailEnd/>
          </a:ln>
        </p:spPr>
      </p:pic>
      <p:grpSp>
        <p:nvGrpSpPr>
          <p:cNvPr id="2" name="Group 3"/>
          <p:cNvGrpSpPr>
            <a:grpSpLocks/>
          </p:cNvGrpSpPr>
          <p:nvPr/>
        </p:nvGrpSpPr>
        <p:grpSpPr bwMode="auto">
          <a:xfrm>
            <a:off x="3487738" y="3040063"/>
            <a:ext cx="557212" cy="457200"/>
            <a:chOff x="4643" y="4451"/>
            <a:chExt cx="1571" cy="1264"/>
          </a:xfrm>
        </p:grpSpPr>
        <p:sp>
          <p:nvSpPr>
            <p:cNvPr id="16416" name="Oval 12"/>
            <p:cNvSpPr>
              <a:spLocks noChangeArrowheads="1"/>
            </p:cNvSpPr>
            <p:nvPr/>
          </p:nvSpPr>
          <p:spPr bwMode="auto">
            <a:xfrm>
              <a:off x="5243" y="4811"/>
              <a:ext cx="360" cy="360"/>
            </a:xfrm>
            <a:prstGeom prst="ellipse">
              <a:avLst/>
            </a:prstGeom>
            <a:solidFill>
              <a:srgbClr val="FFFFFF"/>
            </a:solidFill>
            <a:ln w="9525">
              <a:solidFill>
                <a:srgbClr val="000000"/>
              </a:solidFill>
              <a:round/>
              <a:headEnd/>
              <a:tailEnd/>
            </a:ln>
          </p:spPr>
          <p:txBody>
            <a:bodyPr/>
            <a:lstStyle/>
            <a:p>
              <a:endParaRPr lang="zh-TW" altLang="en-US"/>
            </a:p>
          </p:txBody>
        </p:sp>
        <p:sp>
          <p:nvSpPr>
            <p:cNvPr id="16417" name="Oval 11"/>
            <p:cNvSpPr>
              <a:spLocks noChangeArrowheads="1"/>
            </p:cNvSpPr>
            <p:nvPr/>
          </p:nvSpPr>
          <p:spPr bwMode="auto">
            <a:xfrm>
              <a:off x="4643" y="4451"/>
              <a:ext cx="360" cy="360"/>
            </a:xfrm>
            <a:prstGeom prst="ellipse">
              <a:avLst/>
            </a:prstGeom>
            <a:solidFill>
              <a:srgbClr val="FFFFFF"/>
            </a:solidFill>
            <a:ln w="9525">
              <a:solidFill>
                <a:srgbClr val="000000"/>
              </a:solidFill>
              <a:round/>
              <a:headEnd/>
              <a:tailEnd/>
            </a:ln>
          </p:spPr>
          <p:txBody>
            <a:bodyPr/>
            <a:lstStyle/>
            <a:p>
              <a:endParaRPr lang="zh-TW" altLang="en-US"/>
            </a:p>
          </p:txBody>
        </p:sp>
        <p:sp>
          <p:nvSpPr>
            <p:cNvPr id="16418" name="Oval 10"/>
            <p:cNvSpPr>
              <a:spLocks noChangeArrowheads="1"/>
            </p:cNvSpPr>
            <p:nvPr/>
          </p:nvSpPr>
          <p:spPr bwMode="auto">
            <a:xfrm>
              <a:off x="4654" y="5355"/>
              <a:ext cx="360" cy="360"/>
            </a:xfrm>
            <a:prstGeom prst="ellipse">
              <a:avLst/>
            </a:prstGeom>
            <a:solidFill>
              <a:srgbClr val="FFFFFF"/>
            </a:solidFill>
            <a:ln w="9525">
              <a:solidFill>
                <a:srgbClr val="000000"/>
              </a:solidFill>
              <a:round/>
              <a:headEnd/>
              <a:tailEnd/>
            </a:ln>
          </p:spPr>
          <p:txBody>
            <a:bodyPr/>
            <a:lstStyle/>
            <a:p>
              <a:endParaRPr lang="zh-TW" altLang="en-US"/>
            </a:p>
          </p:txBody>
        </p:sp>
        <p:sp>
          <p:nvSpPr>
            <p:cNvPr id="16419" name="Oval 9"/>
            <p:cNvSpPr>
              <a:spLocks noChangeArrowheads="1"/>
            </p:cNvSpPr>
            <p:nvPr/>
          </p:nvSpPr>
          <p:spPr bwMode="auto">
            <a:xfrm>
              <a:off x="5854" y="4455"/>
              <a:ext cx="360" cy="360"/>
            </a:xfrm>
            <a:prstGeom prst="ellipse">
              <a:avLst/>
            </a:prstGeom>
            <a:solidFill>
              <a:srgbClr val="FFFFFF"/>
            </a:solidFill>
            <a:ln w="9525">
              <a:solidFill>
                <a:srgbClr val="000000"/>
              </a:solidFill>
              <a:round/>
              <a:headEnd/>
              <a:tailEnd/>
            </a:ln>
          </p:spPr>
          <p:txBody>
            <a:bodyPr/>
            <a:lstStyle/>
            <a:p>
              <a:endParaRPr lang="zh-TW" altLang="en-US"/>
            </a:p>
          </p:txBody>
        </p:sp>
        <p:sp>
          <p:nvSpPr>
            <p:cNvPr id="16420" name="Oval 8"/>
            <p:cNvSpPr>
              <a:spLocks noChangeArrowheads="1"/>
            </p:cNvSpPr>
            <p:nvPr/>
          </p:nvSpPr>
          <p:spPr bwMode="auto">
            <a:xfrm>
              <a:off x="5854" y="5355"/>
              <a:ext cx="360" cy="360"/>
            </a:xfrm>
            <a:prstGeom prst="ellipse">
              <a:avLst/>
            </a:prstGeom>
            <a:solidFill>
              <a:srgbClr val="FFFFFF"/>
            </a:solidFill>
            <a:ln w="9525">
              <a:solidFill>
                <a:srgbClr val="000000"/>
              </a:solidFill>
              <a:round/>
              <a:headEnd/>
              <a:tailEnd/>
            </a:ln>
          </p:spPr>
          <p:txBody>
            <a:bodyPr/>
            <a:lstStyle/>
            <a:p>
              <a:endParaRPr lang="zh-TW" altLang="en-US"/>
            </a:p>
          </p:txBody>
        </p:sp>
        <p:sp>
          <p:nvSpPr>
            <p:cNvPr id="16421" name="Line 7"/>
            <p:cNvSpPr>
              <a:spLocks noChangeShapeType="1"/>
            </p:cNvSpPr>
            <p:nvPr/>
          </p:nvSpPr>
          <p:spPr bwMode="auto">
            <a:xfrm flipV="1">
              <a:off x="5614" y="4815"/>
              <a:ext cx="240" cy="180"/>
            </a:xfrm>
            <a:prstGeom prst="line">
              <a:avLst/>
            </a:prstGeom>
            <a:noFill/>
            <a:ln w="9525">
              <a:solidFill>
                <a:srgbClr val="000000"/>
              </a:solidFill>
              <a:round/>
              <a:headEnd/>
              <a:tailEnd/>
            </a:ln>
          </p:spPr>
          <p:txBody>
            <a:bodyPr/>
            <a:lstStyle/>
            <a:p>
              <a:endParaRPr lang="zh-TW" altLang="en-US"/>
            </a:p>
          </p:txBody>
        </p:sp>
        <p:sp>
          <p:nvSpPr>
            <p:cNvPr id="16422" name="Line 6"/>
            <p:cNvSpPr>
              <a:spLocks noChangeShapeType="1"/>
            </p:cNvSpPr>
            <p:nvPr/>
          </p:nvSpPr>
          <p:spPr bwMode="auto">
            <a:xfrm>
              <a:off x="5603" y="5171"/>
              <a:ext cx="240" cy="180"/>
            </a:xfrm>
            <a:prstGeom prst="line">
              <a:avLst/>
            </a:prstGeom>
            <a:noFill/>
            <a:ln w="9525">
              <a:solidFill>
                <a:srgbClr val="000000"/>
              </a:solidFill>
              <a:round/>
              <a:headEnd/>
              <a:tailEnd/>
            </a:ln>
          </p:spPr>
          <p:txBody>
            <a:bodyPr/>
            <a:lstStyle/>
            <a:p>
              <a:endParaRPr lang="zh-TW" altLang="en-US"/>
            </a:p>
          </p:txBody>
        </p:sp>
        <p:sp>
          <p:nvSpPr>
            <p:cNvPr id="16423" name="Line 5"/>
            <p:cNvSpPr>
              <a:spLocks noChangeShapeType="1"/>
            </p:cNvSpPr>
            <p:nvPr/>
          </p:nvSpPr>
          <p:spPr bwMode="auto">
            <a:xfrm flipH="1" flipV="1">
              <a:off x="5014" y="4815"/>
              <a:ext cx="240" cy="180"/>
            </a:xfrm>
            <a:prstGeom prst="line">
              <a:avLst/>
            </a:prstGeom>
            <a:noFill/>
            <a:ln w="9525">
              <a:solidFill>
                <a:srgbClr val="000000"/>
              </a:solidFill>
              <a:round/>
              <a:headEnd/>
              <a:tailEnd/>
            </a:ln>
          </p:spPr>
          <p:txBody>
            <a:bodyPr/>
            <a:lstStyle/>
            <a:p>
              <a:endParaRPr lang="zh-TW" altLang="en-US"/>
            </a:p>
          </p:txBody>
        </p:sp>
        <p:sp>
          <p:nvSpPr>
            <p:cNvPr id="16424" name="Line 4"/>
            <p:cNvSpPr>
              <a:spLocks noChangeShapeType="1"/>
            </p:cNvSpPr>
            <p:nvPr/>
          </p:nvSpPr>
          <p:spPr bwMode="auto">
            <a:xfrm flipH="1">
              <a:off x="5003" y="5171"/>
              <a:ext cx="240" cy="180"/>
            </a:xfrm>
            <a:prstGeom prst="line">
              <a:avLst/>
            </a:prstGeom>
            <a:noFill/>
            <a:ln w="9525">
              <a:solidFill>
                <a:srgbClr val="000000"/>
              </a:solidFill>
              <a:round/>
              <a:headEnd/>
              <a:tailEnd/>
            </a:ln>
          </p:spPr>
          <p:txBody>
            <a:bodyPr/>
            <a:lstStyle/>
            <a:p>
              <a:endParaRPr lang="zh-TW" altLang="en-US"/>
            </a:p>
          </p:txBody>
        </p:sp>
      </p:grpSp>
      <p:pic>
        <p:nvPicPr>
          <p:cNvPr id="16410" name="Picture 2"/>
          <p:cNvPicPr>
            <a:picLocks noChangeAspect="1" noChangeArrowheads="1"/>
          </p:cNvPicPr>
          <p:nvPr/>
        </p:nvPicPr>
        <p:blipFill>
          <a:blip r:embed="rId3" cstate="print"/>
          <a:srcRect/>
          <a:stretch>
            <a:fillRect/>
          </a:stretch>
        </p:blipFill>
        <p:spPr bwMode="auto">
          <a:xfrm>
            <a:off x="3382963" y="4149725"/>
            <a:ext cx="658812" cy="309563"/>
          </a:xfrm>
          <a:prstGeom prst="rect">
            <a:avLst/>
          </a:prstGeom>
          <a:noFill/>
          <a:ln w="9525">
            <a:noFill/>
            <a:miter lim="800000"/>
            <a:headEnd/>
            <a:tailEnd/>
          </a:ln>
        </p:spPr>
      </p:pic>
      <p:pic>
        <p:nvPicPr>
          <p:cNvPr id="16411" name="Picture 3"/>
          <p:cNvPicPr>
            <a:picLocks noChangeAspect="1" noChangeArrowheads="1"/>
          </p:cNvPicPr>
          <p:nvPr/>
        </p:nvPicPr>
        <p:blipFill>
          <a:blip r:embed="rId4" cstate="print"/>
          <a:srcRect/>
          <a:stretch>
            <a:fillRect/>
          </a:stretch>
        </p:blipFill>
        <p:spPr bwMode="auto">
          <a:xfrm>
            <a:off x="3397250" y="5319713"/>
            <a:ext cx="793750" cy="622300"/>
          </a:xfrm>
          <a:prstGeom prst="rect">
            <a:avLst/>
          </a:prstGeom>
          <a:noFill/>
          <a:ln w="9525">
            <a:noFill/>
            <a:miter lim="800000"/>
            <a:headEnd/>
            <a:tailEnd/>
          </a:ln>
        </p:spPr>
      </p:pic>
      <p:pic>
        <p:nvPicPr>
          <p:cNvPr id="16412" name="Picture 4"/>
          <p:cNvPicPr>
            <a:picLocks noChangeAspect="1" noChangeArrowheads="1"/>
          </p:cNvPicPr>
          <p:nvPr/>
        </p:nvPicPr>
        <p:blipFill>
          <a:blip r:embed="rId5" cstate="print"/>
          <a:srcRect/>
          <a:stretch>
            <a:fillRect/>
          </a:stretch>
        </p:blipFill>
        <p:spPr bwMode="auto">
          <a:xfrm>
            <a:off x="7818438" y="2036763"/>
            <a:ext cx="714375" cy="596900"/>
          </a:xfrm>
          <a:prstGeom prst="rect">
            <a:avLst/>
          </a:prstGeom>
          <a:noFill/>
          <a:ln w="9525">
            <a:noFill/>
            <a:miter lim="800000"/>
            <a:headEnd/>
            <a:tailEnd/>
          </a:ln>
        </p:spPr>
      </p:pic>
      <p:pic>
        <p:nvPicPr>
          <p:cNvPr id="16413" name="Picture 5"/>
          <p:cNvPicPr>
            <a:picLocks noChangeAspect="1" noChangeArrowheads="1"/>
          </p:cNvPicPr>
          <p:nvPr/>
        </p:nvPicPr>
        <p:blipFill>
          <a:blip r:embed="rId6" cstate="print"/>
          <a:srcRect/>
          <a:stretch>
            <a:fillRect/>
          </a:stretch>
        </p:blipFill>
        <p:spPr bwMode="auto">
          <a:xfrm>
            <a:off x="8029575" y="2954338"/>
            <a:ext cx="633413" cy="820737"/>
          </a:xfrm>
          <a:prstGeom prst="rect">
            <a:avLst/>
          </a:prstGeom>
          <a:noFill/>
          <a:ln w="9525">
            <a:noFill/>
            <a:miter lim="800000"/>
            <a:headEnd/>
            <a:tailEnd/>
          </a:ln>
        </p:spPr>
      </p:pic>
      <p:pic>
        <p:nvPicPr>
          <p:cNvPr id="16414" name="Picture 6"/>
          <p:cNvPicPr>
            <a:picLocks noChangeAspect="1" noChangeArrowheads="1"/>
          </p:cNvPicPr>
          <p:nvPr/>
        </p:nvPicPr>
        <p:blipFill>
          <a:blip r:embed="rId7" cstate="print"/>
          <a:srcRect/>
          <a:stretch>
            <a:fillRect/>
          </a:stretch>
        </p:blipFill>
        <p:spPr bwMode="auto">
          <a:xfrm>
            <a:off x="7812088" y="4103688"/>
            <a:ext cx="638175" cy="400050"/>
          </a:xfrm>
          <a:prstGeom prst="rect">
            <a:avLst/>
          </a:prstGeom>
          <a:noFill/>
          <a:ln w="9525">
            <a:noFill/>
            <a:miter lim="800000"/>
            <a:headEnd/>
            <a:tailEnd/>
          </a:ln>
        </p:spPr>
      </p:pic>
      <p:pic>
        <p:nvPicPr>
          <p:cNvPr id="16415" name="Picture 7"/>
          <p:cNvPicPr>
            <a:picLocks noChangeAspect="1" noChangeArrowheads="1"/>
          </p:cNvPicPr>
          <p:nvPr/>
        </p:nvPicPr>
        <p:blipFill>
          <a:blip r:embed="rId8" cstate="print"/>
          <a:srcRect/>
          <a:stretch>
            <a:fillRect/>
          </a:stretch>
        </p:blipFill>
        <p:spPr bwMode="auto">
          <a:xfrm>
            <a:off x="7812088" y="4967288"/>
            <a:ext cx="698500" cy="349250"/>
          </a:xfrm>
          <a:prstGeom prst="rect">
            <a:avLst/>
          </a:prstGeom>
          <a:noFill/>
          <a:ln w="9525">
            <a:noFill/>
            <a:miter lim="800000"/>
            <a:headEnd/>
            <a:tailEnd/>
          </a:ln>
        </p:spPr>
      </p:pic>
      <p:pic>
        <p:nvPicPr>
          <p:cNvPr id="22" name="Picture 2" descr="https://images-na.ssl-images-amazon.com/images/I/51vxSbjhMjL._SX384_BO1,204,203,200_.jpg"/>
          <p:cNvPicPr>
            <a:picLocks noChangeAspect="1" noChangeArrowheads="1"/>
          </p:cNvPicPr>
          <p:nvPr/>
        </p:nvPicPr>
        <p:blipFill>
          <a:blip r:embed="rId9" cstate="print"/>
          <a:srcRect/>
          <a:stretch>
            <a:fillRect/>
          </a:stretch>
        </p:blipFill>
        <p:spPr bwMode="auto">
          <a:xfrm>
            <a:off x="7130006" y="215371"/>
            <a:ext cx="1691236" cy="1417814"/>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AutoShape 4"/>
          <p:cNvSpPr>
            <a:spLocks noChangeArrowheads="1"/>
          </p:cNvSpPr>
          <p:nvPr/>
        </p:nvSpPr>
        <p:spPr bwMode="gray">
          <a:xfrm>
            <a:off x="323850" y="188913"/>
            <a:ext cx="5903913" cy="860425"/>
          </a:xfrm>
          <a:prstGeom prst="roundRect">
            <a:avLst>
              <a:gd name="adj" fmla="val 16667"/>
            </a:avLst>
          </a:prstGeom>
          <a:solidFill>
            <a:srgbClr val="CCFF66"/>
          </a:solidFill>
          <a:ln w="57150" algn="ctr">
            <a:solidFill>
              <a:srgbClr val="FCFCFC"/>
            </a:solidFill>
            <a:round/>
            <a:headEnd/>
            <a:tailEnd/>
          </a:ln>
          <a:effectLst>
            <a:outerShdw dist="35921" dir="2700000" algn="ctr" rotWithShape="0">
              <a:srgbClr val="001D3A">
                <a:alpha val="50000"/>
              </a:srgbClr>
            </a:outerShdw>
          </a:effectLst>
        </p:spPr>
        <p:txBody>
          <a:bodyPr wrap="none" anchor="ctr"/>
          <a:lstStyle/>
          <a:p>
            <a:pPr>
              <a:defRPr/>
            </a:pPr>
            <a:endParaRPr kumimoji="0" lang="zh-TW" altLang="en-US" sz="1800">
              <a:latin typeface="Times New Roman" pitchFamily="18" charset="0"/>
              <a:cs typeface="Times New Roman" pitchFamily="18" charset="0"/>
            </a:endParaRPr>
          </a:p>
        </p:txBody>
      </p:sp>
      <p:sp>
        <p:nvSpPr>
          <p:cNvPr id="20481" name="Rectangle 4"/>
          <p:cNvSpPr>
            <a:spLocks noChangeArrowheads="1"/>
          </p:cNvSpPr>
          <p:nvPr/>
        </p:nvSpPr>
        <p:spPr bwMode="auto">
          <a:xfrm>
            <a:off x="250825" y="333375"/>
            <a:ext cx="6049963" cy="649288"/>
          </a:xfrm>
          <a:prstGeom prst="rect">
            <a:avLst/>
          </a:prstGeom>
          <a:noFill/>
          <a:ln w="9525">
            <a:noFill/>
            <a:miter lim="800000"/>
            <a:headEnd/>
            <a:tailEnd/>
          </a:ln>
        </p:spPr>
        <p:txBody>
          <a:bodyPr/>
          <a:lstStyle/>
          <a:p>
            <a:pPr marL="342900" indent="-342900" algn="ctr">
              <a:spcBef>
                <a:spcPct val="20000"/>
              </a:spcBef>
            </a:pPr>
            <a:r>
              <a:rPr kumimoji="0" lang="en-US" altLang="zh-TW" sz="2800" dirty="0">
                <a:latin typeface="Times New Roman" pitchFamily="18" charset="0"/>
                <a:cs typeface="Times New Roman" pitchFamily="18" charset="0"/>
              </a:rPr>
              <a:t>Thinking map </a:t>
            </a:r>
            <a:r>
              <a:rPr kumimoji="0" lang="zh-TW" altLang="en-US" sz="2800" dirty="0">
                <a:latin typeface="Times New Roman" pitchFamily="18" charset="0"/>
                <a:cs typeface="Times New Roman" pitchFamily="18" charset="0"/>
              </a:rPr>
              <a:t>的理論基礎 </a:t>
            </a:r>
            <a:r>
              <a:rPr kumimoji="0" lang="en-US" altLang="zh-TW" dirty="0">
                <a:latin typeface="Times New Roman" pitchFamily="18" charset="0"/>
                <a:cs typeface="Times New Roman" pitchFamily="18" charset="0"/>
              </a:rPr>
              <a:t>(</a:t>
            </a:r>
            <a:r>
              <a:rPr kumimoji="0" lang="en-US" altLang="zh-TW" dirty="0" err="1">
                <a:latin typeface="Times New Roman" pitchFamily="18" charset="0"/>
                <a:cs typeface="Times New Roman" pitchFamily="18" charset="0"/>
              </a:rPr>
              <a:t>Oxman</a:t>
            </a:r>
            <a:r>
              <a:rPr kumimoji="0" lang="en-US" altLang="zh-TW" dirty="0">
                <a:latin typeface="Times New Roman" pitchFamily="18" charset="0"/>
                <a:cs typeface="Times New Roman" pitchFamily="18" charset="0"/>
              </a:rPr>
              <a:t>, 2004)</a:t>
            </a:r>
            <a:endParaRPr kumimoji="0" lang="zh-TW" altLang="en-US" dirty="0">
              <a:latin typeface="Times New Roman" pitchFamily="18" charset="0"/>
              <a:cs typeface="Times New Roman" pitchFamily="18" charset="0"/>
            </a:endParaRPr>
          </a:p>
        </p:txBody>
      </p:sp>
      <p:graphicFrame>
        <p:nvGraphicFramePr>
          <p:cNvPr id="6" name="資料庫圖表 5"/>
          <p:cNvGraphicFramePr/>
          <p:nvPr/>
        </p:nvGraphicFramePr>
        <p:xfrm>
          <a:off x="683568" y="1628800"/>
          <a:ext cx="7416824"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nisdtx.org/cms/lib/TX21000351/Centricity/Domain/2752/thinking-maps3.gif"/>
          <p:cNvPicPr>
            <a:picLocks noChangeAspect="1" noChangeArrowheads="1"/>
          </p:cNvPicPr>
          <p:nvPr/>
        </p:nvPicPr>
        <p:blipFill>
          <a:blip r:embed="rId2" cstate="print"/>
          <a:srcRect/>
          <a:stretch>
            <a:fillRect/>
          </a:stretch>
        </p:blipFill>
        <p:spPr bwMode="auto">
          <a:xfrm>
            <a:off x="107504" y="1889448"/>
            <a:ext cx="2736304" cy="4968552"/>
          </a:xfrm>
          <a:prstGeom prst="rect">
            <a:avLst/>
          </a:prstGeom>
          <a:noFill/>
        </p:spPr>
      </p:pic>
      <p:pic>
        <p:nvPicPr>
          <p:cNvPr id="5" name="內容版面配置區 6"/>
          <p:cNvPicPr>
            <a:picLocks noGrp="1"/>
          </p:cNvPicPr>
          <p:nvPr>
            <p:ph idx="1"/>
          </p:nvPr>
        </p:nvPicPr>
        <p:blipFill>
          <a:blip r:embed="rId3" cstate="print"/>
          <a:srcRect l="8939" t="22689" r="38096" b="9242"/>
          <a:stretch>
            <a:fillRect/>
          </a:stretch>
        </p:blipFill>
        <p:spPr bwMode="auto">
          <a:xfrm>
            <a:off x="2843808" y="116632"/>
            <a:ext cx="6120680" cy="6624735"/>
          </a:xfrm>
          <a:prstGeom prst="rect">
            <a:avLst/>
          </a:prstGeom>
          <a:noFill/>
          <a:ln w="9525">
            <a:noFill/>
            <a:miter lim="800000"/>
            <a:headEnd/>
            <a:tailEnd/>
          </a:ln>
        </p:spPr>
      </p:pic>
    </p:spTree>
    <p:extLst>
      <p:ext uri="{BB962C8B-B14F-4D97-AF65-F5344CB8AC3E}">
        <p14:creationId xmlns:p14="http://schemas.microsoft.com/office/powerpoint/2010/main" val="18561630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橢圓 10"/>
          <p:cNvSpPr/>
          <p:nvPr/>
        </p:nvSpPr>
        <p:spPr>
          <a:xfrm>
            <a:off x="2344738" y="3786188"/>
            <a:ext cx="715962" cy="1371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1800"/>
          </a:p>
        </p:txBody>
      </p:sp>
      <p:sp>
        <p:nvSpPr>
          <p:cNvPr id="23" name="橢圓 22"/>
          <p:cNvSpPr/>
          <p:nvPr/>
        </p:nvSpPr>
        <p:spPr>
          <a:xfrm>
            <a:off x="5795963" y="3786188"/>
            <a:ext cx="649287" cy="12985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1800" dirty="0"/>
              <a:t>發發明</a:t>
            </a:r>
            <a:endParaRPr kumimoji="0" lang="zh-TW" altLang="en-US" sz="4000" b="1" dirty="0">
              <a:solidFill>
                <a:schemeClr val="tx1"/>
              </a:solidFill>
              <a:latin typeface="標楷體" pitchFamily="65" charset="-120"/>
              <a:ea typeface="標楷體" pitchFamily="65" charset="-120"/>
            </a:endParaRPr>
          </a:p>
        </p:txBody>
      </p:sp>
      <p:sp>
        <p:nvSpPr>
          <p:cNvPr id="24" name="橢圓 23"/>
          <p:cNvSpPr/>
          <p:nvPr/>
        </p:nvSpPr>
        <p:spPr>
          <a:xfrm>
            <a:off x="612775" y="2997200"/>
            <a:ext cx="1295400" cy="86360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zh-TW" altLang="en-US">
                <a:solidFill>
                  <a:schemeClr val="tx1"/>
                </a:solidFill>
                <a:ea typeface="標楷體" pitchFamily="65" charset="-120"/>
              </a:rPr>
              <a:t>離群</a:t>
            </a:r>
            <a:endParaRPr kumimoji="0" lang="en-US" altLang="zh-TW">
              <a:solidFill>
                <a:schemeClr val="tx1"/>
              </a:solidFill>
              <a:ea typeface="標楷體" pitchFamily="65" charset="-120"/>
            </a:endParaRPr>
          </a:p>
          <a:p>
            <a:pPr algn="ctr"/>
            <a:r>
              <a:rPr kumimoji="0" lang="zh-TW" altLang="en-US">
                <a:solidFill>
                  <a:schemeClr val="tx1"/>
                </a:solidFill>
                <a:ea typeface="標楷體" pitchFamily="65" charset="-120"/>
              </a:rPr>
              <a:t>索居</a:t>
            </a:r>
          </a:p>
        </p:txBody>
      </p:sp>
      <p:cxnSp>
        <p:nvCxnSpPr>
          <p:cNvPr id="41" name="直線接點 40"/>
          <p:cNvCxnSpPr/>
          <p:nvPr/>
        </p:nvCxnSpPr>
        <p:spPr>
          <a:xfrm>
            <a:off x="1835150" y="3717925"/>
            <a:ext cx="576263" cy="287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接點 46"/>
          <p:cNvCxnSpPr>
            <a:endCxn id="11" idx="2"/>
          </p:cNvCxnSpPr>
          <p:nvPr/>
        </p:nvCxnSpPr>
        <p:spPr>
          <a:xfrm>
            <a:off x="1824038" y="4365625"/>
            <a:ext cx="508000" cy="1063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接點 48"/>
          <p:cNvCxnSpPr>
            <a:endCxn id="11" idx="3"/>
          </p:cNvCxnSpPr>
          <p:nvPr/>
        </p:nvCxnSpPr>
        <p:spPr>
          <a:xfrm flipV="1">
            <a:off x="1908175" y="4968875"/>
            <a:ext cx="541338" cy="346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a:xfrm flipV="1">
            <a:off x="2987675" y="3357563"/>
            <a:ext cx="936625" cy="647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a:xfrm flipH="1" flipV="1">
            <a:off x="5003800" y="3573463"/>
            <a:ext cx="863600" cy="431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線接點 57"/>
          <p:cNvCxnSpPr>
            <a:endCxn id="23" idx="7"/>
          </p:cNvCxnSpPr>
          <p:nvPr/>
        </p:nvCxnSpPr>
        <p:spPr>
          <a:xfrm flipH="1">
            <a:off x="6350000" y="3606800"/>
            <a:ext cx="887413" cy="331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接點 64"/>
          <p:cNvCxnSpPr/>
          <p:nvPr/>
        </p:nvCxnSpPr>
        <p:spPr>
          <a:xfrm flipV="1">
            <a:off x="6445250" y="4437063"/>
            <a:ext cx="1079500" cy="73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接點 67"/>
          <p:cNvCxnSpPr>
            <a:stCxn id="23" idx="5"/>
            <a:endCxn id="40" idx="2"/>
          </p:cNvCxnSpPr>
          <p:nvPr/>
        </p:nvCxnSpPr>
        <p:spPr>
          <a:xfrm>
            <a:off x="6350000" y="4895850"/>
            <a:ext cx="1247775" cy="5318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線接點 71"/>
          <p:cNvCxnSpPr/>
          <p:nvPr/>
        </p:nvCxnSpPr>
        <p:spPr>
          <a:xfrm>
            <a:off x="3059113" y="4724400"/>
            <a:ext cx="793750" cy="504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線接點 83"/>
          <p:cNvCxnSpPr>
            <a:stCxn id="23" idx="3"/>
          </p:cNvCxnSpPr>
          <p:nvPr/>
        </p:nvCxnSpPr>
        <p:spPr>
          <a:xfrm flipH="1">
            <a:off x="5076825" y="4906963"/>
            <a:ext cx="814388" cy="477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線接點 85"/>
          <p:cNvCxnSpPr/>
          <p:nvPr/>
        </p:nvCxnSpPr>
        <p:spPr>
          <a:xfrm>
            <a:off x="5003800" y="4365625"/>
            <a:ext cx="809625" cy="5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線接點 87"/>
          <p:cNvCxnSpPr>
            <a:stCxn id="11" idx="6"/>
            <a:endCxn id="36" idx="2"/>
          </p:cNvCxnSpPr>
          <p:nvPr/>
        </p:nvCxnSpPr>
        <p:spPr>
          <a:xfrm flipV="1">
            <a:off x="3060700" y="4365625"/>
            <a:ext cx="863600" cy="106363"/>
          </a:xfrm>
          <a:prstGeom prst="line">
            <a:avLst/>
          </a:prstGeom>
        </p:spPr>
        <p:style>
          <a:lnRef idx="1">
            <a:schemeClr val="accent1"/>
          </a:lnRef>
          <a:fillRef idx="0">
            <a:schemeClr val="accent1"/>
          </a:fillRef>
          <a:effectRef idx="0">
            <a:schemeClr val="accent1"/>
          </a:effectRef>
          <a:fontRef idx="minor">
            <a:schemeClr val="tx1"/>
          </a:fontRef>
        </p:style>
      </p:cxnSp>
      <p:sp>
        <p:nvSpPr>
          <p:cNvPr id="77840" name="文字方塊 100"/>
          <p:cNvSpPr txBox="1">
            <a:spLocks noChangeArrowheads="1"/>
          </p:cNvSpPr>
          <p:nvPr/>
        </p:nvSpPr>
        <p:spPr bwMode="auto">
          <a:xfrm>
            <a:off x="2413000" y="3922713"/>
            <a:ext cx="576263" cy="946150"/>
          </a:xfrm>
          <a:prstGeom prst="rect">
            <a:avLst/>
          </a:prstGeom>
          <a:noFill/>
          <a:ln w="9525">
            <a:noFill/>
            <a:miter lim="800000"/>
            <a:headEnd/>
            <a:tailEnd/>
          </a:ln>
        </p:spPr>
        <p:txBody>
          <a:bodyPr>
            <a:spAutoFit/>
          </a:bodyPr>
          <a:lstStyle/>
          <a:p>
            <a:r>
              <a:rPr kumimoji="0" lang="zh-TW" altLang="en-US" sz="2800" b="1">
                <a:latin typeface="標楷體" pitchFamily="65" charset="-120"/>
              </a:rPr>
              <a:t>溪鳥</a:t>
            </a:r>
          </a:p>
        </p:txBody>
      </p:sp>
      <p:sp>
        <p:nvSpPr>
          <p:cNvPr id="77841" name="文字方塊 139"/>
          <p:cNvSpPr txBox="1">
            <a:spLocks noChangeArrowheads="1"/>
          </p:cNvSpPr>
          <p:nvPr/>
        </p:nvSpPr>
        <p:spPr bwMode="auto">
          <a:xfrm>
            <a:off x="5868988" y="3922713"/>
            <a:ext cx="701675" cy="946150"/>
          </a:xfrm>
          <a:prstGeom prst="rect">
            <a:avLst/>
          </a:prstGeom>
          <a:noFill/>
          <a:ln w="9525">
            <a:noFill/>
            <a:miter lim="800000"/>
            <a:headEnd/>
            <a:tailEnd/>
          </a:ln>
        </p:spPr>
        <p:txBody>
          <a:bodyPr>
            <a:spAutoFit/>
          </a:bodyPr>
          <a:lstStyle/>
          <a:p>
            <a:r>
              <a:rPr kumimoji="0" lang="zh-TW" altLang="en-US" sz="2800" b="1">
                <a:latin typeface="標楷體" pitchFamily="65" charset="-120"/>
              </a:rPr>
              <a:t>候鳥</a:t>
            </a:r>
          </a:p>
        </p:txBody>
      </p:sp>
      <p:sp>
        <p:nvSpPr>
          <p:cNvPr id="33" name="橢圓 32"/>
          <p:cNvSpPr/>
          <p:nvPr/>
        </p:nvSpPr>
        <p:spPr>
          <a:xfrm>
            <a:off x="468313" y="4005263"/>
            <a:ext cx="1295400" cy="86360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zh-TW" altLang="en-US">
                <a:solidFill>
                  <a:schemeClr val="tx1"/>
                </a:solidFill>
                <a:ea typeface="標楷體" pitchFamily="65" charset="-120"/>
              </a:rPr>
              <a:t>獨門</a:t>
            </a:r>
            <a:endParaRPr kumimoji="0" lang="en-US" altLang="zh-TW">
              <a:solidFill>
                <a:schemeClr val="tx1"/>
              </a:solidFill>
              <a:ea typeface="標楷體" pitchFamily="65" charset="-120"/>
            </a:endParaRPr>
          </a:p>
          <a:p>
            <a:pPr algn="ctr"/>
            <a:r>
              <a:rPr kumimoji="0" lang="zh-TW" altLang="en-US">
                <a:solidFill>
                  <a:schemeClr val="tx1"/>
                </a:solidFill>
                <a:ea typeface="標楷體" pitchFamily="65" charset="-120"/>
              </a:rPr>
              <a:t>獨院</a:t>
            </a:r>
          </a:p>
        </p:txBody>
      </p:sp>
      <p:sp>
        <p:nvSpPr>
          <p:cNvPr id="36" name="橢圓 35"/>
          <p:cNvSpPr/>
          <p:nvPr/>
        </p:nvSpPr>
        <p:spPr>
          <a:xfrm>
            <a:off x="3924300" y="3933825"/>
            <a:ext cx="1079500" cy="8636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zh-TW" altLang="en-US">
                <a:solidFill>
                  <a:schemeClr val="tx1"/>
                </a:solidFill>
                <a:ea typeface="標楷體" pitchFamily="65" charset="-120"/>
              </a:rPr>
              <a:t>飛翔</a:t>
            </a:r>
          </a:p>
        </p:txBody>
      </p:sp>
      <p:sp>
        <p:nvSpPr>
          <p:cNvPr id="37" name="橢圓 36"/>
          <p:cNvSpPr/>
          <p:nvPr/>
        </p:nvSpPr>
        <p:spPr>
          <a:xfrm>
            <a:off x="3924300" y="4941888"/>
            <a:ext cx="1079500" cy="8636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zh-TW" altLang="en-US">
                <a:solidFill>
                  <a:schemeClr val="tx1"/>
                </a:solidFill>
                <a:ea typeface="標楷體" pitchFamily="65" charset="-120"/>
              </a:rPr>
              <a:t>青蛙魚蟲</a:t>
            </a:r>
            <a:endParaRPr kumimoji="0" lang="en-US" altLang="zh-TW">
              <a:solidFill>
                <a:schemeClr val="tx1"/>
              </a:solidFill>
              <a:ea typeface="標楷體" pitchFamily="65" charset="-120"/>
            </a:endParaRPr>
          </a:p>
          <a:p>
            <a:pPr algn="ctr"/>
            <a:r>
              <a:rPr kumimoji="0" lang="zh-TW" altLang="en-US">
                <a:solidFill>
                  <a:schemeClr val="tx1"/>
                </a:solidFill>
                <a:ea typeface="標楷體" pitchFamily="65" charset="-120"/>
              </a:rPr>
              <a:t>蝦</a:t>
            </a:r>
            <a:endParaRPr kumimoji="0" lang="en-US" altLang="zh-TW">
              <a:solidFill>
                <a:schemeClr val="tx1"/>
              </a:solidFill>
              <a:ea typeface="標楷體" pitchFamily="65" charset="-120"/>
            </a:endParaRPr>
          </a:p>
        </p:txBody>
      </p:sp>
      <p:sp>
        <p:nvSpPr>
          <p:cNvPr id="38" name="橢圓 37"/>
          <p:cNvSpPr/>
          <p:nvPr/>
        </p:nvSpPr>
        <p:spPr>
          <a:xfrm>
            <a:off x="7219950" y="2928938"/>
            <a:ext cx="1295400" cy="865187"/>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zh-TW" altLang="en-US">
                <a:solidFill>
                  <a:schemeClr val="tx1"/>
                </a:solidFill>
                <a:ea typeface="標楷體" pitchFamily="65" charset="-120"/>
              </a:rPr>
              <a:t>南遷</a:t>
            </a:r>
            <a:endParaRPr kumimoji="0" lang="en-US" altLang="zh-TW">
              <a:solidFill>
                <a:schemeClr val="tx1"/>
              </a:solidFill>
              <a:ea typeface="標楷體" pitchFamily="65" charset="-120"/>
            </a:endParaRPr>
          </a:p>
          <a:p>
            <a:pPr algn="ctr"/>
            <a:r>
              <a:rPr kumimoji="0" lang="zh-TW" altLang="en-US">
                <a:solidFill>
                  <a:schemeClr val="tx1"/>
                </a:solidFill>
                <a:ea typeface="標楷體" pitchFamily="65" charset="-120"/>
              </a:rPr>
              <a:t>北移</a:t>
            </a:r>
            <a:endParaRPr kumimoji="0" lang="en-US" altLang="zh-TW">
              <a:solidFill>
                <a:schemeClr val="tx1"/>
              </a:solidFill>
              <a:ea typeface="標楷體" pitchFamily="65" charset="-120"/>
            </a:endParaRPr>
          </a:p>
        </p:txBody>
      </p:sp>
      <p:sp>
        <p:nvSpPr>
          <p:cNvPr id="39" name="橢圓 38"/>
          <p:cNvSpPr/>
          <p:nvPr/>
        </p:nvSpPr>
        <p:spPr>
          <a:xfrm>
            <a:off x="7580313" y="3937000"/>
            <a:ext cx="1223962" cy="865188"/>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zh-TW" altLang="en-US">
                <a:solidFill>
                  <a:schemeClr val="tx1"/>
                </a:solidFill>
                <a:ea typeface="標楷體" pitchFamily="65" charset="-120"/>
              </a:rPr>
              <a:t>變動</a:t>
            </a:r>
          </a:p>
        </p:txBody>
      </p:sp>
      <p:sp>
        <p:nvSpPr>
          <p:cNvPr id="40" name="橢圓 39"/>
          <p:cNvSpPr/>
          <p:nvPr/>
        </p:nvSpPr>
        <p:spPr>
          <a:xfrm rot="94768">
            <a:off x="7596188" y="5013325"/>
            <a:ext cx="1296987" cy="86360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dirty="0">
                <a:solidFill>
                  <a:schemeClr val="tx1"/>
                </a:solidFill>
                <a:ea typeface="標楷體" pitchFamily="65" charset="-120"/>
              </a:rPr>
              <a:t>黑面</a:t>
            </a:r>
            <a:endParaRPr lang="en-US" altLang="zh-TW" dirty="0">
              <a:solidFill>
                <a:schemeClr val="tx1"/>
              </a:solidFill>
              <a:ea typeface="標楷體" pitchFamily="65" charset="-120"/>
            </a:endParaRPr>
          </a:p>
          <a:p>
            <a:pPr algn="ctr"/>
            <a:r>
              <a:rPr lang="zh-TW" altLang="en-US" dirty="0">
                <a:solidFill>
                  <a:schemeClr val="tx1"/>
                </a:solidFill>
                <a:ea typeface="標楷體" pitchFamily="65" charset="-120"/>
              </a:rPr>
              <a:t>琵鷺</a:t>
            </a:r>
            <a:endParaRPr lang="en-US" altLang="zh-TW" dirty="0">
              <a:solidFill>
                <a:schemeClr val="tx1"/>
              </a:solidFill>
              <a:ea typeface="標楷體" pitchFamily="65" charset="-120"/>
            </a:endParaRPr>
          </a:p>
          <a:p>
            <a:pPr algn="ctr"/>
            <a:endParaRPr kumimoji="0" lang="en-US" altLang="zh-TW" dirty="0">
              <a:solidFill>
                <a:schemeClr val="tx1"/>
              </a:solidFill>
              <a:ea typeface="標楷體" pitchFamily="65" charset="-120"/>
            </a:endParaRPr>
          </a:p>
        </p:txBody>
      </p:sp>
      <p:sp>
        <p:nvSpPr>
          <p:cNvPr id="77848" name="矩形 50"/>
          <p:cNvSpPr>
            <a:spLocks noChangeArrowheads="1"/>
          </p:cNvSpPr>
          <p:nvPr/>
        </p:nvSpPr>
        <p:spPr bwMode="auto">
          <a:xfrm>
            <a:off x="612775" y="507655"/>
            <a:ext cx="8191500" cy="1938992"/>
          </a:xfrm>
          <a:prstGeom prst="rect">
            <a:avLst/>
          </a:prstGeom>
          <a:noFill/>
          <a:ln w="9525">
            <a:noFill/>
            <a:miter lim="800000"/>
            <a:headEnd/>
            <a:tailEnd/>
          </a:ln>
        </p:spPr>
        <p:txBody>
          <a:bodyPr wrap="square">
            <a:spAutoFit/>
          </a:bodyPr>
          <a:lstStyle/>
          <a:p>
            <a:r>
              <a:rPr kumimoji="0" lang="zh-TW" altLang="en-US" sz="2200" dirty="0">
                <a:latin typeface="標楷體" panose="03000509000000000000" pitchFamily="65" charset="-120"/>
                <a:ea typeface="標楷體" panose="03000509000000000000" pitchFamily="65" charset="-120"/>
              </a:rPr>
              <a:t>    </a:t>
            </a:r>
            <a:r>
              <a:rPr kumimoji="0" lang="zh-TW" altLang="en-US" sz="2400" dirty="0">
                <a:latin typeface="標楷體" panose="03000509000000000000" pitchFamily="65" charset="-120"/>
                <a:ea typeface="標楷體" panose="03000509000000000000" pitchFamily="65" charset="-120"/>
              </a:rPr>
              <a:t>溪谷是一個獨立的天地，溪鳥是這裡的國王，水裡的魚蝦、青蛙，水面上的蚊蟲，都是牠們捕食的獵物。也許是溪谷裡空間狹小，溪鳥通常都獨門獨院，過著離群索居的生活。比起候鳥必須隨著季節南遷北移，溪鳥的生活安定多了。牠們大多定居在一個固定的河域，過著自給自足的生活。</a:t>
            </a:r>
          </a:p>
        </p:txBody>
      </p:sp>
      <p:sp>
        <p:nvSpPr>
          <p:cNvPr id="53" name="橢圓 52"/>
          <p:cNvSpPr/>
          <p:nvPr/>
        </p:nvSpPr>
        <p:spPr>
          <a:xfrm>
            <a:off x="612775" y="5013325"/>
            <a:ext cx="1295400" cy="86360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zh-TW" altLang="en-US">
                <a:solidFill>
                  <a:schemeClr val="tx1"/>
                </a:solidFill>
                <a:ea typeface="標楷體" pitchFamily="65" charset="-120"/>
              </a:rPr>
              <a:t>安定、</a:t>
            </a:r>
            <a:endParaRPr kumimoji="0" lang="en-US" altLang="zh-TW">
              <a:solidFill>
                <a:schemeClr val="tx1"/>
              </a:solidFill>
              <a:ea typeface="標楷體" pitchFamily="65" charset="-120"/>
            </a:endParaRPr>
          </a:p>
          <a:p>
            <a:pPr algn="ctr"/>
            <a:r>
              <a:rPr kumimoji="0" lang="zh-TW" altLang="en-US">
                <a:solidFill>
                  <a:schemeClr val="tx1"/>
                </a:solidFill>
                <a:ea typeface="標楷體" pitchFamily="65" charset="-120"/>
              </a:rPr>
              <a:t>自給</a:t>
            </a:r>
            <a:endParaRPr kumimoji="0" lang="en-US" altLang="zh-TW">
              <a:solidFill>
                <a:schemeClr val="tx1"/>
              </a:solidFill>
              <a:ea typeface="標楷體" pitchFamily="65" charset="-120"/>
            </a:endParaRPr>
          </a:p>
          <a:p>
            <a:pPr algn="ctr"/>
            <a:r>
              <a:rPr kumimoji="0" lang="zh-TW" altLang="en-US">
                <a:solidFill>
                  <a:schemeClr val="tx1"/>
                </a:solidFill>
                <a:ea typeface="標楷體" pitchFamily="65" charset="-120"/>
              </a:rPr>
              <a:t>自足</a:t>
            </a:r>
            <a:endParaRPr kumimoji="0" lang="en-US" altLang="zh-TW">
              <a:solidFill>
                <a:schemeClr val="tx1"/>
              </a:solidFill>
              <a:ea typeface="標楷體" pitchFamily="65" charset="-120"/>
            </a:endParaRPr>
          </a:p>
        </p:txBody>
      </p:sp>
      <p:sp>
        <p:nvSpPr>
          <p:cNvPr id="63" name="橢圓 62"/>
          <p:cNvSpPr/>
          <p:nvPr/>
        </p:nvSpPr>
        <p:spPr>
          <a:xfrm>
            <a:off x="3924300" y="2997200"/>
            <a:ext cx="1079500" cy="8636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zh-TW" altLang="en-US">
                <a:solidFill>
                  <a:schemeClr val="tx1"/>
                </a:solidFill>
                <a:ea typeface="標楷體" pitchFamily="65" charset="-120"/>
              </a:rPr>
              <a:t>鳥類</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7FB29804-8975-4828-9C5E-E95C926564BE}"/>
              </a:ext>
            </a:extLst>
          </p:cNvPr>
          <p:cNvGraphicFramePr>
            <a:graphicFrameLocks noGrp="1"/>
          </p:cNvGraphicFramePr>
          <p:nvPr>
            <p:ph idx="1"/>
          </p:nvPr>
        </p:nvGraphicFramePr>
        <p:xfrm>
          <a:off x="352540" y="1083532"/>
          <a:ext cx="8334260" cy="5350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a:extLst>
              <a:ext uri="{FF2B5EF4-FFF2-40B4-BE49-F238E27FC236}">
                <a16:creationId xmlns:a16="http://schemas.microsoft.com/office/drawing/2014/main" xmlns="" id="{8A921205-4F3F-4F8C-BDA2-3178923B6718}"/>
              </a:ext>
            </a:extLst>
          </p:cNvPr>
          <p:cNvSpPr>
            <a:spLocks noGrp="1"/>
          </p:cNvSpPr>
          <p:nvPr>
            <p:ph type="title"/>
          </p:nvPr>
        </p:nvSpPr>
        <p:spPr/>
        <p:txBody>
          <a:bodyPr/>
          <a:lstStyle/>
          <a:p>
            <a:r>
              <a:rPr lang="en-US" altLang="zh-TW" dirty="0">
                <a:solidFill>
                  <a:srgbClr val="C00000"/>
                </a:solidFill>
              </a:rPr>
              <a:t>12</a:t>
            </a:r>
            <a:r>
              <a:rPr lang="zh-TW" altLang="en-US" dirty="0">
                <a:solidFill>
                  <a:srgbClr val="C00000"/>
                </a:solidFill>
              </a:rPr>
              <a:t>年國教的基本理念</a:t>
            </a:r>
          </a:p>
        </p:txBody>
      </p:sp>
    </p:spTree>
    <p:extLst>
      <p:ext uri="{BB962C8B-B14F-4D97-AF65-F5344CB8AC3E}">
        <p14:creationId xmlns:p14="http://schemas.microsoft.com/office/powerpoint/2010/main" val="23240588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6">
            <a:extLst>
              <a:ext uri="{FF2B5EF4-FFF2-40B4-BE49-F238E27FC236}">
                <a16:creationId xmlns:a16="http://schemas.microsoft.com/office/drawing/2014/main" xmlns="" id="{9828DAA5-8861-4F6D-898B-5A1BFFD104C4}"/>
              </a:ext>
            </a:extLst>
          </p:cNvPr>
          <p:cNvSpPr>
            <a:spLocks noGrp="1" noChangeArrowheads="1"/>
          </p:cNvSpPr>
          <p:nvPr>
            <p:ph type="sldNum" sz="quarter" idx="12"/>
          </p:nvPr>
        </p:nvSpPr>
        <p:spPr>
          <a:noFill/>
        </p:spPr>
        <p:txBody>
          <a:bodyPr/>
          <a:lstStyle>
            <a:lvl1pPr>
              <a:spcBef>
                <a:spcPct val="20000"/>
              </a:spcBef>
              <a:buChar char="•"/>
              <a:defRPr kumimoji="1" sz="3600" b="1">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har char="–"/>
              <a:defRPr kumimoji="1" sz="3200" b="1">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har char="•"/>
              <a:defRPr kumimoji="1" sz="2800" b="1">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har char="–"/>
              <a:defRPr kumimoji="1" sz="2400" b="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9pPr>
          </a:lstStyle>
          <a:p>
            <a:pPr>
              <a:spcBef>
                <a:spcPct val="0"/>
              </a:spcBef>
              <a:buFontTx/>
              <a:buNone/>
            </a:pPr>
            <a:fld id="{30FE8EC0-B82A-4AFB-B79D-16C89E233273}" type="slidenum">
              <a:rPr lang="en-US" altLang="zh-TW" sz="1400" b="0">
                <a:ea typeface="新細明體" panose="02020500000000000000" pitchFamily="18" charset="-120"/>
              </a:rPr>
              <a:pPr>
                <a:spcBef>
                  <a:spcPct val="0"/>
                </a:spcBef>
                <a:buFontTx/>
                <a:buNone/>
              </a:pPr>
              <a:t>110</a:t>
            </a:fld>
            <a:endParaRPr lang="en-US" altLang="zh-TW" sz="1400" b="0">
              <a:ea typeface="新細明體" panose="02020500000000000000" pitchFamily="18" charset="-120"/>
            </a:endParaRPr>
          </a:p>
        </p:txBody>
      </p:sp>
      <p:sp>
        <p:nvSpPr>
          <p:cNvPr id="2" name="副標題 1">
            <a:extLst>
              <a:ext uri="{FF2B5EF4-FFF2-40B4-BE49-F238E27FC236}">
                <a16:creationId xmlns:a16="http://schemas.microsoft.com/office/drawing/2014/main" xmlns="" id="{997332FC-001B-4FD4-A7B6-3F2B515AFB84}"/>
              </a:ext>
            </a:extLst>
          </p:cNvPr>
          <p:cNvSpPr>
            <a:spLocks noGrp="1"/>
          </p:cNvSpPr>
          <p:nvPr>
            <p:ph type="subTitle" sz="quarter" idx="1"/>
          </p:nvPr>
        </p:nvSpPr>
        <p:spPr>
          <a:xfrm>
            <a:off x="243463" y="677588"/>
            <a:ext cx="4648026" cy="1849310"/>
          </a:xfrm>
        </p:spPr>
        <p:txBody>
          <a:bodyPr>
            <a:normAutofit fontScale="25000" lnSpcReduction="20000"/>
          </a:bodyPr>
          <a:lstStyle/>
          <a:p>
            <a:r>
              <a:rPr lang="zh-TW" altLang="en-US" sz="9600" dirty="0">
                <a:solidFill>
                  <a:srgbClr val="C00000"/>
                </a:solidFill>
                <a:latin typeface="標楷體" panose="03000509000000000000" pitchFamily="65" charset="-120"/>
                <a:ea typeface="標楷體" panose="03000509000000000000" pitchFamily="65" charset="-120"/>
                <a:hlinkClick r:id="rId3"/>
              </a:rPr>
              <a:t>教育的本質意味著</a:t>
            </a:r>
            <a:endParaRPr lang="en-US" altLang="zh-TW" sz="9600" dirty="0">
              <a:solidFill>
                <a:srgbClr val="C00000"/>
              </a:solidFill>
              <a:latin typeface="標楷體" panose="03000509000000000000" pitchFamily="65" charset="-120"/>
              <a:ea typeface="標楷體" panose="03000509000000000000" pitchFamily="65" charset="-120"/>
              <a:hlinkClick r:id="rId3"/>
            </a:endParaRPr>
          </a:p>
          <a:p>
            <a:r>
              <a:rPr lang="zh-TW" altLang="en-US" sz="9600" dirty="0">
                <a:solidFill>
                  <a:srgbClr val="C00000"/>
                </a:solidFill>
                <a:latin typeface="標楷體" panose="03000509000000000000" pitchFamily="65" charset="-120"/>
                <a:ea typeface="標楷體" panose="03000509000000000000" pitchFamily="65" charset="-120"/>
                <a:hlinkClick r:id="rId3"/>
              </a:rPr>
              <a:t>一棵樹搖晃另一棵樹</a:t>
            </a:r>
            <a:r>
              <a:rPr lang="zh-TW" altLang="en-US" sz="9600" dirty="0">
                <a:solidFill>
                  <a:srgbClr val="C00000"/>
                </a:solidFill>
                <a:latin typeface="新細明體" panose="02020500000000000000" pitchFamily="18" charset="-120"/>
                <a:ea typeface="新細明體" panose="02020500000000000000" pitchFamily="18" charset="-120"/>
                <a:hlinkClick r:id="rId3"/>
              </a:rPr>
              <a:t>、</a:t>
            </a:r>
            <a:endParaRPr lang="en-US" altLang="zh-TW" sz="9600" dirty="0">
              <a:solidFill>
                <a:srgbClr val="C00000"/>
              </a:solidFill>
              <a:latin typeface="標楷體" panose="03000509000000000000" pitchFamily="65" charset="-120"/>
              <a:ea typeface="標楷體" panose="03000509000000000000" pitchFamily="65" charset="-120"/>
              <a:hlinkClick r:id="rId3"/>
            </a:endParaRPr>
          </a:p>
          <a:p>
            <a:r>
              <a:rPr lang="zh-TW" altLang="en-US" sz="9600" dirty="0">
                <a:solidFill>
                  <a:srgbClr val="C00000"/>
                </a:solidFill>
                <a:latin typeface="標楷體" panose="03000509000000000000" pitchFamily="65" charset="-120"/>
                <a:ea typeface="標楷體" panose="03000509000000000000" pitchFamily="65" charset="-120"/>
                <a:hlinkClick r:id="rId3"/>
              </a:rPr>
              <a:t>一朵雲推動另一朵雲</a:t>
            </a:r>
            <a:r>
              <a:rPr lang="zh-TW" altLang="en-US" sz="9600" dirty="0">
                <a:solidFill>
                  <a:srgbClr val="C00000"/>
                </a:solidFill>
                <a:latin typeface="新細明體" panose="02020500000000000000" pitchFamily="18" charset="-120"/>
                <a:ea typeface="新細明體" panose="02020500000000000000" pitchFamily="18" charset="-120"/>
                <a:hlinkClick r:id="rId3"/>
              </a:rPr>
              <a:t>、</a:t>
            </a:r>
            <a:endParaRPr lang="en-US" altLang="zh-TW" sz="9600" dirty="0">
              <a:solidFill>
                <a:srgbClr val="C00000"/>
              </a:solidFill>
              <a:latin typeface="標楷體" panose="03000509000000000000" pitchFamily="65" charset="-120"/>
              <a:ea typeface="標楷體" panose="03000509000000000000" pitchFamily="65" charset="-120"/>
              <a:hlinkClick r:id="rId3"/>
            </a:endParaRPr>
          </a:p>
          <a:p>
            <a:r>
              <a:rPr lang="zh-TW" altLang="en-US" sz="9600" dirty="0">
                <a:solidFill>
                  <a:srgbClr val="C00000"/>
                </a:solidFill>
                <a:latin typeface="標楷體" panose="03000509000000000000" pitchFamily="65" charset="-120"/>
                <a:ea typeface="標楷體" panose="03000509000000000000" pitchFamily="65" charset="-120"/>
                <a:hlinkClick r:id="rId3"/>
              </a:rPr>
              <a:t>一個靈魂喚醒另一個靈魂</a:t>
            </a:r>
            <a:r>
              <a:rPr lang="zh-TW" altLang="en-US" sz="9600" dirty="0">
                <a:solidFill>
                  <a:srgbClr val="C00000"/>
                </a:solidFill>
                <a:latin typeface="新細明體" panose="02020500000000000000" pitchFamily="18" charset="-120"/>
                <a:ea typeface="新細明體" panose="02020500000000000000" pitchFamily="18" charset="-120"/>
                <a:hlinkClick r:id="rId3"/>
              </a:rPr>
              <a:t>。</a:t>
            </a:r>
            <a:endParaRPr lang="en-US" altLang="zh-TW" sz="9600" dirty="0">
              <a:solidFill>
                <a:srgbClr val="C00000"/>
              </a:solidFill>
              <a:latin typeface="新細明體" panose="02020500000000000000" pitchFamily="18" charset="-120"/>
              <a:ea typeface="新細明體" panose="02020500000000000000" pitchFamily="18" charset="-120"/>
            </a:endParaRPr>
          </a:p>
          <a:p>
            <a:endParaRPr lang="en-US" altLang="zh-TW" sz="5600" dirty="0">
              <a:solidFill>
                <a:srgbClr val="C00000"/>
              </a:solidFill>
              <a:latin typeface="新細明體" panose="02020500000000000000" pitchFamily="18" charset="-120"/>
              <a:ea typeface="新細明體" panose="02020500000000000000" pitchFamily="18" charset="-120"/>
            </a:endParaRPr>
          </a:p>
          <a:p>
            <a:r>
              <a:rPr lang="zh-TW" altLang="en-US" sz="7200" dirty="0">
                <a:solidFill>
                  <a:srgbClr val="C00000"/>
                </a:solidFill>
                <a:latin typeface="新細明體" panose="02020500000000000000" pitchFamily="18" charset="-120"/>
                <a:ea typeface="新細明體" panose="02020500000000000000" pitchFamily="18" charset="-120"/>
              </a:rPr>
              <a:t>雅斯培</a:t>
            </a:r>
            <a:r>
              <a:rPr lang="en-US" altLang="zh-TW" sz="7200" dirty="0">
                <a:solidFill>
                  <a:srgbClr val="C00000"/>
                </a:solidFill>
                <a:latin typeface="新細明體" panose="02020500000000000000" pitchFamily="18" charset="-120"/>
                <a:ea typeface="新細明體" panose="02020500000000000000" pitchFamily="18" charset="-120"/>
              </a:rPr>
              <a:t>(</a:t>
            </a:r>
            <a:r>
              <a:rPr lang="en-US" altLang="zh-TW" sz="7200" dirty="0" err="1">
                <a:solidFill>
                  <a:srgbClr val="C00000"/>
                </a:solidFill>
                <a:latin typeface="新細明體" panose="02020500000000000000" pitchFamily="18" charset="-120"/>
                <a:ea typeface="新細明體" panose="02020500000000000000" pitchFamily="18" charset="-120"/>
              </a:rPr>
              <a:t>karl</a:t>
            </a:r>
            <a:r>
              <a:rPr lang="en-US" altLang="zh-TW" sz="7200" dirty="0">
                <a:solidFill>
                  <a:srgbClr val="C00000"/>
                </a:solidFill>
                <a:latin typeface="新細明體" panose="02020500000000000000" pitchFamily="18" charset="-120"/>
                <a:ea typeface="新細明體" panose="02020500000000000000" pitchFamily="18" charset="-120"/>
              </a:rPr>
              <a:t> Jaspers</a:t>
            </a:r>
            <a:r>
              <a:rPr lang="zh-TW" altLang="en-US" sz="7200" dirty="0">
                <a:solidFill>
                  <a:srgbClr val="C00000"/>
                </a:solidFill>
                <a:latin typeface="新細明體" panose="02020500000000000000" pitchFamily="18" charset="-120"/>
                <a:ea typeface="新細明體" panose="02020500000000000000" pitchFamily="18" charset="-120"/>
              </a:rPr>
              <a:t>，</a:t>
            </a:r>
            <a:r>
              <a:rPr lang="en-US" altLang="zh-TW" sz="7200" dirty="0">
                <a:solidFill>
                  <a:srgbClr val="C00000"/>
                </a:solidFill>
                <a:latin typeface="新細明體" panose="02020500000000000000" pitchFamily="18" charset="-120"/>
                <a:ea typeface="新細明體" panose="02020500000000000000" pitchFamily="18" charset="-120"/>
              </a:rPr>
              <a:t>1883-1969)</a:t>
            </a:r>
            <a:endParaRPr lang="en-US" altLang="zh-TW" sz="7200" dirty="0">
              <a:solidFill>
                <a:srgbClr val="C0000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4" name="矩形 3">
            <a:extLst>
              <a:ext uri="{FF2B5EF4-FFF2-40B4-BE49-F238E27FC236}">
                <a16:creationId xmlns:a16="http://schemas.microsoft.com/office/drawing/2014/main" xmlns="" id="{EC15F88C-0C2B-487A-95CC-4D863C79FE49}"/>
              </a:ext>
            </a:extLst>
          </p:cNvPr>
          <p:cNvSpPr/>
          <p:nvPr/>
        </p:nvSpPr>
        <p:spPr>
          <a:xfrm>
            <a:off x="5073268" y="578249"/>
            <a:ext cx="3503364" cy="2031325"/>
          </a:xfrm>
          <a:prstGeom prst="rect">
            <a:avLst/>
          </a:prstGeom>
        </p:spPr>
        <p:txBody>
          <a:bodyPr wrap="square">
            <a:spAutoFit/>
          </a:bodyPr>
          <a:lstStyle/>
          <a:p>
            <a:r>
              <a:rPr lang="zh-TW" altLang="en-US" sz="2400" b="1" dirty="0">
                <a:solidFill>
                  <a:srgbClr val="C00000"/>
                </a:solidFill>
                <a:latin typeface="標楷體" panose="03000509000000000000" pitchFamily="65" charset="-120"/>
                <a:ea typeface="標楷體" panose="03000509000000000000" pitchFamily="65" charset="-120"/>
              </a:rPr>
              <a:t>「唯有了解才會關心，</a:t>
            </a:r>
            <a:endParaRPr lang="en-US" altLang="zh-TW" sz="2400" b="1" dirty="0">
              <a:solidFill>
                <a:srgbClr val="C00000"/>
              </a:solidFill>
              <a:latin typeface="標楷體" panose="03000509000000000000" pitchFamily="65" charset="-120"/>
              <a:ea typeface="標楷體" panose="03000509000000000000" pitchFamily="65" charset="-120"/>
            </a:endParaRPr>
          </a:p>
          <a:p>
            <a:r>
              <a:rPr lang="zh-TW" altLang="en-US" sz="2400" b="1" dirty="0">
                <a:solidFill>
                  <a:srgbClr val="C00000"/>
                </a:solidFill>
                <a:latin typeface="標楷體" panose="03000509000000000000" pitchFamily="65" charset="-120"/>
                <a:ea typeface="標楷體" panose="03000509000000000000" pitchFamily="65" charset="-120"/>
              </a:rPr>
              <a:t>  唯有關心才會行動，</a:t>
            </a:r>
            <a:br>
              <a:rPr lang="zh-TW" altLang="en-US" sz="2400" b="1" dirty="0">
                <a:solidFill>
                  <a:srgbClr val="C00000"/>
                </a:solidFill>
                <a:latin typeface="標楷體" panose="03000509000000000000" pitchFamily="65" charset="-120"/>
                <a:ea typeface="標楷體" panose="03000509000000000000" pitchFamily="65" charset="-120"/>
              </a:rPr>
            </a:br>
            <a:r>
              <a:rPr lang="zh-TW" altLang="en-US" sz="2400" b="1" dirty="0">
                <a:solidFill>
                  <a:srgbClr val="C00000"/>
                </a:solidFill>
                <a:latin typeface="標楷體" panose="03000509000000000000" pitchFamily="65" charset="-120"/>
                <a:ea typeface="標楷體" panose="03000509000000000000" pitchFamily="65" charset="-120"/>
              </a:rPr>
              <a:t>  唯有行動，</a:t>
            </a:r>
            <a:endParaRPr lang="en-US" altLang="zh-TW" sz="2400" b="1" dirty="0">
              <a:solidFill>
                <a:srgbClr val="C00000"/>
              </a:solidFill>
              <a:latin typeface="標楷體" panose="03000509000000000000" pitchFamily="65" charset="-120"/>
              <a:ea typeface="標楷體" panose="03000509000000000000" pitchFamily="65" charset="-120"/>
            </a:endParaRPr>
          </a:p>
          <a:p>
            <a:r>
              <a:rPr lang="zh-TW" altLang="en-US" sz="2400" b="1" dirty="0">
                <a:solidFill>
                  <a:srgbClr val="C00000"/>
                </a:solidFill>
                <a:latin typeface="標楷體" panose="03000509000000000000" pitchFamily="65" charset="-120"/>
                <a:ea typeface="標楷體" panose="03000509000000000000" pitchFamily="65" charset="-120"/>
              </a:rPr>
              <a:t>  生命才有希望。</a:t>
            </a:r>
            <a:r>
              <a:rPr lang="zh-TW" altLang="en-US" sz="3600" b="1" dirty="0">
                <a:solidFill>
                  <a:srgbClr val="C00000"/>
                </a:solidFill>
                <a:latin typeface="標楷體" panose="03000509000000000000" pitchFamily="65" charset="-120"/>
                <a:ea typeface="標楷體" panose="03000509000000000000" pitchFamily="65" charset="-120"/>
              </a:rPr>
              <a:t>」</a:t>
            </a:r>
            <a:endParaRPr lang="en-US" altLang="zh-TW" sz="3600" b="1" dirty="0">
              <a:solidFill>
                <a:srgbClr val="C00000"/>
              </a:solidFill>
              <a:latin typeface="標楷體" panose="03000509000000000000" pitchFamily="65" charset="-120"/>
              <a:ea typeface="標楷體" panose="03000509000000000000" pitchFamily="65" charset="-120"/>
            </a:endParaRPr>
          </a:p>
          <a:p>
            <a:r>
              <a:rPr lang="en-US" altLang="zh-TW" b="1" dirty="0">
                <a:solidFill>
                  <a:srgbClr val="C00000"/>
                </a:solidFill>
                <a:latin typeface="標楷體" panose="03000509000000000000" pitchFamily="65" charset="-120"/>
                <a:ea typeface="標楷體" panose="03000509000000000000" pitchFamily="65" charset="-120"/>
              </a:rPr>
              <a:t>   --</a:t>
            </a:r>
            <a:r>
              <a:rPr lang="zh-TW" altLang="en-US" b="1" dirty="0">
                <a:solidFill>
                  <a:srgbClr val="C00000"/>
                </a:solidFill>
                <a:latin typeface="標楷體" panose="03000509000000000000" pitchFamily="65" charset="-120"/>
                <a:ea typeface="標楷體" panose="03000509000000000000" pitchFamily="65" charset="-120"/>
              </a:rPr>
              <a:t>珍古德</a:t>
            </a:r>
          </a:p>
        </p:txBody>
      </p:sp>
      <p:sp>
        <p:nvSpPr>
          <p:cNvPr id="6" name="矩形 5">
            <a:extLst>
              <a:ext uri="{FF2B5EF4-FFF2-40B4-BE49-F238E27FC236}">
                <a16:creationId xmlns:a16="http://schemas.microsoft.com/office/drawing/2014/main" xmlns="" id="{62805428-D52E-40AC-9CBC-A5F0A8A1E73E}"/>
              </a:ext>
            </a:extLst>
          </p:cNvPr>
          <p:cNvSpPr/>
          <p:nvPr/>
        </p:nvSpPr>
        <p:spPr>
          <a:xfrm>
            <a:off x="457200" y="5770514"/>
            <a:ext cx="3416320" cy="369332"/>
          </a:xfrm>
          <a:prstGeom prst="rect">
            <a:avLst/>
          </a:prstGeom>
        </p:spPr>
        <p:txBody>
          <a:bodyPr wrap="none">
            <a:spAutoFit/>
          </a:bodyPr>
          <a:lstStyle/>
          <a:p>
            <a:r>
              <a:rPr lang="zh-TW" altLang="en-US" dirty="0">
                <a:solidFill>
                  <a:srgbClr val="000000"/>
                </a:solidFill>
                <a:latin typeface="Open Sans"/>
              </a:rPr>
              <a:t>一種喚醒、一種體驗、一種影響</a:t>
            </a:r>
            <a:endParaRPr lang="zh-TW" altLang="en-US" dirty="0"/>
          </a:p>
        </p:txBody>
      </p:sp>
      <p:sp>
        <p:nvSpPr>
          <p:cNvPr id="5" name="矩形 4">
            <a:extLst>
              <a:ext uri="{FF2B5EF4-FFF2-40B4-BE49-F238E27FC236}">
                <a16:creationId xmlns:a16="http://schemas.microsoft.com/office/drawing/2014/main" xmlns="" id="{417684E2-D2FA-4FB0-A7A3-76ED31E85F2F}"/>
              </a:ext>
            </a:extLst>
          </p:cNvPr>
          <p:cNvSpPr/>
          <p:nvPr/>
        </p:nvSpPr>
        <p:spPr>
          <a:xfrm>
            <a:off x="534757" y="5319917"/>
            <a:ext cx="3338763" cy="461665"/>
          </a:xfrm>
          <a:prstGeom prst="rect">
            <a:avLst/>
          </a:prstGeom>
        </p:spPr>
        <p:txBody>
          <a:bodyPr wrap="square">
            <a:spAutoFit/>
          </a:bodyPr>
          <a:lstStyle/>
          <a:p>
            <a:r>
              <a:rPr lang="en-US" altLang="zh-TW" sz="2400" b="0" i="0" dirty="0">
                <a:effectLst/>
                <a:latin typeface="Roboto"/>
                <a:hlinkClick r:id="rId4"/>
              </a:rPr>
              <a:t>108</a:t>
            </a:r>
            <a:r>
              <a:rPr lang="zh-TW" altLang="en-US" sz="2400" b="0" i="0" dirty="0">
                <a:effectLst/>
                <a:latin typeface="Roboto"/>
                <a:hlinkClick r:id="rId4"/>
              </a:rPr>
              <a:t>課綱</a:t>
            </a:r>
            <a:endParaRPr lang="zh-TW" altLang="en-US" sz="2400" b="0" i="0" dirty="0">
              <a:effectLst/>
              <a:latin typeface="Roboto"/>
            </a:endParaRPr>
          </a:p>
        </p:txBody>
      </p:sp>
      <p:pic>
        <p:nvPicPr>
          <p:cNvPr id="8" name="圖片 21" descr="描述: D:\D-虹君\助理\102教材及桌遊\桌遊\圖片\惠甄畫的\情緒去背-2\幸福.png">
            <a:extLst>
              <a:ext uri="{FF2B5EF4-FFF2-40B4-BE49-F238E27FC236}">
                <a16:creationId xmlns:a16="http://schemas.microsoft.com/office/drawing/2014/main" xmlns="" id="{9FC44097-7564-4174-8CE2-8787CA9CC0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5746"/>
          <a:stretch>
            <a:fillRect/>
          </a:stretch>
        </p:blipFill>
        <p:spPr bwMode="auto">
          <a:xfrm>
            <a:off x="878834" y="3998493"/>
            <a:ext cx="1286526" cy="132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5405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編號版面配置區 1"/>
          <p:cNvSpPr>
            <a:spLocks noGrp="1"/>
          </p:cNvSpPr>
          <p:nvPr>
            <p:ph type="sldNum" sz="quarter" idx="10"/>
          </p:nvPr>
        </p:nvSpPr>
        <p:spPr>
          <a:noFill/>
          <a:ln>
            <a:miter lim="800000"/>
            <a:headEnd/>
            <a:tailEnd/>
          </a:ln>
        </p:spPr>
        <p:txBody>
          <a:bodyPr/>
          <a:lstStyle/>
          <a:p>
            <a:fld id="{607D73A6-E583-4EE7-B635-202009E35518}" type="slidenum">
              <a:rPr lang="en-US" altLang="zh-TW" smtClean="0"/>
              <a:pPr/>
              <a:t>111</a:t>
            </a:fld>
            <a:endParaRPr lang="en-US" altLang="zh-TW" dirty="0"/>
          </a:p>
        </p:txBody>
      </p:sp>
      <p:sp>
        <p:nvSpPr>
          <p:cNvPr id="5" name="WordArt 3"/>
          <p:cNvSpPr>
            <a:spLocks noChangeArrowheads="1" noChangeShapeType="1" noTextEdit="1"/>
          </p:cNvSpPr>
          <p:nvPr/>
        </p:nvSpPr>
        <p:spPr bwMode="gray">
          <a:xfrm>
            <a:off x="2987824" y="548680"/>
            <a:ext cx="5527154" cy="1080120"/>
          </a:xfrm>
          <a:prstGeom prst="rect">
            <a:avLst/>
          </a:prstGeom>
          <a:scene3d>
            <a:camera prst="perspectiveRelaxedModerately"/>
            <a:lightRig rig="threePt" dir="t"/>
          </a:scene3d>
        </p:spPr>
        <p:txBody>
          <a:bodyPr wrap="none" fromWordArt="1">
            <a:prstTxWarp prst="textDeflate">
              <a:avLst>
                <a:gd name="adj" fmla="val 0"/>
              </a:avLst>
            </a:prstTxWarp>
          </a:bodyPr>
          <a:lstStyle/>
          <a:p>
            <a:pPr algn="ctr">
              <a:defRPr/>
            </a:pPr>
            <a:r>
              <a:rPr lang="en-US" altLang="zh-TW" sz="6000" b="1" kern="10" dirty="0">
                <a:ln w="28575">
                  <a:solidFill>
                    <a:srgbClr val="000000"/>
                  </a:solidFill>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latin typeface="Verdana"/>
                <a:ea typeface="Verdana"/>
                <a:cs typeface="Verdana"/>
              </a:rPr>
              <a:t>Thank You !</a:t>
            </a:r>
            <a:endParaRPr lang="zh-TW" altLang="en-US" sz="6000" b="1" kern="10" dirty="0">
              <a:ln w="28575">
                <a:solidFill>
                  <a:srgbClr val="000000"/>
                </a:solidFill>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latin typeface="Verdana"/>
              <a:cs typeface="Verdana"/>
            </a:endParaRPr>
          </a:p>
        </p:txBody>
      </p:sp>
      <p:sp>
        <p:nvSpPr>
          <p:cNvPr id="6" name="AutoShape 4"/>
          <p:cNvSpPr>
            <a:spLocks noChangeArrowheads="1"/>
          </p:cNvSpPr>
          <p:nvPr/>
        </p:nvSpPr>
        <p:spPr bwMode="gray">
          <a:xfrm>
            <a:off x="264404" y="1806766"/>
            <a:ext cx="8615191" cy="2304153"/>
          </a:xfrm>
          <a:prstGeom prst="roundRect">
            <a:avLst>
              <a:gd name="adj" fmla="val 10347"/>
            </a:avLst>
          </a:prstGeom>
          <a:gradFill>
            <a:gsLst>
              <a:gs pos="0">
                <a:schemeClr val="bg2">
                  <a:lumMod val="90000"/>
                </a:schemeClr>
              </a:gs>
              <a:gs pos="50000">
                <a:schemeClr val="accent1">
                  <a:tint val="44500"/>
                  <a:satMod val="160000"/>
                </a:schemeClr>
              </a:gs>
              <a:gs pos="100000">
                <a:schemeClr val="accent1">
                  <a:tint val="23500"/>
                  <a:satMod val="160000"/>
                </a:schemeClr>
              </a:gs>
            </a:gsLst>
            <a:lin ang="5400000" scaled="0"/>
          </a:gradFill>
          <a:ln w="50800">
            <a:solidFill>
              <a:schemeClr val="folHlink"/>
            </a:solidFill>
            <a:round/>
            <a:headEnd/>
            <a:tailEnd/>
          </a:ln>
          <a:effectLst>
            <a:glow rad="139700">
              <a:schemeClr val="accent1">
                <a:satMod val="175000"/>
                <a:alpha val="40000"/>
              </a:schemeClr>
            </a:glow>
            <a:outerShdw dist="107763" dir="8100000" algn="ctr" rotWithShape="0">
              <a:srgbClr val="808080">
                <a:alpha val="50000"/>
              </a:srgbClr>
            </a:outerShdw>
          </a:effectLst>
        </p:spPr>
        <p:txBody>
          <a:bodyPr wrap="none" anchor="ctr"/>
          <a:lstStyle/>
          <a:p>
            <a:pPr>
              <a:defRPr/>
            </a:pPr>
            <a:endParaRPr lang="en-US" altLang="zh-TW" sz="2400" dirty="0">
              <a:solidFill>
                <a:srgbClr val="002060"/>
              </a:solidFill>
              <a:latin typeface="標楷體" pitchFamily="65" charset="-120"/>
              <a:ea typeface="標楷體" pitchFamily="65" charset="-120"/>
            </a:endParaRPr>
          </a:p>
          <a:p>
            <a:pPr>
              <a:defRPr/>
            </a:pPr>
            <a:r>
              <a:rPr lang="zh-TW" altLang="en-US" sz="3600" dirty="0">
                <a:solidFill>
                  <a:srgbClr val="C00000"/>
                </a:solidFill>
                <a:latin typeface="標楷體" pitchFamily="65" charset="-120"/>
                <a:ea typeface="標楷體" pitchFamily="65" charset="-120"/>
              </a:rPr>
              <a:t>認同我們的，請跟我們一起努力；</a:t>
            </a:r>
            <a:endParaRPr lang="en-US" altLang="zh-TW" sz="3600" dirty="0">
              <a:solidFill>
                <a:srgbClr val="C00000"/>
              </a:solidFill>
              <a:latin typeface="標楷體" pitchFamily="65" charset="-120"/>
              <a:ea typeface="標楷體" pitchFamily="65" charset="-120"/>
            </a:endParaRPr>
          </a:p>
          <a:p>
            <a:pPr>
              <a:defRPr/>
            </a:pPr>
            <a:r>
              <a:rPr lang="zh-TW" altLang="en-US" sz="3600" dirty="0">
                <a:solidFill>
                  <a:srgbClr val="C00000"/>
                </a:solidFill>
                <a:latin typeface="標楷體" pitchFamily="65" charset="-120"/>
                <a:ea typeface="標楷體" pitchFamily="65" charset="-120"/>
              </a:rPr>
              <a:t>    不認同我們，請私下跟我們討論；</a:t>
            </a:r>
            <a:endParaRPr lang="en-US" altLang="zh-TW" sz="3600" dirty="0">
              <a:solidFill>
                <a:srgbClr val="C00000"/>
              </a:solidFill>
              <a:latin typeface="標楷體" pitchFamily="65" charset="-120"/>
              <a:ea typeface="標楷體" pitchFamily="65" charset="-120"/>
            </a:endParaRPr>
          </a:p>
          <a:p>
            <a:pPr>
              <a:defRPr/>
            </a:pPr>
            <a:r>
              <a:rPr lang="zh-TW" altLang="en-US" sz="3600" dirty="0">
                <a:solidFill>
                  <a:srgbClr val="C00000"/>
                </a:solidFill>
                <a:latin typeface="標楷體" pitchFamily="65" charset="-120"/>
                <a:ea typeface="標楷體" pitchFamily="65" charset="-120"/>
              </a:rPr>
              <a:t>        沒有其他意見的，請</a:t>
            </a:r>
            <a:r>
              <a:rPr lang="zh-TW" altLang="en-US" sz="4000" b="1" u="sng" dirty="0">
                <a:solidFill>
                  <a:srgbClr val="C00000"/>
                </a:solidFill>
                <a:latin typeface="標楷體" pitchFamily="65" charset="-120"/>
                <a:ea typeface="標楷體" pitchFamily="65" charset="-120"/>
              </a:rPr>
              <a:t>掌聲鼓勵</a:t>
            </a:r>
            <a:r>
              <a:rPr lang="zh-TW" altLang="en-US" sz="4000" b="1" dirty="0">
                <a:solidFill>
                  <a:srgbClr val="C00000"/>
                </a:solidFill>
                <a:latin typeface="標楷體" pitchFamily="65" charset="-120"/>
                <a:ea typeface="標楷體" pitchFamily="65" charset="-120"/>
              </a:rPr>
              <a:t>！</a:t>
            </a:r>
            <a:endParaRPr lang="en-US" altLang="zh-TW" sz="2400" b="1" dirty="0">
              <a:solidFill>
                <a:srgbClr val="C00000"/>
              </a:solidFill>
              <a:latin typeface="標楷體" pitchFamily="65" charset="-120"/>
              <a:ea typeface="標楷體" pitchFamily="65" charset="-120"/>
            </a:endParaRPr>
          </a:p>
          <a:p>
            <a:pPr>
              <a:defRPr/>
            </a:pPr>
            <a:endParaRPr lang="en-US" altLang="zh-TW" sz="2400" dirty="0">
              <a:solidFill>
                <a:srgbClr val="002060"/>
              </a:solidFill>
              <a:latin typeface="標楷體" pitchFamily="65" charset="-120"/>
              <a:ea typeface="標楷體" pitchFamily="65" charset="-12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291303" y="2443545"/>
            <a:ext cx="8561396" cy="1610962"/>
          </a:xfrm>
        </p:spPr>
        <p:txBody>
          <a:bodyPr anchor="ctr"/>
          <a:lstStyle/>
          <a:p>
            <a:pPr algn="ctr"/>
            <a:r>
              <a:rPr lang="zh-TW" altLang="en-US" sz="4400" dirty="0"/>
              <a:t>感 謝 聆 聽</a:t>
            </a:r>
            <a:r>
              <a:rPr lang="en-US" altLang="zh-TW" sz="4400" dirty="0"/>
              <a:t/>
            </a:r>
            <a:br>
              <a:rPr lang="en-US" altLang="zh-TW" sz="4400" dirty="0"/>
            </a:br>
            <a:r>
              <a:rPr lang="zh-TW" altLang="en-US" sz="4400" dirty="0"/>
              <a:t/>
            </a:r>
            <a:br>
              <a:rPr lang="zh-TW" altLang="en-US" sz="4400" dirty="0"/>
            </a:br>
            <a:r>
              <a:rPr lang="zh-TW" altLang="en-US" sz="4400" dirty="0"/>
              <a:t>敬 請 指 教</a:t>
            </a:r>
          </a:p>
        </p:txBody>
      </p:sp>
      <p:sp>
        <p:nvSpPr>
          <p:cNvPr id="3" name="橢圓 2"/>
          <p:cNvSpPr/>
          <p:nvPr/>
        </p:nvSpPr>
        <p:spPr>
          <a:xfrm>
            <a:off x="149470" y="6646986"/>
            <a:ext cx="131885" cy="14067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77FB1FFA-84B8-BF45-92CD-1DB958381E74}" type="slidenum">
              <a:rPr kumimoji="1" lang="zh-TW" altLang="en-US" smtClean="0"/>
              <a:pPr/>
              <a:t>112</a:t>
            </a:fld>
            <a:endParaRPr kumimoji="1" lang="zh-TW" altLang="en-US"/>
          </a:p>
        </p:txBody>
      </p:sp>
    </p:spTree>
    <p:extLst>
      <p:ext uri="{BB962C8B-B14F-4D97-AF65-F5344CB8AC3E}">
        <p14:creationId xmlns:p14="http://schemas.microsoft.com/office/powerpoint/2010/main" val="26638977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1"/>
          <p:cNvSpPr txBox="1">
            <a:spLocks/>
          </p:cNvSpPr>
          <p:nvPr/>
        </p:nvSpPr>
        <p:spPr>
          <a:xfrm>
            <a:off x="767955" y="176090"/>
            <a:ext cx="3142702" cy="685147"/>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4800" b="1" kern="1200">
                <a:solidFill>
                  <a:schemeClr val="accent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1" lang="zh-TW" altLang="en-US" sz="3200" dirty="0">
                <a:solidFill>
                  <a:srgbClr val="C1D9DF">
                    <a:lumMod val="75000"/>
                  </a:srgbClr>
                </a:solidFill>
                <a:latin typeface="Century Gothic"/>
                <a:ea typeface="微软雅黑"/>
              </a:rPr>
              <a:t>資料及圖片來源</a:t>
            </a:r>
            <a:endParaRPr kumimoji="1" lang="zh-CN" altLang="en-US" sz="3200" dirty="0">
              <a:solidFill>
                <a:srgbClr val="C1D9DF">
                  <a:lumMod val="75000"/>
                </a:srgbClr>
              </a:solidFill>
              <a:latin typeface="Century Gothic"/>
              <a:ea typeface="微软雅黑"/>
            </a:endParaRPr>
          </a:p>
        </p:txBody>
      </p:sp>
      <p:pic>
        <p:nvPicPr>
          <p:cNvPr id="3" name="圖片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974422" y="3887765"/>
            <a:ext cx="3296496" cy="827358"/>
          </a:xfrm>
          <a:prstGeom prst="rect">
            <a:avLst/>
          </a:prstGeom>
        </p:spPr>
      </p:pic>
      <p:pic>
        <p:nvPicPr>
          <p:cNvPr id="31747" name="Picture 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014" y="2353950"/>
            <a:ext cx="3793662" cy="705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群組 14"/>
          <p:cNvGrpSpPr/>
          <p:nvPr/>
        </p:nvGrpSpPr>
        <p:grpSpPr>
          <a:xfrm>
            <a:off x="4796443" y="2412346"/>
            <a:ext cx="4605428" cy="588845"/>
            <a:chOff x="1519554" y="4247366"/>
            <a:chExt cx="4605428" cy="588845"/>
          </a:xfrm>
        </p:grpSpPr>
        <p:pic>
          <p:nvPicPr>
            <p:cNvPr id="31748" name="Picture 4" descr="C:\Users\ntnu.ntnu-PC\Desktop\1200px-ROC_Ministry_of_Education_Seal.svg.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9554" y="4247366"/>
              <a:ext cx="588845" cy="588845"/>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hlinkClick r:id="rId7"/>
            </p:cNvPr>
            <p:cNvSpPr txBox="1"/>
            <p:nvPr/>
          </p:nvSpPr>
          <p:spPr>
            <a:xfrm>
              <a:off x="2121267" y="4247366"/>
              <a:ext cx="4003715" cy="584775"/>
            </a:xfrm>
            <a:prstGeom prst="rect">
              <a:avLst/>
            </a:prstGeom>
            <a:noFill/>
          </p:spPr>
          <p:txBody>
            <a:bodyPr wrap="square" rtlCol="0">
              <a:spAutoFit/>
            </a:bodyPr>
            <a:lstStyle/>
            <a:p>
              <a:r>
                <a:rPr kumimoji="1" lang="zh-TW" altLang="en-US" sz="1600" b="1" dirty="0">
                  <a:solidFill>
                    <a:srgbClr val="4F81BD">
                      <a:lumMod val="75000"/>
                    </a:srgbClr>
                  </a:solidFill>
                  <a:latin typeface="Microsoft YaHei" panose="020B0503020204020204" pitchFamily="34" charset="-122"/>
                  <a:ea typeface="Microsoft YaHei" panose="020B0503020204020204" pitchFamily="34" charset="-122"/>
                  <a:cs typeface="微軟正黑體"/>
                </a:rPr>
                <a:t>技術型高中課程推動工作圈</a:t>
              </a:r>
              <a:endParaRPr kumimoji="1" lang="en-US" altLang="zh-TW" sz="1600" b="1" dirty="0">
                <a:solidFill>
                  <a:srgbClr val="4F81BD">
                    <a:lumMod val="75000"/>
                  </a:srgbClr>
                </a:solidFill>
                <a:latin typeface="Microsoft YaHei" panose="020B0503020204020204" pitchFamily="34" charset="-122"/>
                <a:ea typeface="Microsoft YaHei" panose="020B0503020204020204" pitchFamily="34" charset="-122"/>
                <a:cs typeface="微軟正黑體"/>
              </a:endParaRPr>
            </a:p>
            <a:p>
              <a:r>
                <a:rPr kumimoji="1" lang="en-US" altLang="zh-TW" sz="1600" b="1" dirty="0">
                  <a:solidFill>
                    <a:srgbClr val="4F81BD">
                      <a:lumMod val="75000"/>
                    </a:srgbClr>
                  </a:solidFill>
                  <a:latin typeface="Microsoft YaHei" panose="020B0503020204020204" pitchFamily="34" charset="-122"/>
                  <a:ea typeface="Microsoft YaHei" panose="020B0503020204020204" pitchFamily="34" charset="-122"/>
                  <a:cs typeface="微軟正黑體"/>
                </a:rPr>
                <a:t>(</a:t>
              </a:r>
              <a:r>
                <a:rPr kumimoji="1" lang="zh-TW" altLang="en-US" sz="1600" b="1" dirty="0">
                  <a:solidFill>
                    <a:srgbClr val="4F81BD">
                      <a:lumMod val="75000"/>
                    </a:srgbClr>
                  </a:solidFill>
                  <a:latin typeface="Microsoft YaHei" panose="020B0503020204020204" pitchFamily="34" charset="-122"/>
                  <a:ea typeface="Microsoft YaHei" panose="020B0503020204020204" pitchFamily="34" charset="-122"/>
                  <a:cs typeface="微軟正黑體"/>
                </a:rPr>
                <a:t>國立臺灣師範大學機電工程學系</a:t>
              </a:r>
              <a:r>
                <a:rPr kumimoji="1" lang="en-US" altLang="zh-TW" sz="1600" b="1" dirty="0">
                  <a:solidFill>
                    <a:srgbClr val="4F81BD">
                      <a:lumMod val="75000"/>
                    </a:srgbClr>
                  </a:solidFill>
                  <a:latin typeface="Microsoft YaHei" panose="020B0503020204020204" pitchFamily="34" charset="-122"/>
                  <a:ea typeface="Microsoft YaHei" panose="020B0503020204020204" pitchFamily="34" charset="-122"/>
                  <a:cs typeface="微軟正黑體"/>
                </a:rPr>
                <a:t>)</a:t>
              </a:r>
            </a:p>
          </p:txBody>
        </p:sp>
      </p:grpSp>
      <p:grpSp>
        <p:nvGrpSpPr>
          <p:cNvPr id="2" name="群組 1"/>
          <p:cNvGrpSpPr/>
          <p:nvPr/>
        </p:nvGrpSpPr>
        <p:grpSpPr>
          <a:xfrm>
            <a:off x="4796443" y="3959883"/>
            <a:ext cx="4620442" cy="590847"/>
            <a:chOff x="4523558" y="3972027"/>
            <a:chExt cx="4620442" cy="590847"/>
          </a:xfrm>
        </p:grpSpPr>
        <p:pic>
          <p:nvPicPr>
            <p:cNvPr id="12" name="Picture 4" descr="C:\Users\ntnu.ntnu-PC\Desktop\1200px-ROC_Ministry_of_Education_Seal.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3558" y="3974029"/>
              <a:ext cx="632472" cy="58884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hlinkClick r:id="rId9"/>
            </p:cNvPr>
            <p:cNvSpPr/>
            <p:nvPr/>
          </p:nvSpPr>
          <p:spPr>
            <a:xfrm>
              <a:off x="5156030" y="3972027"/>
              <a:ext cx="3987970" cy="584775"/>
            </a:xfrm>
            <a:prstGeom prst="rect">
              <a:avLst/>
            </a:prstGeom>
          </p:spPr>
          <p:txBody>
            <a:bodyPr wrap="square">
              <a:spAutoFit/>
            </a:bodyPr>
            <a:lstStyle/>
            <a:p>
              <a:r>
                <a:rPr kumimoji="1" lang="zh-TW" altLang="en-US" sz="1600" b="1" dirty="0">
                  <a:solidFill>
                    <a:srgbClr val="4F81BD">
                      <a:lumMod val="75000"/>
                    </a:srgbClr>
                  </a:solidFill>
                  <a:latin typeface="Microsoft YaHei" panose="020B0503020204020204" pitchFamily="34" charset="-122"/>
                  <a:ea typeface="Microsoft YaHei" panose="020B0503020204020204" pitchFamily="34" charset="-122"/>
                  <a:cs typeface="微軟正黑體"/>
                </a:rPr>
                <a:t>技術型高中化工群科中心學校  </a:t>
              </a:r>
            </a:p>
            <a:p>
              <a:r>
                <a:rPr kumimoji="1" lang="en-US" altLang="zh-TW" sz="1600" b="1" dirty="0">
                  <a:solidFill>
                    <a:srgbClr val="4F81BD">
                      <a:lumMod val="75000"/>
                    </a:srgbClr>
                  </a:solidFill>
                  <a:latin typeface="Microsoft YaHei" panose="020B0503020204020204" pitchFamily="34" charset="-122"/>
                  <a:ea typeface="Microsoft YaHei" panose="020B0503020204020204" pitchFamily="34" charset="-122"/>
                  <a:cs typeface="微軟正黑體"/>
                </a:rPr>
                <a:t>(</a:t>
              </a:r>
              <a:r>
                <a:rPr kumimoji="1" lang="zh-TW" altLang="en-US" sz="1600" b="1" dirty="0">
                  <a:solidFill>
                    <a:srgbClr val="4F81BD">
                      <a:lumMod val="75000"/>
                    </a:srgbClr>
                  </a:solidFill>
                  <a:latin typeface="Microsoft YaHei" panose="020B0503020204020204" pitchFamily="34" charset="-122"/>
                  <a:ea typeface="Microsoft YaHei" panose="020B0503020204020204" pitchFamily="34" charset="-122"/>
                  <a:cs typeface="微軟正黑體"/>
                </a:rPr>
                <a:t>臺中市立沙鹿工業高級中等學校</a:t>
              </a:r>
              <a:r>
                <a:rPr kumimoji="1" lang="en-US" altLang="zh-TW" sz="1600" b="1" dirty="0">
                  <a:solidFill>
                    <a:srgbClr val="4F81BD">
                      <a:lumMod val="75000"/>
                    </a:srgbClr>
                  </a:solidFill>
                  <a:latin typeface="Microsoft YaHei" panose="020B0503020204020204" pitchFamily="34" charset="-122"/>
                  <a:ea typeface="Microsoft YaHei" panose="020B0503020204020204" pitchFamily="34" charset="-122"/>
                  <a:cs typeface="微軟正黑體"/>
                </a:rPr>
                <a:t>)</a:t>
              </a:r>
            </a:p>
          </p:txBody>
        </p:sp>
      </p:grpSp>
      <p:sp>
        <p:nvSpPr>
          <p:cNvPr id="4" name="文字方塊 3">
            <a:extLst>
              <a:ext uri="{FF2B5EF4-FFF2-40B4-BE49-F238E27FC236}">
                <a16:creationId xmlns:a16="http://schemas.microsoft.com/office/drawing/2014/main" xmlns="" id="{69B511C8-2928-446A-A1B8-1AA051C99CB1}"/>
              </a:ext>
            </a:extLst>
          </p:cNvPr>
          <p:cNvSpPr txBox="1"/>
          <p:nvPr/>
        </p:nvSpPr>
        <p:spPr>
          <a:xfrm>
            <a:off x="5810490" y="5307365"/>
            <a:ext cx="2523281" cy="523220"/>
          </a:xfrm>
          <a:prstGeom prst="rect">
            <a:avLst/>
          </a:prstGeom>
          <a:noFill/>
        </p:spPr>
        <p:txBody>
          <a:bodyPr wrap="square" rtlCol="0">
            <a:spAutoFit/>
          </a:bodyPr>
          <a:lstStyle/>
          <a:p>
            <a:r>
              <a:rPr lang="zh-TW" altLang="en-US" sz="2800" dirty="0">
                <a:solidFill>
                  <a:srgbClr val="002060"/>
                </a:solidFill>
                <a:latin typeface="標楷體" panose="03000509000000000000" pitchFamily="65" charset="-120"/>
                <a:ea typeface="標楷體" panose="03000509000000000000" pitchFamily="65" charset="-120"/>
              </a:rPr>
              <a:t>有愛無礙網站</a:t>
            </a:r>
          </a:p>
        </p:txBody>
      </p:sp>
      <p:pic>
        <p:nvPicPr>
          <p:cNvPr id="7" name="圖片 6">
            <a:extLst>
              <a:ext uri="{FF2B5EF4-FFF2-40B4-BE49-F238E27FC236}">
                <a16:creationId xmlns:a16="http://schemas.microsoft.com/office/drawing/2014/main" xmlns="" id="{86B5D7EF-0B92-4364-A660-9FF5DF998C16}"/>
              </a:ext>
            </a:extLst>
          </p:cNvPr>
          <p:cNvPicPr>
            <a:picLocks noChangeAspect="1"/>
          </p:cNvPicPr>
          <p:nvPr/>
        </p:nvPicPr>
        <p:blipFill>
          <a:blip r:embed="rId10"/>
          <a:stretch>
            <a:fillRect/>
          </a:stretch>
        </p:blipFill>
        <p:spPr>
          <a:xfrm>
            <a:off x="4796443" y="5051532"/>
            <a:ext cx="921450" cy="1076445"/>
          </a:xfrm>
          <a:prstGeom prst="ellipse">
            <a:avLst/>
          </a:prstGeom>
          <a:ln>
            <a:noFill/>
          </a:ln>
          <a:effectLst>
            <a:softEdge rad="112500"/>
          </a:effectLst>
        </p:spPr>
      </p:pic>
    </p:spTree>
    <p:extLst>
      <p:ext uri="{BB962C8B-B14F-4D97-AF65-F5344CB8AC3E}">
        <p14:creationId xmlns:p14="http://schemas.microsoft.com/office/powerpoint/2010/main" val="701056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9028457B-2B81-4B8D-A809-103FD29ADECB}"/>
              </a:ext>
            </a:extLst>
          </p:cNvPr>
          <p:cNvGraphicFramePr>
            <a:graphicFrameLocks noGrp="1"/>
          </p:cNvGraphicFramePr>
          <p:nvPr>
            <p:ph idx="1"/>
          </p:nvPr>
        </p:nvGraphicFramePr>
        <p:xfrm>
          <a:off x="228600" y="193103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標題 2">
            <a:extLst>
              <a:ext uri="{FF2B5EF4-FFF2-40B4-BE49-F238E27FC236}">
                <a16:creationId xmlns:a16="http://schemas.microsoft.com/office/drawing/2014/main" xmlns="" id="{5518C76E-26BE-4404-A94A-FBC82C077F63}"/>
              </a:ext>
            </a:extLst>
          </p:cNvPr>
          <p:cNvSpPr>
            <a:spLocks noGrp="1"/>
          </p:cNvSpPr>
          <p:nvPr>
            <p:ph type="title"/>
          </p:nvPr>
        </p:nvSpPr>
        <p:spPr>
          <a:xfrm>
            <a:off x="457200" y="692858"/>
            <a:ext cx="8229600" cy="863600"/>
          </a:xfrm>
        </p:spPr>
        <p:txBody>
          <a:bodyPr/>
          <a:lstStyle/>
          <a:p>
            <a:r>
              <a:rPr lang="zh-TW" altLang="en-US" dirty="0">
                <a:solidFill>
                  <a:srgbClr val="C00000"/>
                </a:solidFill>
              </a:rPr>
              <a:t>教師的課程與教學必須能夠</a:t>
            </a:r>
            <a:r>
              <a:rPr lang="en-US" altLang="zh-TW" dirty="0"/>
              <a:t/>
            </a:r>
            <a:br>
              <a:rPr lang="en-US" altLang="zh-TW" dirty="0"/>
            </a:br>
            <a:r>
              <a:rPr lang="en-US" altLang="zh-TW" sz="1400" dirty="0">
                <a:latin typeface="細明體" panose="02020509000000000000" pitchFamily="49" charset="-120"/>
                <a:ea typeface="細明體" panose="02020509000000000000" pitchFamily="49" charset="-120"/>
              </a:rPr>
              <a:t>(</a:t>
            </a:r>
            <a:r>
              <a:rPr lang="zh-TW" altLang="en-US" sz="1400" dirty="0">
                <a:solidFill>
                  <a:schemeClr val="tx1"/>
                </a:solidFill>
                <a:latin typeface="細明體" panose="02020509000000000000" pitchFamily="49" charset="-120"/>
                <a:ea typeface="細明體" panose="02020509000000000000" pitchFamily="49" charset="-120"/>
              </a:rPr>
              <a:t>引自林永豐</a:t>
            </a:r>
            <a:r>
              <a:rPr lang="en-US" altLang="zh-TW" sz="1400" dirty="0">
                <a:solidFill>
                  <a:schemeClr val="tx1"/>
                </a:solidFill>
                <a:latin typeface="細明體" panose="02020509000000000000" pitchFamily="49" charset="-120"/>
                <a:ea typeface="細明體" panose="02020509000000000000" pitchFamily="49" charset="-120"/>
              </a:rPr>
              <a:t>(2017)</a:t>
            </a:r>
            <a:r>
              <a:rPr lang="zh-TW" altLang="en-US" sz="1400" dirty="0">
                <a:solidFill>
                  <a:schemeClr val="tx1"/>
                </a:solidFill>
                <a:latin typeface="細明體" panose="02020509000000000000" pitchFamily="49" charset="-120"/>
                <a:ea typeface="細明體" panose="02020509000000000000" pitchFamily="49" charset="-120"/>
              </a:rPr>
              <a:t>，核心素養的課程教學轉化與設計。教育研究月刊，</a:t>
            </a:r>
            <a:r>
              <a:rPr lang="en-US" altLang="zh-TW" sz="1400" dirty="0">
                <a:solidFill>
                  <a:schemeClr val="tx1"/>
                </a:solidFill>
                <a:latin typeface="細明體" panose="02020509000000000000" pitchFamily="49" charset="-120"/>
                <a:ea typeface="細明體" panose="02020509000000000000" pitchFamily="49" charset="-120"/>
              </a:rPr>
              <a:t>275</a:t>
            </a:r>
            <a:r>
              <a:rPr lang="zh-TW" altLang="en-US" sz="1400" dirty="0">
                <a:solidFill>
                  <a:schemeClr val="tx1"/>
                </a:solidFill>
                <a:latin typeface="細明體" panose="02020509000000000000" pitchFamily="49" charset="-120"/>
                <a:ea typeface="細明體" panose="02020509000000000000" pitchFamily="49" charset="-120"/>
              </a:rPr>
              <a:t>期，頁</a:t>
            </a:r>
            <a:r>
              <a:rPr lang="en-US" altLang="zh-TW" sz="1400" dirty="0">
                <a:solidFill>
                  <a:schemeClr val="tx1"/>
                </a:solidFill>
                <a:latin typeface="細明體" panose="02020509000000000000" pitchFamily="49" charset="-120"/>
                <a:ea typeface="細明體" panose="02020509000000000000" pitchFamily="49" charset="-120"/>
              </a:rPr>
              <a:t>4-17)</a:t>
            </a:r>
            <a:endParaRPr lang="zh-TW" altLang="en-US" sz="1400" dirty="0">
              <a:solidFill>
                <a:schemeClr val="tx1"/>
              </a:solidFill>
              <a:latin typeface="細明體" panose="02020509000000000000" pitchFamily="49" charset="-120"/>
              <a:ea typeface="細明體" panose="02020509000000000000" pitchFamily="49" charset="-120"/>
            </a:endParaRPr>
          </a:p>
        </p:txBody>
      </p:sp>
    </p:spTree>
    <p:extLst>
      <p:ext uri="{BB962C8B-B14F-4D97-AF65-F5344CB8AC3E}">
        <p14:creationId xmlns:p14="http://schemas.microsoft.com/office/powerpoint/2010/main" val="4056733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C7BEB779-528C-4A73-83E2-FB2AE7B0FE94}"/>
              </a:ext>
            </a:extLst>
          </p:cNvPr>
          <p:cNvSpPr/>
          <p:nvPr/>
        </p:nvSpPr>
        <p:spPr>
          <a:xfrm>
            <a:off x="190500" y="187086"/>
            <a:ext cx="8763000" cy="794855"/>
          </a:xfrm>
          <a:prstGeom prst="rect">
            <a:avLst/>
          </a:prstGeom>
          <a:solidFill>
            <a:srgbClr val="9FDDD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4000" b="1" dirty="0">
                <a:solidFill>
                  <a:prstClr val="black"/>
                </a:solidFill>
                <a:latin typeface="微軟正黑體" panose="020B0604030504040204" pitchFamily="34" charset="-120"/>
                <a:ea typeface="微軟正黑體" panose="020B0604030504040204" pitchFamily="34" charset="-120"/>
              </a:rPr>
              <a:t>核心素養</a:t>
            </a:r>
            <a:endParaRPr lang="zh-TW" altLang="en-US" sz="4000" b="1" dirty="0">
              <a:solidFill>
                <a:prstClr val="black"/>
              </a:solidFill>
            </a:endParaRPr>
          </a:p>
        </p:txBody>
      </p:sp>
      <p:sp>
        <p:nvSpPr>
          <p:cNvPr id="4" name="標題 1">
            <a:extLst>
              <a:ext uri="{FF2B5EF4-FFF2-40B4-BE49-F238E27FC236}">
                <a16:creationId xmlns:a16="http://schemas.microsoft.com/office/drawing/2014/main" xmlns="" id="{10435FD9-1BA8-4EEB-8955-51E95795D3F7}"/>
              </a:ext>
            </a:extLst>
          </p:cNvPr>
          <p:cNvSpPr txBox="1">
            <a:spLocks/>
          </p:cNvSpPr>
          <p:nvPr/>
        </p:nvSpPr>
        <p:spPr>
          <a:xfrm>
            <a:off x="457200" y="244236"/>
            <a:ext cx="8229600" cy="6424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TW" altLang="en-US" sz="4000" b="1" dirty="0"/>
          </a:p>
        </p:txBody>
      </p:sp>
      <p:grpSp>
        <p:nvGrpSpPr>
          <p:cNvPr id="3" name="群組 2">
            <a:extLst>
              <a:ext uri="{FF2B5EF4-FFF2-40B4-BE49-F238E27FC236}">
                <a16:creationId xmlns:a16="http://schemas.microsoft.com/office/drawing/2014/main" xmlns="" id="{6922686B-B6F9-45B0-90CF-210997F58CEE}"/>
              </a:ext>
            </a:extLst>
          </p:cNvPr>
          <p:cNvGrpSpPr/>
          <p:nvPr/>
        </p:nvGrpSpPr>
        <p:grpSpPr>
          <a:xfrm>
            <a:off x="420208" y="1266206"/>
            <a:ext cx="1544634" cy="5068416"/>
            <a:chOff x="420208" y="1151908"/>
            <a:chExt cx="1544634" cy="5068416"/>
          </a:xfrm>
        </p:grpSpPr>
        <p:pic>
          <p:nvPicPr>
            <p:cNvPr id="7" name="圖片 18">
              <a:extLst>
                <a:ext uri="{FF2B5EF4-FFF2-40B4-BE49-F238E27FC236}">
                  <a16:creationId xmlns:a16="http://schemas.microsoft.com/office/drawing/2014/main" xmlns="" id="{3A581D5B-8BE4-47E6-A195-39AF959878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208" y="1151908"/>
              <a:ext cx="1544634" cy="154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9">
              <a:extLst>
                <a:ext uri="{FF2B5EF4-FFF2-40B4-BE49-F238E27FC236}">
                  <a16:creationId xmlns:a16="http://schemas.microsoft.com/office/drawing/2014/main" xmlns="" id="{6D673A28-7D59-4511-93CF-1FA53CF059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209" y="2913799"/>
              <a:ext cx="1544633" cy="154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20">
              <a:extLst>
                <a:ext uri="{FF2B5EF4-FFF2-40B4-BE49-F238E27FC236}">
                  <a16:creationId xmlns:a16="http://schemas.microsoft.com/office/drawing/2014/main" xmlns="" id="{6C383A66-899C-454B-8FD9-05767BFE14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209" y="4675690"/>
              <a:ext cx="1544633" cy="154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矩形 16">
            <a:extLst>
              <a:ext uri="{FF2B5EF4-FFF2-40B4-BE49-F238E27FC236}">
                <a16:creationId xmlns:a16="http://schemas.microsoft.com/office/drawing/2014/main" xmlns="" id="{4569BD76-1603-4538-B306-14F95DDD83AC}"/>
              </a:ext>
            </a:extLst>
          </p:cNvPr>
          <p:cNvSpPr/>
          <p:nvPr/>
        </p:nvSpPr>
        <p:spPr>
          <a:xfrm>
            <a:off x="2503396" y="1216031"/>
            <a:ext cx="6257387" cy="5201424"/>
          </a:xfrm>
          <a:prstGeom prst="rect">
            <a:avLst/>
          </a:prstGeom>
        </p:spPr>
        <p:txBody>
          <a:bodyPr wrap="square">
            <a:spAutoFit/>
          </a:bodyPr>
          <a:lstStyle/>
          <a:p>
            <a:pPr marL="514350" indent="-514350">
              <a:buFont typeface="+mj-lt"/>
              <a:buAutoNum type="arabicPeriod"/>
            </a:pPr>
            <a:r>
              <a:rPr lang="zh-TW" altLang="en-US" sz="2800" dirty="0">
                <a:latin typeface="微軟正黑 Microsoft JhengHei"/>
                <a:ea typeface="微軟正黑體" panose="020B0604030504040204" pitchFamily="34" charset="-120"/>
              </a:rPr>
              <a:t>指一個人為適應現在生活及面對未來挑戰，所應具備的</a:t>
            </a:r>
            <a:r>
              <a:rPr lang="zh-TW" altLang="en-US" sz="2800" dirty="0">
                <a:solidFill>
                  <a:srgbClr val="FF0000"/>
                </a:solidFill>
                <a:latin typeface="微軟正黑 Microsoft JhengHei"/>
                <a:ea typeface="微軟正黑體" panose="020B0604030504040204" pitchFamily="34" charset="-120"/>
              </a:rPr>
              <a:t>知識、能力與態度。</a:t>
            </a:r>
            <a:endParaRPr lang="en-US" altLang="zh-TW" sz="2800" dirty="0">
              <a:solidFill>
                <a:srgbClr val="FF0000"/>
              </a:solidFill>
              <a:latin typeface="微軟正黑 Microsoft JhengHei"/>
              <a:ea typeface="微軟正黑體" panose="020B0604030504040204" pitchFamily="34" charset="-120"/>
            </a:endParaRPr>
          </a:p>
          <a:p>
            <a:pPr marL="514350" indent="-514350">
              <a:buFont typeface="+mj-lt"/>
              <a:buAutoNum type="arabicPeriod"/>
            </a:pPr>
            <a:endParaRPr lang="en-US" altLang="zh-TW" sz="1200" dirty="0">
              <a:solidFill>
                <a:srgbClr val="FF0000"/>
              </a:solidFill>
              <a:latin typeface="微軟正黑 Microsoft JhengHei"/>
              <a:ea typeface="微軟正黑體" panose="020B0604030504040204" pitchFamily="34" charset="-120"/>
            </a:endParaRPr>
          </a:p>
          <a:p>
            <a:pPr marL="514350" indent="-514350">
              <a:buFont typeface="+mj-lt"/>
              <a:buAutoNum type="arabicPeriod"/>
            </a:pPr>
            <a:r>
              <a:rPr lang="zh-TW" altLang="en-US" sz="2800" dirty="0">
                <a:latin typeface="微軟正黑 Microsoft JhengHei"/>
                <a:ea typeface="微軟正黑體" panose="020B0604030504040204" pitchFamily="34" charset="-120"/>
              </a:rPr>
              <a:t>強調學習不宜以學科知識及技能為限，而應關注學習</a:t>
            </a:r>
            <a:r>
              <a:rPr lang="zh-TW" altLang="en-US" sz="2800" dirty="0">
                <a:solidFill>
                  <a:srgbClr val="FF0000"/>
                </a:solidFill>
                <a:latin typeface="微軟正黑 Microsoft JhengHei"/>
                <a:ea typeface="微軟正黑體" panose="020B0604030504040204" pitchFamily="34" charset="-120"/>
              </a:rPr>
              <a:t>與生活的結合</a:t>
            </a:r>
            <a:r>
              <a:rPr lang="zh-TW" altLang="en-US" sz="2800" dirty="0">
                <a:latin typeface="微軟正黑 Microsoft JhengHei"/>
                <a:ea typeface="微軟正黑體" panose="020B0604030504040204" pitchFamily="34" charset="-120"/>
              </a:rPr>
              <a:t>，透過實踐力行而彰顯學習者的</a:t>
            </a:r>
            <a:r>
              <a:rPr lang="zh-TW" altLang="en-US" sz="2800" dirty="0">
                <a:solidFill>
                  <a:srgbClr val="FF0000"/>
                </a:solidFill>
                <a:latin typeface="微軟正黑 Microsoft JhengHei"/>
                <a:ea typeface="微軟正黑體" panose="020B0604030504040204" pitchFamily="34" charset="-120"/>
              </a:rPr>
              <a:t>全人發展</a:t>
            </a:r>
            <a:r>
              <a:rPr lang="zh-TW" altLang="en-US" sz="2800" dirty="0">
                <a:latin typeface="微軟正黑 Microsoft JhengHei"/>
                <a:ea typeface="微軟正黑體" panose="020B0604030504040204" pitchFamily="34" charset="-120"/>
              </a:rPr>
              <a:t>。</a:t>
            </a:r>
            <a:endParaRPr lang="en-US" altLang="zh-TW" sz="2800" dirty="0">
              <a:latin typeface="微軟正黑 Microsoft JhengHei"/>
              <a:ea typeface="微軟正黑體" panose="020B0604030504040204" pitchFamily="34" charset="-120"/>
            </a:endParaRPr>
          </a:p>
          <a:p>
            <a:pPr marL="514350" indent="-514350">
              <a:buFont typeface="+mj-lt"/>
              <a:buAutoNum type="arabicPeriod"/>
            </a:pPr>
            <a:endParaRPr lang="en-US" altLang="zh-TW" sz="1200" dirty="0">
              <a:latin typeface="微軟正黑 Microsoft JhengHei"/>
              <a:ea typeface="微軟正黑體" panose="020B0604030504040204" pitchFamily="34" charset="-120"/>
            </a:endParaRPr>
          </a:p>
          <a:p>
            <a:pPr marL="514350" indent="-514350">
              <a:buFont typeface="+mj-lt"/>
              <a:buAutoNum type="arabicPeriod"/>
            </a:pPr>
            <a:r>
              <a:rPr lang="zh-TW" altLang="en-US" sz="2800" dirty="0">
                <a:latin typeface="微軟正黑 Microsoft JhengHei"/>
                <a:ea typeface="微軟正黑體" panose="020B0604030504040204" pitchFamily="34" charset="-120"/>
              </a:rPr>
              <a:t>在總綱與領綱中的功能：</a:t>
            </a:r>
            <a:r>
              <a:rPr lang="zh-TW" altLang="en-US" sz="2800" dirty="0">
                <a:solidFill>
                  <a:srgbClr val="FF0000"/>
                </a:solidFill>
                <a:latin typeface="微軟正黑 Microsoft JhengHei"/>
                <a:ea typeface="微軟正黑體" panose="020B0604030504040204" pitchFamily="34" charset="-120"/>
              </a:rPr>
              <a:t>強化</a:t>
            </a:r>
            <a:r>
              <a:rPr lang="zh-TW" altLang="en-US" sz="2800" dirty="0">
                <a:latin typeface="微軟正黑 Microsoft JhengHei"/>
                <a:ea typeface="微軟正黑體" panose="020B0604030504040204" pitchFamily="34" charset="-120"/>
              </a:rPr>
              <a:t>各教育階段、課程總綱與領域</a:t>
            </a:r>
            <a:r>
              <a:rPr lang="en-US" altLang="zh-TW" sz="2800" dirty="0">
                <a:latin typeface="微軟正黑 Microsoft JhengHei"/>
                <a:ea typeface="微軟正黑體" panose="020B0604030504040204" pitchFamily="34" charset="-120"/>
              </a:rPr>
              <a:t>/</a:t>
            </a:r>
            <a:r>
              <a:rPr lang="zh-TW" altLang="en-US" sz="2800" dirty="0">
                <a:latin typeface="微軟正黑 Microsoft JhengHei"/>
                <a:ea typeface="微軟正黑體" panose="020B0604030504040204" pitchFamily="34" charset="-120"/>
              </a:rPr>
              <a:t>科目之間的</a:t>
            </a:r>
            <a:r>
              <a:rPr lang="zh-TW" altLang="en-US" sz="2800" dirty="0">
                <a:solidFill>
                  <a:srgbClr val="FF0000"/>
                </a:solidFill>
                <a:latin typeface="微軟正黑 Microsoft JhengHei"/>
                <a:ea typeface="微軟正黑體" panose="020B0604030504040204" pitchFamily="34" charset="-120"/>
              </a:rPr>
              <a:t>連貫</a:t>
            </a:r>
            <a:r>
              <a:rPr lang="zh-TW" altLang="en-US" sz="2800" dirty="0">
                <a:latin typeface="微軟正黑 Microsoft JhengHei"/>
                <a:ea typeface="微軟正黑體" panose="020B0604030504040204" pitchFamily="34" charset="-120"/>
              </a:rPr>
              <a:t>，以及各領域</a:t>
            </a:r>
            <a:r>
              <a:rPr lang="en-US" altLang="zh-TW" sz="2800" dirty="0">
                <a:latin typeface="微軟正黑 Microsoft JhengHei"/>
                <a:ea typeface="微軟正黑體" panose="020B0604030504040204" pitchFamily="34" charset="-120"/>
              </a:rPr>
              <a:t>/</a:t>
            </a:r>
            <a:r>
              <a:rPr lang="zh-TW" altLang="en-US" sz="2800" dirty="0">
                <a:latin typeface="微軟正黑 Microsoft JhengHei"/>
                <a:ea typeface="微軟正黑體" panose="020B0604030504040204" pitchFamily="34" charset="-120"/>
              </a:rPr>
              <a:t>科目彼此之間的</a:t>
            </a:r>
            <a:r>
              <a:rPr lang="zh-TW" altLang="en-US" sz="2800" dirty="0">
                <a:solidFill>
                  <a:srgbClr val="FF0000"/>
                </a:solidFill>
                <a:latin typeface="微軟正黑 Microsoft JhengHei"/>
                <a:ea typeface="微軟正黑體" panose="020B0604030504040204" pitchFamily="34" charset="-120"/>
              </a:rPr>
              <a:t>統整</a:t>
            </a:r>
            <a:r>
              <a:rPr lang="zh-TW" altLang="en-US" sz="2800" dirty="0">
                <a:latin typeface="微軟正黑 Microsoft JhengHei"/>
                <a:ea typeface="微軟正黑體" panose="020B0604030504040204" pitchFamily="34" charset="-120"/>
              </a:rPr>
              <a:t>。</a:t>
            </a:r>
            <a:endParaRPr lang="en-US" altLang="zh-TW" sz="2800" dirty="0">
              <a:latin typeface="微軟正黑 Microsoft JhengHei"/>
              <a:ea typeface="微軟正黑體" panose="020B0604030504040204" pitchFamily="34" charset="-120"/>
            </a:endParaRPr>
          </a:p>
        </p:txBody>
      </p:sp>
      <p:sp>
        <p:nvSpPr>
          <p:cNvPr id="6" name="矩形 5">
            <a:extLst>
              <a:ext uri="{FF2B5EF4-FFF2-40B4-BE49-F238E27FC236}">
                <a16:creationId xmlns:a16="http://schemas.microsoft.com/office/drawing/2014/main" xmlns="" id="{91E1D12D-25D1-4E6D-802E-62D20EC09E6C}"/>
              </a:ext>
            </a:extLst>
          </p:cNvPr>
          <p:cNvSpPr/>
          <p:nvPr/>
        </p:nvSpPr>
        <p:spPr>
          <a:xfrm>
            <a:off x="869359" y="2438271"/>
            <a:ext cx="646331" cy="369332"/>
          </a:xfrm>
          <a:prstGeom prst="rect">
            <a:avLst/>
          </a:prstGeom>
        </p:spPr>
        <p:txBody>
          <a:bodyPr wrap="none">
            <a:spAutoFit/>
          </a:bodyPr>
          <a:lstStyle/>
          <a:p>
            <a:r>
              <a:rPr lang="zh-TW" altLang="en-US" b="1" dirty="0">
                <a:latin typeface="微軟正黑體" panose="020B0604030504040204" pitchFamily="34" charset="-120"/>
                <a:ea typeface="微軟正黑體" panose="020B0604030504040204" pitchFamily="34" charset="-120"/>
              </a:rPr>
              <a:t>知識</a:t>
            </a:r>
            <a:endParaRPr lang="en-US" altLang="zh-TW" b="1" dirty="0">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xmlns="" id="{B5AB8FBC-6116-4A3F-8266-EF0508B3E75F}"/>
              </a:ext>
            </a:extLst>
          </p:cNvPr>
          <p:cNvSpPr/>
          <p:nvPr/>
        </p:nvSpPr>
        <p:spPr>
          <a:xfrm>
            <a:off x="869358" y="4203399"/>
            <a:ext cx="646331" cy="369332"/>
          </a:xfrm>
          <a:prstGeom prst="rect">
            <a:avLst/>
          </a:prstGeom>
        </p:spPr>
        <p:txBody>
          <a:bodyPr wrap="none">
            <a:spAutoFit/>
          </a:bodyPr>
          <a:lstStyle/>
          <a:p>
            <a:r>
              <a:rPr lang="zh-TW" altLang="en-US" b="1" dirty="0">
                <a:latin typeface="微軟正黑體" panose="020B0604030504040204" pitchFamily="34" charset="-120"/>
                <a:ea typeface="微軟正黑體" panose="020B0604030504040204" pitchFamily="34" charset="-120"/>
              </a:rPr>
              <a:t>能力</a:t>
            </a:r>
            <a:endParaRPr lang="en-US" altLang="zh-TW" b="1" dirty="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xmlns="" id="{0B71F8F1-9ABF-411F-AFD1-F2342B337527}"/>
              </a:ext>
            </a:extLst>
          </p:cNvPr>
          <p:cNvSpPr/>
          <p:nvPr/>
        </p:nvSpPr>
        <p:spPr>
          <a:xfrm>
            <a:off x="869357" y="5965290"/>
            <a:ext cx="646331" cy="369332"/>
          </a:xfrm>
          <a:prstGeom prst="rect">
            <a:avLst/>
          </a:prstGeom>
        </p:spPr>
        <p:txBody>
          <a:bodyPr wrap="none">
            <a:spAutoFit/>
          </a:bodyPr>
          <a:lstStyle/>
          <a:p>
            <a:r>
              <a:rPr lang="zh-TW" altLang="en-US" b="1" dirty="0">
                <a:latin typeface="微軟正黑體" panose="020B0604030504040204" pitchFamily="34" charset="-120"/>
                <a:ea typeface="微軟正黑體" panose="020B0604030504040204" pitchFamily="34" charset="-120"/>
              </a:rPr>
              <a:t>態度</a:t>
            </a:r>
          </a:p>
        </p:txBody>
      </p:sp>
    </p:spTree>
    <p:extLst>
      <p:ext uri="{BB962C8B-B14F-4D97-AF65-F5344CB8AC3E}">
        <p14:creationId xmlns:p14="http://schemas.microsoft.com/office/powerpoint/2010/main" val="362972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C7BEB779-528C-4A73-83E2-FB2AE7B0FE94}"/>
              </a:ext>
            </a:extLst>
          </p:cNvPr>
          <p:cNvSpPr/>
          <p:nvPr/>
        </p:nvSpPr>
        <p:spPr>
          <a:xfrm>
            <a:off x="190500" y="187086"/>
            <a:ext cx="8763000" cy="794855"/>
          </a:xfrm>
          <a:prstGeom prst="rect">
            <a:avLst/>
          </a:prstGeom>
          <a:solidFill>
            <a:srgbClr val="6BCBC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4000" b="1" dirty="0">
                <a:solidFill>
                  <a:prstClr val="black"/>
                </a:solidFill>
                <a:latin typeface="微軟正黑體" panose="020B0604030504040204" pitchFamily="34" charset="-120"/>
                <a:ea typeface="微軟正黑體" panose="020B0604030504040204" pitchFamily="34" charset="-120"/>
              </a:rPr>
              <a:t>核心素養的意涵</a:t>
            </a:r>
            <a:r>
              <a:rPr lang="en-US" altLang="zh-TW" sz="4000" b="1" dirty="0">
                <a:solidFill>
                  <a:prstClr val="black"/>
                </a:solidFill>
                <a:latin typeface="微軟正黑體" panose="020B0604030504040204" pitchFamily="34" charset="-120"/>
                <a:ea typeface="微軟正黑體" panose="020B0604030504040204" pitchFamily="34" charset="-120"/>
              </a:rPr>
              <a:t>-</a:t>
            </a:r>
            <a:r>
              <a:rPr lang="zh-TW" altLang="en-US" sz="4000" b="1" dirty="0">
                <a:solidFill>
                  <a:prstClr val="black"/>
                </a:solidFill>
                <a:latin typeface="微軟正黑體" panose="020B0604030504040204" pitchFamily="34" charset="-120"/>
                <a:ea typeface="微軟正黑體" panose="020B0604030504040204" pitchFamily="34" charset="-120"/>
              </a:rPr>
              <a:t>三面九項</a:t>
            </a:r>
            <a:endParaRPr lang="zh-TW" altLang="en-US" sz="4000" b="1" dirty="0">
              <a:solidFill>
                <a:prstClr val="black"/>
              </a:solidFill>
            </a:endParaRPr>
          </a:p>
        </p:txBody>
      </p:sp>
      <p:sp>
        <p:nvSpPr>
          <p:cNvPr id="4" name="標題 1">
            <a:extLst>
              <a:ext uri="{FF2B5EF4-FFF2-40B4-BE49-F238E27FC236}">
                <a16:creationId xmlns:a16="http://schemas.microsoft.com/office/drawing/2014/main" xmlns="" id="{10435FD9-1BA8-4EEB-8955-51E95795D3F7}"/>
              </a:ext>
            </a:extLst>
          </p:cNvPr>
          <p:cNvSpPr txBox="1">
            <a:spLocks/>
          </p:cNvSpPr>
          <p:nvPr/>
        </p:nvSpPr>
        <p:spPr>
          <a:xfrm>
            <a:off x="457200" y="244236"/>
            <a:ext cx="8229600" cy="6424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TW" altLang="en-US" sz="4000" b="1" dirty="0"/>
          </a:p>
        </p:txBody>
      </p:sp>
      <p:pic>
        <p:nvPicPr>
          <p:cNvPr id="1026" name="Picture 2" descr="https://img.yamol.tw/file/5cb16932e60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746" y="981941"/>
            <a:ext cx="5716507" cy="5706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402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橢圓 1"/>
          <p:cNvSpPr/>
          <p:nvPr/>
        </p:nvSpPr>
        <p:spPr>
          <a:xfrm>
            <a:off x="149470" y="6646986"/>
            <a:ext cx="131885" cy="14067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77FB1FFA-84B8-BF45-92CD-1DB958381E74}" type="slidenum">
              <a:rPr kumimoji="1" lang="zh-TW" altLang="en-US" smtClean="0"/>
              <a:pPr/>
              <a:t>15</a:t>
            </a:fld>
            <a:endParaRPr kumimoji="1" lang="zh-TW" altLang="en-US" dirty="0"/>
          </a:p>
        </p:txBody>
      </p:sp>
      <p:pic>
        <p:nvPicPr>
          <p:cNvPr id="7" name="圖片 6"/>
          <p:cNvPicPr>
            <a:picLocks noChangeAspect="1"/>
          </p:cNvPicPr>
          <p:nvPr/>
        </p:nvPicPr>
        <p:blipFill>
          <a:blip r:embed="rId3"/>
          <a:stretch>
            <a:fillRect/>
          </a:stretch>
        </p:blipFill>
        <p:spPr>
          <a:xfrm rot="20576073">
            <a:off x="1142702" y="269178"/>
            <a:ext cx="545383" cy="558497"/>
          </a:xfrm>
          <a:prstGeom prst="rect">
            <a:avLst/>
          </a:prstGeom>
        </p:spPr>
      </p:pic>
      <p:sp>
        <p:nvSpPr>
          <p:cNvPr id="8" name="Title 2"/>
          <p:cNvSpPr txBox="1">
            <a:spLocks/>
          </p:cNvSpPr>
          <p:nvPr/>
        </p:nvSpPr>
        <p:spPr>
          <a:xfrm>
            <a:off x="1429716" y="936969"/>
            <a:ext cx="2397923" cy="576064"/>
          </a:xfrm>
          <a:prstGeom prst="rect">
            <a:avLst/>
          </a:prstGeom>
        </p:spPr>
        <p:txBody>
          <a:bodyPr anchor="ctr"/>
          <a:ls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kumimoji="1" lang="zh-TW" altLang="en-US" sz="4000" b="1" cap="all" spc="300" dirty="0">
                <a:solidFill>
                  <a:schemeClr val="bg1"/>
                </a:solidFill>
                <a:latin typeface="微軟正黑體"/>
                <a:ea typeface="微軟正黑體"/>
                <a:cs typeface="微軟正黑體"/>
              </a:rPr>
              <a:t>簡報大綱</a:t>
            </a:r>
            <a:endParaRPr kumimoji="1" lang="en-US" sz="4000" b="1" cap="all" spc="300" dirty="0">
              <a:solidFill>
                <a:schemeClr val="bg1"/>
              </a:solidFill>
              <a:latin typeface="微軟正黑體"/>
              <a:ea typeface="微軟正黑體"/>
              <a:cs typeface="微軟正黑體"/>
            </a:endParaRPr>
          </a:p>
        </p:txBody>
      </p:sp>
      <p:graphicFrame>
        <p:nvGraphicFramePr>
          <p:cNvPr id="9" name="資料庫圖表 8"/>
          <p:cNvGraphicFramePr/>
          <p:nvPr>
            <p:extLst>
              <p:ext uri="{D42A27DB-BD31-4B8C-83A1-F6EECF244321}">
                <p14:modId xmlns:p14="http://schemas.microsoft.com/office/powerpoint/2010/main" val="3957229079"/>
              </p:ext>
            </p:extLst>
          </p:nvPr>
        </p:nvGraphicFramePr>
        <p:xfrm>
          <a:off x="3500967" y="578238"/>
          <a:ext cx="4992793" cy="5778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图片 4">
            <a:extLst>
              <a:ext uri="{FF2B5EF4-FFF2-40B4-BE49-F238E27FC236}">
                <a16:creationId xmlns:a16="http://schemas.microsoft.com/office/drawing/2014/main" xmlns="" id="{5130BFA4-1C08-4BEA-A6F4-8921103959A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939" t="6283" r="72507" b="80180"/>
          <a:stretch/>
        </p:blipFill>
        <p:spPr>
          <a:xfrm flipH="1">
            <a:off x="3192104" y="527438"/>
            <a:ext cx="617726" cy="492049"/>
          </a:xfrm>
          <a:prstGeom prst="rect">
            <a:avLst/>
          </a:prstGeom>
        </p:spPr>
      </p:pic>
      <p:pic>
        <p:nvPicPr>
          <p:cNvPr id="11" name="图片 6">
            <a:extLst>
              <a:ext uri="{FF2B5EF4-FFF2-40B4-BE49-F238E27FC236}">
                <a16:creationId xmlns:a16="http://schemas.microsoft.com/office/drawing/2014/main" xmlns="" id="{26E3BD5A-F963-4325-8AE5-0ADAFC05E22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939" t="6283" r="72507" b="80180"/>
          <a:stretch/>
        </p:blipFill>
        <p:spPr>
          <a:xfrm flipH="1">
            <a:off x="3202264" y="2332415"/>
            <a:ext cx="617726" cy="492049"/>
          </a:xfrm>
          <a:prstGeom prst="rect">
            <a:avLst/>
          </a:prstGeom>
        </p:spPr>
      </p:pic>
      <p:pic>
        <p:nvPicPr>
          <p:cNvPr id="12" name="图片 8">
            <a:extLst>
              <a:ext uri="{FF2B5EF4-FFF2-40B4-BE49-F238E27FC236}">
                <a16:creationId xmlns:a16="http://schemas.microsoft.com/office/drawing/2014/main" xmlns="" id="{AD3C2C9F-E4B2-4F23-9EEB-00A86E894E2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939" t="6283" r="72507" b="80180"/>
          <a:stretch/>
        </p:blipFill>
        <p:spPr>
          <a:xfrm flipH="1">
            <a:off x="3192104" y="4584668"/>
            <a:ext cx="617726" cy="492049"/>
          </a:xfrm>
          <a:prstGeom prst="rect">
            <a:avLst/>
          </a:prstGeom>
        </p:spPr>
      </p:pic>
      <p:pic>
        <p:nvPicPr>
          <p:cNvPr id="13" name="图片 3">
            <a:extLst>
              <a:ext uri="{FF2B5EF4-FFF2-40B4-BE49-F238E27FC236}">
                <a16:creationId xmlns:a16="http://schemas.microsoft.com/office/drawing/2014/main" xmlns="" id="{4FAEEC03-AA12-4527-8203-F3085B3028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030" y="-54243"/>
            <a:ext cx="2385995" cy="1899296"/>
          </a:xfrm>
          <a:prstGeom prst="rect">
            <a:avLst/>
          </a:prstGeom>
        </p:spPr>
      </p:pic>
      <p:sp>
        <p:nvSpPr>
          <p:cNvPr id="14" name="文本框 1">
            <a:extLst>
              <a:ext uri="{FF2B5EF4-FFF2-40B4-BE49-F238E27FC236}">
                <a16:creationId xmlns:a16="http://schemas.microsoft.com/office/drawing/2014/main" xmlns="" id="{96A5AE7C-74F4-4B59-9E7A-998D9D70BC0C}"/>
              </a:ext>
            </a:extLst>
          </p:cNvPr>
          <p:cNvSpPr txBox="1"/>
          <p:nvPr/>
        </p:nvSpPr>
        <p:spPr>
          <a:xfrm>
            <a:off x="1226775" y="317644"/>
            <a:ext cx="1724250" cy="769441"/>
          </a:xfrm>
          <a:prstGeom prst="rect">
            <a:avLst/>
          </a:prstGeom>
          <a:noFill/>
        </p:spPr>
        <p:txBody>
          <a:bodyPr wrap="square" rtlCol="0">
            <a:spAutoFit/>
          </a:bodyPr>
          <a:lstStyle/>
          <a:p>
            <a:r>
              <a:rPr lang="zh-TW" altLang="en-US" sz="4400" dirty="0">
                <a:latin typeface="迷你简卡通" panose="03000509000000000000" pitchFamily="65" charset="-122"/>
                <a:ea typeface="迷你简卡通" panose="03000509000000000000" pitchFamily="65" charset="-122"/>
              </a:rPr>
              <a:t>大綱</a:t>
            </a:r>
            <a:endParaRPr lang="zh-CN" altLang="en-US" sz="4400" dirty="0">
              <a:latin typeface="迷你简卡通" panose="03000509000000000000" pitchFamily="65" charset="-122"/>
              <a:ea typeface="迷你简卡通" panose="03000509000000000000" pitchFamily="65" charset="-122"/>
            </a:endParaRPr>
          </a:p>
        </p:txBody>
      </p:sp>
    </p:spTree>
    <p:extLst>
      <p:ext uri="{BB962C8B-B14F-4D97-AF65-F5344CB8AC3E}">
        <p14:creationId xmlns:p14="http://schemas.microsoft.com/office/powerpoint/2010/main" val="3691790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C9B742B3-5AC0-4471-A92A-0FEE787239F7}"/>
              </a:ext>
            </a:extLst>
          </p:cNvPr>
          <p:cNvSpPr/>
          <p:nvPr/>
        </p:nvSpPr>
        <p:spPr>
          <a:xfrm>
            <a:off x="1438918" y="2112461"/>
            <a:ext cx="6374122" cy="2347779"/>
          </a:xfrm>
          <a:prstGeom prst="rect">
            <a:avLst/>
          </a:prstGeom>
          <a:no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CA0AC9DB-D0FF-4E68-A590-10801BC926B6}"/>
              </a:ext>
            </a:extLst>
          </p:cNvPr>
          <p:cNvSpPr/>
          <p:nvPr/>
        </p:nvSpPr>
        <p:spPr>
          <a:xfrm>
            <a:off x="1829461" y="2461117"/>
            <a:ext cx="5606941" cy="1688499"/>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7">
            <a:extLst>
              <a:ext uri="{FF2B5EF4-FFF2-40B4-BE49-F238E27FC236}">
                <a16:creationId xmlns:a16="http://schemas.microsoft.com/office/drawing/2014/main" xmlns="" id="{D112B39A-C1E0-4C5C-B50B-907B4620DCEB}"/>
              </a:ext>
            </a:extLst>
          </p:cNvPr>
          <p:cNvSpPr txBox="1"/>
          <p:nvPr/>
        </p:nvSpPr>
        <p:spPr>
          <a:xfrm>
            <a:off x="2558688" y="2430190"/>
            <a:ext cx="4248512" cy="1107996"/>
          </a:xfrm>
          <a:prstGeom prst="rect">
            <a:avLst/>
          </a:prstGeom>
          <a:noFill/>
        </p:spPr>
        <p:txBody>
          <a:bodyPr wrap="square" rtlCol="0">
            <a:spAutoFit/>
          </a:bodyPr>
          <a:lstStyle/>
          <a:p>
            <a:pPr algn="ctr"/>
            <a:r>
              <a:rPr lang="en-US" altLang="zh-CN" sz="6600" b="1" dirty="0">
                <a:solidFill>
                  <a:schemeClr val="bg1"/>
                </a:solidFill>
              </a:rPr>
              <a:t>PART</a:t>
            </a:r>
            <a:r>
              <a:rPr lang="zh-TW" altLang="en-US" sz="6600" b="1" dirty="0">
                <a:solidFill>
                  <a:schemeClr val="bg1"/>
                </a:solidFill>
              </a:rPr>
              <a:t>  </a:t>
            </a:r>
            <a:r>
              <a:rPr lang="en-US" altLang="zh-TW" sz="6600" b="1" dirty="0">
                <a:solidFill>
                  <a:schemeClr val="bg1"/>
                </a:solidFill>
              </a:rPr>
              <a:t>I</a:t>
            </a:r>
            <a:endParaRPr lang="zh-CN" altLang="en-US" sz="6600" b="1" dirty="0">
              <a:solidFill>
                <a:schemeClr val="bg1"/>
              </a:solidFill>
            </a:endParaRPr>
          </a:p>
        </p:txBody>
      </p:sp>
      <p:sp>
        <p:nvSpPr>
          <p:cNvPr id="15" name="文本框 8">
            <a:extLst>
              <a:ext uri="{FF2B5EF4-FFF2-40B4-BE49-F238E27FC236}">
                <a16:creationId xmlns:a16="http://schemas.microsoft.com/office/drawing/2014/main" xmlns="" id="{CC6444EA-4DA9-4265-BDC4-B6BB13A93419}"/>
              </a:ext>
            </a:extLst>
          </p:cNvPr>
          <p:cNvSpPr txBox="1"/>
          <p:nvPr/>
        </p:nvSpPr>
        <p:spPr>
          <a:xfrm>
            <a:off x="2119777" y="3149600"/>
            <a:ext cx="5063343" cy="1000017"/>
          </a:xfrm>
          <a:prstGeom prst="rect">
            <a:avLst/>
          </a:prstGeom>
          <a:noFill/>
        </p:spPr>
        <p:txBody>
          <a:bodyPr wrap="square" rtlCol="0">
            <a:spAutoFit/>
          </a:bodyPr>
          <a:lstStyle/>
          <a:p>
            <a:pPr lvl="0" algn="ctr">
              <a:lnSpc>
                <a:spcPct val="150000"/>
              </a:lnSpc>
            </a:pPr>
            <a:r>
              <a:rPr lang="zh-TW" altLang="en-US" sz="4400" dirty="0">
                <a:solidFill>
                  <a:schemeClr val="bg1"/>
                </a:solidFill>
              </a:rPr>
              <a:t>前言</a:t>
            </a:r>
            <a:endParaRPr lang="zh-CN" altLang="en-US" sz="4400" dirty="0">
              <a:solidFill>
                <a:schemeClr val="bg1"/>
              </a:solidFill>
            </a:endParaRPr>
          </a:p>
        </p:txBody>
      </p:sp>
      <p:pic>
        <p:nvPicPr>
          <p:cNvPr id="16" name="图片 4">
            <a:extLst>
              <a:ext uri="{FF2B5EF4-FFF2-40B4-BE49-F238E27FC236}">
                <a16:creationId xmlns:a16="http://schemas.microsoft.com/office/drawing/2014/main" xmlns="" id="{5130BFA4-1C08-4BEA-A6F4-8921103959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39" t="6283" r="72507" b="80180"/>
          <a:stretch/>
        </p:blipFill>
        <p:spPr>
          <a:xfrm flipH="1">
            <a:off x="1367798" y="1600092"/>
            <a:ext cx="617726" cy="492049"/>
          </a:xfrm>
          <a:prstGeom prst="rect">
            <a:avLst/>
          </a:prstGeom>
        </p:spPr>
      </p:pic>
      <p:pic>
        <p:nvPicPr>
          <p:cNvPr id="17" name="图片 4">
            <a:extLst>
              <a:ext uri="{FF2B5EF4-FFF2-40B4-BE49-F238E27FC236}">
                <a16:creationId xmlns:a16="http://schemas.microsoft.com/office/drawing/2014/main" xmlns="" id="{5130BFA4-1C08-4BEA-A6F4-8921103959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39" t="6283" r="72507" b="80180"/>
          <a:stretch/>
        </p:blipFill>
        <p:spPr>
          <a:xfrm>
            <a:off x="912366" y="1661052"/>
            <a:ext cx="546872" cy="492049"/>
          </a:xfrm>
          <a:prstGeom prst="rect">
            <a:avLst/>
          </a:prstGeom>
        </p:spPr>
      </p:pic>
    </p:spTree>
    <p:extLst>
      <p:ext uri="{BB962C8B-B14F-4D97-AF65-F5344CB8AC3E}">
        <p14:creationId xmlns:p14="http://schemas.microsoft.com/office/powerpoint/2010/main" val="2810983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CA0AC9DB-D0FF-4E68-A590-10801BC926B6}"/>
              </a:ext>
            </a:extLst>
          </p:cNvPr>
          <p:cNvSpPr/>
          <p:nvPr/>
        </p:nvSpPr>
        <p:spPr>
          <a:xfrm>
            <a:off x="776913" y="221366"/>
            <a:ext cx="1255087"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前言</a:t>
            </a:r>
            <a:endParaRPr lang="zh-CN" altLang="en-US" sz="4000" b="1" dirty="0">
              <a:solidFill>
                <a:schemeClr val="bg1"/>
              </a:solidFill>
              <a:latin typeface="微軟正黑體"/>
              <a:ea typeface="微軟正黑體"/>
              <a:cs typeface="微軟正黑體"/>
            </a:endParaRPr>
          </a:p>
        </p:txBody>
      </p:sp>
      <p:sp>
        <p:nvSpPr>
          <p:cNvPr id="2" name="標題 1"/>
          <p:cNvSpPr>
            <a:spLocks noGrp="1"/>
          </p:cNvSpPr>
          <p:nvPr>
            <p:ph type="title"/>
          </p:nvPr>
        </p:nvSpPr>
        <p:spPr>
          <a:xfrm>
            <a:off x="2031999" y="221366"/>
            <a:ext cx="6974513" cy="682874"/>
          </a:xfrm>
        </p:spPr>
        <p:txBody>
          <a:bodyPr/>
          <a:lstStyle/>
          <a:p>
            <a:r>
              <a:rPr lang="zh-TW" altLang="en-US" dirty="0"/>
              <a:t>特殊教育課程的變革</a:t>
            </a:r>
          </a:p>
        </p:txBody>
      </p:sp>
      <p:sp>
        <p:nvSpPr>
          <p:cNvPr id="5" name="矩形 4"/>
          <p:cNvSpPr/>
          <p:nvPr/>
        </p:nvSpPr>
        <p:spPr>
          <a:xfrm>
            <a:off x="817553" y="251846"/>
            <a:ext cx="1188000"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8" name="图片 6">
            <a:extLst>
              <a:ext uri="{FF2B5EF4-FFF2-40B4-BE49-F238E27FC236}">
                <a16:creationId xmlns:a16="http://schemas.microsoft.com/office/drawing/2014/main" xmlns="" id="{456084D0-4A7D-4CDC-B022-CFAEB6807E3E}"/>
              </a:ext>
            </a:extLst>
          </p:cNvPr>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r="76801" b="86224"/>
          <a:stretch/>
        </p:blipFill>
        <p:spPr>
          <a:xfrm>
            <a:off x="1030314" y="2133600"/>
            <a:ext cx="1768218" cy="1095224"/>
          </a:xfrm>
          <a:prstGeom prst="rect">
            <a:avLst/>
          </a:prstGeom>
        </p:spPr>
      </p:pic>
      <p:sp>
        <p:nvSpPr>
          <p:cNvPr id="11" name="文本框 9">
            <a:extLst>
              <a:ext uri="{FF2B5EF4-FFF2-40B4-BE49-F238E27FC236}">
                <a16:creationId xmlns:a16="http://schemas.microsoft.com/office/drawing/2014/main" xmlns="" id="{C2845C58-EBA1-4B3D-8A0E-DEC937948F37}"/>
              </a:ext>
            </a:extLst>
          </p:cNvPr>
          <p:cNvSpPr txBox="1"/>
          <p:nvPr/>
        </p:nvSpPr>
        <p:spPr>
          <a:xfrm>
            <a:off x="690879" y="3629347"/>
            <a:ext cx="2265681" cy="1384995"/>
          </a:xfrm>
          <a:prstGeom prst="rect">
            <a:avLst/>
          </a:prstGeom>
          <a:noFill/>
        </p:spPr>
        <p:txBody>
          <a:bodyPr wrap="square" rtlCol="0">
            <a:spAutoFit/>
          </a:bodyPr>
          <a:lstStyle/>
          <a:p>
            <a:pPr lvl="0" defTabSz="914400">
              <a:defRPr/>
            </a:pPr>
            <a:r>
              <a:rPr lang="zh-TW" altLang="en-US" sz="2800" dirty="0">
                <a:solidFill>
                  <a:srgbClr val="FF0000"/>
                </a:solidFill>
                <a:latin typeface="標楷體" pitchFamily="65" charset="-120"/>
                <a:ea typeface="標楷體" pitchFamily="65" charset="-120"/>
              </a:rPr>
              <a:t>獨立</a:t>
            </a:r>
            <a:r>
              <a:rPr lang="zh-TW" altLang="en-US" sz="2800" dirty="0">
                <a:latin typeface="標楷體" pitchFamily="65" charset="-120"/>
                <a:ea typeface="標楷體" pitchFamily="65" charset="-120"/>
              </a:rPr>
              <a:t>的身心障礙教育課程（綱要）</a:t>
            </a:r>
          </a:p>
        </p:txBody>
      </p:sp>
      <p:pic>
        <p:nvPicPr>
          <p:cNvPr id="12" name="图片 10">
            <a:extLst>
              <a:ext uri="{FF2B5EF4-FFF2-40B4-BE49-F238E27FC236}">
                <a16:creationId xmlns:a16="http://schemas.microsoft.com/office/drawing/2014/main" xmlns="" id="{CBD75431-4CE1-43D8-ACAF-51F9F60794E8}"/>
              </a:ext>
            </a:extLst>
          </p:cNvPr>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r="76801" b="86224"/>
          <a:stretch/>
        </p:blipFill>
        <p:spPr>
          <a:xfrm>
            <a:off x="3825634" y="2184400"/>
            <a:ext cx="1768218" cy="1095224"/>
          </a:xfrm>
          <a:prstGeom prst="rect">
            <a:avLst/>
          </a:prstGeom>
        </p:spPr>
      </p:pic>
      <p:sp>
        <p:nvSpPr>
          <p:cNvPr id="15" name="文本框 13">
            <a:extLst>
              <a:ext uri="{FF2B5EF4-FFF2-40B4-BE49-F238E27FC236}">
                <a16:creationId xmlns:a16="http://schemas.microsoft.com/office/drawing/2014/main" xmlns="" id="{E132A969-2298-4EDB-B1B0-CEF1884310DD}"/>
              </a:ext>
            </a:extLst>
          </p:cNvPr>
          <p:cNvSpPr txBox="1"/>
          <p:nvPr/>
        </p:nvSpPr>
        <p:spPr>
          <a:xfrm>
            <a:off x="3444787" y="3552933"/>
            <a:ext cx="2518308" cy="1815882"/>
          </a:xfrm>
          <a:prstGeom prst="rect">
            <a:avLst/>
          </a:prstGeom>
          <a:noFill/>
        </p:spPr>
        <p:txBody>
          <a:bodyPr wrap="square" rtlCol="0">
            <a:spAutoFit/>
          </a:bodyPr>
          <a:lstStyle/>
          <a:p>
            <a:r>
              <a:rPr lang="zh-TW" altLang="en-US" sz="2800" dirty="0">
                <a:solidFill>
                  <a:srgbClr val="FF0000"/>
                </a:solidFill>
                <a:latin typeface="標楷體" pitchFamily="65" charset="-120"/>
                <a:ea typeface="標楷體" pitchFamily="65" charset="-120"/>
              </a:rPr>
              <a:t>參考</a:t>
            </a:r>
            <a:r>
              <a:rPr lang="zh-TW" altLang="en-US" sz="2800" dirty="0">
                <a:latin typeface="標楷體" pitchFamily="65" charset="-120"/>
                <a:ea typeface="標楷體" pitchFamily="65" charset="-120"/>
              </a:rPr>
              <a:t>普通教育課程綱要訂定特殊教育課程大綱</a:t>
            </a:r>
            <a:endParaRPr lang="en-US" altLang="zh-TW" sz="2800" dirty="0">
              <a:latin typeface="標楷體" pitchFamily="65" charset="-120"/>
              <a:ea typeface="標楷體" pitchFamily="65" charset="-120"/>
            </a:endParaRPr>
          </a:p>
        </p:txBody>
      </p:sp>
      <p:pic>
        <p:nvPicPr>
          <p:cNvPr id="16" name="图片 14">
            <a:extLst>
              <a:ext uri="{FF2B5EF4-FFF2-40B4-BE49-F238E27FC236}">
                <a16:creationId xmlns:a16="http://schemas.microsoft.com/office/drawing/2014/main" xmlns="" id="{BD0BD30D-768D-40FF-AA38-50DF9A71B190}"/>
              </a:ext>
            </a:extLst>
          </p:cNvPr>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r="76801" b="86224"/>
          <a:stretch/>
        </p:blipFill>
        <p:spPr>
          <a:xfrm>
            <a:off x="6540348" y="2176625"/>
            <a:ext cx="1768218" cy="1095224"/>
          </a:xfrm>
          <a:prstGeom prst="rect">
            <a:avLst/>
          </a:prstGeom>
        </p:spPr>
      </p:pic>
      <p:sp>
        <p:nvSpPr>
          <p:cNvPr id="19" name="文本框 17">
            <a:extLst>
              <a:ext uri="{FF2B5EF4-FFF2-40B4-BE49-F238E27FC236}">
                <a16:creationId xmlns:a16="http://schemas.microsoft.com/office/drawing/2014/main" xmlns="" id="{373D740A-83F2-4222-914A-B2E807631451}"/>
              </a:ext>
            </a:extLst>
          </p:cNvPr>
          <p:cNvSpPr txBox="1"/>
          <p:nvPr/>
        </p:nvSpPr>
        <p:spPr>
          <a:xfrm>
            <a:off x="6289041" y="3626437"/>
            <a:ext cx="2755808" cy="1631216"/>
          </a:xfrm>
          <a:prstGeom prst="rect">
            <a:avLst/>
          </a:prstGeom>
          <a:noFill/>
        </p:spPr>
        <p:txBody>
          <a:bodyPr wrap="square" rtlCol="0">
            <a:spAutoFit/>
          </a:bodyPr>
          <a:lstStyle/>
          <a:p>
            <a:r>
              <a:rPr lang="zh-TW" altLang="en-US" sz="2000" dirty="0">
                <a:solidFill>
                  <a:srgbClr val="FF0000"/>
                </a:solidFill>
                <a:latin typeface="標楷體" pitchFamily="65" charset="-120"/>
                <a:ea typeface="標楷體" pitchFamily="65" charset="-120"/>
              </a:rPr>
              <a:t>納入</a:t>
            </a:r>
            <a:r>
              <a:rPr lang="zh-TW" altLang="en-US" sz="2000" dirty="0">
                <a:latin typeface="標楷體" pitchFamily="65" charset="-120"/>
                <a:ea typeface="標楷體" pitchFamily="65" charset="-120"/>
              </a:rPr>
              <a:t>十二年國民教育基本教育課程綱要，並增定課程實施規範、服務群課程綱要、特殊需求領域課程綱要</a:t>
            </a:r>
          </a:p>
        </p:txBody>
      </p:sp>
      <p:sp>
        <p:nvSpPr>
          <p:cNvPr id="20" name="矩形 19"/>
          <p:cNvSpPr/>
          <p:nvPr/>
        </p:nvSpPr>
        <p:spPr>
          <a:xfrm flipH="1">
            <a:off x="3065402" y="2238772"/>
            <a:ext cx="45719" cy="33613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3" name="文字方塊 22"/>
          <p:cNvSpPr txBox="1"/>
          <p:nvPr/>
        </p:nvSpPr>
        <p:spPr>
          <a:xfrm>
            <a:off x="2560320" y="1869440"/>
            <a:ext cx="1584960" cy="369332"/>
          </a:xfrm>
          <a:prstGeom prst="rect">
            <a:avLst/>
          </a:prstGeom>
          <a:noFill/>
        </p:spPr>
        <p:txBody>
          <a:bodyPr wrap="square" rtlCol="0">
            <a:spAutoFit/>
          </a:bodyPr>
          <a:lstStyle/>
          <a:p>
            <a:r>
              <a:rPr lang="zh-TW" altLang="en-US" dirty="0"/>
              <a:t>民國</a:t>
            </a:r>
            <a:r>
              <a:rPr lang="en-US" altLang="zh-TW" dirty="0"/>
              <a:t>100</a:t>
            </a:r>
            <a:r>
              <a:rPr lang="zh-TW" altLang="en-US" dirty="0"/>
              <a:t>年</a:t>
            </a:r>
          </a:p>
        </p:txBody>
      </p:sp>
      <p:sp>
        <p:nvSpPr>
          <p:cNvPr id="24" name="矩形 23"/>
          <p:cNvSpPr/>
          <p:nvPr/>
        </p:nvSpPr>
        <p:spPr>
          <a:xfrm>
            <a:off x="5994400" y="2235200"/>
            <a:ext cx="45719" cy="33613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5" name="文字方塊 24"/>
          <p:cNvSpPr txBox="1"/>
          <p:nvPr/>
        </p:nvSpPr>
        <p:spPr>
          <a:xfrm>
            <a:off x="5415280" y="1869440"/>
            <a:ext cx="1584960" cy="369332"/>
          </a:xfrm>
          <a:prstGeom prst="rect">
            <a:avLst/>
          </a:prstGeom>
          <a:noFill/>
        </p:spPr>
        <p:txBody>
          <a:bodyPr wrap="square" rtlCol="0">
            <a:spAutoFit/>
          </a:bodyPr>
          <a:lstStyle/>
          <a:p>
            <a:r>
              <a:rPr lang="zh-TW" altLang="en-US" dirty="0"/>
              <a:t>民國</a:t>
            </a:r>
            <a:r>
              <a:rPr lang="en-US" altLang="zh-TW" dirty="0"/>
              <a:t>108</a:t>
            </a:r>
            <a:r>
              <a:rPr lang="zh-TW" altLang="en-US" dirty="0"/>
              <a:t>年</a:t>
            </a:r>
          </a:p>
        </p:txBody>
      </p:sp>
      <p:sp>
        <p:nvSpPr>
          <p:cNvPr id="27" name="矩形 26"/>
          <p:cNvSpPr/>
          <p:nvPr/>
        </p:nvSpPr>
        <p:spPr>
          <a:xfrm>
            <a:off x="1432560" y="2479040"/>
            <a:ext cx="650240" cy="28448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8" name="矩形 27"/>
          <p:cNvSpPr/>
          <p:nvPr/>
        </p:nvSpPr>
        <p:spPr>
          <a:xfrm>
            <a:off x="4206240" y="2550160"/>
            <a:ext cx="650240" cy="28448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9" name="矩形 28"/>
          <p:cNvSpPr/>
          <p:nvPr/>
        </p:nvSpPr>
        <p:spPr>
          <a:xfrm>
            <a:off x="6949440" y="2550160"/>
            <a:ext cx="650240" cy="28448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xmlns="" id="{4F543979-D069-4E75-98E0-96FE1B115F7F}"/>
              </a:ext>
            </a:extLst>
          </p:cNvPr>
          <p:cNvSpPr/>
          <p:nvPr/>
        </p:nvSpPr>
        <p:spPr>
          <a:xfrm>
            <a:off x="0" y="1375655"/>
            <a:ext cx="9180512" cy="523220"/>
          </a:xfrm>
          <a:prstGeom prst="rect">
            <a:avLst/>
          </a:prstGeom>
          <a:solidFill>
            <a:schemeClr val="tx1"/>
          </a:solidFill>
        </p:spPr>
        <p:txBody>
          <a:bodyPr wrap="square">
            <a:spAutoFit/>
          </a:bodyPr>
          <a:lstStyle/>
          <a:p>
            <a:pPr algn="ctr"/>
            <a:r>
              <a:rPr lang="zh-TW" altLang="en-US" sz="2800" dirty="0">
                <a:solidFill>
                  <a:schemeClr val="bg1"/>
                </a:solidFill>
                <a:latin typeface="Arial"/>
                <a:ea typeface="Arial"/>
                <a:cs typeface="Arial"/>
                <a:sym typeface="Arial"/>
              </a:rPr>
              <a:t>順應時代</a:t>
            </a:r>
          </a:p>
        </p:txBody>
      </p:sp>
      <p:graphicFrame>
        <p:nvGraphicFramePr>
          <p:cNvPr id="3" name="資料庫圖表 2">
            <a:extLst>
              <a:ext uri="{FF2B5EF4-FFF2-40B4-BE49-F238E27FC236}">
                <a16:creationId xmlns:a16="http://schemas.microsoft.com/office/drawing/2014/main" xmlns="" id="{4C8FCFB3-E6D0-4A96-865C-63092BB1DD0D}"/>
              </a:ext>
            </a:extLst>
          </p:cNvPr>
          <p:cNvGraphicFramePr/>
          <p:nvPr>
            <p:extLst>
              <p:ext uri="{D42A27DB-BD31-4B8C-83A1-F6EECF244321}">
                <p14:modId xmlns:p14="http://schemas.microsoft.com/office/powerpoint/2010/main" val="2628914542"/>
              </p:ext>
            </p:extLst>
          </p:nvPr>
        </p:nvGraphicFramePr>
        <p:xfrm>
          <a:off x="1320799" y="4077681"/>
          <a:ext cx="7685713" cy="2906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223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17553" y="2133600"/>
            <a:ext cx="1094787" cy="620594"/>
          </a:xfrm>
        </p:spPr>
        <p:txBody>
          <a:bodyPr>
            <a:normAutofit/>
          </a:bodyPr>
          <a:lstStyle/>
          <a:p>
            <a:pPr>
              <a:buNone/>
            </a:pPr>
            <a:r>
              <a:rPr lang="zh-TW" altLang="en-US" dirty="0">
                <a:solidFill>
                  <a:srgbClr val="FF0000"/>
                </a:solidFill>
              </a:rPr>
              <a:t>安置</a:t>
            </a:r>
            <a:endParaRPr lang="en-US" altLang="zh-TW" dirty="0">
              <a:solidFill>
                <a:srgbClr val="FF0000"/>
              </a:solidFill>
            </a:endParaRPr>
          </a:p>
        </p:txBody>
      </p:sp>
      <p:grpSp>
        <p:nvGrpSpPr>
          <p:cNvPr id="4" name="群組 3"/>
          <p:cNvGrpSpPr/>
          <p:nvPr/>
        </p:nvGrpSpPr>
        <p:grpSpPr>
          <a:xfrm>
            <a:off x="406400" y="2686141"/>
            <a:ext cx="8300720" cy="3298099"/>
            <a:chOff x="1361931" y="2282110"/>
            <a:chExt cx="6696075" cy="2449512"/>
          </a:xfrm>
        </p:grpSpPr>
        <p:sp>
          <p:nvSpPr>
            <p:cNvPr id="5" name="Rectangle 2"/>
            <p:cNvSpPr>
              <a:spLocks noChangeArrowheads="1"/>
            </p:cNvSpPr>
            <p:nvPr/>
          </p:nvSpPr>
          <p:spPr bwMode="auto">
            <a:xfrm>
              <a:off x="6400656" y="2282110"/>
              <a:ext cx="1657350" cy="2449512"/>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1800"/>
            </a:p>
          </p:txBody>
        </p:sp>
        <p:sp>
          <p:nvSpPr>
            <p:cNvPr id="6" name="Rectangle 3"/>
            <p:cNvSpPr>
              <a:spLocks noChangeArrowheads="1"/>
            </p:cNvSpPr>
            <p:nvPr/>
          </p:nvSpPr>
          <p:spPr bwMode="auto">
            <a:xfrm>
              <a:off x="3881293" y="2282110"/>
              <a:ext cx="1657350" cy="2449512"/>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1800"/>
            </a:p>
          </p:txBody>
        </p:sp>
        <p:sp>
          <p:nvSpPr>
            <p:cNvPr id="7" name="Rectangle 4"/>
            <p:cNvSpPr>
              <a:spLocks noChangeArrowheads="1"/>
            </p:cNvSpPr>
            <p:nvPr/>
          </p:nvSpPr>
          <p:spPr bwMode="auto">
            <a:xfrm>
              <a:off x="1361931" y="2282110"/>
              <a:ext cx="1657350" cy="244951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1800"/>
            </a:p>
          </p:txBody>
        </p:sp>
        <p:sp>
          <p:nvSpPr>
            <p:cNvPr id="8" name="Text Box 7"/>
            <p:cNvSpPr txBox="1">
              <a:spLocks noChangeArrowheads="1"/>
            </p:cNvSpPr>
            <p:nvPr/>
          </p:nvSpPr>
          <p:spPr bwMode="auto">
            <a:xfrm>
              <a:off x="1434956" y="3147298"/>
              <a:ext cx="1497012" cy="539156"/>
            </a:xfrm>
            <a:prstGeom prst="rect">
              <a:avLst/>
            </a:prstGeom>
            <a:solidFill>
              <a:schemeClr val="tx1">
                <a:lumMod val="95000"/>
                <a:lumOff val="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spcBef>
                  <a:spcPct val="50000"/>
                </a:spcBef>
                <a:buClrTx/>
                <a:buSzTx/>
                <a:buFontTx/>
                <a:buNone/>
              </a:pPr>
              <a:r>
                <a:rPr lang="zh-TW" altLang="en-US" sz="1800" dirty="0">
                  <a:solidFill>
                    <a:schemeClr val="bg1"/>
                  </a:solidFill>
                </a:rPr>
                <a:t>可以進入學習的場所</a:t>
              </a:r>
            </a:p>
          </p:txBody>
        </p:sp>
        <p:sp>
          <p:nvSpPr>
            <p:cNvPr id="9" name="Text Box 8"/>
            <p:cNvSpPr txBox="1">
              <a:spLocks noChangeArrowheads="1"/>
            </p:cNvSpPr>
            <p:nvPr/>
          </p:nvSpPr>
          <p:spPr bwMode="auto">
            <a:xfrm>
              <a:off x="1434956" y="3794998"/>
              <a:ext cx="1497012" cy="535981"/>
            </a:xfrm>
            <a:prstGeom prst="rect">
              <a:avLst/>
            </a:prstGeom>
            <a:solidFill>
              <a:schemeClr val="tx1">
                <a:lumMod val="95000"/>
                <a:lumOff val="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spcBef>
                  <a:spcPct val="50000"/>
                </a:spcBef>
                <a:buClrTx/>
                <a:buSzTx/>
                <a:buFontTx/>
                <a:buNone/>
              </a:pPr>
              <a:r>
                <a:rPr lang="zh-TW" altLang="en-US" sz="1800" dirty="0">
                  <a:solidFill>
                    <a:schemeClr val="bg1"/>
                  </a:solidFill>
                </a:rPr>
                <a:t>可以在學習場所行動</a:t>
              </a:r>
            </a:p>
          </p:txBody>
        </p:sp>
        <p:sp>
          <p:nvSpPr>
            <p:cNvPr id="10" name="Text Box 9"/>
            <p:cNvSpPr txBox="1">
              <a:spLocks noChangeArrowheads="1"/>
            </p:cNvSpPr>
            <p:nvPr/>
          </p:nvSpPr>
          <p:spPr bwMode="auto">
            <a:xfrm>
              <a:off x="3952730" y="3147298"/>
              <a:ext cx="1497012" cy="539156"/>
            </a:xfrm>
            <a:prstGeom prst="rect">
              <a:avLst/>
            </a:prstGeom>
            <a:solidFill>
              <a:schemeClr val="tx2">
                <a:lumMod val="7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spcBef>
                  <a:spcPct val="50000"/>
                </a:spcBef>
                <a:buClrTx/>
                <a:buSzTx/>
                <a:buFontTx/>
                <a:buNone/>
              </a:pPr>
              <a:r>
                <a:rPr lang="zh-TW" altLang="en-US" sz="1800" dirty="0">
                  <a:solidFill>
                    <a:schemeClr val="bg1"/>
                  </a:solidFill>
                </a:rPr>
                <a:t>可以和同學互動</a:t>
              </a:r>
              <a:r>
                <a:rPr lang="en-US" altLang="zh-TW" sz="1800" dirty="0">
                  <a:solidFill>
                    <a:schemeClr val="bg1"/>
                  </a:solidFill>
                </a:rPr>
                <a:t>(</a:t>
              </a:r>
              <a:r>
                <a:rPr lang="zh-TW" altLang="en-US" sz="1800" dirty="0">
                  <a:solidFill>
                    <a:schemeClr val="bg1"/>
                  </a:solidFill>
                </a:rPr>
                <a:t>溝通</a:t>
              </a:r>
              <a:r>
                <a:rPr lang="en-US" altLang="zh-TW" sz="1800" dirty="0">
                  <a:solidFill>
                    <a:schemeClr val="bg1"/>
                  </a:solidFill>
                </a:rPr>
                <a:t>)</a:t>
              </a:r>
            </a:p>
          </p:txBody>
        </p:sp>
        <p:sp>
          <p:nvSpPr>
            <p:cNvPr id="11" name="Text Box 10"/>
            <p:cNvSpPr txBox="1">
              <a:spLocks noChangeArrowheads="1"/>
            </p:cNvSpPr>
            <p:nvPr/>
          </p:nvSpPr>
          <p:spPr bwMode="auto">
            <a:xfrm>
              <a:off x="3952730" y="3794998"/>
              <a:ext cx="1497012" cy="535981"/>
            </a:xfrm>
            <a:prstGeom prst="rect">
              <a:avLst/>
            </a:prstGeom>
            <a:solidFill>
              <a:schemeClr val="tx2">
                <a:lumMod val="7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spcBef>
                  <a:spcPct val="50000"/>
                </a:spcBef>
                <a:buClrTx/>
                <a:buSzTx/>
                <a:buFontTx/>
                <a:buNone/>
              </a:pPr>
              <a:r>
                <a:rPr lang="zh-TW" altLang="en-US" sz="1800" dirty="0">
                  <a:solidFill>
                    <a:schemeClr val="bg1"/>
                  </a:solidFill>
                </a:rPr>
                <a:t>可以和老師互動</a:t>
              </a:r>
              <a:r>
                <a:rPr lang="en-US" altLang="zh-TW" sz="1800" dirty="0">
                  <a:solidFill>
                    <a:schemeClr val="bg1"/>
                  </a:solidFill>
                </a:rPr>
                <a:t>(</a:t>
              </a:r>
              <a:r>
                <a:rPr lang="zh-TW" altLang="en-US" sz="1800" dirty="0">
                  <a:solidFill>
                    <a:schemeClr val="bg1"/>
                  </a:solidFill>
                </a:rPr>
                <a:t>溝通</a:t>
              </a:r>
              <a:r>
                <a:rPr lang="en-US" altLang="zh-TW" sz="1800" dirty="0">
                  <a:solidFill>
                    <a:schemeClr val="bg1"/>
                  </a:solidFill>
                </a:rPr>
                <a:t>)</a:t>
              </a:r>
            </a:p>
          </p:txBody>
        </p:sp>
        <p:sp>
          <p:nvSpPr>
            <p:cNvPr id="12" name="Text Box 11"/>
            <p:cNvSpPr txBox="1">
              <a:spLocks noChangeArrowheads="1"/>
            </p:cNvSpPr>
            <p:nvPr/>
          </p:nvSpPr>
          <p:spPr bwMode="auto">
            <a:xfrm>
              <a:off x="6473681" y="3144123"/>
              <a:ext cx="1497012" cy="542331"/>
            </a:xfrm>
            <a:prstGeom prst="rect">
              <a:avLst/>
            </a:prstGeom>
            <a:solidFill>
              <a:schemeClr val="tx2">
                <a:lumMod val="60000"/>
                <a:lumOff val="40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spcBef>
                  <a:spcPct val="50000"/>
                </a:spcBef>
                <a:buClrTx/>
                <a:buSzTx/>
                <a:buFontTx/>
                <a:buNone/>
              </a:pPr>
              <a:r>
                <a:rPr lang="zh-TW" altLang="en-US" sz="1800" dirty="0"/>
                <a:t>可以有效參與課程學習</a:t>
              </a:r>
            </a:p>
          </p:txBody>
        </p:sp>
        <p:sp>
          <p:nvSpPr>
            <p:cNvPr id="13" name="Text Box 12"/>
            <p:cNvSpPr txBox="1">
              <a:spLocks noChangeArrowheads="1"/>
            </p:cNvSpPr>
            <p:nvPr/>
          </p:nvSpPr>
          <p:spPr bwMode="auto">
            <a:xfrm>
              <a:off x="6473681" y="3791823"/>
              <a:ext cx="1497012" cy="539156"/>
            </a:xfrm>
            <a:prstGeom prst="rect">
              <a:avLst/>
            </a:prstGeom>
            <a:solidFill>
              <a:schemeClr val="tx2">
                <a:lumMod val="60000"/>
                <a:lumOff val="40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spcBef>
                  <a:spcPct val="50000"/>
                </a:spcBef>
                <a:buClrTx/>
                <a:buSzTx/>
                <a:buFontTx/>
                <a:buNone/>
              </a:pPr>
              <a:r>
                <a:rPr lang="zh-TW" altLang="en-US" sz="1800"/>
                <a:t>可以表現學習成果</a:t>
              </a:r>
            </a:p>
          </p:txBody>
        </p:sp>
        <p:sp>
          <p:nvSpPr>
            <p:cNvPr id="14" name="Text Box 13"/>
            <p:cNvSpPr txBox="1">
              <a:spLocks noChangeArrowheads="1"/>
            </p:cNvSpPr>
            <p:nvPr/>
          </p:nvSpPr>
          <p:spPr bwMode="auto">
            <a:xfrm>
              <a:off x="1434956" y="2498011"/>
              <a:ext cx="1497012" cy="308089"/>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lgn="ctr">
                <a:spcBef>
                  <a:spcPct val="50000"/>
                </a:spcBef>
                <a:buClrTx/>
                <a:buSzTx/>
                <a:buFontTx/>
                <a:buNone/>
              </a:pPr>
              <a:r>
                <a:rPr lang="zh-TW" altLang="en-US" sz="1800"/>
                <a:t>物理環境</a:t>
              </a:r>
            </a:p>
          </p:txBody>
        </p:sp>
        <p:sp>
          <p:nvSpPr>
            <p:cNvPr id="15" name="Text Box 14"/>
            <p:cNvSpPr txBox="1">
              <a:spLocks noChangeArrowheads="1"/>
            </p:cNvSpPr>
            <p:nvPr/>
          </p:nvSpPr>
          <p:spPr bwMode="auto">
            <a:xfrm>
              <a:off x="3954319" y="2498011"/>
              <a:ext cx="1497013" cy="308089"/>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lgn="ctr">
                <a:spcBef>
                  <a:spcPct val="50000"/>
                </a:spcBef>
                <a:buClrTx/>
                <a:buSzTx/>
                <a:buFontTx/>
                <a:buNone/>
              </a:pPr>
              <a:r>
                <a:rPr lang="zh-TW" altLang="en-US" sz="1800"/>
                <a:t>社會互動</a:t>
              </a:r>
            </a:p>
          </p:txBody>
        </p:sp>
        <p:sp>
          <p:nvSpPr>
            <p:cNvPr id="16" name="Text Box 15"/>
            <p:cNvSpPr txBox="1">
              <a:spLocks noChangeArrowheads="1"/>
            </p:cNvSpPr>
            <p:nvPr/>
          </p:nvSpPr>
          <p:spPr bwMode="auto">
            <a:xfrm>
              <a:off x="6473681" y="2498011"/>
              <a:ext cx="1497012" cy="308089"/>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lgn="ctr">
                <a:spcBef>
                  <a:spcPct val="50000"/>
                </a:spcBef>
                <a:buClrTx/>
                <a:buSzTx/>
                <a:buFontTx/>
                <a:buNone/>
              </a:pPr>
              <a:r>
                <a:rPr lang="zh-TW" altLang="en-US" sz="1800"/>
                <a:t>課程學習</a:t>
              </a:r>
            </a:p>
          </p:txBody>
        </p:sp>
        <p:sp>
          <p:nvSpPr>
            <p:cNvPr id="17" name="AutoShape 16"/>
            <p:cNvSpPr>
              <a:spLocks noChangeArrowheads="1"/>
            </p:cNvSpPr>
            <p:nvPr/>
          </p:nvSpPr>
          <p:spPr bwMode="auto">
            <a:xfrm>
              <a:off x="3089132" y="3650536"/>
              <a:ext cx="649287" cy="504825"/>
            </a:xfrm>
            <a:prstGeom prst="rightArrow">
              <a:avLst>
                <a:gd name="adj1" fmla="val 50000"/>
                <a:gd name="adj2" fmla="val 3215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1800"/>
            </a:p>
          </p:txBody>
        </p:sp>
        <p:sp>
          <p:nvSpPr>
            <p:cNvPr id="18" name="AutoShape 17"/>
            <p:cNvSpPr>
              <a:spLocks noChangeArrowheads="1"/>
            </p:cNvSpPr>
            <p:nvPr/>
          </p:nvSpPr>
          <p:spPr bwMode="auto">
            <a:xfrm>
              <a:off x="5681518" y="3579098"/>
              <a:ext cx="649288" cy="504825"/>
            </a:xfrm>
            <a:prstGeom prst="rightArrow">
              <a:avLst>
                <a:gd name="adj1" fmla="val 50000"/>
                <a:gd name="adj2" fmla="val 3215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1800"/>
            </a:p>
          </p:txBody>
        </p:sp>
      </p:grpSp>
      <p:sp>
        <p:nvSpPr>
          <p:cNvPr id="20" name="矩形 19">
            <a:extLst>
              <a:ext uri="{FF2B5EF4-FFF2-40B4-BE49-F238E27FC236}">
                <a16:creationId xmlns:a16="http://schemas.microsoft.com/office/drawing/2014/main" xmlns="" id="{CA0AC9DB-D0FF-4E68-A590-10801BC926B6}"/>
              </a:ext>
            </a:extLst>
          </p:cNvPr>
          <p:cNvSpPr/>
          <p:nvPr/>
        </p:nvSpPr>
        <p:spPr>
          <a:xfrm>
            <a:off x="776913" y="221366"/>
            <a:ext cx="1255087"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前言</a:t>
            </a:r>
            <a:endParaRPr lang="zh-CN" altLang="en-US" sz="4000" b="1" dirty="0">
              <a:solidFill>
                <a:schemeClr val="bg1"/>
              </a:solidFill>
              <a:latin typeface="微軟正黑體"/>
              <a:ea typeface="微軟正黑體"/>
              <a:cs typeface="微軟正黑體"/>
            </a:endParaRPr>
          </a:p>
        </p:txBody>
      </p:sp>
      <p:sp>
        <p:nvSpPr>
          <p:cNvPr id="21" name="標題 1"/>
          <p:cNvSpPr>
            <a:spLocks noGrp="1"/>
          </p:cNvSpPr>
          <p:nvPr>
            <p:ph type="title"/>
          </p:nvPr>
        </p:nvSpPr>
        <p:spPr>
          <a:xfrm>
            <a:off x="2031999" y="221366"/>
            <a:ext cx="6974513" cy="682874"/>
          </a:xfrm>
        </p:spPr>
        <p:txBody>
          <a:bodyPr/>
          <a:lstStyle/>
          <a:p>
            <a:r>
              <a:rPr lang="zh-TW" altLang="en-US" dirty="0"/>
              <a:t>特殊教育課程的變革</a:t>
            </a:r>
          </a:p>
        </p:txBody>
      </p:sp>
      <p:sp>
        <p:nvSpPr>
          <p:cNvPr id="22" name="矩形 21"/>
          <p:cNvSpPr/>
          <p:nvPr/>
        </p:nvSpPr>
        <p:spPr>
          <a:xfrm>
            <a:off x="817553" y="251846"/>
            <a:ext cx="1188000"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xmlns="" id="{4F543979-D069-4E75-98E0-96FE1B115F7F}"/>
              </a:ext>
            </a:extLst>
          </p:cNvPr>
          <p:cNvSpPr/>
          <p:nvPr/>
        </p:nvSpPr>
        <p:spPr>
          <a:xfrm>
            <a:off x="-2796" y="1108638"/>
            <a:ext cx="9180512" cy="523220"/>
          </a:xfrm>
          <a:prstGeom prst="rect">
            <a:avLst/>
          </a:prstGeom>
          <a:solidFill>
            <a:schemeClr val="tx1"/>
          </a:solidFill>
        </p:spPr>
        <p:txBody>
          <a:bodyPr wrap="square">
            <a:spAutoFit/>
          </a:bodyPr>
          <a:lstStyle/>
          <a:p>
            <a:pPr algn="ctr"/>
            <a:r>
              <a:rPr lang="zh-TW" altLang="en-US" sz="2800" dirty="0">
                <a:solidFill>
                  <a:schemeClr val="bg1"/>
                </a:solidFill>
                <a:latin typeface="Arial"/>
                <a:ea typeface="Arial"/>
                <a:cs typeface="Arial"/>
                <a:sym typeface="Arial"/>
              </a:rPr>
              <a:t>落實融合教育</a:t>
            </a:r>
          </a:p>
        </p:txBody>
      </p:sp>
      <p:sp>
        <p:nvSpPr>
          <p:cNvPr id="24" name="內容版面配置區 2"/>
          <p:cNvSpPr txBox="1">
            <a:spLocks/>
          </p:cNvSpPr>
          <p:nvPr/>
        </p:nvSpPr>
        <p:spPr>
          <a:xfrm>
            <a:off x="4055285" y="2133600"/>
            <a:ext cx="1094787" cy="62059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zh-TW" altLang="en-US" sz="3200" b="1" i="0" u="none" strike="noStrike" kern="1200" cap="none" spc="0" normalizeH="0" baseline="0" noProof="0" dirty="0">
                <a:ln>
                  <a:noFill/>
                </a:ln>
                <a:solidFill>
                  <a:srgbClr val="FF0000"/>
                </a:solidFill>
                <a:effectLst/>
                <a:uLnTx/>
                <a:uFillTx/>
                <a:latin typeface="+mn-lt"/>
                <a:ea typeface="微軟正黑體"/>
                <a:cs typeface="+mn-cs"/>
              </a:rPr>
              <a:t>接納</a:t>
            </a:r>
            <a:endParaRPr kumimoji="0" lang="en-US" altLang="zh-TW" sz="3200" b="1" i="0" u="none" strike="noStrike" kern="1200" cap="none" spc="0" normalizeH="0" baseline="0" noProof="0" dirty="0">
              <a:ln>
                <a:noFill/>
              </a:ln>
              <a:solidFill>
                <a:srgbClr val="FF0000"/>
              </a:solidFill>
              <a:effectLst/>
              <a:uLnTx/>
              <a:uFillTx/>
              <a:latin typeface="+mn-lt"/>
              <a:ea typeface="微軟正黑體"/>
              <a:cs typeface="+mn-cs"/>
            </a:endParaRPr>
          </a:p>
        </p:txBody>
      </p:sp>
      <p:sp>
        <p:nvSpPr>
          <p:cNvPr id="25" name="內容版面配置區 2"/>
          <p:cNvSpPr txBox="1">
            <a:spLocks/>
          </p:cNvSpPr>
          <p:nvPr/>
        </p:nvSpPr>
        <p:spPr>
          <a:xfrm>
            <a:off x="6763448" y="2133600"/>
            <a:ext cx="2054516" cy="62059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zh-TW" altLang="en-US" sz="3200" b="1" i="0" u="none" strike="noStrike" kern="1200" cap="none" spc="0" normalizeH="0" baseline="0" noProof="0" dirty="0">
                <a:ln>
                  <a:noFill/>
                </a:ln>
                <a:solidFill>
                  <a:srgbClr val="FF0000"/>
                </a:solidFill>
                <a:effectLst/>
                <a:uLnTx/>
                <a:uFillTx/>
                <a:latin typeface="+mn-lt"/>
                <a:ea typeface="微軟正黑體"/>
                <a:cs typeface="+mn-cs"/>
              </a:rPr>
              <a:t>課程學習</a:t>
            </a:r>
            <a:endParaRPr kumimoji="0" lang="en-US" altLang="zh-TW" sz="3200" b="1" i="0" u="none" strike="noStrike" kern="1200" cap="none" spc="0" normalizeH="0" baseline="0" noProof="0" dirty="0">
              <a:ln>
                <a:noFill/>
              </a:ln>
              <a:solidFill>
                <a:srgbClr val="FF0000"/>
              </a:solidFill>
              <a:effectLst/>
              <a:uLnTx/>
              <a:uFillTx/>
              <a:latin typeface="+mn-lt"/>
              <a:ea typeface="微軟正黑體"/>
              <a:cs typeface="+mn-cs"/>
            </a:endParaRPr>
          </a:p>
        </p:txBody>
      </p:sp>
    </p:spTree>
    <p:extLst>
      <p:ext uri="{BB962C8B-B14F-4D97-AF65-F5344CB8AC3E}">
        <p14:creationId xmlns:p14="http://schemas.microsoft.com/office/powerpoint/2010/main" val="4122270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xmlns="" id="{CA0AC9DB-D0FF-4E68-A590-10801BC926B6}"/>
              </a:ext>
            </a:extLst>
          </p:cNvPr>
          <p:cNvSpPr/>
          <p:nvPr/>
        </p:nvSpPr>
        <p:spPr>
          <a:xfrm>
            <a:off x="776913" y="221366"/>
            <a:ext cx="1255087"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前言</a:t>
            </a:r>
            <a:endParaRPr lang="zh-CN" altLang="en-US" sz="4000" b="1" dirty="0">
              <a:solidFill>
                <a:schemeClr val="bg1"/>
              </a:solidFill>
              <a:latin typeface="微軟正黑體"/>
              <a:ea typeface="微軟正黑體"/>
              <a:cs typeface="微軟正黑體"/>
            </a:endParaRPr>
          </a:p>
        </p:txBody>
      </p:sp>
      <p:sp>
        <p:nvSpPr>
          <p:cNvPr id="21" name="標題 1"/>
          <p:cNvSpPr>
            <a:spLocks noGrp="1"/>
          </p:cNvSpPr>
          <p:nvPr>
            <p:ph type="title"/>
          </p:nvPr>
        </p:nvSpPr>
        <p:spPr>
          <a:xfrm>
            <a:off x="2031999" y="221366"/>
            <a:ext cx="6974513" cy="682874"/>
          </a:xfrm>
        </p:spPr>
        <p:txBody>
          <a:bodyPr/>
          <a:lstStyle/>
          <a:p>
            <a:r>
              <a:rPr lang="zh-TW" altLang="en-US" dirty="0"/>
              <a:t>特殊教育課程的變革</a:t>
            </a:r>
          </a:p>
        </p:txBody>
      </p:sp>
      <p:sp>
        <p:nvSpPr>
          <p:cNvPr id="22" name="矩形 21"/>
          <p:cNvSpPr/>
          <p:nvPr/>
        </p:nvSpPr>
        <p:spPr>
          <a:xfrm>
            <a:off x="817553" y="251846"/>
            <a:ext cx="1188000"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24" name="內容版面配置區 2"/>
          <p:cNvSpPr>
            <a:spLocks noGrp="1"/>
          </p:cNvSpPr>
          <p:nvPr>
            <p:ph idx="1"/>
          </p:nvPr>
        </p:nvSpPr>
        <p:spPr>
          <a:xfrm>
            <a:off x="213360" y="1631858"/>
            <a:ext cx="8793152" cy="4921342"/>
          </a:xfrm>
        </p:spPr>
        <p:txBody>
          <a:bodyPr>
            <a:normAutofit/>
          </a:bodyPr>
          <a:lstStyle/>
          <a:p>
            <a:pPr>
              <a:lnSpc>
                <a:spcPct val="200000"/>
              </a:lnSpc>
              <a:spcBef>
                <a:spcPts val="0"/>
              </a:spcBef>
              <a:buNone/>
            </a:pPr>
            <a:r>
              <a:rPr lang="zh-TW" altLang="en-US" sz="2800" dirty="0">
                <a:solidFill>
                  <a:schemeClr val="tx1"/>
                </a:solidFill>
                <a:latin typeface="標楷體" pitchFamily="65" charset="-120"/>
                <a:ea typeface="標楷體" pitchFamily="65" charset="-120"/>
              </a:rPr>
              <a:t>融合教室情境中，學生</a:t>
            </a:r>
            <a:r>
              <a:rPr lang="en-US" altLang="zh-TW" sz="2800" dirty="0">
                <a:solidFill>
                  <a:schemeClr val="tx1"/>
                </a:solidFill>
                <a:latin typeface="標楷體" pitchFamily="65" charset="-120"/>
                <a:ea typeface="標楷體" pitchFamily="65" charset="-120"/>
              </a:rPr>
              <a:t>……</a:t>
            </a:r>
          </a:p>
          <a:p>
            <a:pPr>
              <a:lnSpc>
                <a:spcPct val="200000"/>
              </a:lnSpc>
              <a:spcBef>
                <a:spcPts val="0"/>
              </a:spcBef>
              <a:buNone/>
            </a:pPr>
            <a:r>
              <a:rPr lang="zh-TW" altLang="en-US" sz="2800" dirty="0">
                <a:solidFill>
                  <a:schemeClr val="tx1"/>
                </a:solidFill>
                <a:latin typeface="標楷體" pitchFamily="65" charset="-120"/>
                <a:ea typeface="標楷體" pitchFamily="65" charset="-120"/>
              </a:rPr>
              <a:t>           </a:t>
            </a:r>
            <a:r>
              <a:rPr lang="zh-TW" altLang="en-US" sz="4400" dirty="0">
                <a:solidFill>
                  <a:srgbClr val="FF0000"/>
                </a:solidFill>
                <a:latin typeface="標楷體" pitchFamily="65" charset="-120"/>
                <a:ea typeface="標楷體" pitchFamily="65" charset="-120"/>
              </a:rPr>
              <a:t>個別差異大</a:t>
            </a:r>
            <a:endParaRPr lang="en-US" altLang="zh-TW" sz="2800" dirty="0">
              <a:solidFill>
                <a:srgbClr val="FF0000"/>
              </a:solidFill>
              <a:latin typeface="標楷體" pitchFamily="65" charset="-120"/>
              <a:ea typeface="標楷體" pitchFamily="65" charset="-120"/>
            </a:endParaRPr>
          </a:p>
          <a:p>
            <a:pPr>
              <a:lnSpc>
                <a:spcPct val="200000"/>
              </a:lnSpc>
              <a:spcBef>
                <a:spcPts val="0"/>
              </a:spcBef>
              <a:buFont typeface="Wingdings" pitchFamily="2" charset="2"/>
              <a:buChar char="Ø"/>
            </a:pPr>
            <a:r>
              <a:rPr lang="zh-TW" altLang="en-US" sz="2800" dirty="0">
                <a:solidFill>
                  <a:srgbClr val="00339A"/>
                </a:solidFill>
                <a:latin typeface="標楷體" pitchFamily="65" charset="-120"/>
                <a:ea typeface="標楷體" pitchFamily="65" charset="-120"/>
              </a:rPr>
              <a:t>如何使班上個別差異大的學生</a:t>
            </a:r>
            <a:r>
              <a:rPr lang="zh-TW" altLang="en-US" sz="2800" u="sng" dirty="0">
                <a:solidFill>
                  <a:srgbClr val="00339A"/>
                </a:solidFill>
                <a:latin typeface="標楷體" pitchFamily="65" charset="-120"/>
                <a:ea typeface="標楷體" pitchFamily="65" charset="-120"/>
              </a:rPr>
              <a:t>均能</a:t>
            </a:r>
            <a:r>
              <a:rPr lang="zh-TW" altLang="en-US" sz="2800" dirty="0">
                <a:solidFill>
                  <a:srgbClr val="00339A"/>
                </a:solidFill>
                <a:latin typeface="標楷體" pitchFamily="65" charset="-120"/>
                <a:ea typeface="標楷體" pitchFamily="65" charset="-120"/>
              </a:rPr>
              <a:t>參與學習</a:t>
            </a:r>
            <a:endParaRPr lang="en-US" altLang="zh-TW" sz="2800" dirty="0">
              <a:solidFill>
                <a:srgbClr val="00339A"/>
              </a:solidFill>
              <a:latin typeface="標楷體" pitchFamily="65" charset="-120"/>
              <a:ea typeface="標楷體" pitchFamily="65" charset="-120"/>
            </a:endParaRPr>
          </a:p>
          <a:p>
            <a:pPr>
              <a:lnSpc>
                <a:spcPct val="200000"/>
              </a:lnSpc>
              <a:spcBef>
                <a:spcPts val="0"/>
              </a:spcBef>
              <a:buFont typeface="Wingdings" pitchFamily="2" charset="2"/>
              <a:buChar char="Ø"/>
            </a:pPr>
            <a:r>
              <a:rPr lang="zh-TW" altLang="en-US" sz="2800" dirty="0">
                <a:solidFill>
                  <a:srgbClr val="00339A"/>
                </a:solidFill>
                <a:latin typeface="標楷體" pitchFamily="65" charset="-120"/>
                <a:ea typeface="標楷體" pitchFamily="65" charset="-120"/>
              </a:rPr>
              <a:t>特殊教育學生學習普通教育課程需要支持與協助</a:t>
            </a:r>
            <a:endParaRPr lang="en-US" altLang="zh-TW" sz="2800" dirty="0">
              <a:solidFill>
                <a:srgbClr val="00339A"/>
              </a:solidFill>
              <a:latin typeface="標楷體" pitchFamily="65" charset="-120"/>
              <a:ea typeface="標楷體" pitchFamily="65" charset="-120"/>
            </a:endParaRPr>
          </a:p>
          <a:p>
            <a:pPr>
              <a:lnSpc>
                <a:spcPct val="200000"/>
              </a:lnSpc>
              <a:spcBef>
                <a:spcPts val="0"/>
              </a:spcBef>
              <a:buFont typeface="Wingdings" pitchFamily="2" charset="2"/>
              <a:buChar char="Ø"/>
            </a:pPr>
            <a:r>
              <a:rPr lang="zh-TW" altLang="en-US" sz="2800" dirty="0">
                <a:solidFill>
                  <a:srgbClr val="00339A"/>
                </a:solidFill>
                <a:latin typeface="標楷體" pitchFamily="65" charset="-120"/>
                <a:ea typeface="標楷體" pitchFamily="65" charset="-120"/>
              </a:rPr>
              <a:t>適性揚才的教育理念與法令政策</a:t>
            </a:r>
            <a:endParaRPr lang="en-US" altLang="zh-TW" sz="2800" dirty="0">
              <a:solidFill>
                <a:srgbClr val="00339A"/>
              </a:solidFill>
              <a:latin typeface="標楷體" pitchFamily="65" charset="-120"/>
              <a:ea typeface="標楷體" pitchFamily="65" charset="-120"/>
            </a:endParaRPr>
          </a:p>
        </p:txBody>
      </p:sp>
      <p:sp>
        <p:nvSpPr>
          <p:cNvPr id="27" name="矩形 26">
            <a:extLst>
              <a:ext uri="{FF2B5EF4-FFF2-40B4-BE49-F238E27FC236}">
                <a16:creationId xmlns:a16="http://schemas.microsoft.com/office/drawing/2014/main" xmlns="" id="{4F543979-D069-4E75-98E0-96FE1B115F7F}"/>
              </a:ext>
            </a:extLst>
          </p:cNvPr>
          <p:cNvSpPr/>
          <p:nvPr/>
        </p:nvSpPr>
        <p:spPr>
          <a:xfrm>
            <a:off x="-2796" y="1108638"/>
            <a:ext cx="9180512" cy="523220"/>
          </a:xfrm>
          <a:prstGeom prst="rect">
            <a:avLst/>
          </a:prstGeom>
          <a:solidFill>
            <a:schemeClr val="tx1"/>
          </a:solidFill>
        </p:spPr>
        <p:txBody>
          <a:bodyPr wrap="square">
            <a:spAutoFit/>
          </a:bodyPr>
          <a:lstStyle/>
          <a:p>
            <a:pPr algn="ctr"/>
            <a:r>
              <a:rPr lang="zh-TW" altLang="en-US" sz="2800" dirty="0">
                <a:solidFill>
                  <a:schemeClr val="bg1"/>
                </a:solidFill>
                <a:latin typeface="Arial"/>
                <a:ea typeface="Arial"/>
                <a:cs typeface="Arial"/>
                <a:sym typeface="Arial" charset="0"/>
              </a:rPr>
              <a:t>為何要進行課程調整？</a:t>
            </a:r>
            <a:endParaRPr lang="zh-TW" altLang="en-US" sz="2800" dirty="0">
              <a:solidFill>
                <a:schemeClr val="bg1"/>
              </a:solidFill>
              <a:latin typeface="Arial"/>
              <a:ea typeface="Arial"/>
              <a:cs typeface="Arial"/>
              <a:sym typeface="Arial"/>
            </a:endParaRPr>
          </a:p>
        </p:txBody>
      </p:sp>
      <p:pic>
        <p:nvPicPr>
          <p:cNvPr id="8" name="Picture 2" descr="「人物」的圖片搜尋結果"/>
          <p:cNvPicPr>
            <a:picLocks noChangeAspect="1" noChangeArrowheads="1"/>
          </p:cNvPicPr>
          <p:nvPr/>
        </p:nvPicPr>
        <p:blipFill>
          <a:blip r:embed="rId3"/>
          <a:srcRect/>
          <a:stretch>
            <a:fillRect/>
          </a:stretch>
        </p:blipFill>
        <p:spPr bwMode="auto">
          <a:xfrm>
            <a:off x="5205777" y="1631858"/>
            <a:ext cx="3426731" cy="2480310"/>
          </a:xfrm>
          <a:prstGeom prst="rect">
            <a:avLst/>
          </a:prstGeom>
          <a:noFill/>
          <a:ln w="9525">
            <a:noFill/>
            <a:miter lim="800000"/>
            <a:headEnd/>
            <a:tailEnd/>
          </a:ln>
        </p:spPr>
      </p:pic>
    </p:spTree>
    <p:extLst>
      <p:ext uri="{BB962C8B-B14F-4D97-AF65-F5344CB8AC3E}">
        <p14:creationId xmlns:p14="http://schemas.microsoft.com/office/powerpoint/2010/main" val="412227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766984" y="517874"/>
            <a:ext cx="6506683" cy="1498214"/>
          </a:xfrm>
        </p:spPr>
        <p:txBody>
          <a:bodyPr>
            <a:normAutofit fontScale="90000"/>
          </a:bodyPr>
          <a:lstStyle/>
          <a:p>
            <a:r>
              <a:rPr lang="zh-TW" altLang="en-US" sz="2400" b="1" dirty="0">
                <a:solidFill>
                  <a:srgbClr val="C00000"/>
                </a:solidFill>
                <a:latin typeface="新細明體" panose="02020500000000000000" pitchFamily="18" charset="-120"/>
                <a:ea typeface="新細明體" panose="02020500000000000000" pitchFamily="18" charset="-120"/>
              </a:rPr>
              <a:t>￭了解、關心與行動</a:t>
            </a:r>
            <a:r>
              <a:rPr lang="en-US" altLang="zh-TW" sz="2400" b="1" dirty="0">
                <a:solidFill>
                  <a:srgbClr val="C00000"/>
                </a:solidFill>
                <a:latin typeface="新細明體" panose="02020500000000000000" pitchFamily="18" charset="-120"/>
                <a:ea typeface="新細明體" panose="02020500000000000000" pitchFamily="18" charset="-120"/>
              </a:rPr>
              <a:t>….</a:t>
            </a:r>
            <a:r>
              <a:rPr lang="en-US" altLang="zh-TW" sz="2400" b="1" dirty="0">
                <a:solidFill>
                  <a:schemeClr val="tx1"/>
                </a:solidFill>
                <a:latin typeface="標楷體" pitchFamily="65" charset="-120"/>
                <a:ea typeface="標楷體" pitchFamily="65" charset="-120"/>
              </a:rPr>
              <a:t/>
            </a:r>
            <a:br>
              <a:rPr lang="en-US" altLang="zh-TW" sz="2400" b="1" dirty="0">
                <a:solidFill>
                  <a:schemeClr val="tx1"/>
                </a:solidFill>
                <a:latin typeface="標楷體" pitchFamily="65" charset="-120"/>
                <a:ea typeface="標楷體" pitchFamily="65" charset="-120"/>
              </a:rPr>
            </a:br>
            <a:r>
              <a:rPr lang="en-US" altLang="zh-TW" sz="2400" b="1" dirty="0">
                <a:solidFill>
                  <a:schemeClr val="tx1"/>
                </a:solidFill>
                <a:latin typeface="標楷體" pitchFamily="65" charset="-120"/>
                <a:ea typeface="標楷體" pitchFamily="65" charset="-120"/>
              </a:rPr>
              <a:t>1.</a:t>
            </a:r>
            <a:r>
              <a:rPr lang="zh-TW" altLang="en-US" sz="2400" b="1" dirty="0">
                <a:latin typeface="標楷體" pitchFamily="65" charset="-120"/>
                <a:ea typeface="標楷體" pitchFamily="65" charset="-120"/>
              </a:rPr>
              <a:t>在融合教育情境中，普通教師面對什麼挑戰</a:t>
            </a:r>
            <a:r>
              <a:rPr lang="en-US" altLang="zh-TW" sz="2400" b="1" dirty="0">
                <a:latin typeface="標楷體" pitchFamily="65" charset="-120"/>
                <a:ea typeface="標楷體" pitchFamily="65" charset="-120"/>
              </a:rPr>
              <a:t>?</a:t>
            </a:r>
            <a:r>
              <a:rPr lang="en-US" altLang="zh-TW" sz="2400" b="1" dirty="0">
                <a:solidFill>
                  <a:schemeClr val="tx1"/>
                </a:solidFill>
                <a:latin typeface="標楷體" pitchFamily="65" charset="-120"/>
                <a:ea typeface="標楷體" pitchFamily="65" charset="-120"/>
              </a:rPr>
              <a:t/>
            </a:r>
            <a:br>
              <a:rPr lang="en-US" altLang="zh-TW" sz="2400" b="1" dirty="0">
                <a:solidFill>
                  <a:schemeClr val="tx1"/>
                </a:solidFill>
                <a:latin typeface="標楷體" pitchFamily="65" charset="-120"/>
                <a:ea typeface="標楷體" pitchFamily="65" charset="-120"/>
              </a:rPr>
            </a:br>
            <a:r>
              <a:rPr lang="en-US" altLang="zh-TW" sz="2400" b="1" dirty="0">
                <a:solidFill>
                  <a:schemeClr val="tx1"/>
                </a:solidFill>
                <a:latin typeface="標楷體" pitchFamily="65" charset="-120"/>
                <a:ea typeface="標楷體" pitchFamily="65" charset="-120"/>
              </a:rPr>
              <a:t>2.</a:t>
            </a:r>
            <a:r>
              <a:rPr lang="zh-TW" altLang="en-US" sz="2400" b="1" dirty="0">
                <a:solidFill>
                  <a:schemeClr val="tx1"/>
                </a:solidFill>
                <a:latin typeface="標楷體" pitchFamily="65" charset="-120"/>
                <a:ea typeface="標楷體" pitchFamily="65" charset="-120"/>
              </a:rPr>
              <a:t>特教老師和一般老師有什麼不同</a:t>
            </a:r>
            <a:r>
              <a:rPr lang="en-US" altLang="zh-TW" sz="2400" b="1" dirty="0">
                <a:solidFill>
                  <a:schemeClr val="tx1"/>
                </a:solidFill>
                <a:latin typeface="標楷體" pitchFamily="65" charset="-120"/>
                <a:ea typeface="標楷體" pitchFamily="65" charset="-120"/>
              </a:rPr>
              <a:t>?</a:t>
            </a:r>
            <a:br>
              <a:rPr lang="en-US" altLang="zh-TW" sz="2400" b="1" dirty="0">
                <a:solidFill>
                  <a:schemeClr val="tx1"/>
                </a:solidFill>
                <a:latin typeface="標楷體" pitchFamily="65" charset="-120"/>
                <a:ea typeface="標楷體" pitchFamily="65" charset="-120"/>
              </a:rPr>
            </a:br>
            <a:r>
              <a:rPr lang="en-US" altLang="zh-TW" sz="2400" b="1" dirty="0">
                <a:solidFill>
                  <a:schemeClr val="tx1"/>
                </a:solidFill>
                <a:latin typeface="標楷體" pitchFamily="65" charset="-120"/>
                <a:ea typeface="標楷體" pitchFamily="65" charset="-120"/>
              </a:rPr>
              <a:t>3.</a:t>
            </a:r>
            <a:r>
              <a:rPr lang="zh-TW" altLang="en-US" sz="2400" b="1" dirty="0">
                <a:solidFill>
                  <a:schemeClr val="tx1"/>
                </a:solidFill>
                <a:latin typeface="標楷體" pitchFamily="65" charset="-120"/>
                <a:ea typeface="標楷體" pitchFamily="65" charset="-120"/>
              </a:rPr>
              <a:t>帶好每一個孩子，適性揚才。</a:t>
            </a:r>
            <a:r>
              <a:rPr lang="en-US" altLang="zh-TW" sz="2400" b="1" dirty="0">
                <a:solidFill>
                  <a:schemeClr val="tx1"/>
                </a:solidFill>
                <a:latin typeface="標楷體" pitchFamily="65" charset="-120"/>
                <a:ea typeface="標楷體" pitchFamily="65" charset="-120"/>
              </a:rPr>
              <a:t/>
            </a:r>
            <a:br>
              <a:rPr lang="en-US" altLang="zh-TW" sz="2400" b="1" dirty="0">
                <a:solidFill>
                  <a:schemeClr val="tx1"/>
                </a:solidFill>
                <a:latin typeface="標楷體" pitchFamily="65" charset="-120"/>
                <a:ea typeface="標楷體" pitchFamily="65" charset="-120"/>
              </a:rPr>
            </a:br>
            <a:endParaRPr lang="zh-TW" altLang="en-US" sz="2400" b="1" dirty="0">
              <a:solidFill>
                <a:schemeClr val="tx1"/>
              </a:solidFill>
              <a:latin typeface="標楷體" pitchFamily="65" charset="-120"/>
              <a:ea typeface="標楷體" pitchFamily="65" charset="-120"/>
            </a:endParaRPr>
          </a:p>
        </p:txBody>
      </p:sp>
      <p:sp>
        <p:nvSpPr>
          <p:cNvPr id="4" name="文字方塊 3"/>
          <p:cNvSpPr txBox="1"/>
          <p:nvPr/>
        </p:nvSpPr>
        <p:spPr>
          <a:xfrm>
            <a:off x="1696596" y="2022260"/>
            <a:ext cx="6764357" cy="4062651"/>
          </a:xfrm>
          <a:prstGeom prst="rect">
            <a:avLst/>
          </a:prstGeom>
          <a:noFill/>
        </p:spPr>
        <p:txBody>
          <a:bodyPr wrap="square" rtlCol="0">
            <a:spAutoFit/>
          </a:bodyPr>
          <a:lstStyle/>
          <a:p>
            <a:r>
              <a:rPr lang="zh-TW" altLang="en-US" sz="2400" b="1" dirty="0">
                <a:latin typeface="新細明體" panose="02020500000000000000" pitchFamily="18" charset="-120"/>
                <a:ea typeface="新細明體" panose="02020500000000000000" pitchFamily="18" charset="-120"/>
              </a:rPr>
              <a:t>￭</a:t>
            </a:r>
            <a:r>
              <a:rPr lang="zh-TW" altLang="en-US" sz="2400" b="1" dirty="0">
                <a:solidFill>
                  <a:srgbClr val="C00000"/>
                </a:solidFill>
                <a:latin typeface="標楷體" panose="03000509000000000000" pitchFamily="65" charset="-120"/>
                <a:ea typeface="標楷體" panose="03000509000000000000" pitchFamily="65" charset="-120"/>
              </a:rPr>
              <a:t>我們與特殊的距離，誰是最需要幫忙的孩子</a:t>
            </a:r>
            <a:r>
              <a:rPr lang="en-US" altLang="zh-TW" sz="2400" b="1" dirty="0">
                <a:solidFill>
                  <a:srgbClr val="C00000"/>
                </a:solidFill>
                <a:latin typeface="標楷體" panose="03000509000000000000" pitchFamily="65" charset="-120"/>
                <a:ea typeface="標楷體" panose="03000509000000000000" pitchFamily="65" charset="-120"/>
              </a:rPr>
              <a:t>?</a:t>
            </a:r>
            <a:endParaRPr lang="en-US" altLang="zh-TW" sz="2400" b="1" dirty="0">
              <a:solidFill>
                <a:srgbClr val="C00000"/>
              </a:solidFill>
              <a:latin typeface="新細明體" panose="02020500000000000000" pitchFamily="18" charset="-120"/>
              <a:ea typeface="新細明體" panose="02020500000000000000" pitchFamily="18" charset="-120"/>
            </a:endParaRPr>
          </a:p>
          <a:p>
            <a:r>
              <a:rPr lang="zh-TW" altLang="en-US" sz="2400" b="1" dirty="0">
                <a:latin typeface="標楷體" panose="03000509000000000000" pitchFamily="65" charset="-120"/>
                <a:ea typeface="標楷體" panose="03000509000000000000" pitchFamily="65" charset="-120"/>
              </a:rPr>
              <a:t>我的聽障孩子</a:t>
            </a:r>
            <a:r>
              <a:rPr lang="en-US" altLang="zh-TW" sz="2400" b="1" dirty="0">
                <a:latin typeface="標楷體" panose="03000509000000000000" pitchFamily="65" charset="-120"/>
                <a:ea typeface="標楷體" panose="03000509000000000000" pitchFamily="65" charset="-120"/>
              </a:rPr>
              <a:t>……</a:t>
            </a:r>
          </a:p>
          <a:p>
            <a:r>
              <a:rPr lang="zh-TW" altLang="en-US" sz="2400" b="1" dirty="0">
                <a:latin typeface="標楷體" panose="03000509000000000000" pitchFamily="65" charset="-120"/>
                <a:ea typeface="標楷體" panose="03000509000000000000" pitchFamily="65" charset="-120"/>
              </a:rPr>
              <a:t>我的亞斯孩子</a:t>
            </a:r>
            <a:r>
              <a:rPr lang="en-US" altLang="zh-TW" sz="2400" b="1" dirty="0">
                <a:latin typeface="標楷體" panose="03000509000000000000" pitchFamily="65" charset="-120"/>
                <a:ea typeface="標楷體" panose="03000509000000000000" pitchFamily="65" charset="-120"/>
              </a:rPr>
              <a:t>……</a:t>
            </a:r>
          </a:p>
          <a:p>
            <a:r>
              <a:rPr lang="zh-TW" altLang="en-US" sz="2400" b="1" dirty="0">
                <a:latin typeface="標楷體" panose="03000509000000000000" pitchFamily="65" charset="-120"/>
                <a:ea typeface="標楷體" panose="03000509000000000000" pitchFamily="65" charset="-120"/>
              </a:rPr>
              <a:t>我的資優學障、對立反抗、在家教育孩子</a:t>
            </a:r>
            <a:r>
              <a:rPr lang="en-US" altLang="zh-TW" sz="2400" b="1" dirty="0">
                <a:latin typeface="標楷體" panose="03000509000000000000" pitchFamily="65" charset="-120"/>
                <a:ea typeface="標楷體" panose="03000509000000000000" pitchFamily="65" charset="-120"/>
              </a:rPr>
              <a:t>……</a:t>
            </a:r>
          </a:p>
          <a:p>
            <a:r>
              <a:rPr lang="zh-TW" altLang="en-US" sz="2400" b="1" dirty="0">
                <a:latin typeface="新細明體" panose="02020500000000000000" pitchFamily="18" charset="-120"/>
                <a:ea typeface="新細明體" panose="02020500000000000000" pitchFamily="18" charset="-120"/>
              </a:rPr>
              <a:t>￭</a:t>
            </a:r>
            <a:r>
              <a:rPr lang="zh-TW" altLang="en-US" sz="2400" b="1" dirty="0">
                <a:latin typeface="標楷體" panose="03000509000000000000" pitchFamily="65" charset="-120"/>
                <a:ea typeface="標楷體" panose="03000509000000000000" pitchFamily="65" charset="-120"/>
              </a:rPr>
              <a:t>當我們年長了</a:t>
            </a:r>
            <a:r>
              <a:rPr lang="en-US" altLang="zh-TW" sz="2400" b="1" dirty="0">
                <a:latin typeface="標楷體" panose="03000509000000000000" pitchFamily="65" charset="-120"/>
                <a:ea typeface="標楷體" panose="03000509000000000000" pitchFamily="65" charset="-120"/>
              </a:rPr>
              <a:t>……</a:t>
            </a:r>
            <a:endParaRPr lang="en-US" altLang="zh-TW" sz="2000" b="1" dirty="0"/>
          </a:p>
          <a:p>
            <a:r>
              <a:rPr lang="zh-TW" altLang="en-US" sz="2400" b="1" dirty="0">
                <a:latin typeface="新細明體" panose="02020500000000000000" pitchFamily="18" charset="-120"/>
                <a:ea typeface="新細明體" panose="02020500000000000000" pitchFamily="18" charset="-120"/>
              </a:rPr>
              <a:t>￭</a:t>
            </a:r>
            <a:r>
              <a:rPr lang="zh-TW" altLang="en-US" sz="2400" b="1" dirty="0">
                <a:solidFill>
                  <a:srgbClr val="C00000"/>
                </a:solidFill>
                <a:latin typeface="標楷體" panose="03000509000000000000" pitchFamily="65" charset="-120"/>
                <a:ea typeface="標楷體" panose="03000509000000000000" pitchFamily="65" charset="-120"/>
              </a:rPr>
              <a:t>每一天</a:t>
            </a:r>
            <a:r>
              <a:rPr lang="en-US" altLang="zh-TW" sz="2400" b="1" dirty="0">
                <a:solidFill>
                  <a:srgbClr val="C00000"/>
                </a:solidFill>
                <a:latin typeface="標楷體" panose="03000509000000000000" pitchFamily="65" charset="-120"/>
                <a:ea typeface="標楷體" panose="03000509000000000000" pitchFamily="65" charset="-120"/>
              </a:rPr>
              <a:t>,</a:t>
            </a:r>
            <a:r>
              <a:rPr lang="zh-TW" altLang="en-US" sz="2400" b="1" dirty="0">
                <a:solidFill>
                  <a:srgbClr val="C00000"/>
                </a:solidFill>
                <a:latin typeface="標楷體" panose="03000509000000000000" pitchFamily="65" charset="-120"/>
                <a:ea typeface="標楷體" panose="03000509000000000000" pitchFamily="65" charset="-120"/>
              </a:rPr>
              <a:t>我們都</a:t>
            </a:r>
            <a:r>
              <a:rPr lang="en-US" altLang="zh-TW" sz="2400" b="1" dirty="0">
                <a:solidFill>
                  <a:srgbClr val="C00000"/>
                </a:solidFill>
                <a:latin typeface="標楷體" panose="03000509000000000000" pitchFamily="65" charset="-120"/>
                <a:ea typeface="標楷體" panose="03000509000000000000" pitchFamily="65" charset="-120"/>
              </a:rPr>
              <a:t>……</a:t>
            </a:r>
          </a:p>
          <a:p>
            <a:r>
              <a:rPr lang="en-US" altLang="zh-TW" sz="2400" b="1" dirty="0">
                <a:latin typeface="標楷體" panose="03000509000000000000" pitchFamily="65" charset="-120"/>
                <a:ea typeface="標楷體" panose="03000509000000000000" pitchFamily="65" charset="-120"/>
              </a:rPr>
              <a:t>1.</a:t>
            </a:r>
            <a:r>
              <a:rPr lang="zh-TW" altLang="en-US" sz="2400" b="1" dirty="0">
                <a:latin typeface="標楷體" panose="03000509000000000000" pitchFamily="65" charset="-120"/>
                <a:ea typeface="標楷體" panose="03000509000000000000" pitchFamily="65" charset="-120"/>
              </a:rPr>
              <a:t>在幫助別人的過程，不斷療癒自己</a:t>
            </a:r>
            <a:r>
              <a:rPr lang="en-US" altLang="zh-TW" sz="2400" b="1" dirty="0">
                <a:latin typeface="標楷體" panose="03000509000000000000" pitchFamily="65" charset="-120"/>
                <a:ea typeface="標楷體" panose="03000509000000000000" pitchFamily="65" charset="-120"/>
              </a:rPr>
              <a:t>……</a:t>
            </a:r>
          </a:p>
          <a:p>
            <a:r>
              <a:rPr lang="en-US" altLang="zh-TW" sz="2400" b="1" dirty="0">
                <a:latin typeface="標楷體" panose="03000509000000000000" pitchFamily="65" charset="-120"/>
                <a:ea typeface="標楷體" panose="03000509000000000000" pitchFamily="65" charset="-120"/>
              </a:rPr>
              <a:t>2.</a:t>
            </a:r>
            <a:r>
              <a:rPr lang="zh-TW" altLang="en-US" sz="2400" b="1" dirty="0">
                <a:latin typeface="標楷體" panose="03000509000000000000" pitchFamily="65" charset="-120"/>
                <a:ea typeface="標楷體" panose="03000509000000000000" pitchFamily="65" charset="-120"/>
              </a:rPr>
              <a:t>在影響一個孩子，改變一個家庭</a:t>
            </a:r>
            <a:r>
              <a:rPr lang="en-US" altLang="zh-TW" sz="2400" b="1" dirty="0">
                <a:latin typeface="標楷體" panose="03000509000000000000" pitchFamily="65" charset="-120"/>
                <a:ea typeface="標楷體" panose="03000509000000000000" pitchFamily="65" charset="-120"/>
              </a:rPr>
              <a:t>……</a:t>
            </a:r>
          </a:p>
          <a:p>
            <a:r>
              <a:rPr lang="en-US" altLang="zh-TW" sz="2400" dirty="0">
                <a:latin typeface="標楷體" panose="03000509000000000000" pitchFamily="65" charset="-120"/>
                <a:ea typeface="標楷體" panose="03000509000000000000" pitchFamily="65" charset="-120"/>
              </a:rPr>
              <a:t>3.</a:t>
            </a:r>
            <a:r>
              <a:rPr lang="zh-TW" altLang="en-US" sz="2400" dirty="0">
                <a:latin typeface="標楷體" panose="03000509000000000000" pitchFamily="65" charset="-120"/>
                <a:ea typeface="標楷體" panose="03000509000000000000" pitchFamily="65" charset="-120"/>
              </a:rPr>
              <a:t>人生當我們近看，是悲劇</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當我們遠看，是喜劇。</a:t>
            </a:r>
            <a:endParaRPr lang="en-US" altLang="zh-TW" sz="2400" dirty="0">
              <a:latin typeface="標楷體" panose="03000509000000000000" pitchFamily="65" charset="-120"/>
              <a:ea typeface="標楷體" panose="03000509000000000000" pitchFamily="65" charset="-120"/>
            </a:endParaRPr>
          </a:p>
          <a:p>
            <a:r>
              <a:rPr lang="en-US" altLang="zh-TW" sz="2400" dirty="0">
                <a:latin typeface="標楷體" panose="03000509000000000000" pitchFamily="65" charset="-120"/>
                <a:ea typeface="標楷體" panose="03000509000000000000" pitchFamily="65" charset="-120"/>
              </a:rPr>
              <a:t>4.</a:t>
            </a:r>
            <a:r>
              <a:rPr lang="zh-TW" altLang="en-US" sz="2400" dirty="0">
                <a:latin typeface="標楷體" panose="03000509000000000000" pitchFamily="65" charset="-120"/>
                <a:ea typeface="標楷體" panose="03000509000000000000" pitchFamily="65" charset="-120"/>
              </a:rPr>
              <a:t>在做志工。余懷瑾老師以身作則的</a:t>
            </a:r>
            <a:r>
              <a:rPr lang="zh-TW" altLang="en-US" sz="2400" b="1" dirty="0">
                <a:solidFill>
                  <a:srgbClr val="7030A0"/>
                </a:solidFill>
                <a:latin typeface="標楷體" panose="03000509000000000000" pitchFamily="65" charset="-120"/>
                <a:ea typeface="標楷體" panose="03000509000000000000" pitchFamily="65" charset="-120"/>
                <a:hlinkClick r:id="rId3">
                  <a:extLst>
                    <a:ext uri="{A12FA001-AC4F-418D-AE19-62706E023703}">
                      <ahyp:hlinkClr xmlns:ahyp="http://schemas.microsoft.com/office/drawing/2018/hyperlinkcolor" xmlns="" val="tx"/>
                    </a:ext>
                  </a:extLst>
                </a:hlinkClick>
              </a:rPr>
              <a:t>生命教育</a:t>
            </a:r>
            <a:r>
              <a:rPr lang="zh-TW" altLang="en-US" sz="2400" b="1" dirty="0">
                <a:solidFill>
                  <a:srgbClr val="7030A0"/>
                </a:solidFill>
                <a:latin typeface="標楷體" panose="03000509000000000000" pitchFamily="65" charset="-120"/>
                <a:ea typeface="標楷體" panose="03000509000000000000" pitchFamily="65" charset="-120"/>
              </a:rPr>
              <a:t>。</a:t>
            </a:r>
            <a:endParaRPr lang="en-US" altLang="zh-TW" sz="2400" b="1" dirty="0">
              <a:solidFill>
                <a:srgbClr val="7030A0"/>
              </a:solidFill>
              <a:latin typeface="標楷體" panose="03000509000000000000" pitchFamily="65" charset="-120"/>
              <a:ea typeface="標楷體" panose="03000509000000000000" pitchFamily="65" charset="-120"/>
            </a:endParaRPr>
          </a:p>
          <a:p>
            <a:endParaRPr lang="zh-TW" altLang="en-US" dirty="0"/>
          </a:p>
        </p:txBody>
      </p:sp>
      <p:pic>
        <p:nvPicPr>
          <p:cNvPr id="5" name="圖片 21" descr="描述: D:\D-虹君\助理\102教材及桌遊\桌遊\圖片\惠甄畫的\情緒去背-2\幸福.png"/>
          <p:cNvPicPr>
            <a:picLocks noChangeAspect="1" noChangeArrowheads="1"/>
          </p:cNvPicPr>
          <p:nvPr/>
        </p:nvPicPr>
        <p:blipFill>
          <a:blip r:embed="rId4" cstate="print">
            <a:extLst>
              <a:ext uri="{28A0092B-C50C-407E-A947-70E740481C1C}">
                <a14:useLocalDpi xmlns:a14="http://schemas.microsoft.com/office/drawing/2010/main" val="0"/>
              </a:ext>
            </a:extLst>
          </a:blip>
          <a:srcRect t="5746"/>
          <a:stretch>
            <a:fillRect/>
          </a:stretch>
        </p:blipFill>
        <p:spPr bwMode="auto">
          <a:xfrm>
            <a:off x="205035" y="385620"/>
            <a:ext cx="1286526" cy="132142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77118" y="1683839"/>
            <a:ext cx="1619478" cy="523220"/>
          </a:xfrm>
          <a:prstGeom prst="rect">
            <a:avLst/>
          </a:prstGeom>
        </p:spPr>
        <p:txBody>
          <a:bodyPr wrap="square">
            <a:spAutoFit/>
          </a:bodyPr>
          <a:lstStyle/>
          <a:p>
            <a:r>
              <a:rPr lang="zh-TW" altLang="en-US" sz="2800" b="1" dirty="0">
                <a:solidFill>
                  <a:srgbClr val="7030A0"/>
                </a:solidFill>
              </a:rPr>
              <a:t>曬</a:t>
            </a:r>
            <a:r>
              <a:rPr lang="zh-TW" altLang="en-US" sz="2800" b="1" dirty="0">
                <a:solidFill>
                  <a:srgbClr val="7030A0"/>
                </a:solidFill>
                <a:hlinkClick r:id="rId5"/>
              </a:rPr>
              <a:t>教師</a:t>
            </a:r>
            <a:endParaRPr lang="zh-TW" altLang="en-US" sz="2800" b="1" dirty="0">
              <a:solidFill>
                <a:srgbClr val="7030A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一張含有 信箋 的圖片&#10;&#10;自動產生的描述">
            <a:extLst>
              <a:ext uri="{FF2B5EF4-FFF2-40B4-BE49-F238E27FC236}">
                <a16:creationId xmlns:a16="http://schemas.microsoft.com/office/drawing/2014/main" xmlns="" id="{E7A9A058-FF96-4740-8665-CB32A656D7C0}"/>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40133" t="-5138" b="-1"/>
          <a:stretch/>
        </p:blipFill>
        <p:spPr>
          <a:xfrm>
            <a:off x="3621647" y="2557348"/>
            <a:ext cx="1237387" cy="1120949"/>
          </a:xfrm>
          <a:prstGeom prst="rect">
            <a:avLst/>
          </a:prstGeom>
        </p:spPr>
      </p:pic>
      <p:sp>
        <p:nvSpPr>
          <p:cNvPr id="3" name="內容版面配置區 2"/>
          <p:cNvSpPr>
            <a:spLocks noGrp="1"/>
          </p:cNvSpPr>
          <p:nvPr>
            <p:ph idx="1"/>
          </p:nvPr>
        </p:nvSpPr>
        <p:spPr>
          <a:xfrm>
            <a:off x="1097280" y="1787702"/>
            <a:ext cx="8229600" cy="4525963"/>
          </a:xfrm>
        </p:spPr>
        <p:txBody>
          <a:bodyPr>
            <a:normAutofit/>
          </a:bodyPr>
          <a:lstStyle/>
          <a:p>
            <a:r>
              <a:rPr lang="zh-TW" altLang="en-US" dirty="0">
                <a:solidFill>
                  <a:schemeClr val="tx1"/>
                </a:solidFill>
                <a:latin typeface="標楷體" pitchFamily="65" charset="-120"/>
                <a:ea typeface="標楷體" pitchFamily="65" charset="-120"/>
              </a:rPr>
              <a:t>課本是課程嗎？</a:t>
            </a:r>
            <a:endParaRPr lang="en-US" altLang="zh-TW" dirty="0">
              <a:solidFill>
                <a:schemeClr val="tx1"/>
              </a:solidFill>
              <a:latin typeface="標楷體" pitchFamily="65" charset="-120"/>
              <a:ea typeface="標楷體" pitchFamily="65" charset="-120"/>
            </a:endParaRPr>
          </a:p>
          <a:p>
            <a:endParaRPr lang="en-US" altLang="zh-TW" dirty="0">
              <a:solidFill>
                <a:schemeClr val="tx1"/>
              </a:solidFill>
              <a:latin typeface="標楷體" pitchFamily="65" charset="-120"/>
              <a:ea typeface="標楷體" pitchFamily="65" charset="-120"/>
            </a:endParaRPr>
          </a:p>
          <a:p>
            <a:pPr>
              <a:buNone/>
            </a:pPr>
            <a:endParaRPr lang="en-US" altLang="zh-TW" dirty="0">
              <a:solidFill>
                <a:schemeClr val="tx1"/>
              </a:solidFill>
              <a:latin typeface="標楷體" pitchFamily="65" charset="-120"/>
              <a:ea typeface="標楷體" pitchFamily="65" charset="-120"/>
            </a:endParaRPr>
          </a:p>
          <a:p>
            <a:pPr>
              <a:buNone/>
            </a:pPr>
            <a:endParaRPr lang="en-US" altLang="zh-TW" dirty="0">
              <a:solidFill>
                <a:schemeClr val="tx1"/>
              </a:solidFill>
              <a:latin typeface="標楷體" pitchFamily="65" charset="-120"/>
              <a:ea typeface="標楷體" pitchFamily="65" charset="-120"/>
            </a:endParaRPr>
          </a:p>
          <a:p>
            <a:r>
              <a:rPr lang="zh-TW" altLang="en-US" dirty="0">
                <a:solidFill>
                  <a:schemeClr val="tx1"/>
                </a:solidFill>
                <a:latin typeface="標楷體" pitchFamily="65" charset="-120"/>
                <a:ea typeface="標楷體" pitchFamily="65" charset="-120"/>
              </a:rPr>
              <a:t>國旗可以做為什麼課程的材料？</a:t>
            </a:r>
          </a:p>
          <a:p>
            <a:endParaRPr lang="zh-TW" altLang="en-US" sz="3600" dirty="0"/>
          </a:p>
        </p:txBody>
      </p:sp>
      <p:sp>
        <p:nvSpPr>
          <p:cNvPr id="4" name="矩形 3">
            <a:extLst>
              <a:ext uri="{FF2B5EF4-FFF2-40B4-BE49-F238E27FC236}">
                <a16:creationId xmlns:a16="http://schemas.microsoft.com/office/drawing/2014/main" xmlns="" id="{CA0AC9DB-D0FF-4E68-A590-10801BC926B6}"/>
              </a:ext>
            </a:extLst>
          </p:cNvPr>
          <p:cNvSpPr/>
          <p:nvPr/>
        </p:nvSpPr>
        <p:spPr>
          <a:xfrm>
            <a:off x="776913" y="221366"/>
            <a:ext cx="1255087"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前言</a:t>
            </a:r>
            <a:endParaRPr lang="zh-CN" altLang="en-US" sz="4000" b="1" dirty="0">
              <a:solidFill>
                <a:schemeClr val="bg1"/>
              </a:solidFill>
              <a:latin typeface="微軟正黑體"/>
              <a:ea typeface="微軟正黑體"/>
              <a:cs typeface="微軟正黑體"/>
            </a:endParaRPr>
          </a:p>
        </p:txBody>
      </p:sp>
      <p:sp>
        <p:nvSpPr>
          <p:cNvPr id="5" name="標題 1"/>
          <p:cNvSpPr txBox="1">
            <a:spLocks/>
          </p:cNvSpPr>
          <p:nvPr/>
        </p:nvSpPr>
        <p:spPr>
          <a:xfrm>
            <a:off x="2031999" y="221366"/>
            <a:ext cx="6974513" cy="682874"/>
          </a:xfrm>
          <a:prstGeom prst="rect">
            <a:avLst/>
          </a:prstGeom>
        </p:spPr>
        <p:txBody>
          <a:bodyPr/>
          <a:lstStyle/>
          <a:p>
            <a:pPr lvl="0">
              <a:spcBef>
                <a:spcPct val="0"/>
              </a:spcBef>
            </a:pPr>
            <a:r>
              <a:rPr lang="zh-TW" altLang="en-US" sz="4000" b="1" dirty="0">
                <a:solidFill>
                  <a:srgbClr val="30B1B3"/>
                </a:solidFill>
                <a:latin typeface="微軟正黑體"/>
                <a:ea typeface="微軟正黑體"/>
                <a:cs typeface="微軟正黑體"/>
              </a:rPr>
              <a:t>不同層次看課程</a:t>
            </a:r>
          </a:p>
        </p:txBody>
      </p:sp>
      <p:sp>
        <p:nvSpPr>
          <p:cNvPr id="6" name="矩形 5"/>
          <p:cNvSpPr/>
          <p:nvPr/>
        </p:nvSpPr>
        <p:spPr>
          <a:xfrm>
            <a:off x="817553" y="251846"/>
            <a:ext cx="1188000"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xmlns="" id="{4F543979-D069-4E75-98E0-96FE1B115F7F}"/>
              </a:ext>
            </a:extLst>
          </p:cNvPr>
          <p:cNvSpPr/>
          <p:nvPr/>
        </p:nvSpPr>
        <p:spPr>
          <a:xfrm>
            <a:off x="-2796" y="1108638"/>
            <a:ext cx="9180512" cy="523220"/>
          </a:xfrm>
          <a:prstGeom prst="rect">
            <a:avLst/>
          </a:prstGeom>
          <a:solidFill>
            <a:schemeClr val="tx1"/>
          </a:solidFill>
        </p:spPr>
        <p:txBody>
          <a:bodyPr wrap="square">
            <a:spAutoFit/>
          </a:bodyPr>
          <a:lstStyle/>
          <a:p>
            <a:pPr algn="ctr"/>
            <a:r>
              <a:rPr lang="zh-TW" altLang="en-US" sz="2800" dirty="0">
                <a:solidFill>
                  <a:schemeClr val="bg1"/>
                </a:solidFill>
                <a:latin typeface="Arial"/>
                <a:ea typeface="Arial"/>
                <a:cs typeface="Arial"/>
                <a:sym typeface="Arial" charset="0"/>
              </a:rPr>
              <a:t>課程是什麼？</a:t>
            </a:r>
            <a:endParaRPr lang="zh-TW" altLang="en-US" sz="2800" dirty="0">
              <a:solidFill>
                <a:schemeClr val="bg1"/>
              </a:solidFill>
              <a:latin typeface="Arial"/>
              <a:ea typeface="Arial"/>
              <a:cs typeface="Arial"/>
              <a:sym typeface="Arial"/>
            </a:endParaRPr>
          </a:p>
        </p:txBody>
      </p:sp>
      <p:grpSp>
        <p:nvGrpSpPr>
          <p:cNvPr id="11" name="群組 10"/>
          <p:cNvGrpSpPr/>
          <p:nvPr/>
        </p:nvGrpSpPr>
        <p:grpSpPr>
          <a:xfrm>
            <a:off x="2503533" y="4751019"/>
            <a:ext cx="2227335" cy="1562646"/>
            <a:chOff x="2882448" y="4185701"/>
            <a:chExt cx="3108008" cy="2068238"/>
          </a:xfrm>
        </p:grpSpPr>
        <p:pic>
          <p:nvPicPr>
            <p:cNvPr id="7" name="圖片 6" descr="下載.png"/>
            <p:cNvPicPr>
              <a:picLocks noChangeAspect="1"/>
            </p:cNvPicPr>
            <p:nvPr/>
          </p:nvPicPr>
          <p:blipFill>
            <a:blip r:embed="rId5"/>
            <a:stretch>
              <a:fillRect/>
            </a:stretch>
          </p:blipFill>
          <p:spPr>
            <a:xfrm>
              <a:off x="2882448" y="4185701"/>
              <a:ext cx="3108008" cy="2068238"/>
            </a:xfrm>
            <a:prstGeom prst="rect">
              <a:avLst/>
            </a:prstGeom>
          </p:spPr>
        </p:pic>
        <p:sp>
          <p:nvSpPr>
            <p:cNvPr id="10" name="橢圓 9"/>
            <p:cNvSpPr/>
            <p:nvPr/>
          </p:nvSpPr>
          <p:spPr>
            <a:xfrm>
              <a:off x="3487872" y="4541520"/>
              <a:ext cx="325120" cy="325120"/>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pic>
        <p:nvPicPr>
          <p:cNvPr id="129026" name="Picture 2" descr="C:\Users\USER\AppData\Local\Microsoft\Windows\INetCache\IE\6DCTCTKS\question-mark-1020165_960_720[1].jp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781040" y="863846"/>
            <a:ext cx="3545840" cy="3545840"/>
          </a:xfrm>
          <a:prstGeom prst="rect">
            <a:avLst/>
          </a:prstGeom>
          <a:noFill/>
        </p:spPr>
      </p:pic>
      <p:pic>
        <p:nvPicPr>
          <p:cNvPr id="13" name="圖片 12" descr="一張含有 信箋 的圖片&#10;&#10;自動產生的描述">
            <a:extLst>
              <a:ext uri="{FF2B5EF4-FFF2-40B4-BE49-F238E27FC236}">
                <a16:creationId xmlns:a16="http://schemas.microsoft.com/office/drawing/2014/main" xmlns="" id="{28208C59-6D3A-4255-B827-499867E9BF30}"/>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40133" t="-5138" b="-1"/>
          <a:stretch/>
        </p:blipFill>
        <p:spPr>
          <a:xfrm>
            <a:off x="3275431" y="2596887"/>
            <a:ext cx="1237387" cy="1120949"/>
          </a:xfrm>
          <a:prstGeom prst="rect">
            <a:avLst/>
          </a:prstGeom>
        </p:spPr>
      </p:pic>
      <p:pic>
        <p:nvPicPr>
          <p:cNvPr id="14" name="圖片 13" descr="一張含有 信箋 的圖片&#10;&#10;自動產生的描述">
            <a:extLst>
              <a:ext uri="{FF2B5EF4-FFF2-40B4-BE49-F238E27FC236}">
                <a16:creationId xmlns:a16="http://schemas.microsoft.com/office/drawing/2014/main" xmlns="" id="{9750558E-2CF1-4441-9C26-E09E5E6AB579}"/>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r="56336"/>
          <a:stretch/>
        </p:blipFill>
        <p:spPr>
          <a:xfrm>
            <a:off x="3170400" y="2764528"/>
            <a:ext cx="902493" cy="1066174"/>
          </a:xfrm>
          <a:prstGeom prst="rect">
            <a:avLst/>
          </a:prstGeom>
        </p:spPr>
      </p:pic>
      <p:pic>
        <p:nvPicPr>
          <p:cNvPr id="12" name="圖片 11" descr="一張含有 信箋 的圖片&#10;&#10;自動產生的描述">
            <a:extLst>
              <a:ext uri="{FF2B5EF4-FFF2-40B4-BE49-F238E27FC236}">
                <a16:creationId xmlns:a16="http://schemas.microsoft.com/office/drawing/2014/main" xmlns="" id="{409BE993-EC00-4717-A4CD-00E0CEA4BBE0}"/>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r="56336"/>
          <a:stretch/>
        </p:blipFill>
        <p:spPr>
          <a:xfrm>
            <a:off x="2864824" y="2815328"/>
            <a:ext cx="902493" cy="1066174"/>
          </a:xfrm>
          <a:prstGeom prst="rect">
            <a:avLst/>
          </a:prstGeom>
        </p:spPr>
      </p:pic>
    </p:spTree>
    <p:extLst>
      <p:ext uri="{BB962C8B-B14F-4D97-AF65-F5344CB8AC3E}">
        <p14:creationId xmlns:p14="http://schemas.microsoft.com/office/powerpoint/2010/main" val="1590591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不同層次看課程</a:t>
            </a:r>
          </a:p>
        </p:txBody>
      </p:sp>
      <p:grpSp>
        <p:nvGrpSpPr>
          <p:cNvPr id="18" name="群組 17">
            <a:extLst>
              <a:ext uri="{FF2B5EF4-FFF2-40B4-BE49-F238E27FC236}">
                <a16:creationId xmlns:a16="http://schemas.microsoft.com/office/drawing/2014/main" xmlns="" id="{74CC4159-A6B9-46B8-9CD0-4A902D1F76F7}"/>
              </a:ext>
            </a:extLst>
          </p:cNvPr>
          <p:cNvGrpSpPr/>
          <p:nvPr/>
        </p:nvGrpSpPr>
        <p:grpSpPr>
          <a:xfrm>
            <a:off x="655704" y="5187993"/>
            <a:ext cx="8011886" cy="1412590"/>
            <a:chOff x="0" y="2482850"/>
            <a:chExt cx="6096000" cy="676275"/>
          </a:xfrm>
        </p:grpSpPr>
        <p:sp>
          <p:nvSpPr>
            <p:cNvPr id="46" name="矩形: 圓角 45">
              <a:extLst>
                <a:ext uri="{FF2B5EF4-FFF2-40B4-BE49-F238E27FC236}">
                  <a16:creationId xmlns:a16="http://schemas.microsoft.com/office/drawing/2014/main" xmlns="" id="{1EFFD089-B2DD-4CFB-9FA2-D3414236095D}"/>
                </a:ext>
              </a:extLst>
            </p:cNvPr>
            <p:cNvSpPr/>
            <p:nvPr/>
          </p:nvSpPr>
          <p:spPr>
            <a:xfrm>
              <a:off x="0" y="2482850"/>
              <a:ext cx="6096000" cy="676275"/>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47" name="矩形: 圓角 4">
              <a:extLst>
                <a:ext uri="{FF2B5EF4-FFF2-40B4-BE49-F238E27FC236}">
                  <a16:creationId xmlns:a16="http://schemas.microsoft.com/office/drawing/2014/main" xmlns="" id="{71A60343-EC10-469C-8DB0-BBE149B41791}"/>
                </a:ext>
              </a:extLst>
            </p:cNvPr>
            <p:cNvSpPr txBox="1"/>
            <p:nvPr/>
          </p:nvSpPr>
          <p:spPr>
            <a:xfrm>
              <a:off x="0" y="2482850"/>
              <a:ext cx="1828800" cy="6762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zh-TW" altLang="en-US" sz="4000" kern="1200" dirty="0">
                  <a:latin typeface="標楷體" panose="03000509000000000000" pitchFamily="65" charset="-120"/>
                  <a:ea typeface="標楷體" panose="03000509000000000000" pitchFamily="65" charset="-120"/>
                </a:rPr>
                <a:t>課堂</a:t>
              </a:r>
            </a:p>
          </p:txBody>
        </p:sp>
      </p:grpSp>
      <p:grpSp>
        <p:nvGrpSpPr>
          <p:cNvPr id="19" name="群組 18">
            <a:extLst>
              <a:ext uri="{FF2B5EF4-FFF2-40B4-BE49-F238E27FC236}">
                <a16:creationId xmlns:a16="http://schemas.microsoft.com/office/drawing/2014/main" xmlns="" id="{8879AFC6-394F-41E8-9CEC-C7BFE3E421A7}"/>
              </a:ext>
            </a:extLst>
          </p:cNvPr>
          <p:cNvGrpSpPr/>
          <p:nvPr/>
        </p:nvGrpSpPr>
        <p:grpSpPr>
          <a:xfrm>
            <a:off x="655704" y="3539971"/>
            <a:ext cx="8011886" cy="1412590"/>
            <a:chOff x="0" y="1693862"/>
            <a:chExt cx="6096000" cy="676275"/>
          </a:xfrm>
        </p:grpSpPr>
        <p:sp>
          <p:nvSpPr>
            <p:cNvPr id="44" name="矩形: 圓角 43">
              <a:extLst>
                <a:ext uri="{FF2B5EF4-FFF2-40B4-BE49-F238E27FC236}">
                  <a16:creationId xmlns:a16="http://schemas.microsoft.com/office/drawing/2014/main" xmlns="" id="{4115B28D-CB0B-4617-8B65-5B5B0D7F41AD}"/>
                </a:ext>
              </a:extLst>
            </p:cNvPr>
            <p:cNvSpPr/>
            <p:nvPr/>
          </p:nvSpPr>
          <p:spPr>
            <a:xfrm>
              <a:off x="0" y="1693862"/>
              <a:ext cx="6096000" cy="676275"/>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45" name="矩形: 圓角 6">
              <a:extLst>
                <a:ext uri="{FF2B5EF4-FFF2-40B4-BE49-F238E27FC236}">
                  <a16:creationId xmlns:a16="http://schemas.microsoft.com/office/drawing/2014/main" xmlns="" id="{272B7694-2DC3-42FF-B42D-556960C55156}"/>
                </a:ext>
              </a:extLst>
            </p:cNvPr>
            <p:cNvSpPr txBox="1"/>
            <p:nvPr/>
          </p:nvSpPr>
          <p:spPr>
            <a:xfrm>
              <a:off x="0" y="1693862"/>
              <a:ext cx="1828800" cy="6762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zh-TW" altLang="en-US" sz="4000" kern="1200" dirty="0">
                  <a:latin typeface="標楷體" panose="03000509000000000000" pitchFamily="65" charset="-120"/>
                  <a:ea typeface="標楷體" panose="03000509000000000000" pitchFamily="65" charset="-120"/>
                </a:rPr>
                <a:t>學校</a:t>
              </a:r>
            </a:p>
          </p:txBody>
        </p:sp>
      </p:grpSp>
      <p:grpSp>
        <p:nvGrpSpPr>
          <p:cNvPr id="20" name="群組 19">
            <a:extLst>
              <a:ext uri="{FF2B5EF4-FFF2-40B4-BE49-F238E27FC236}">
                <a16:creationId xmlns:a16="http://schemas.microsoft.com/office/drawing/2014/main" xmlns="" id="{6124DDAB-27FB-4E44-A30B-AD5917F74D05}"/>
              </a:ext>
            </a:extLst>
          </p:cNvPr>
          <p:cNvGrpSpPr/>
          <p:nvPr/>
        </p:nvGrpSpPr>
        <p:grpSpPr>
          <a:xfrm>
            <a:off x="655704" y="1110322"/>
            <a:ext cx="8011886" cy="2194218"/>
            <a:chOff x="0" y="904874"/>
            <a:chExt cx="6096000" cy="676275"/>
          </a:xfrm>
        </p:grpSpPr>
        <p:sp>
          <p:nvSpPr>
            <p:cNvPr id="42" name="矩形: 圓角 41">
              <a:extLst>
                <a:ext uri="{FF2B5EF4-FFF2-40B4-BE49-F238E27FC236}">
                  <a16:creationId xmlns:a16="http://schemas.microsoft.com/office/drawing/2014/main" xmlns="" id="{489DC767-50B9-405C-ADEF-41FD45A4A2B3}"/>
                </a:ext>
              </a:extLst>
            </p:cNvPr>
            <p:cNvSpPr/>
            <p:nvPr/>
          </p:nvSpPr>
          <p:spPr>
            <a:xfrm>
              <a:off x="0" y="904874"/>
              <a:ext cx="6096000" cy="676275"/>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43" name="矩形: 圓角 8">
              <a:extLst>
                <a:ext uri="{FF2B5EF4-FFF2-40B4-BE49-F238E27FC236}">
                  <a16:creationId xmlns:a16="http://schemas.microsoft.com/office/drawing/2014/main" xmlns="" id="{157A1734-F6D1-4C5D-9770-E2DB7B82BFA9}"/>
                </a:ext>
              </a:extLst>
            </p:cNvPr>
            <p:cNvSpPr txBox="1"/>
            <p:nvPr/>
          </p:nvSpPr>
          <p:spPr>
            <a:xfrm>
              <a:off x="0" y="904874"/>
              <a:ext cx="1828800" cy="6762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zh-TW" altLang="en-US" sz="4000" kern="1200" dirty="0">
                  <a:latin typeface="標楷體" panose="03000509000000000000" pitchFamily="65" charset="-120"/>
                  <a:ea typeface="標楷體" panose="03000509000000000000" pitchFamily="65" charset="-120"/>
                </a:rPr>
                <a:t>國家</a:t>
              </a:r>
            </a:p>
          </p:txBody>
        </p:sp>
      </p:grpSp>
      <p:grpSp>
        <p:nvGrpSpPr>
          <p:cNvPr id="22" name="群組 21">
            <a:extLst>
              <a:ext uri="{FF2B5EF4-FFF2-40B4-BE49-F238E27FC236}">
                <a16:creationId xmlns:a16="http://schemas.microsoft.com/office/drawing/2014/main" xmlns="" id="{0EBD9DD8-E82E-4126-A92B-E11EFCA2A0AC}"/>
              </a:ext>
            </a:extLst>
          </p:cNvPr>
          <p:cNvGrpSpPr/>
          <p:nvPr/>
        </p:nvGrpSpPr>
        <p:grpSpPr>
          <a:xfrm>
            <a:off x="2952369" y="3657686"/>
            <a:ext cx="2326191" cy="1177157"/>
            <a:chOff x="1846853" y="1750218"/>
            <a:chExt cx="1911278" cy="563562"/>
          </a:xfrm>
        </p:grpSpPr>
        <p:sp>
          <p:nvSpPr>
            <p:cNvPr id="38" name="矩形: 圓角 37">
              <a:extLst>
                <a:ext uri="{FF2B5EF4-FFF2-40B4-BE49-F238E27FC236}">
                  <a16:creationId xmlns:a16="http://schemas.microsoft.com/office/drawing/2014/main" xmlns="" id="{3D179927-6E1F-479F-BACD-BB7473E8C6D0}"/>
                </a:ext>
              </a:extLst>
            </p:cNvPr>
            <p:cNvSpPr/>
            <p:nvPr/>
          </p:nvSpPr>
          <p:spPr>
            <a:xfrm>
              <a:off x="1846853" y="1750218"/>
              <a:ext cx="1911277" cy="563562"/>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9" name="矩形: 圓角 12">
              <a:extLst>
                <a:ext uri="{FF2B5EF4-FFF2-40B4-BE49-F238E27FC236}">
                  <a16:creationId xmlns:a16="http://schemas.microsoft.com/office/drawing/2014/main" xmlns="" id="{C64A9710-7A23-4B43-90D9-5156E6EB471B}"/>
                </a:ext>
              </a:extLst>
            </p:cNvPr>
            <p:cNvSpPr txBox="1"/>
            <p:nvPr/>
          </p:nvSpPr>
          <p:spPr>
            <a:xfrm>
              <a:off x="1846853" y="1763043"/>
              <a:ext cx="1911278" cy="530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課程計畫</a:t>
              </a:r>
            </a:p>
          </p:txBody>
        </p:sp>
      </p:grpSp>
      <p:grpSp>
        <p:nvGrpSpPr>
          <p:cNvPr id="23" name="群組 22">
            <a:extLst>
              <a:ext uri="{FF2B5EF4-FFF2-40B4-BE49-F238E27FC236}">
                <a16:creationId xmlns:a16="http://schemas.microsoft.com/office/drawing/2014/main" xmlns="" id="{FA9EA6F3-A29E-4A31-9BB2-2BE0EC4C13FA}"/>
              </a:ext>
            </a:extLst>
          </p:cNvPr>
          <p:cNvGrpSpPr/>
          <p:nvPr/>
        </p:nvGrpSpPr>
        <p:grpSpPr>
          <a:xfrm>
            <a:off x="2930675" y="5305709"/>
            <a:ext cx="1111022" cy="1177157"/>
            <a:chOff x="1830347" y="2539206"/>
            <a:chExt cx="845343" cy="563562"/>
          </a:xfrm>
        </p:grpSpPr>
        <p:sp>
          <p:nvSpPr>
            <p:cNvPr id="36" name="矩形: 圓角 35">
              <a:extLst>
                <a:ext uri="{FF2B5EF4-FFF2-40B4-BE49-F238E27FC236}">
                  <a16:creationId xmlns:a16="http://schemas.microsoft.com/office/drawing/2014/main" xmlns="" id="{0D169EB8-D86C-45F7-9463-611D9A5E3389}"/>
                </a:ext>
              </a:extLst>
            </p:cNvPr>
            <p:cNvSpPr/>
            <p:nvPr/>
          </p:nvSpPr>
          <p:spPr>
            <a:xfrm>
              <a:off x="1830347" y="2539206"/>
              <a:ext cx="845343" cy="563562"/>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矩形: 圓角 14">
              <a:extLst>
                <a:ext uri="{FF2B5EF4-FFF2-40B4-BE49-F238E27FC236}">
                  <a16:creationId xmlns:a16="http://schemas.microsoft.com/office/drawing/2014/main" xmlns="" id="{142E2ECE-6FD3-44A6-86C7-89C42C501DE1}"/>
                </a:ext>
              </a:extLst>
            </p:cNvPr>
            <p:cNvSpPr txBox="1"/>
            <p:nvPr/>
          </p:nvSpPr>
          <p:spPr>
            <a:xfrm>
              <a:off x="1846853" y="2555712"/>
              <a:ext cx="812331" cy="530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教材</a:t>
              </a:r>
            </a:p>
          </p:txBody>
        </p:sp>
      </p:grpSp>
      <p:grpSp>
        <p:nvGrpSpPr>
          <p:cNvPr id="24" name="群組 23">
            <a:extLst>
              <a:ext uri="{FF2B5EF4-FFF2-40B4-BE49-F238E27FC236}">
                <a16:creationId xmlns:a16="http://schemas.microsoft.com/office/drawing/2014/main" xmlns="" id="{FFEA5EB8-B1B0-4A0F-8D75-B41E0701F726}"/>
              </a:ext>
            </a:extLst>
          </p:cNvPr>
          <p:cNvGrpSpPr/>
          <p:nvPr/>
        </p:nvGrpSpPr>
        <p:grpSpPr>
          <a:xfrm>
            <a:off x="4129117" y="5305709"/>
            <a:ext cx="1111022" cy="1177157"/>
            <a:chOff x="2929294" y="2539206"/>
            <a:chExt cx="845343" cy="563562"/>
          </a:xfrm>
        </p:grpSpPr>
        <p:sp>
          <p:nvSpPr>
            <p:cNvPr id="34" name="矩形: 圓角 33">
              <a:extLst>
                <a:ext uri="{FF2B5EF4-FFF2-40B4-BE49-F238E27FC236}">
                  <a16:creationId xmlns:a16="http://schemas.microsoft.com/office/drawing/2014/main" xmlns="" id="{604CE43A-0292-45EB-80B8-734547920C21}"/>
                </a:ext>
              </a:extLst>
            </p:cNvPr>
            <p:cNvSpPr/>
            <p:nvPr/>
          </p:nvSpPr>
          <p:spPr>
            <a:xfrm>
              <a:off x="2929294" y="2539206"/>
              <a:ext cx="845343" cy="563562"/>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矩形: 圓角 16">
              <a:extLst>
                <a:ext uri="{FF2B5EF4-FFF2-40B4-BE49-F238E27FC236}">
                  <a16:creationId xmlns:a16="http://schemas.microsoft.com/office/drawing/2014/main" xmlns="" id="{D20DF166-4049-482E-A526-62C695760AA1}"/>
                </a:ext>
              </a:extLst>
            </p:cNvPr>
            <p:cNvSpPr txBox="1"/>
            <p:nvPr/>
          </p:nvSpPr>
          <p:spPr>
            <a:xfrm>
              <a:off x="2945800" y="2555712"/>
              <a:ext cx="812331" cy="530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教學</a:t>
              </a:r>
            </a:p>
          </p:txBody>
        </p:sp>
      </p:grpSp>
      <p:grpSp>
        <p:nvGrpSpPr>
          <p:cNvPr id="25" name="群組 24">
            <a:extLst>
              <a:ext uri="{FF2B5EF4-FFF2-40B4-BE49-F238E27FC236}">
                <a16:creationId xmlns:a16="http://schemas.microsoft.com/office/drawing/2014/main" xmlns="" id="{CF7AC4D4-9135-47F9-BF7E-0FA73A2DFA2D}"/>
              </a:ext>
            </a:extLst>
          </p:cNvPr>
          <p:cNvGrpSpPr/>
          <p:nvPr/>
        </p:nvGrpSpPr>
        <p:grpSpPr>
          <a:xfrm>
            <a:off x="5387673" y="3657686"/>
            <a:ext cx="2326191" cy="1177157"/>
            <a:chOff x="4044747" y="1750218"/>
            <a:chExt cx="1911278" cy="563562"/>
          </a:xfrm>
        </p:grpSpPr>
        <p:sp>
          <p:nvSpPr>
            <p:cNvPr id="32" name="矩形: 圓角 31">
              <a:extLst>
                <a:ext uri="{FF2B5EF4-FFF2-40B4-BE49-F238E27FC236}">
                  <a16:creationId xmlns:a16="http://schemas.microsoft.com/office/drawing/2014/main" xmlns="" id="{F372CE1A-3AEB-48C3-B85C-CD467C30B547}"/>
                </a:ext>
              </a:extLst>
            </p:cNvPr>
            <p:cNvSpPr/>
            <p:nvPr/>
          </p:nvSpPr>
          <p:spPr>
            <a:xfrm>
              <a:off x="4044747" y="1750218"/>
              <a:ext cx="1911277" cy="563562"/>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3" name="矩形: 圓角 18">
              <a:extLst>
                <a:ext uri="{FF2B5EF4-FFF2-40B4-BE49-F238E27FC236}">
                  <a16:creationId xmlns:a16="http://schemas.microsoft.com/office/drawing/2014/main" xmlns="" id="{55164234-CB6C-4A0B-ACD3-9382AE4DDE70}"/>
                </a:ext>
              </a:extLst>
            </p:cNvPr>
            <p:cNvSpPr txBox="1"/>
            <p:nvPr/>
          </p:nvSpPr>
          <p:spPr>
            <a:xfrm>
              <a:off x="4044747" y="1763043"/>
              <a:ext cx="1911278" cy="530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教科書</a:t>
              </a:r>
              <a:r>
                <a:rPr lang="en-US" altLang="zh-TW" sz="2800" kern="1200" dirty="0">
                  <a:latin typeface="標楷體" panose="03000509000000000000" pitchFamily="65" charset="-120"/>
                  <a:ea typeface="標楷體" panose="03000509000000000000" pitchFamily="65" charset="-120"/>
                </a:rPr>
                <a:t>/</a:t>
              </a:r>
              <a:r>
                <a:rPr lang="zh-TW" altLang="en-US" sz="2800" kern="1200" dirty="0">
                  <a:latin typeface="標楷體" panose="03000509000000000000" pitchFamily="65" charset="-120"/>
                  <a:ea typeface="標楷體" panose="03000509000000000000" pitchFamily="65" charset="-120"/>
                </a:rPr>
                <a:t>教材</a:t>
              </a:r>
            </a:p>
          </p:txBody>
        </p:sp>
      </p:grpSp>
      <p:grpSp>
        <p:nvGrpSpPr>
          <p:cNvPr id="26" name="群組 25">
            <a:extLst>
              <a:ext uri="{FF2B5EF4-FFF2-40B4-BE49-F238E27FC236}">
                <a16:creationId xmlns:a16="http://schemas.microsoft.com/office/drawing/2014/main" xmlns="" id="{D203AE0D-9F39-4416-B435-ED66123AC0E9}"/>
              </a:ext>
            </a:extLst>
          </p:cNvPr>
          <p:cNvGrpSpPr/>
          <p:nvPr/>
        </p:nvGrpSpPr>
        <p:grpSpPr>
          <a:xfrm>
            <a:off x="5365980" y="5305709"/>
            <a:ext cx="1111022" cy="1177157"/>
            <a:chOff x="4028241" y="2539206"/>
            <a:chExt cx="845343" cy="563562"/>
          </a:xfrm>
        </p:grpSpPr>
        <p:sp>
          <p:nvSpPr>
            <p:cNvPr id="30" name="矩形: 圓角 29">
              <a:extLst>
                <a:ext uri="{FF2B5EF4-FFF2-40B4-BE49-F238E27FC236}">
                  <a16:creationId xmlns:a16="http://schemas.microsoft.com/office/drawing/2014/main" xmlns="" id="{BEA2C2A1-32D0-4F33-A153-DE7FE007248A}"/>
                </a:ext>
              </a:extLst>
            </p:cNvPr>
            <p:cNvSpPr/>
            <p:nvPr/>
          </p:nvSpPr>
          <p:spPr>
            <a:xfrm>
              <a:off x="4028241" y="2539206"/>
              <a:ext cx="845343" cy="563562"/>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1" name="矩形: 圓角 20">
              <a:extLst>
                <a:ext uri="{FF2B5EF4-FFF2-40B4-BE49-F238E27FC236}">
                  <a16:creationId xmlns:a16="http://schemas.microsoft.com/office/drawing/2014/main" xmlns="" id="{A608BA22-6449-43B3-A549-4AB8E68ED2B8}"/>
                </a:ext>
              </a:extLst>
            </p:cNvPr>
            <p:cNvSpPr txBox="1"/>
            <p:nvPr/>
          </p:nvSpPr>
          <p:spPr>
            <a:xfrm>
              <a:off x="4044747" y="2555712"/>
              <a:ext cx="812331" cy="530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評量</a:t>
              </a:r>
            </a:p>
          </p:txBody>
        </p:sp>
      </p:grpSp>
      <p:grpSp>
        <p:nvGrpSpPr>
          <p:cNvPr id="27" name="群組 26">
            <a:extLst>
              <a:ext uri="{FF2B5EF4-FFF2-40B4-BE49-F238E27FC236}">
                <a16:creationId xmlns:a16="http://schemas.microsoft.com/office/drawing/2014/main" xmlns="" id="{FC0A03BD-BD33-48BB-BE4D-07E2C45EDE06}"/>
              </a:ext>
            </a:extLst>
          </p:cNvPr>
          <p:cNvGrpSpPr/>
          <p:nvPr/>
        </p:nvGrpSpPr>
        <p:grpSpPr>
          <a:xfrm>
            <a:off x="6602842" y="5305709"/>
            <a:ext cx="1111022" cy="1177157"/>
            <a:chOff x="5127188" y="2539206"/>
            <a:chExt cx="845343" cy="563562"/>
          </a:xfrm>
        </p:grpSpPr>
        <p:sp>
          <p:nvSpPr>
            <p:cNvPr id="28" name="矩形: 圓角 27">
              <a:extLst>
                <a:ext uri="{FF2B5EF4-FFF2-40B4-BE49-F238E27FC236}">
                  <a16:creationId xmlns:a16="http://schemas.microsoft.com/office/drawing/2014/main" xmlns="" id="{DBD30DDE-1163-44C0-975B-192200A3D409}"/>
                </a:ext>
              </a:extLst>
            </p:cNvPr>
            <p:cNvSpPr/>
            <p:nvPr/>
          </p:nvSpPr>
          <p:spPr>
            <a:xfrm>
              <a:off x="5127188" y="2539206"/>
              <a:ext cx="845343" cy="563562"/>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9" name="矩形: 圓角 22">
              <a:extLst>
                <a:ext uri="{FF2B5EF4-FFF2-40B4-BE49-F238E27FC236}">
                  <a16:creationId xmlns:a16="http://schemas.microsoft.com/office/drawing/2014/main" xmlns="" id="{724DD56E-CCA8-4625-ADCC-767D66319F59}"/>
                </a:ext>
              </a:extLst>
            </p:cNvPr>
            <p:cNvSpPr txBox="1"/>
            <p:nvPr/>
          </p:nvSpPr>
          <p:spPr>
            <a:xfrm>
              <a:off x="5143694" y="2555712"/>
              <a:ext cx="812331" cy="530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環境</a:t>
              </a:r>
            </a:p>
          </p:txBody>
        </p:sp>
      </p:grpSp>
      <p:sp>
        <p:nvSpPr>
          <p:cNvPr id="51" name="梯形 50">
            <a:extLst>
              <a:ext uri="{FF2B5EF4-FFF2-40B4-BE49-F238E27FC236}">
                <a16:creationId xmlns:a16="http://schemas.microsoft.com/office/drawing/2014/main" xmlns="" id="{0A0AEA2B-3E8B-414D-93D9-2C66F62666F9}"/>
              </a:ext>
            </a:extLst>
          </p:cNvPr>
          <p:cNvSpPr/>
          <p:nvPr/>
        </p:nvSpPr>
        <p:spPr>
          <a:xfrm>
            <a:off x="2952369" y="2120828"/>
            <a:ext cx="2235644" cy="959222"/>
          </a:xfrm>
          <a:prstGeom prst="trapezoid">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latin typeface="標楷體" panose="03000509000000000000" pitchFamily="65" charset="-120"/>
                <a:ea typeface="標楷體" panose="03000509000000000000" pitchFamily="65" charset="-120"/>
              </a:rPr>
              <a:t>領綱</a:t>
            </a:r>
          </a:p>
        </p:txBody>
      </p:sp>
      <p:sp>
        <p:nvSpPr>
          <p:cNvPr id="52" name="梯形 51">
            <a:extLst>
              <a:ext uri="{FF2B5EF4-FFF2-40B4-BE49-F238E27FC236}">
                <a16:creationId xmlns:a16="http://schemas.microsoft.com/office/drawing/2014/main" xmlns="" id="{9399C1C5-91AD-40BC-8BB3-FDA6E51C8054}"/>
              </a:ext>
            </a:extLst>
          </p:cNvPr>
          <p:cNvSpPr/>
          <p:nvPr/>
        </p:nvSpPr>
        <p:spPr>
          <a:xfrm>
            <a:off x="5433021" y="2127232"/>
            <a:ext cx="2235644" cy="959222"/>
          </a:xfrm>
          <a:prstGeom prst="trapezoid">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latin typeface="標楷體" panose="03000509000000000000" pitchFamily="65" charset="-120"/>
                <a:ea typeface="標楷體" panose="03000509000000000000" pitchFamily="65" charset="-120"/>
              </a:rPr>
              <a:t>實施規範</a:t>
            </a:r>
          </a:p>
        </p:txBody>
      </p:sp>
      <p:sp>
        <p:nvSpPr>
          <p:cNvPr id="50" name="梯形 49">
            <a:extLst>
              <a:ext uri="{FF2B5EF4-FFF2-40B4-BE49-F238E27FC236}">
                <a16:creationId xmlns:a16="http://schemas.microsoft.com/office/drawing/2014/main" xmlns="" id="{2A605F9D-3211-4234-8932-F249A50F842F}"/>
              </a:ext>
            </a:extLst>
          </p:cNvPr>
          <p:cNvSpPr/>
          <p:nvPr/>
        </p:nvSpPr>
        <p:spPr>
          <a:xfrm>
            <a:off x="2952369" y="1242123"/>
            <a:ext cx="4716296" cy="959222"/>
          </a:xfrm>
          <a:prstGeom prst="trapezoid">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latin typeface="標楷體" panose="03000509000000000000" pitchFamily="65" charset="-120"/>
                <a:ea typeface="標楷體" panose="03000509000000000000" pitchFamily="65" charset="-120"/>
              </a:rPr>
              <a:t>總綱</a:t>
            </a:r>
          </a:p>
        </p:txBody>
      </p:sp>
    </p:spTree>
    <p:extLst>
      <p:ext uri="{BB962C8B-B14F-4D97-AF65-F5344CB8AC3E}">
        <p14:creationId xmlns:p14="http://schemas.microsoft.com/office/powerpoint/2010/main" val="2806904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C9B742B3-5AC0-4471-A92A-0FEE787239F7}"/>
              </a:ext>
            </a:extLst>
          </p:cNvPr>
          <p:cNvSpPr/>
          <p:nvPr/>
        </p:nvSpPr>
        <p:spPr>
          <a:xfrm>
            <a:off x="1438918" y="2112461"/>
            <a:ext cx="6374122" cy="2347779"/>
          </a:xfrm>
          <a:prstGeom prst="rect">
            <a:avLst/>
          </a:prstGeom>
          <a:no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CA0AC9DB-D0FF-4E68-A590-10801BC926B6}"/>
              </a:ext>
            </a:extLst>
          </p:cNvPr>
          <p:cNvSpPr/>
          <p:nvPr/>
        </p:nvSpPr>
        <p:spPr>
          <a:xfrm>
            <a:off x="1829461" y="2461117"/>
            <a:ext cx="5606941" cy="1688499"/>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7">
            <a:extLst>
              <a:ext uri="{FF2B5EF4-FFF2-40B4-BE49-F238E27FC236}">
                <a16:creationId xmlns:a16="http://schemas.microsoft.com/office/drawing/2014/main" xmlns="" id="{D112B39A-C1E0-4C5C-B50B-907B4620DCEB}"/>
              </a:ext>
            </a:extLst>
          </p:cNvPr>
          <p:cNvSpPr txBox="1"/>
          <p:nvPr/>
        </p:nvSpPr>
        <p:spPr>
          <a:xfrm>
            <a:off x="2558688" y="2430190"/>
            <a:ext cx="4248512" cy="1107996"/>
          </a:xfrm>
          <a:prstGeom prst="rect">
            <a:avLst/>
          </a:prstGeom>
          <a:noFill/>
        </p:spPr>
        <p:txBody>
          <a:bodyPr wrap="square" rtlCol="0">
            <a:spAutoFit/>
          </a:bodyPr>
          <a:lstStyle/>
          <a:p>
            <a:pPr algn="ctr"/>
            <a:r>
              <a:rPr lang="en-US" altLang="zh-CN" sz="6600" b="1" dirty="0">
                <a:solidFill>
                  <a:schemeClr val="bg1"/>
                </a:solidFill>
              </a:rPr>
              <a:t>PART</a:t>
            </a:r>
            <a:r>
              <a:rPr lang="zh-TW" altLang="en-US" sz="6600" b="1" dirty="0">
                <a:solidFill>
                  <a:schemeClr val="bg1"/>
                </a:solidFill>
              </a:rPr>
              <a:t>  </a:t>
            </a:r>
            <a:r>
              <a:rPr lang="en-US" altLang="zh-TW" sz="6600" b="1" dirty="0">
                <a:solidFill>
                  <a:schemeClr val="bg1"/>
                </a:solidFill>
              </a:rPr>
              <a:t>II</a:t>
            </a:r>
            <a:endParaRPr lang="zh-CN" altLang="en-US" sz="6600" b="1" dirty="0">
              <a:solidFill>
                <a:schemeClr val="bg1"/>
              </a:solidFill>
            </a:endParaRPr>
          </a:p>
        </p:txBody>
      </p:sp>
      <p:sp>
        <p:nvSpPr>
          <p:cNvPr id="15" name="文本框 8">
            <a:extLst>
              <a:ext uri="{FF2B5EF4-FFF2-40B4-BE49-F238E27FC236}">
                <a16:creationId xmlns:a16="http://schemas.microsoft.com/office/drawing/2014/main" xmlns="" id="{CC6444EA-4DA9-4265-BDC4-B6BB13A93419}"/>
              </a:ext>
            </a:extLst>
          </p:cNvPr>
          <p:cNvSpPr txBox="1"/>
          <p:nvPr/>
        </p:nvSpPr>
        <p:spPr>
          <a:xfrm>
            <a:off x="2119777" y="3149600"/>
            <a:ext cx="5063343" cy="1107996"/>
          </a:xfrm>
          <a:prstGeom prst="rect">
            <a:avLst/>
          </a:prstGeom>
          <a:noFill/>
        </p:spPr>
        <p:txBody>
          <a:bodyPr wrap="square" rtlCol="0">
            <a:spAutoFit/>
          </a:bodyPr>
          <a:lstStyle/>
          <a:p>
            <a:pPr lvl="0" algn="ctr">
              <a:lnSpc>
                <a:spcPct val="150000"/>
              </a:lnSpc>
            </a:pPr>
            <a:r>
              <a:rPr lang="zh-TW" altLang="en-US" sz="4400" dirty="0">
                <a:solidFill>
                  <a:schemeClr val="bg1"/>
                </a:solidFill>
              </a:rPr>
              <a:t>課程調整的規定</a:t>
            </a:r>
            <a:endParaRPr lang="zh-CN" altLang="en-US" sz="4400" dirty="0">
              <a:solidFill>
                <a:schemeClr val="bg1"/>
              </a:solidFill>
            </a:endParaRPr>
          </a:p>
        </p:txBody>
      </p:sp>
      <p:pic>
        <p:nvPicPr>
          <p:cNvPr id="16" name="图片 4">
            <a:extLst>
              <a:ext uri="{FF2B5EF4-FFF2-40B4-BE49-F238E27FC236}">
                <a16:creationId xmlns:a16="http://schemas.microsoft.com/office/drawing/2014/main" xmlns="" id="{5130BFA4-1C08-4BEA-A6F4-8921103959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39" t="6283" r="72507" b="80180"/>
          <a:stretch/>
        </p:blipFill>
        <p:spPr>
          <a:xfrm flipH="1">
            <a:off x="1367798" y="1600092"/>
            <a:ext cx="617726" cy="492049"/>
          </a:xfrm>
          <a:prstGeom prst="rect">
            <a:avLst/>
          </a:prstGeom>
        </p:spPr>
      </p:pic>
      <p:pic>
        <p:nvPicPr>
          <p:cNvPr id="17" name="图片 4">
            <a:extLst>
              <a:ext uri="{FF2B5EF4-FFF2-40B4-BE49-F238E27FC236}">
                <a16:creationId xmlns:a16="http://schemas.microsoft.com/office/drawing/2014/main" xmlns="" id="{5130BFA4-1C08-4BEA-A6F4-8921103959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39" t="6283" r="72507" b="80180"/>
          <a:stretch/>
        </p:blipFill>
        <p:spPr>
          <a:xfrm>
            <a:off x="912366" y="1661052"/>
            <a:ext cx="546872" cy="492049"/>
          </a:xfrm>
          <a:prstGeom prst="rect">
            <a:avLst/>
          </a:prstGeom>
        </p:spPr>
      </p:pic>
    </p:spTree>
    <p:extLst>
      <p:ext uri="{BB962C8B-B14F-4D97-AF65-F5344CB8AC3E}">
        <p14:creationId xmlns:p14="http://schemas.microsoft.com/office/powerpoint/2010/main" val="2810983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CA0AC9DB-D0FF-4E68-A590-10801BC926B6}"/>
              </a:ext>
            </a:extLst>
          </p:cNvPr>
          <p:cNvSpPr/>
          <p:nvPr/>
        </p:nvSpPr>
        <p:spPr>
          <a:xfrm>
            <a:off x="776913" y="221366"/>
            <a:ext cx="3845887"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課程調整的規定</a:t>
            </a:r>
            <a:endParaRPr lang="zh-CN" altLang="en-US" sz="4000" b="1" dirty="0">
              <a:solidFill>
                <a:schemeClr val="bg1"/>
              </a:solidFill>
              <a:latin typeface="微軟正黑體"/>
              <a:ea typeface="微軟正黑體"/>
              <a:cs typeface="微軟正黑體"/>
            </a:endParaRPr>
          </a:p>
        </p:txBody>
      </p:sp>
      <p:sp>
        <p:nvSpPr>
          <p:cNvPr id="5" name="矩形 4"/>
          <p:cNvSpPr/>
          <p:nvPr/>
        </p:nvSpPr>
        <p:spPr>
          <a:xfrm>
            <a:off x="817551" y="251846"/>
            <a:ext cx="3744000"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nvGrpSpPr>
          <p:cNvPr id="30" name="Group 48418"/>
          <p:cNvGrpSpPr/>
          <p:nvPr/>
        </p:nvGrpSpPr>
        <p:grpSpPr>
          <a:xfrm>
            <a:off x="4937760" y="4448508"/>
            <a:ext cx="4131495" cy="1804111"/>
            <a:chOff x="920970" y="-1443571"/>
            <a:chExt cx="4459948" cy="2337426"/>
          </a:xfrm>
        </p:grpSpPr>
        <p:sp>
          <p:nvSpPr>
            <p:cNvPr id="40" name="Shape 48416"/>
            <p:cNvSpPr/>
            <p:nvPr/>
          </p:nvSpPr>
          <p:spPr>
            <a:xfrm>
              <a:off x="1144329" y="-436757"/>
              <a:ext cx="4236589" cy="13306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marL="174625" lvl="0" indent="-174625" algn="just" eaLnBrk="1" hangingPunct="1">
                <a:spcBef>
                  <a:spcPts val="600"/>
                </a:spcBef>
                <a:buFont typeface="Arial" pitchFamily="34" charset="0"/>
                <a:buChar char="•"/>
                <a:defRPr/>
              </a:pPr>
              <a:r>
                <a:rPr kumimoji="0" lang="zh-TW" altLang="en-US" sz="1800" dirty="0">
                  <a:solidFill>
                    <a:srgbClr val="445469"/>
                  </a:solidFill>
                  <a:latin typeface="微软雅黑" panose="020B0503020204020204" pitchFamily="34" charset="-122"/>
                  <a:ea typeface="微软雅黑" panose="020B0503020204020204" pitchFamily="34" charset="-122"/>
                  <a:cs typeface="Lato Light"/>
                </a:rPr>
                <a:t>依學生個別需求彈性調整課程及學習時數，</a:t>
              </a:r>
              <a:r>
                <a:rPr lang="zh-TW" altLang="en-US" sz="1800" dirty="0">
                  <a:solidFill>
                    <a:srgbClr val="445469"/>
                  </a:solidFill>
                  <a:latin typeface="微软雅黑" panose="020B0503020204020204" pitchFamily="34" charset="-122"/>
                  <a:ea typeface="微软雅黑" panose="020B0503020204020204" pitchFamily="34" charset="-122"/>
                  <a:cs typeface="Lato Light"/>
                </a:rPr>
                <a:t>經學校特推會審議通過後為之</a:t>
              </a:r>
              <a:endParaRPr lang="en-US" altLang="zh-TW" sz="1800" dirty="0">
                <a:solidFill>
                  <a:srgbClr val="445469"/>
                </a:solidFill>
                <a:latin typeface="微软雅黑" panose="020B0503020204020204" pitchFamily="34" charset="-122"/>
                <a:ea typeface="微软雅黑" panose="020B0503020204020204" pitchFamily="34" charset="-122"/>
                <a:cs typeface="Lato Light"/>
              </a:endParaRPr>
            </a:p>
            <a:p>
              <a:pPr marL="174625" lvl="0" indent="-174625" algn="just" eaLnBrk="1" hangingPunct="1">
                <a:spcBef>
                  <a:spcPts val="600"/>
                </a:spcBef>
                <a:buFont typeface="Arial" pitchFamily="34" charset="0"/>
                <a:buChar char="•"/>
                <a:defRPr/>
              </a:pPr>
              <a:r>
                <a:rPr kumimoji="0" lang="zh-TW" altLang="en-US" sz="1800" dirty="0">
                  <a:solidFill>
                    <a:srgbClr val="445469"/>
                  </a:solidFill>
                  <a:latin typeface="微软雅黑" panose="020B0503020204020204" pitchFamily="34" charset="-122"/>
                  <a:ea typeface="微软雅黑" panose="020B0503020204020204" pitchFamily="34" charset="-122"/>
                  <a:cs typeface="Lato Light"/>
                </a:rPr>
                <a:t>課程調整包含學習內容、歷程、環境及評量方式</a:t>
              </a:r>
              <a:endParaRPr kumimoji="0" lang="en-US" altLang="zh-CN" sz="1800" dirty="0">
                <a:solidFill>
                  <a:srgbClr val="445469"/>
                </a:solidFill>
                <a:latin typeface="微软雅黑" panose="020B0503020204020204" pitchFamily="34" charset="-122"/>
                <a:ea typeface="微软雅黑" panose="020B0503020204020204" pitchFamily="34" charset="-122"/>
                <a:cs typeface="Lato Light"/>
              </a:endParaRPr>
            </a:p>
          </p:txBody>
        </p:sp>
        <p:sp>
          <p:nvSpPr>
            <p:cNvPr id="41" name="Shape 48417"/>
            <p:cNvSpPr/>
            <p:nvPr/>
          </p:nvSpPr>
          <p:spPr>
            <a:xfrm>
              <a:off x="920970" y="-1443571"/>
              <a:ext cx="4040389" cy="10869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lnSpc>
                  <a:spcPct val="100000"/>
                </a:lnSpc>
                <a:defRPr sz="2500">
                  <a:solidFill>
                    <a:srgbClr val="3483C9"/>
                  </a:solidFill>
                  <a:latin typeface="Helvetica Neue Light"/>
                  <a:ea typeface="Helvetica Neue Light"/>
                  <a:cs typeface="Helvetica Neue Light"/>
                  <a:sym typeface="Helvetica Neue Light"/>
                </a:defRPr>
              </a:lvl1pPr>
            </a:lstStyle>
            <a:p>
              <a:pPr lvl="0" eaLnBrk="1" hangingPunct="1">
                <a:defRPr/>
              </a:pPr>
              <a:r>
                <a:rPr kumimoji="0" lang="en-US" altLang="zh-TW" sz="2200" b="1" dirty="0">
                  <a:solidFill>
                    <a:srgbClr val="A2B932"/>
                  </a:solidFill>
                  <a:latin typeface="+mj-ea"/>
                  <a:ea typeface="+mj-ea"/>
                </a:rPr>
                <a:t>〈</a:t>
              </a:r>
              <a:r>
                <a:rPr kumimoji="0" lang="zh-TW" altLang="en-US" sz="2200" b="1" dirty="0">
                  <a:solidFill>
                    <a:srgbClr val="A2B932"/>
                  </a:solidFill>
                  <a:latin typeface="+mj-ea"/>
                  <a:ea typeface="+mj-ea"/>
                </a:rPr>
                <a:t>特殊教育課程教材教法及評量方式實施辦法</a:t>
              </a:r>
              <a:r>
                <a:rPr kumimoji="0" lang="en-US" altLang="zh-TW" sz="2200" b="1" dirty="0">
                  <a:solidFill>
                    <a:srgbClr val="A2B932"/>
                  </a:solidFill>
                  <a:latin typeface="+mj-ea"/>
                  <a:ea typeface="+mj-ea"/>
                </a:rPr>
                <a:t>〉</a:t>
              </a:r>
              <a:r>
                <a:rPr kumimoji="0" lang="zh-TW" altLang="en-US" sz="2200" b="1" dirty="0">
                  <a:solidFill>
                    <a:srgbClr val="A2B932"/>
                  </a:solidFill>
                  <a:latin typeface="+mj-ea"/>
                  <a:ea typeface="+mj-ea"/>
                </a:rPr>
                <a:t>第</a:t>
              </a:r>
              <a:r>
                <a:rPr kumimoji="0" lang="en-US" altLang="zh-TW" sz="2200" b="1" dirty="0">
                  <a:solidFill>
                    <a:srgbClr val="A2B932"/>
                  </a:solidFill>
                  <a:latin typeface="+mj-ea"/>
                  <a:ea typeface="+mj-ea"/>
                </a:rPr>
                <a:t>4</a:t>
              </a:r>
              <a:r>
                <a:rPr kumimoji="0" lang="zh-TW" altLang="en-US" sz="2200" b="1" dirty="0">
                  <a:solidFill>
                    <a:srgbClr val="A2B932"/>
                  </a:solidFill>
                  <a:latin typeface="+mj-ea"/>
                  <a:ea typeface="+mj-ea"/>
                </a:rPr>
                <a:t>條</a:t>
              </a:r>
              <a:endParaRPr kumimoji="0" lang="zh-CN" altLang="en-US" sz="2200" b="1" dirty="0">
                <a:solidFill>
                  <a:srgbClr val="A2B932"/>
                </a:solidFill>
                <a:latin typeface="+mj-ea"/>
                <a:ea typeface="+mj-ea"/>
              </a:endParaRPr>
            </a:p>
          </p:txBody>
        </p:sp>
      </p:grpSp>
      <p:grpSp>
        <p:nvGrpSpPr>
          <p:cNvPr id="31" name="Group 48421"/>
          <p:cNvGrpSpPr/>
          <p:nvPr/>
        </p:nvGrpSpPr>
        <p:grpSpPr>
          <a:xfrm>
            <a:off x="5453756" y="1043638"/>
            <a:ext cx="3690244" cy="1740205"/>
            <a:chOff x="-1591191" y="-1923488"/>
            <a:chExt cx="4432206" cy="2254628"/>
          </a:xfrm>
        </p:grpSpPr>
        <p:sp>
          <p:nvSpPr>
            <p:cNvPr id="38" name="Shape 48419"/>
            <p:cNvSpPr/>
            <p:nvPr/>
          </p:nvSpPr>
          <p:spPr>
            <a:xfrm>
              <a:off x="-1279643" y="-999470"/>
              <a:ext cx="3837282" cy="13306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marL="174625" indent="-174625">
                <a:spcBef>
                  <a:spcPts val="600"/>
                </a:spcBef>
                <a:buFont typeface="Arial" pitchFamily="34" charset="0"/>
                <a:buChar char="•"/>
                <a:defRPr/>
              </a:pPr>
              <a:r>
                <a:rPr lang="zh-TW" altLang="en-US" sz="1800" dirty="0">
                  <a:solidFill>
                    <a:srgbClr val="445469"/>
                  </a:solidFill>
                  <a:latin typeface="微软雅黑" panose="020B0503020204020204" pitchFamily="34" charset="-122"/>
                  <a:ea typeface="微软雅黑" panose="020B0503020204020204" pitchFamily="34" charset="-122"/>
                  <a:cs typeface="Lato Light"/>
                </a:rPr>
                <a:t>身障教育適性課程：</a:t>
              </a:r>
              <a:r>
                <a:rPr lang="en-US" altLang="zh-TW" sz="1800" dirty="0">
                  <a:solidFill>
                    <a:srgbClr val="445469"/>
                  </a:solidFill>
                  <a:latin typeface="微软雅黑" panose="020B0503020204020204" pitchFamily="34" charset="-122"/>
                  <a:ea typeface="微软雅黑" panose="020B0503020204020204" pitchFamily="34" charset="-122"/>
                  <a:cs typeface="Lato Light"/>
                </a:rPr>
                <a:t/>
              </a:r>
              <a:br>
                <a:rPr lang="en-US" altLang="zh-TW" sz="1800" dirty="0">
                  <a:solidFill>
                    <a:srgbClr val="445469"/>
                  </a:solidFill>
                  <a:latin typeface="微软雅黑" panose="020B0503020204020204" pitchFamily="34" charset="-122"/>
                  <a:ea typeface="微软雅黑" panose="020B0503020204020204" pitchFamily="34" charset="-122"/>
                  <a:cs typeface="Lato Light"/>
                </a:rPr>
              </a:br>
              <a:r>
                <a:rPr lang="zh-TW" altLang="en-US" sz="1800" u="sng" dirty="0">
                  <a:solidFill>
                    <a:srgbClr val="FF0000"/>
                  </a:solidFill>
                </a:rPr>
                <a:t>學業學習</a:t>
              </a:r>
              <a:r>
                <a:rPr lang="en-US" altLang="zh-TW" sz="1800" dirty="0"/>
                <a:t>+</a:t>
              </a:r>
              <a:r>
                <a:rPr lang="zh-TW" altLang="en-US" sz="1800" dirty="0"/>
                <a:t>特殊需求領域課程。</a:t>
              </a:r>
              <a:endParaRPr lang="en-US" altLang="zh-TW" sz="1800" dirty="0">
                <a:solidFill>
                  <a:srgbClr val="445469"/>
                </a:solidFill>
                <a:latin typeface="微软雅黑" panose="020B0503020204020204" pitchFamily="34" charset="-122"/>
                <a:ea typeface="微软雅黑" panose="020B0503020204020204" pitchFamily="34" charset="-122"/>
                <a:cs typeface="Lato Light"/>
              </a:endParaRPr>
            </a:p>
            <a:p>
              <a:pPr marL="174625" indent="-174625">
                <a:spcBef>
                  <a:spcPts val="600"/>
                </a:spcBef>
                <a:buFont typeface="Arial" pitchFamily="34" charset="0"/>
                <a:buChar char="•"/>
                <a:defRPr/>
              </a:pPr>
              <a:r>
                <a:rPr kumimoji="0" lang="zh-TW" altLang="en-US" sz="1800" dirty="0">
                  <a:solidFill>
                    <a:srgbClr val="445469"/>
                  </a:solidFill>
                  <a:latin typeface="微软雅黑" panose="020B0503020204020204" pitchFamily="34" charset="-122"/>
                  <a:ea typeface="微软雅黑" panose="020B0503020204020204" pitchFamily="34" charset="-122"/>
                  <a:cs typeface="Lato Light"/>
                </a:rPr>
                <a:t>資優教育適性課程：</a:t>
              </a:r>
              <a:r>
                <a:rPr kumimoji="0" lang="en-US" altLang="zh-TW" sz="1800" dirty="0">
                  <a:solidFill>
                    <a:srgbClr val="445469"/>
                  </a:solidFill>
                  <a:latin typeface="微软雅黑" panose="020B0503020204020204" pitchFamily="34" charset="-122"/>
                  <a:ea typeface="微软雅黑" panose="020B0503020204020204" pitchFamily="34" charset="-122"/>
                  <a:cs typeface="Lato Light"/>
                </a:rPr>
                <a:t/>
              </a:r>
              <a:br>
                <a:rPr kumimoji="0" lang="en-US" altLang="zh-TW" sz="1800" dirty="0">
                  <a:solidFill>
                    <a:srgbClr val="445469"/>
                  </a:solidFill>
                  <a:latin typeface="微软雅黑" panose="020B0503020204020204" pitchFamily="34" charset="-122"/>
                  <a:ea typeface="微软雅黑" panose="020B0503020204020204" pitchFamily="34" charset="-122"/>
                  <a:cs typeface="Lato Light"/>
                </a:rPr>
              </a:br>
              <a:r>
                <a:rPr lang="zh-TW" altLang="en-US" sz="1800" u="sng" dirty="0">
                  <a:solidFill>
                    <a:srgbClr val="FF0000"/>
                  </a:solidFill>
                </a:rPr>
                <a:t>專長領域之加深、加廣或加速</a:t>
              </a:r>
              <a:r>
                <a:rPr lang="en-US" altLang="zh-TW" sz="1800" dirty="0"/>
                <a:t>+</a:t>
              </a:r>
              <a:r>
                <a:rPr lang="zh-TW" altLang="en-US" sz="1800" dirty="0"/>
                <a:t>特殊需求領域課程。 </a:t>
              </a:r>
              <a:endParaRPr kumimoji="0" lang="en-US" altLang="zh-TW" sz="1800" dirty="0">
                <a:solidFill>
                  <a:srgbClr val="445469"/>
                </a:solidFill>
                <a:latin typeface="微软雅黑" panose="020B0503020204020204" pitchFamily="34" charset="-122"/>
                <a:ea typeface="微软雅黑" panose="020B0503020204020204" pitchFamily="34" charset="-122"/>
                <a:cs typeface="Lato Light"/>
              </a:endParaRPr>
            </a:p>
            <a:p>
              <a:pPr marL="174625" marR="0" indent="-174625" algn="just" eaLnBrk="1" latinLnBrk="0" hangingPunct="1">
                <a:buClrTx/>
                <a:buSzTx/>
                <a:buFont typeface="Arial" pitchFamily="34" charset="0"/>
                <a:buChar char="•"/>
                <a:tabLst/>
                <a:defRPr/>
              </a:pPr>
              <a:endParaRPr kumimoji="0" lang="en-US" altLang="zh-TW" sz="1800" dirty="0">
                <a:solidFill>
                  <a:srgbClr val="445469"/>
                </a:solidFill>
                <a:latin typeface="微软雅黑" panose="020B0503020204020204" pitchFamily="34" charset="-122"/>
                <a:ea typeface="微软雅黑" panose="020B0503020204020204" pitchFamily="34" charset="-122"/>
                <a:cs typeface="Lato Light"/>
              </a:endParaRPr>
            </a:p>
          </p:txBody>
        </p:sp>
        <p:sp>
          <p:nvSpPr>
            <p:cNvPr id="39" name="Shape 48420"/>
            <p:cNvSpPr/>
            <p:nvPr/>
          </p:nvSpPr>
          <p:spPr>
            <a:xfrm>
              <a:off x="-1591191" y="-1923488"/>
              <a:ext cx="4432206" cy="10869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lnSpc>
                  <a:spcPct val="100000"/>
                </a:lnSpc>
                <a:defRPr sz="2500">
                  <a:solidFill>
                    <a:srgbClr val="3483C9"/>
                  </a:solidFill>
                  <a:latin typeface="Helvetica Neue Light"/>
                  <a:ea typeface="Helvetica Neue Light"/>
                  <a:cs typeface="Helvetica Neue Light"/>
                  <a:sym typeface="Helvetica Neue Light"/>
                </a:defRPr>
              </a:lvl1pPr>
            </a:lstStyle>
            <a:p>
              <a:pPr lvl="0">
                <a:defRPr/>
              </a:pPr>
              <a:r>
                <a:rPr lang="en-US" altLang="zh-TW" sz="2200" b="1" dirty="0">
                  <a:solidFill>
                    <a:srgbClr val="3D9077"/>
                  </a:solidFill>
                  <a:latin typeface="+mj-ea"/>
                  <a:ea typeface="+mj-ea"/>
                </a:rPr>
                <a:t>〈</a:t>
              </a:r>
              <a:r>
                <a:rPr lang="zh-TW" altLang="en-US" sz="2200" b="1" dirty="0">
                  <a:solidFill>
                    <a:srgbClr val="3D9077"/>
                  </a:solidFill>
                  <a:latin typeface="+mj-ea"/>
                  <a:ea typeface="+mj-ea"/>
                </a:rPr>
                <a:t>特殊教育課程教材教法及評量方式實施辦法</a:t>
              </a:r>
              <a:r>
                <a:rPr lang="en-US" altLang="zh-TW" sz="2200" b="1" dirty="0">
                  <a:solidFill>
                    <a:srgbClr val="3D9077"/>
                  </a:solidFill>
                  <a:latin typeface="+mj-ea"/>
                  <a:ea typeface="+mj-ea"/>
                </a:rPr>
                <a:t>〉</a:t>
              </a:r>
              <a:r>
                <a:rPr lang="zh-TW" altLang="en-US" sz="2200" b="1" dirty="0">
                  <a:solidFill>
                    <a:srgbClr val="3D9077"/>
                  </a:solidFill>
                  <a:latin typeface="+mj-ea"/>
                  <a:ea typeface="+mj-ea"/>
                </a:rPr>
                <a:t>第</a:t>
              </a:r>
              <a:r>
                <a:rPr lang="en-US" altLang="zh-TW" sz="2200" b="1" dirty="0">
                  <a:solidFill>
                    <a:srgbClr val="3D9077"/>
                  </a:solidFill>
                  <a:latin typeface="+mj-ea"/>
                  <a:ea typeface="+mj-ea"/>
                </a:rPr>
                <a:t>3</a:t>
              </a:r>
              <a:r>
                <a:rPr lang="zh-TW" altLang="en-US" sz="2200" b="1" dirty="0">
                  <a:solidFill>
                    <a:srgbClr val="3D9077"/>
                  </a:solidFill>
                  <a:latin typeface="+mj-ea"/>
                  <a:ea typeface="+mj-ea"/>
                </a:rPr>
                <a:t>條</a:t>
              </a:r>
              <a:endParaRPr lang="zh-CN" altLang="en-US" sz="2200" b="1" dirty="0">
                <a:solidFill>
                  <a:srgbClr val="3D9077"/>
                </a:solidFill>
                <a:latin typeface="+mj-ea"/>
                <a:ea typeface="+mj-ea"/>
              </a:endParaRPr>
            </a:p>
          </p:txBody>
        </p:sp>
      </p:grpSp>
      <p:grpSp>
        <p:nvGrpSpPr>
          <p:cNvPr id="32" name="Group 48424"/>
          <p:cNvGrpSpPr/>
          <p:nvPr/>
        </p:nvGrpSpPr>
        <p:grpSpPr>
          <a:xfrm>
            <a:off x="285998" y="4432986"/>
            <a:ext cx="3621891" cy="1528218"/>
            <a:chOff x="-2352616" y="-1338697"/>
            <a:chExt cx="3931381" cy="1979976"/>
          </a:xfrm>
        </p:grpSpPr>
        <p:sp>
          <p:nvSpPr>
            <p:cNvPr id="36" name="Shape 48422"/>
            <p:cNvSpPr/>
            <p:nvPr/>
          </p:nvSpPr>
          <p:spPr>
            <a:xfrm>
              <a:off x="-2286447" y="-390753"/>
              <a:ext cx="3534982" cy="10320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r"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marL="174625" lvl="0" indent="-174625" algn="just">
                <a:spcBef>
                  <a:spcPts val="600"/>
                </a:spcBef>
                <a:buFont typeface="Arial" pitchFamily="34" charset="0"/>
                <a:buChar char="•"/>
                <a:defRPr/>
              </a:pPr>
              <a:r>
                <a:rPr lang="zh-TW" altLang="en-US" sz="1800" dirty="0">
                  <a:solidFill>
                    <a:srgbClr val="445469"/>
                  </a:solidFill>
                  <a:latin typeface="微软雅黑" panose="020B0503020204020204" pitchFamily="34" charset="-122"/>
                  <a:ea typeface="微软雅黑" panose="020B0503020204020204" pitchFamily="34" charset="-122"/>
                  <a:cs typeface="Lato Light"/>
                </a:rPr>
                <a:t>設計適性的課程、教材、教法及評量方式</a:t>
              </a:r>
              <a:endParaRPr lang="en-US" altLang="zh-TW" sz="1800" dirty="0">
                <a:solidFill>
                  <a:srgbClr val="445469"/>
                </a:solidFill>
                <a:latin typeface="微软雅黑" panose="020B0503020204020204" pitchFamily="34" charset="-122"/>
                <a:ea typeface="微软雅黑" panose="020B0503020204020204" pitchFamily="34" charset="-122"/>
                <a:cs typeface="Lato Light"/>
              </a:endParaRPr>
            </a:p>
            <a:p>
              <a:pPr marL="174625" lvl="0" indent="-174625" algn="just">
                <a:spcBef>
                  <a:spcPts val="600"/>
                </a:spcBef>
                <a:buFont typeface="Arial" pitchFamily="34" charset="0"/>
                <a:buChar char="•"/>
                <a:defRPr/>
              </a:pPr>
              <a:r>
                <a:rPr lang="zh-TW" altLang="en-US" sz="1800" dirty="0">
                  <a:solidFill>
                    <a:srgbClr val="445469"/>
                  </a:solidFill>
                  <a:latin typeface="微软雅黑" panose="020B0503020204020204" pitchFamily="34" charset="-122"/>
                  <a:ea typeface="微软雅黑" panose="020B0503020204020204" pitchFamily="34" charset="-122"/>
                  <a:cs typeface="Lato Light"/>
                </a:rPr>
                <a:t>並融入</a:t>
              </a:r>
              <a:r>
                <a:rPr lang="en-US" altLang="zh-TW" sz="1800" dirty="0">
                  <a:solidFill>
                    <a:srgbClr val="445469"/>
                  </a:solidFill>
                  <a:latin typeface="微软雅黑" panose="020B0503020204020204" pitchFamily="34" charset="-122"/>
                  <a:ea typeface="微软雅黑" panose="020B0503020204020204" pitchFamily="34" charset="-122"/>
                  <a:cs typeface="Lato Light"/>
                </a:rPr>
                <a:t>IEP/IGP</a:t>
              </a:r>
              <a:r>
                <a:rPr lang="zh-TW" altLang="en-US" sz="1800" dirty="0">
                  <a:solidFill>
                    <a:srgbClr val="445469"/>
                  </a:solidFill>
                  <a:latin typeface="微软雅黑" panose="020B0503020204020204" pitchFamily="34" charset="-122"/>
                  <a:ea typeface="微软雅黑" panose="020B0503020204020204" pitchFamily="34" charset="-122"/>
                  <a:cs typeface="Lato Light"/>
                </a:rPr>
                <a:t>實施</a:t>
              </a:r>
              <a:endParaRPr lang="en-US" altLang="zh-CN" sz="1800" dirty="0">
                <a:solidFill>
                  <a:srgbClr val="445469"/>
                </a:solidFill>
                <a:latin typeface="微软雅黑" panose="020B0503020204020204" pitchFamily="34" charset="-122"/>
                <a:ea typeface="微软雅黑" panose="020B0503020204020204" pitchFamily="34" charset="-122"/>
                <a:cs typeface="Lato Light"/>
              </a:endParaRPr>
            </a:p>
          </p:txBody>
        </p:sp>
        <p:sp>
          <p:nvSpPr>
            <p:cNvPr id="37" name="Shape 48423"/>
            <p:cNvSpPr/>
            <p:nvPr/>
          </p:nvSpPr>
          <p:spPr>
            <a:xfrm>
              <a:off x="-2352616" y="-1338697"/>
              <a:ext cx="3931381" cy="10869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r">
                <a:lnSpc>
                  <a:spcPct val="100000"/>
                </a:lnSpc>
                <a:defRPr sz="2500">
                  <a:solidFill>
                    <a:srgbClr val="3483C9"/>
                  </a:solidFill>
                  <a:latin typeface="Helvetica Neue Light"/>
                  <a:ea typeface="Helvetica Neue Light"/>
                  <a:cs typeface="Helvetica Neue Light"/>
                  <a:sym typeface="Helvetica Neue Light"/>
                </a:defRPr>
              </a:lvl1pPr>
            </a:lstStyle>
            <a:p>
              <a:pPr algn="l">
                <a:defRPr/>
              </a:pPr>
              <a:r>
                <a:rPr lang="en-US" altLang="zh-TW" sz="2200" b="1" dirty="0">
                  <a:solidFill>
                    <a:srgbClr val="00B0F0"/>
                  </a:solidFill>
                  <a:latin typeface="+mj-ea"/>
                  <a:ea typeface="+mj-ea"/>
                </a:rPr>
                <a:t>〈</a:t>
              </a:r>
              <a:r>
                <a:rPr lang="zh-TW" altLang="en-US" sz="2200" b="1" dirty="0">
                  <a:solidFill>
                    <a:srgbClr val="00B0F0"/>
                  </a:solidFill>
                  <a:latin typeface="+mj-ea"/>
                  <a:ea typeface="+mj-ea"/>
                </a:rPr>
                <a:t>特殊教育課程教材教法及評量方式實施辦法</a:t>
              </a:r>
              <a:r>
                <a:rPr lang="en-US" altLang="zh-TW" sz="2200" b="1" dirty="0">
                  <a:solidFill>
                    <a:srgbClr val="00B0F0"/>
                  </a:solidFill>
                  <a:latin typeface="+mj-ea"/>
                  <a:ea typeface="+mj-ea"/>
                </a:rPr>
                <a:t>〉</a:t>
              </a:r>
              <a:r>
                <a:rPr lang="zh-TW" altLang="en-US" sz="2200" b="1" dirty="0">
                  <a:solidFill>
                    <a:srgbClr val="00B0F0"/>
                  </a:solidFill>
                  <a:latin typeface="+mj-ea"/>
                  <a:ea typeface="+mj-ea"/>
                </a:rPr>
                <a:t>第</a:t>
              </a:r>
              <a:r>
                <a:rPr lang="en-US" altLang="zh-TW" sz="2200" b="1" dirty="0">
                  <a:solidFill>
                    <a:srgbClr val="00B0F0"/>
                  </a:solidFill>
                  <a:latin typeface="+mj-ea"/>
                  <a:ea typeface="+mj-ea"/>
                </a:rPr>
                <a:t>2</a:t>
              </a:r>
              <a:r>
                <a:rPr lang="zh-TW" altLang="en-US" sz="2200" b="1" dirty="0">
                  <a:solidFill>
                    <a:srgbClr val="00B0F0"/>
                  </a:solidFill>
                  <a:latin typeface="+mj-ea"/>
                  <a:ea typeface="+mj-ea"/>
                </a:rPr>
                <a:t>條</a:t>
              </a:r>
              <a:endParaRPr lang="zh-CN" altLang="en-US" sz="2200" b="1" dirty="0">
                <a:solidFill>
                  <a:srgbClr val="00B0F0"/>
                </a:solidFill>
                <a:latin typeface="+mj-ea"/>
                <a:ea typeface="+mj-ea"/>
              </a:endParaRPr>
            </a:p>
            <a:p>
              <a:pPr lvl="0" algn="l" eaLnBrk="1" hangingPunct="1">
                <a:defRPr/>
              </a:pPr>
              <a:endParaRPr kumimoji="0" sz="2200" b="1" i="0" u="none" strike="noStrike" kern="1200" cap="none" spc="0" normalizeH="0" baseline="0" noProof="0" dirty="0">
                <a:ln>
                  <a:noFill/>
                </a:ln>
                <a:solidFill>
                  <a:srgbClr val="EBAC07"/>
                </a:solidFill>
                <a:effectLst/>
                <a:uLnTx/>
                <a:uFillTx/>
                <a:latin typeface="+mj-ea"/>
                <a:ea typeface="+mj-ea"/>
                <a:sym typeface="Helvetica Neue Light"/>
              </a:endParaRPr>
            </a:p>
          </p:txBody>
        </p:sp>
      </p:grpSp>
      <p:grpSp>
        <p:nvGrpSpPr>
          <p:cNvPr id="33" name="Group 48427"/>
          <p:cNvGrpSpPr/>
          <p:nvPr/>
        </p:nvGrpSpPr>
        <p:grpSpPr>
          <a:xfrm>
            <a:off x="285998" y="1590812"/>
            <a:ext cx="2808312" cy="1377947"/>
            <a:chOff x="121445" y="-2665345"/>
            <a:chExt cx="3372953" cy="1785284"/>
          </a:xfrm>
        </p:grpSpPr>
        <p:sp>
          <p:nvSpPr>
            <p:cNvPr id="34" name="Shape 48425"/>
            <p:cNvSpPr/>
            <p:nvPr/>
          </p:nvSpPr>
          <p:spPr>
            <a:xfrm>
              <a:off x="293195" y="-2210673"/>
              <a:ext cx="2545180" cy="13306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r"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marL="174625" indent="-174625" algn="just">
                <a:spcBef>
                  <a:spcPts val="600"/>
                </a:spcBef>
                <a:buFont typeface="Arial" pitchFamily="34" charset="0"/>
                <a:buChar char="•"/>
                <a:defRPr/>
              </a:pPr>
              <a:r>
                <a:rPr lang="zh-TW" altLang="en-US" sz="1800" dirty="0">
                  <a:solidFill>
                    <a:srgbClr val="445469"/>
                  </a:solidFill>
                  <a:latin typeface="微软雅黑" panose="020B0503020204020204" pitchFamily="34" charset="-122"/>
                  <a:ea typeface="微软雅黑" panose="020B0503020204020204" pitchFamily="34" charset="-122"/>
                  <a:cs typeface="Lato Light"/>
                </a:rPr>
                <a:t>課程、教材、教法及評量方式應保持彈性</a:t>
              </a:r>
              <a:endParaRPr lang="en-US" altLang="zh-TW" sz="1800" dirty="0">
                <a:solidFill>
                  <a:srgbClr val="445469"/>
                </a:solidFill>
                <a:latin typeface="微软雅黑" panose="020B0503020204020204" pitchFamily="34" charset="-122"/>
                <a:ea typeface="微软雅黑" panose="020B0503020204020204" pitchFamily="34" charset="-122"/>
                <a:cs typeface="Lato Light"/>
              </a:endParaRPr>
            </a:p>
            <a:p>
              <a:pPr marL="174625" indent="-174625" algn="just">
                <a:spcBef>
                  <a:spcPts val="600"/>
                </a:spcBef>
                <a:buFont typeface="Arial" pitchFamily="34" charset="0"/>
                <a:buChar char="•"/>
                <a:defRPr/>
              </a:pPr>
              <a:r>
                <a:rPr lang="zh-TW" altLang="en-US" sz="1800" dirty="0">
                  <a:solidFill>
                    <a:srgbClr val="445469"/>
                  </a:solidFill>
                  <a:latin typeface="微软雅黑" panose="020B0503020204020204" pitchFamily="34" charset="-122"/>
                  <a:ea typeface="微软雅黑" panose="020B0503020204020204" pitchFamily="34" charset="-122"/>
                  <a:cs typeface="Lato Light"/>
                </a:rPr>
                <a:t>適合特殊教育學生身心特性及需求</a:t>
              </a:r>
              <a:endParaRPr lang="en-US" altLang="zh-TW" sz="1800" dirty="0">
                <a:solidFill>
                  <a:srgbClr val="445469"/>
                </a:solidFill>
                <a:latin typeface="微软雅黑" panose="020B0503020204020204" pitchFamily="34" charset="-122"/>
                <a:ea typeface="微软雅黑" panose="020B0503020204020204" pitchFamily="34" charset="-122"/>
                <a:cs typeface="Lato Light"/>
              </a:endParaRPr>
            </a:p>
            <a:p>
              <a:pPr lvl="0" algn="just" eaLnBrk="1" hangingPunct="1">
                <a:spcBef>
                  <a:spcPts val="600"/>
                </a:spcBef>
                <a:defRPr/>
              </a:pPr>
              <a:endParaRPr kumimoji="0" lang="en-US" altLang="zh-CN" sz="1800" b="0" i="0" u="none" strike="noStrike" kern="1200" cap="none" spc="0" normalizeH="0" baseline="0" noProof="0" dirty="0">
                <a:ln>
                  <a:noFill/>
                </a:ln>
                <a:solidFill>
                  <a:srgbClr val="445469"/>
                </a:solidFill>
                <a:effectLst/>
                <a:uLnTx/>
                <a:uFillTx/>
                <a:latin typeface="微软雅黑" panose="020B0503020204020204" pitchFamily="34" charset="-122"/>
                <a:ea typeface="微软雅黑" panose="020B0503020204020204" pitchFamily="34" charset="-122"/>
                <a:cs typeface="Lato Light"/>
                <a:sym typeface="Helvetica Neue Light"/>
              </a:endParaRPr>
            </a:p>
          </p:txBody>
        </p:sp>
        <p:sp>
          <p:nvSpPr>
            <p:cNvPr id="35" name="Shape 48426"/>
            <p:cNvSpPr/>
            <p:nvPr/>
          </p:nvSpPr>
          <p:spPr>
            <a:xfrm>
              <a:off x="121445" y="-2665345"/>
              <a:ext cx="3372953" cy="17607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r">
                <a:lnSpc>
                  <a:spcPct val="100000"/>
                </a:lnSpc>
                <a:defRPr sz="2500">
                  <a:solidFill>
                    <a:srgbClr val="3483C9"/>
                  </a:solidFill>
                  <a:latin typeface="Helvetica Neue Light"/>
                  <a:ea typeface="Helvetica Neue Light"/>
                  <a:cs typeface="Helvetica Neue Light"/>
                  <a:sym typeface="Helvetica Neue Light"/>
                </a:defRPr>
              </a:lvl1pPr>
            </a:lstStyle>
            <a:p>
              <a:pPr lvl="0" algn="ctr" eaLnBrk="1" hangingPunct="1">
                <a:defRPr/>
              </a:pPr>
              <a:r>
                <a:rPr lang="en-US" altLang="zh-TW" sz="2200" b="1" dirty="0">
                  <a:solidFill>
                    <a:srgbClr val="FF0000"/>
                  </a:solidFill>
                  <a:latin typeface="+mj-ea"/>
                  <a:ea typeface="+mj-ea"/>
                </a:rPr>
                <a:t>〈</a:t>
              </a:r>
              <a:r>
                <a:rPr lang="zh-TW" altLang="en-US" sz="2200" b="1" dirty="0">
                  <a:solidFill>
                    <a:srgbClr val="FF0000"/>
                  </a:solidFill>
                  <a:latin typeface="+mj-ea"/>
                  <a:ea typeface="+mj-ea"/>
                </a:rPr>
                <a:t>特殊教育法</a:t>
              </a:r>
              <a:r>
                <a:rPr lang="en-US" altLang="zh-TW" sz="2200" b="1" dirty="0">
                  <a:solidFill>
                    <a:srgbClr val="FF0000"/>
                  </a:solidFill>
                  <a:latin typeface="+mj-ea"/>
                  <a:ea typeface="+mj-ea"/>
                </a:rPr>
                <a:t>〉</a:t>
              </a:r>
              <a:r>
                <a:rPr lang="zh-TW" altLang="en-US" sz="2200" b="1" dirty="0">
                  <a:solidFill>
                    <a:srgbClr val="FF0000"/>
                  </a:solidFill>
                  <a:latin typeface="+mj-ea"/>
                  <a:ea typeface="+mj-ea"/>
                </a:rPr>
                <a:t>第</a:t>
              </a:r>
              <a:r>
                <a:rPr lang="en-US" altLang="zh-TW" sz="2200" b="1" dirty="0">
                  <a:solidFill>
                    <a:srgbClr val="FF0000"/>
                  </a:solidFill>
                  <a:latin typeface="+mj-ea"/>
                  <a:ea typeface="+mj-ea"/>
                </a:rPr>
                <a:t>19</a:t>
              </a:r>
              <a:r>
                <a:rPr lang="zh-TW" altLang="en-US" sz="2200" b="1" dirty="0">
                  <a:solidFill>
                    <a:srgbClr val="FF0000"/>
                  </a:solidFill>
                  <a:latin typeface="+mj-ea"/>
                  <a:ea typeface="+mj-ea"/>
                </a:rPr>
                <a:t>條</a:t>
              </a:r>
              <a:endParaRPr kumimoji="0" sz="2200" b="0" i="0" u="none" strike="noStrike" kern="1200" cap="none" spc="0" normalizeH="0" baseline="0" noProof="0" dirty="0">
                <a:ln>
                  <a:noFill/>
                </a:ln>
                <a:solidFill>
                  <a:srgbClr val="F83003"/>
                </a:solidFill>
                <a:effectLst/>
                <a:uLnTx/>
                <a:uFillTx/>
                <a:latin typeface="+mj-ea"/>
                <a:ea typeface="+mj-ea"/>
                <a:sym typeface="Helvetica Neue Light"/>
              </a:endParaRPr>
            </a:p>
          </p:txBody>
        </p:sp>
      </p:grpSp>
      <p:grpSp>
        <p:nvGrpSpPr>
          <p:cNvPr id="43" name="群組 42"/>
          <p:cNvGrpSpPr/>
          <p:nvPr/>
        </p:nvGrpSpPr>
        <p:grpSpPr>
          <a:xfrm>
            <a:off x="3575689" y="2177585"/>
            <a:ext cx="1656081" cy="1623422"/>
            <a:chOff x="3488590" y="2819724"/>
            <a:chExt cx="1656081" cy="1623422"/>
          </a:xfrm>
        </p:grpSpPr>
        <p:sp>
          <p:nvSpPr>
            <p:cNvPr id="42" name="橢圓 41"/>
            <p:cNvSpPr/>
            <p:nvPr/>
          </p:nvSpPr>
          <p:spPr>
            <a:xfrm>
              <a:off x="3700925" y="3121903"/>
              <a:ext cx="1208227" cy="1080120"/>
            </a:xfrm>
            <a:prstGeom prst="ellipse">
              <a:avLst/>
            </a:prstGeom>
            <a:solidFill>
              <a:schemeClr val="tx2"/>
            </a:solidFill>
            <a:ln>
              <a:solidFill>
                <a:schemeClr val="accent1"/>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r>
                <a:rPr lang="zh-TW" altLang="en-US" sz="2400" dirty="0">
                  <a:solidFill>
                    <a:schemeClr val="bg1">
                      <a:lumMod val="95000"/>
                    </a:schemeClr>
                  </a:solidFill>
                </a:rPr>
                <a:t>課調</a:t>
              </a:r>
              <a:endParaRPr lang="en-US" altLang="zh-TW" sz="2400" dirty="0">
                <a:solidFill>
                  <a:schemeClr val="bg1">
                    <a:lumMod val="95000"/>
                  </a:schemeClr>
                </a:solidFill>
              </a:endParaRPr>
            </a:p>
            <a:p>
              <a:pPr algn="ctr"/>
              <a:r>
                <a:rPr lang="zh-TW" altLang="en-US" sz="2400" dirty="0">
                  <a:solidFill>
                    <a:schemeClr val="bg1">
                      <a:lumMod val="95000"/>
                    </a:schemeClr>
                  </a:solidFill>
                </a:rPr>
                <a:t>法源</a:t>
              </a:r>
            </a:p>
          </p:txBody>
        </p:sp>
        <p:sp>
          <p:nvSpPr>
            <p:cNvPr id="16" name="Shape 48429"/>
            <p:cNvSpPr/>
            <p:nvPr/>
          </p:nvSpPr>
          <p:spPr>
            <a:xfrm>
              <a:off x="3488591" y="2898936"/>
              <a:ext cx="1656080" cy="1544210"/>
            </a:xfrm>
            <a:prstGeom prst="ellipse">
              <a:avLst/>
            </a:prstGeom>
            <a:noFill/>
            <a:ln w="63500" cap="flat">
              <a:solidFill>
                <a:srgbClr val="6C878A"/>
              </a:solidFill>
              <a:prstDash val="solid"/>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7" name="Group 48442"/>
            <p:cNvGrpSpPr/>
            <p:nvPr/>
          </p:nvGrpSpPr>
          <p:grpSpPr>
            <a:xfrm>
              <a:off x="3488590" y="2819724"/>
              <a:ext cx="1642097" cy="1613262"/>
              <a:chOff x="1387808" y="-1073150"/>
              <a:chExt cx="1972256" cy="2090158"/>
            </a:xfrm>
          </p:grpSpPr>
          <p:sp>
            <p:nvSpPr>
              <p:cNvPr id="28" name="Shape 48430"/>
              <p:cNvSpPr/>
              <p:nvPr/>
            </p:nvSpPr>
            <p:spPr>
              <a:xfrm>
                <a:off x="1387808" y="-1048895"/>
                <a:ext cx="503603" cy="503603"/>
              </a:xfrm>
              <a:prstGeom prst="ellipse">
                <a:avLst/>
              </a:prstGeom>
              <a:solidFill>
                <a:srgbClr val="F83003"/>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 name="Shape 48433"/>
              <p:cNvSpPr/>
              <p:nvPr/>
            </p:nvSpPr>
            <p:spPr>
              <a:xfrm>
                <a:off x="1387808" y="513405"/>
                <a:ext cx="503603" cy="503603"/>
              </a:xfrm>
              <a:prstGeom prst="ellipse">
                <a:avLst/>
              </a:prstGeom>
              <a:solidFill>
                <a:srgbClr val="00B0F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 name="Shape 48436"/>
              <p:cNvSpPr/>
              <p:nvPr/>
            </p:nvSpPr>
            <p:spPr>
              <a:xfrm>
                <a:off x="2839667" y="505459"/>
                <a:ext cx="503603" cy="503604"/>
              </a:xfrm>
              <a:prstGeom prst="ellipse">
                <a:avLst/>
              </a:prstGeom>
              <a:solidFill>
                <a:srgbClr val="A2B932"/>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 name="Shape 48439"/>
              <p:cNvSpPr/>
              <p:nvPr/>
            </p:nvSpPr>
            <p:spPr>
              <a:xfrm>
                <a:off x="2856461" y="-1073150"/>
                <a:ext cx="503603" cy="503603"/>
              </a:xfrm>
              <a:prstGeom prst="ellipse">
                <a:avLst/>
              </a:prstGeom>
              <a:solidFill>
                <a:srgbClr val="3D9077"/>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cxnSp>
        <p:nvCxnSpPr>
          <p:cNvPr id="45" name="直線單箭頭接點 44"/>
          <p:cNvCxnSpPr>
            <a:stCxn id="28" idx="1"/>
          </p:cNvCxnSpPr>
          <p:nvPr/>
        </p:nvCxnSpPr>
        <p:spPr>
          <a:xfrm flipH="1" flipV="1">
            <a:off x="3094310" y="1941744"/>
            <a:ext cx="542784" cy="311486"/>
          </a:xfrm>
          <a:prstGeom prst="straightConnector1">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47" name="直線接點 46"/>
          <p:cNvCxnSpPr>
            <a:stCxn id="26" idx="4"/>
          </p:cNvCxnSpPr>
          <p:nvPr/>
        </p:nvCxnSpPr>
        <p:spPr>
          <a:xfrm flipH="1">
            <a:off x="3373122" y="3790847"/>
            <a:ext cx="412217" cy="642139"/>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直線接點 50"/>
          <p:cNvCxnSpPr>
            <a:stCxn id="24" idx="4"/>
          </p:cNvCxnSpPr>
          <p:nvPr/>
        </p:nvCxnSpPr>
        <p:spPr>
          <a:xfrm>
            <a:off x="4994154" y="3784714"/>
            <a:ext cx="237616" cy="648272"/>
          </a:xfrm>
          <a:prstGeom prst="line">
            <a:avLst/>
          </a:prstGeom>
        </p:spPr>
        <p:style>
          <a:lnRef idx="2">
            <a:schemeClr val="accent3"/>
          </a:lnRef>
          <a:fillRef idx="0">
            <a:schemeClr val="accent3"/>
          </a:fillRef>
          <a:effectRef idx="1">
            <a:schemeClr val="accent3"/>
          </a:effectRef>
          <a:fontRef idx="minor">
            <a:schemeClr val="tx1"/>
          </a:fontRef>
        </p:style>
      </p:cxnSp>
      <p:cxnSp>
        <p:nvCxnSpPr>
          <p:cNvPr id="53" name="直線接點 52"/>
          <p:cNvCxnSpPr>
            <a:stCxn id="22" idx="7"/>
          </p:cNvCxnSpPr>
          <p:nvPr/>
        </p:nvCxnSpPr>
        <p:spPr>
          <a:xfrm flipV="1">
            <a:off x="5156381" y="1707067"/>
            <a:ext cx="297375" cy="527442"/>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4508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606151"/>
            <a:ext cx="8846588" cy="4157963"/>
          </a:xfrm>
        </p:spPr>
        <p:txBody>
          <a:bodyPr>
            <a:noAutofit/>
          </a:bodyPr>
          <a:lstStyle/>
          <a:p>
            <a:pPr marL="0" indent="0" algn="ctr">
              <a:buNone/>
            </a:pPr>
            <a:r>
              <a:rPr lang="zh-TW" altLang="en-US" dirty="0">
                <a:solidFill>
                  <a:srgbClr val="00339A"/>
                </a:solidFill>
              </a:rPr>
              <a:t>                           </a:t>
            </a:r>
            <a:endParaRPr lang="en-US" altLang="zh-TW" dirty="0">
              <a:solidFill>
                <a:srgbClr val="00339A"/>
              </a:solidFill>
            </a:endParaRPr>
          </a:p>
          <a:p>
            <a:pPr marL="0" indent="0" algn="ctr">
              <a:buNone/>
            </a:pPr>
            <a:r>
              <a:rPr lang="zh-TW" altLang="en-US" dirty="0">
                <a:solidFill>
                  <a:srgbClr val="00339A"/>
                </a:solidFill>
              </a:rPr>
              <a:t>柒、實施要點</a:t>
            </a:r>
            <a:endParaRPr lang="en-US" altLang="zh-TW" dirty="0">
              <a:solidFill>
                <a:srgbClr val="00339A"/>
              </a:solidFill>
            </a:endParaRPr>
          </a:p>
          <a:p>
            <a:pPr lvl="1">
              <a:lnSpc>
                <a:spcPct val="120000"/>
              </a:lnSpc>
            </a:pPr>
            <a:r>
              <a:rPr lang="zh-TW" altLang="en-US" dirty="0"/>
              <a:t>應提供</a:t>
            </a:r>
            <a:r>
              <a:rPr lang="zh-TW" altLang="en-US" u="sng" dirty="0">
                <a:solidFill>
                  <a:srgbClr val="FF0000"/>
                </a:solidFill>
              </a:rPr>
              <a:t>支持性輔助、特殊需求領域課程及實施課程調整</a:t>
            </a:r>
            <a:r>
              <a:rPr lang="zh-TW" altLang="en-US" dirty="0"/>
              <a:t>。 </a:t>
            </a:r>
            <a:endParaRPr lang="en-US" altLang="zh-TW" dirty="0"/>
          </a:p>
          <a:p>
            <a:pPr lvl="1">
              <a:lnSpc>
                <a:spcPct val="120000"/>
              </a:lnSpc>
            </a:pPr>
            <a:r>
              <a:rPr lang="zh-TW" altLang="en-US" dirty="0"/>
              <a:t>特殊教育學生的課程須依據</a:t>
            </a:r>
            <a:r>
              <a:rPr lang="en-US" altLang="zh-TW" dirty="0"/>
              <a:t>IEP</a:t>
            </a:r>
            <a:r>
              <a:rPr lang="zh-TW" altLang="en-US" dirty="0"/>
              <a:t>或</a:t>
            </a:r>
            <a:r>
              <a:rPr lang="en-US" altLang="zh-TW" dirty="0"/>
              <a:t>IGP</a:t>
            </a:r>
            <a:r>
              <a:rPr lang="zh-TW" altLang="en-US" dirty="0"/>
              <a:t>，</a:t>
            </a:r>
            <a:r>
              <a:rPr lang="zh-TW" altLang="en-US" dirty="0">
                <a:solidFill>
                  <a:srgbClr val="FF0000"/>
                </a:solidFill>
              </a:rPr>
              <a:t>必要時得調整部定必修課程，並實施教學</a:t>
            </a:r>
            <a:r>
              <a:rPr lang="zh-TW" altLang="en-US" dirty="0"/>
              <a:t>。 </a:t>
            </a:r>
            <a:endParaRPr lang="en-US" altLang="zh-TW" sz="3600" b="1" dirty="0">
              <a:solidFill>
                <a:srgbClr val="30B1B3"/>
              </a:solidFill>
            </a:endParaRPr>
          </a:p>
          <a:p>
            <a:pPr lvl="1">
              <a:lnSpc>
                <a:spcPct val="120000"/>
              </a:lnSpc>
            </a:pPr>
            <a:r>
              <a:rPr lang="zh-TW" altLang="en-US" dirty="0"/>
              <a:t>學校與教師應提供適當之</a:t>
            </a:r>
            <a:r>
              <a:rPr lang="zh-TW" altLang="en-US" dirty="0">
                <a:solidFill>
                  <a:srgbClr val="FF0000"/>
                </a:solidFill>
              </a:rPr>
              <a:t>評量調整措施</a:t>
            </a:r>
            <a:endParaRPr lang="en-US" altLang="zh-TW" dirty="0">
              <a:solidFill>
                <a:srgbClr val="FF0000"/>
              </a:solidFill>
            </a:endParaRPr>
          </a:p>
        </p:txBody>
      </p:sp>
      <p:sp>
        <p:nvSpPr>
          <p:cNvPr id="5" name="矩形 4">
            <a:extLst>
              <a:ext uri="{FF2B5EF4-FFF2-40B4-BE49-F238E27FC236}">
                <a16:creationId xmlns:a16="http://schemas.microsoft.com/office/drawing/2014/main" xmlns="" id="{CA0AC9DB-D0FF-4E68-A590-10801BC926B6}"/>
              </a:ext>
            </a:extLst>
          </p:cNvPr>
          <p:cNvSpPr/>
          <p:nvPr/>
        </p:nvSpPr>
        <p:spPr>
          <a:xfrm>
            <a:off x="776914" y="221366"/>
            <a:ext cx="528860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課程調整的規定：總綱</a:t>
            </a:r>
            <a:endParaRPr lang="zh-CN" altLang="en-US" sz="4000" b="1" dirty="0">
              <a:solidFill>
                <a:schemeClr val="bg1"/>
              </a:solidFill>
              <a:latin typeface="微軟正黑體"/>
              <a:ea typeface="微軟正黑體"/>
              <a:cs typeface="微軟正黑體"/>
            </a:endParaRPr>
          </a:p>
        </p:txBody>
      </p:sp>
      <p:sp>
        <p:nvSpPr>
          <p:cNvPr id="6" name="矩形 5"/>
          <p:cNvSpPr/>
          <p:nvPr/>
        </p:nvSpPr>
        <p:spPr>
          <a:xfrm>
            <a:off x="817551" y="242610"/>
            <a:ext cx="5184000"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7" name="圖片 6" descr="一張含有 室內 的圖片&#10;&#10;自動產生的描述">
            <a:extLst>
              <a:ext uri="{FF2B5EF4-FFF2-40B4-BE49-F238E27FC236}">
                <a16:creationId xmlns:a16="http://schemas.microsoft.com/office/drawing/2014/main" xmlns="" id="{7C11C060-EA8B-45BB-BAE0-4EBEFEAFA9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67" b="90000" l="10000" r="90000">
                        <a14:foregroundMark x1="56250" y1="43750" x2="56250" y2="43750"/>
                        <a14:foregroundMark x1="52639" y1="40556" x2="52639" y2="40556"/>
                        <a14:foregroundMark x1="52083" y1="43750" x2="52083" y2="43750"/>
                        <a14:foregroundMark x1="56944" y1="50417" x2="56944" y2="50417"/>
                        <a14:foregroundMark x1="60139" y1="44167" x2="60139" y2="44167"/>
                        <a14:foregroundMark x1="59861" y1="49583" x2="59861" y2="49583"/>
                        <a14:foregroundMark x1="60278" y1="51944" x2="60278" y2="51944"/>
                        <a14:foregroundMark x1="61806" y1="49583" x2="61806" y2="49583"/>
                        <a14:foregroundMark x1="60139" y1="9306" x2="60139" y2="9306"/>
                        <a14:foregroundMark x1="59444" y1="7778" x2="59444" y2="7778"/>
                        <a14:foregroundMark x1="59167" y1="6667" x2="59167" y2="6667"/>
                        <a14:foregroundMark x1="45139" y1="22778" x2="45139" y2="22778"/>
                        <a14:foregroundMark x1="68889" y1="54722" x2="68889" y2="54722"/>
                        <a14:foregroundMark x1="67778" y1="54583" x2="67778" y2="54583"/>
                        <a14:foregroundMark x1="67778" y1="54583" x2="67778" y2="54583"/>
                        <a14:foregroundMark x1="57222" y1="6667" x2="57222" y2="6667"/>
                      </a14:backgroundRemoval>
                    </a14:imgEffect>
                  </a14:imgLayer>
                </a14:imgProps>
              </a:ext>
              <a:ext uri="{837473B0-CC2E-450A-ABE3-18F120FF3D39}">
                <a1611:picAttrSrcUrl xmlns:a1611="http://schemas.microsoft.com/office/drawing/2016/11/main" xmlns="" r:id="rId5"/>
              </a:ext>
            </a:extLst>
          </a:blip>
          <a:stretch>
            <a:fillRect/>
          </a:stretch>
        </p:blipFill>
        <p:spPr>
          <a:xfrm>
            <a:off x="4303990" y="5021809"/>
            <a:ext cx="1704983" cy="1704983"/>
          </a:xfrm>
          <a:prstGeom prst="rect">
            <a:avLst/>
          </a:prstGeom>
        </p:spPr>
      </p:pic>
      <p:pic>
        <p:nvPicPr>
          <p:cNvPr id="8" name="圖片 7">
            <a:extLst>
              <a:ext uri="{FF2B5EF4-FFF2-40B4-BE49-F238E27FC236}">
                <a16:creationId xmlns:a16="http://schemas.microsoft.com/office/drawing/2014/main" xmlns="" id="{F7166C4E-FD61-4821-B4B2-880686D3765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837473B0-CC2E-450A-ABE3-18F120FF3D39}">
                <a1611:picAttrSrcUrl xmlns:a1611="http://schemas.microsoft.com/office/drawing/2016/11/main" xmlns="" r:id="rId8"/>
              </a:ext>
            </a:extLst>
          </a:blip>
          <a:stretch>
            <a:fillRect/>
          </a:stretch>
        </p:blipFill>
        <p:spPr>
          <a:xfrm>
            <a:off x="4903534" y="5717529"/>
            <a:ext cx="3220163" cy="1140471"/>
          </a:xfrm>
          <a:prstGeom prst="rect">
            <a:avLst/>
          </a:prstGeom>
        </p:spPr>
      </p:pic>
      <p:sp>
        <p:nvSpPr>
          <p:cNvPr id="9" name="文字方塊 8">
            <a:extLst>
              <a:ext uri="{FF2B5EF4-FFF2-40B4-BE49-F238E27FC236}">
                <a16:creationId xmlns:a16="http://schemas.microsoft.com/office/drawing/2014/main" xmlns="" id="{66EB6DB0-196D-4FAA-AA7F-03D5793FFF5B}"/>
              </a:ext>
            </a:extLst>
          </p:cNvPr>
          <p:cNvSpPr txBox="1"/>
          <p:nvPr/>
        </p:nvSpPr>
        <p:spPr>
          <a:xfrm>
            <a:off x="5809125" y="5470121"/>
            <a:ext cx="3334875" cy="369332"/>
          </a:xfrm>
          <a:prstGeom prst="rect">
            <a:avLst/>
          </a:prstGeom>
          <a:solidFill>
            <a:schemeClr val="tx1"/>
          </a:solidFill>
        </p:spPr>
        <p:txBody>
          <a:bodyPr wrap="square" rtlCol="0">
            <a:spAutoFit/>
          </a:bodyPr>
          <a:lstStyle/>
          <a:p>
            <a:r>
              <a:rPr lang="zh-TW" altLang="en-US" dirty="0">
                <a:solidFill>
                  <a:schemeClr val="bg1"/>
                </a:solidFill>
              </a:rPr>
              <a:t>取自總綱 </a:t>
            </a:r>
            <a:r>
              <a:rPr lang="en-US" altLang="zh-TW" dirty="0">
                <a:solidFill>
                  <a:schemeClr val="bg1"/>
                </a:solidFill>
              </a:rPr>
              <a:t>p. 31</a:t>
            </a:r>
            <a:r>
              <a:rPr lang="zh-TW" altLang="en-US" dirty="0">
                <a:solidFill>
                  <a:schemeClr val="bg1"/>
                </a:solidFill>
              </a:rPr>
              <a:t> </a:t>
            </a:r>
            <a:r>
              <a:rPr lang="en-US" altLang="zh-TW" dirty="0">
                <a:solidFill>
                  <a:schemeClr val="bg1"/>
                </a:solidFill>
              </a:rPr>
              <a:t>, &amp; p. 33,</a:t>
            </a:r>
            <a:endParaRPr lang="zh-TW" altLang="en-US" dirty="0">
              <a:solidFill>
                <a:schemeClr val="bg1"/>
              </a:solidFill>
            </a:endParaRPr>
          </a:p>
        </p:txBody>
      </p:sp>
    </p:spTree>
    <p:extLst>
      <p:ext uri="{BB962C8B-B14F-4D97-AF65-F5344CB8AC3E}">
        <p14:creationId xmlns:p14="http://schemas.microsoft.com/office/powerpoint/2010/main" val="2555409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544036"/>
            <a:ext cx="8771796" cy="5789765"/>
          </a:xfrm>
        </p:spPr>
        <p:txBody>
          <a:bodyPr>
            <a:noAutofit/>
          </a:bodyPr>
          <a:lstStyle/>
          <a:p>
            <a:pPr marL="0" indent="0" algn="ctr">
              <a:buNone/>
            </a:pPr>
            <a:r>
              <a:rPr lang="zh-TW" altLang="en-US" dirty="0">
                <a:solidFill>
                  <a:srgbClr val="00339A"/>
                </a:solidFill>
              </a:rPr>
              <a:t>                            </a:t>
            </a:r>
            <a:endParaRPr lang="en-US" altLang="zh-TW" dirty="0">
              <a:solidFill>
                <a:srgbClr val="00339A"/>
              </a:solidFill>
            </a:endParaRPr>
          </a:p>
          <a:p>
            <a:pPr marL="0" indent="0" algn="ctr">
              <a:buNone/>
            </a:pPr>
            <a:r>
              <a:rPr lang="zh-TW" altLang="en-US" dirty="0">
                <a:solidFill>
                  <a:srgbClr val="00339A"/>
                </a:solidFill>
              </a:rPr>
              <a:t>柒、實施要點</a:t>
            </a:r>
            <a:endParaRPr lang="en-US" altLang="zh-TW" dirty="0">
              <a:solidFill>
                <a:srgbClr val="00339A"/>
              </a:solidFill>
            </a:endParaRPr>
          </a:p>
          <a:p>
            <a:pPr lvl="1">
              <a:lnSpc>
                <a:spcPct val="120000"/>
              </a:lnSpc>
            </a:pPr>
            <a:r>
              <a:rPr lang="zh-TW" altLang="en-US" dirty="0"/>
              <a:t>特殊教育學生之</a:t>
            </a:r>
            <a:r>
              <a:rPr lang="zh-TW" altLang="en-US" u="sng" dirty="0">
                <a:solidFill>
                  <a:srgbClr val="FF0000"/>
                </a:solidFill>
              </a:rPr>
              <a:t>部定及校訂課程均得彈性調整</a:t>
            </a:r>
            <a:r>
              <a:rPr lang="zh-TW" altLang="en-US" dirty="0"/>
              <a:t>（包含學習節數</a:t>
            </a:r>
            <a:r>
              <a:rPr lang="en-US" altLang="zh-TW" dirty="0"/>
              <a:t>/</a:t>
            </a:r>
            <a:r>
              <a:rPr lang="zh-TW" altLang="en-US" dirty="0"/>
              <a:t>學分數配置比例與學習內容），並得於校訂課程</a:t>
            </a:r>
            <a:r>
              <a:rPr lang="zh-TW" altLang="en-US" u="sng" dirty="0">
                <a:solidFill>
                  <a:srgbClr val="FF0000"/>
                </a:solidFill>
              </a:rPr>
              <a:t>開設特殊需求領域課程</a:t>
            </a:r>
            <a:r>
              <a:rPr lang="zh-TW" altLang="en-US" dirty="0"/>
              <a:t>，惟</a:t>
            </a:r>
            <a:r>
              <a:rPr lang="zh-TW" altLang="en-US" u="sng" dirty="0">
                <a:solidFill>
                  <a:srgbClr val="FF0000"/>
                </a:solidFill>
              </a:rPr>
              <a:t>不應減少學習總節數</a:t>
            </a:r>
            <a:r>
              <a:rPr lang="zh-TW" altLang="en-US" dirty="0"/>
              <a:t>。</a:t>
            </a:r>
            <a:endParaRPr lang="en-US" altLang="zh-TW" dirty="0"/>
          </a:p>
          <a:p>
            <a:pPr lvl="1">
              <a:lnSpc>
                <a:spcPct val="120000"/>
              </a:lnSpc>
            </a:pPr>
            <a:r>
              <a:rPr lang="zh-TW" altLang="en-US" dirty="0"/>
              <a:t>特殊教育班課程規劃需經學校特殊教育推行委員會審議通過，並送學校課程發展委員會通過後實施。</a:t>
            </a:r>
          </a:p>
        </p:txBody>
      </p:sp>
      <p:sp>
        <p:nvSpPr>
          <p:cNvPr id="5" name="矩形 4">
            <a:extLst>
              <a:ext uri="{FF2B5EF4-FFF2-40B4-BE49-F238E27FC236}">
                <a16:creationId xmlns:a16="http://schemas.microsoft.com/office/drawing/2014/main" xmlns="" id="{CA0AC9DB-D0FF-4E68-A590-10801BC926B6}"/>
              </a:ext>
            </a:extLst>
          </p:cNvPr>
          <p:cNvSpPr/>
          <p:nvPr/>
        </p:nvSpPr>
        <p:spPr>
          <a:xfrm>
            <a:off x="776914" y="221366"/>
            <a:ext cx="528860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課程調整的規定：總綱</a:t>
            </a:r>
            <a:endParaRPr lang="zh-CN" altLang="en-US" sz="4000" b="1" dirty="0">
              <a:solidFill>
                <a:schemeClr val="bg1"/>
              </a:solidFill>
              <a:latin typeface="微軟正黑體"/>
              <a:ea typeface="微軟正黑體"/>
              <a:cs typeface="微軟正黑體"/>
            </a:endParaRPr>
          </a:p>
        </p:txBody>
      </p:sp>
      <p:sp>
        <p:nvSpPr>
          <p:cNvPr id="6" name="矩形 5"/>
          <p:cNvSpPr/>
          <p:nvPr/>
        </p:nvSpPr>
        <p:spPr>
          <a:xfrm>
            <a:off x="817551" y="251846"/>
            <a:ext cx="5184000"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10" name="圖片 9" descr="一張含有 室內 的圖片&#10;&#10;自動產生的描述">
            <a:extLst>
              <a:ext uri="{FF2B5EF4-FFF2-40B4-BE49-F238E27FC236}">
                <a16:creationId xmlns:a16="http://schemas.microsoft.com/office/drawing/2014/main" xmlns="" id="{7C11C060-EA8B-45BB-BAE0-4EBEFEAFA9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67" b="90000" l="10000" r="90000">
                        <a14:foregroundMark x1="56250" y1="43750" x2="56250" y2="43750"/>
                        <a14:foregroundMark x1="52639" y1="40556" x2="52639" y2="40556"/>
                        <a14:foregroundMark x1="52083" y1="43750" x2="52083" y2="43750"/>
                        <a14:foregroundMark x1="56944" y1="50417" x2="56944" y2="50417"/>
                        <a14:foregroundMark x1="60139" y1="44167" x2="60139" y2="44167"/>
                        <a14:foregroundMark x1="59861" y1="49583" x2="59861" y2="49583"/>
                        <a14:foregroundMark x1="60278" y1="51944" x2="60278" y2="51944"/>
                        <a14:foregroundMark x1="61806" y1="49583" x2="61806" y2="49583"/>
                        <a14:foregroundMark x1="60139" y1="9306" x2="60139" y2="9306"/>
                        <a14:foregroundMark x1="59444" y1="7778" x2="59444" y2="7778"/>
                        <a14:foregroundMark x1="59167" y1="6667" x2="59167" y2="6667"/>
                        <a14:foregroundMark x1="45139" y1="22778" x2="45139" y2="22778"/>
                        <a14:foregroundMark x1="68889" y1="54722" x2="68889" y2="54722"/>
                        <a14:foregroundMark x1="67778" y1="54583" x2="67778" y2="54583"/>
                        <a14:foregroundMark x1="67778" y1="54583" x2="67778" y2="54583"/>
                        <a14:foregroundMark x1="57222" y1="6667" x2="57222" y2="6667"/>
                      </a14:backgroundRemoval>
                    </a14:imgEffect>
                  </a14:imgLayer>
                </a14:imgProps>
              </a:ext>
              <a:ext uri="{837473B0-CC2E-450A-ABE3-18F120FF3D39}">
                <a1611:picAttrSrcUrl xmlns:a1611="http://schemas.microsoft.com/office/drawing/2016/11/main" xmlns="" r:id="rId5"/>
              </a:ext>
            </a:extLst>
          </a:blip>
          <a:stretch>
            <a:fillRect/>
          </a:stretch>
        </p:blipFill>
        <p:spPr>
          <a:xfrm>
            <a:off x="4303990" y="5021809"/>
            <a:ext cx="1704983" cy="1704983"/>
          </a:xfrm>
          <a:prstGeom prst="rect">
            <a:avLst/>
          </a:prstGeom>
        </p:spPr>
      </p:pic>
      <p:pic>
        <p:nvPicPr>
          <p:cNvPr id="11" name="圖片 10">
            <a:extLst>
              <a:ext uri="{FF2B5EF4-FFF2-40B4-BE49-F238E27FC236}">
                <a16:creationId xmlns:a16="http://schemas.microsoft.com/office/drawing/2014/main" xmlns="" id="{F7166C4E-FD61-4821-B4B2-880686D3765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837473B0-CC2E-450A-ABE3-18F120FF3D39}">
                <a1611:picAttrSrcUrl xmlns:a1611="http://schemas.microsoft.com/office/drawing/2016/11/main" xmlns="" r:id="rId8"/>
              </a:ext>
            </a:extLst>
          </a:blip>
          <a:stretch>
            <a:fillRect/>
          </a:stretch>
        </p:blipFill>
        <p:spPr>
          <a:xfrm>
            <a:off x="4903534" y="5717529"/>
            <a:ext cx="3220163" cy="1140471"/>
          </a:xfrm>
          <a:prstGeom prst="rect">
            <a:avLst/>
          </a:prstGeom>
        </p:spPr>
      </p:pic>
      <p:sp>
        <p:nvSpPr>
          <p:cNvPr id="12" name="文字方塊 11">
            <a:extLst>
              <a:ext uri="{FF2B5EF4-FFF2-40B4-BE49-F238E27FC236}">
                <a16:creationId xmlns:a16="http://schemas.microsoft.com/office/drawing/2014/main" xmlns="" id="{66EB6DB0-196D-4FAA-AA7F-03D5793FFF5B}"/>
              </a:ext>
            </a:extLst>
          </p:cNvPr>
          <p:cNvSpPr txBox="1"/>
          <p:nvPr/>
        </p:nvSpPr>
        <p:spPr>
          <a:xfrm>
            <a:off x="5809125" y="5470121"/>
            <a:ext cx="3334875" cy="369332"/>
          </a:xfrm>
          <a:prstGeom prst="rect">
            <a:avLst/>
          </a:prstGeom>
          <a:solidFill>
            <a:schemeClr val="tx1"/>
          </a:solidFill>
        </p:spPr>
        <p:txBody>
          <a:bodyPr wrap="square" rtlCol="0">
            <a:spAutoFit/>
          </a:bodyPr>
          <a:lstStyle/>
          <a:p>
            <a:r>
              <a:rPr lang="zh-TW" altLang="en-US" dirty="0">
                <a:solidFill>
                  <a:schemeClr val="bg1"/>
                </a:solidFill>
              </a:rPr>
              <a:t>取自總綱 </a:t>
            </a:r>
            <a:r>
              <a:rPr lang="en-US" altLang="zh-TW" dirty="0">
                <a:solidFill>
                  <a:schemeClr val="bg1"/>
                </a:solidFill>
              </a:rPr>
              <a:t>p. 36</a:t>
            </a:r>
            <a:endParaRPr lang="zh-TW" altLang="en-US" dirty="0">
              <a:solidFill>
                <a:schemeClr val="bg1"/>
              </a:solidFill>
            </a:endParaRPr>
          </a:p>
        </p:txBody>
      </p:sp>
    </p:spTree>
    <p:extLst>
      <p:ext uri="{BB962C8B-B14F-4D97-AF65-F5344CB8AC3E}">
        <p14:creationId xmlns:p14="http://schemas.microsoft.com/office/powerpoint/2010/main" val="3637448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50" y="1083533"/>
            <a:ext cx="8149590" cy="1111027"/>
          </a:xfrm>
        </p:spPr>
        <p:txBody>
          <a:bodyPr>
            <a:normAutofit/>
          </a:bodyPr>
          <a:lstStyle/>
          <a:p>
            <a:pPr algn="ctr">
              <a:lnSpc>
                <a:spcPct val="120000"/>
              </a:lnSpc>
              <a:buNone/>
            </a:pPr>
            <a:r>
              <a:rPr lang="zh-TW" altLang="zh-TW" sz="3600" dirty="0"/>
              <a:t>課程調整</a:t>
            </a:r>
            <a:r>
              <a:rPr lang="zh-TW" altLang="en-US" sz="3600" dirty="0"/>
              <a:t>適用對象</a:t>
            </a:r>
            <a:r>
              <a:rPr lang="en-US" altLang="zh-TW" sz="3600" dirty="0"/>
              <a:t> </a:t>
            </a:r>
            <a:endParaRPr lang="en-US" altLang="zh-TW" sz="1600" dirty="0"/>
          </a:p>
        </p:txBody>
      </p:sp>
      <p:pic>
        <p:nvPicPr>
          <p:cNvPr id="6" name="圖片 5">
            <a:extLst>
              <a:ext uri="{FF2B5EF4-FFF2-40B4-BE49-F238E27FC236}">
                <a16:creationId xmlns:a16="http://schemas.microsoft.com/office/drawing/2014/main" xmlns="" id="{5CF23F23-F670-4CDF-83F7-38974296D789}"/>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776914" y="2755377"/>
            <a:ext cx="7565128" cy="4204079"/>
          </a:xfrm>
          <a:prstGeom prst="rect">
            <a:avLst/>
          </a:prstGeom>
        </p:spPr>
      </p:pic>
      <p:sp>
        <p:nvSpPr>
          <p:cNvPr id="4" name="矩形 3">
            <a:extLst>
              <a:ext uri="{FF2B5EF4-FFF2-40B4-BE49-F238E27FC236}">
                <a16:creationId xmlns:a16="http://schemas.microsoft.com/office/drawing/2014/main" xmlns="" id="{CA0AC9DB-D0FF-4E68-A590-10801BC926B6}"/>
              </a:ext>
            </a:extLst>
          </p:cNvPr>
          <p:cNvSpPr/>
          <p:nvPr/>
        </p:nvSpPr>
        <p:spPr>
          <a:xfrm>
            <a:off x="776914" y="221366"/>
            <a:ext cx="635540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課程調整的規定：實施規範</a:t>
            </a:r>
            <a:endParaRPr lang="zh-CN" altLang="en-US" sz="4000" b="1" dirty="0">
              <a:solidFill>
                <a:schemeClr val="bg1"/>
              </a:solidFill>
              <a:latin typeface="微軟正黑體"/>
              <a:ea typeface="微軟正黑體"/>
              <a:cs typeface="微軟正黑體"/>
            </a:endParaRPr>
          </a:p>
        </p:txBody>
      </p:sp>
      <p:sp>
        <p:nvSpPr>
          <p:cNvPr id="5" name="矩形 4"/>
          <p:cNvSpPr/>
          <p:nvPr/>
        </p:nvSpPr>
        <p:spPr>
          <a:xfrm>
            <a:off x="817550" y="251846"/>
            <a:ext cx="6229699"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nvGrpSpPr>
          <p:cNvPr id="10" name="群組 9"/>
          <p:cNvGrpSpPr/>
          <p:nvPr/>
        </p:nvGrpSpPr>
        <p:grpSpPr>
          <a:xfrm>
            <a:off x="5684942" y="3488907"/>
            <a:ext cx="2088000" cy="532437"/>
            <a:chOff x="-143139" y="1497077"/>
            <a:chExt cx="2665333" cy="659791"/>
          </a:xfrm>
        </p:grpSpPr>
        <p:sp>
          <p:nvSpPr>
            <p:cNvPr id="26" name="矩形 25"/>
            <p:cNvSpPr/>
            <p:nvPr/>
          </p:nvSpPr>
          <p:spPr>
            <a:xfrm>
              <a:off x="-143139" y="1497077"/>
              <a:ext cx="2665333" cy="612184"/>
            </a:xfrm>
            <a:prstGeom prst="rect">
              <a:avLst/>
            </a:prstGeom>
            <a:solidFill>
              <a:srgbClr val="FFFF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27" name="矩形 26"/>
            <p:cNvSpPr/>
            <p:nvPr/>
          </p:nvSpPr>
          <p:spPr>
            <a:xfrm>
              <a:off x="220113" y="1544684"/>
              <a:ext cx="1938828" cy="61218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zh-TW" altLang="en-US" sz="2400" b="1" kern="1200" dirty="0">
                  <a:solidFill>
                    <a:schemeClr val="tx1"/>
                  </a:solidFill>
                  <a:latin typeface="標楷體" panose="03000509000000000000" pitchFamily="65" charset="-120"/>
                  <a:ea typeface="標楷體" panose="03000509000000000000" pitchFamily="65" charset="-120"/>
                </a:rPr>
                <a:t>身心障礙學生</a:t>
              </a:r>
            </a:p>
          </p:txBody>
        </p:sp>
      </p:grpSp>
      <p:grpSp>
        <p:nvGrpSpPr>
          <p:cNvPr id="12" name="群組 11"/>
          <p:cNvGrpSpPr/>
          <p:nvPr/>
        </p:nvGrpSpPr>
        <p:grpSpPr>
          <a:xfrm>
            <a:off x="1468695" y="3280314"/>
            <a:ext cx="2088000" cy="562606"/>
            <a:chOff x="3553844" y="-780065"/>
            <a:chExt cx="2665333" cy="697176"/>
          </a:xfrm>
        </p:grpSpPr>
        <p:sp>
          <p:nvSpPr>
            <p:cNvPr id="22" name="矩形 21"/>
            <p:cNvSpPr/>
            <p:nvPr/>
          </p:nvSpPr>
          <p:spPr>
            <a:xfrm>
              <a:off x="3553844" y="-695073"/>
              <a:ext cx="2665333" cy="612184"/>
            </a:xfrm>
            <a:prstGeom prst="rect">
              <a:avLst/>
            </a:prstGeom>
          </p:spPr>
          <p:style>
            <a:lnRef idx="2">
              <a:schemeClr val="accent5">
                <a:hueOff val="-4966938"/>
                <a:satOff val="19906"/>
                <a:lumOff val="4314"/>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sp>
        <p:sp>
          <p:nvSpPr>
            <p:cNvPr id="23" name="矩形 22"/>
            <p:cNvSpPr/>
            <p:nvPr/>
          </p:nvSpPr>
          <p:spPr>
            <a:xfrm>
              <a:off x="3553844" y="-780065"/>
              <a:ext cx="2665333" cy="612184"/>
            </a:xfrm>
            <a:prstGeom prst="rect">
              <a:avLst/>
            </a:prstGeom>
            <a:solidFill>
              <a:srgbClr val="00FF00"/>
            </a:solidFill>
            <a:ln>
              <a:noFill/>
            </a:ln>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zh-TW" altLang="en-US" sz="2400" b="1" kern="1200" dirty="0">
                  <a:solidFill>
                    <a:schemeClr val="tx1"/>
                  </a:solidFill>
                  <a:latin typeface="標楷體" panose="03000509000000000000" pitchFamily="65" charset="-120"/>
                  <a:ea typeface="標楷體" panose="03000509000000000000" pitchFamily="65" charset="-120"/>
                </a:rPr>
                <a:t>資賦優異學生</a:t>
              </a:r>
            </a:p>
          </p:txBody>
        </p:sp>
      </p:grpSp>
      <p:grpSp>
        <p:nvGrpSpPr>
          <p:cNvPr id="14" name="群組 13"/>
          <p:cNvGrpSpPr/>
          <p:nvPr/>
        </p:nvGrpSpPr>
        <p:grpSpPr>
          <a:xfrm>
            <a:off x="3715421" y="4230866"/>
            <a:ext cx="1563635" cy="762772"/>
            <a:chOff x="6079693" y="454079"/>
            <a:chExt cx="2665333" cy="945220"/>
          </a:xfrm>
          <a:solidFill>
            <a:srgbClr val="FFCCFF"/>
          </a:solidFill>
        </p:grpSpPr>
        <p:sp>
          <p:nvSpPr>
            <p:cNvPr id="18" name="矩形 17"/>
            <p:cNvSpPr/>
            <p:nvPr/>
          </p:nvSpPr>
          <p:spPr>
            <a:xfrm>
              <a:off x="6079693" y="787114"/>
              <a:ext cx="2665333" cy="612184"/>
            </a:xfrm>
            <a:prstGeom prst="rect">
              <a:avLst/>
            </a:prstGeom>
            <a:grpFill/>
            <a:ln>
              <a:noFill/>
            </a:ln>
          </p:spPr>
          <p:style>
            <a:lnRef idx="2">
              <a:schemeClr val="accent5">
                <a:hueOff val="-9933876"/>
                <a:satOff val="39811"/>
                <a:lumOff val="8628"/>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9" name="矩形 18"/>
            <p:cNvSpPr/>
            <p:nvPr/>
          </p:nvSpPr>
          <p:spPr>
            <a:xfrm>
              <a:off x="6079693" y="454079"/>
              <a:ext cx="2665333" cy="94522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zh-TW" sz="2100" b="1" u="none" kern="1200" dirty="0">
                  <a:solidFill>
                    <a:schemeClr val="tx1"/>
                  </a:solidFill>
                  <a:latin typeface="標楷體" panose="03000509000000000000" pitchFamily="65" charset="-120"/>
                  <a:ea typeface="標楷體" panose="03000509000000000000" pitchFamily="65" charset="-120"/>
                </a:rPr>
                <a:t>身心障礙資賦優異學生</a:t>
              </a:r>
              <a:endParaRPr lang="zh-TW" altLang="en-US" sz="2100" b="1" u="none" kern="1200" dirty="0">
                <a:solidFill>
                  <a:schemeClr val="tx1"/>
                </a:solidFill>
                <a:latin typeface="標楷體" panose="03000509000000000000" pitchFamily="65" charset="-120"/>
                <a:ea typeface="標楷體" panose="03000509000000000000" pitchFamily="65" charset="-120"/>
              </a:endParaRPr>
            </a:p>
          </p:txBody>
        </p:sp>
      </p:grpSp>
      <p:sp>
        <p:nvSpPr>
          <p:cNvPr id="15" name="矩形 14"/>
          <p:cNvSpPr/>
          <p:nvPr/>
        </p:nvSpPr>
        <p:spPr>
          <a:xfrm>
            <a:off x="2671421" y="1734789"/>
            <a:ext cx="4057521" cy="369332"/>
          </a:xfrm>
          <a:prstGeom prst="rect">
            <a:avLst/>
          </a:prstGeom>
        </p:spPr>
        <p:txBody>
          <a:bodyPr wrap="none">
            <a:spAutoFit/>
          </a:bodyPr>
          <a:lstStyle/>
          <a:p>
            <a:r>
              <a:rPr lang="zh-TW" altLang="zh-TW" dirty="0"/>
              <a:t>特定領域</a:t>
            </a:r>
            <a:r>
              <a:rPr lang="en-US" altLang="zh-TW" dirty="0"/>
              <a:t>/</a:t>
            </a:r>
            <a:r>
              <a:rPr lang="zh-TW" altLang="zh-TW" dirty="0"/>
              <a:t>科目有學習功能缺損</a:t>
            </a:r>
            <a:r>
              <a:rPr lang="en-US" altLang="zh-TW" dirty="0"/>
              <a:t>/</a:t>
            </a:r>
            <a:r>
              <a:rPr lang="zh-TW" altLang="en-US" dirty="0"/>
              <a:t>優異</a:t>
            </a:r>
            <a:r>
              <a:rPr lang="zh-TW" altLang="zh-TW" dirty="0"/>
              <a:t>者</a:t>
            </a:r>
            <a:endParaRPr lang="zh-TW" altLang="en-US" dirty="0"/>
          </a:p>
        </p:txBody>
      </p:sp>
    </p:spTree>
    <p:extLst>
      <p:ext uri="{BB962C8B-B14F-4D97-AF65-F5344CB8AC3E}">
        <p14:creationId xmlns:p14="http://schemas.microsoft.com/office/powerpoint/2010/main" val="2455612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92545" y="1118795"/>
            <a:ext cx="8511605" cy="5283199"/>
          </a:xfrm>
        </p:spPr>
        <p:txBody>
          <a:bodyPr>
            <a:normAutofit/>
          </a:bodyPr>
          <a:lstStyle/>
          <a:p>
            <a:r>
              <a:rPr lang="zh-TW" altLang="zh-TW" sz="2800" dirty="0">
                <a:solidFill>
                  <a:schemeClr val="tx1"/>
                </a:solidFill>
              </a:rPr>
              <a:t>若學生在特定領域</a:t>
            </a:r>
            <a:r>
              <a:rPr lang="en-US" altLang="zh-TW" sz="2800" dirty="0">
                <a:solidFill>
                  <a:schemeClr val="tx1"/>
                </a:solidFill>
              </a:rPr>
              <a:t>/</a:t>
            </a:r>
            <a:r>
              <a:rPr lang="zh-TW" altLang="zh-TW" sz="2800" dirty="0">
                <a:solidFill>
                  <a:schemeClr val="tx1"/>
                </a:solidFill>
              </a:rPr>
              <a:t>科目之學習不需進行課程調整，則依循十二年國民基本教育該領域課程綱要之規範規劃課程；</a:t>
            </a:r>
            <a:endParaRPr lang="en-US" altLang="zh-TW" sz="2800" dirty="0">
              <a:solidFill>
                <a:schemeClr val="tx1"/>
              </a:solidFill>
            </a:endParaRPr>
          </a:p>
          <a:p>
            <a:r>
              <a:rPr lang="zh-TW" altLang="zh-TW" sz="2800" dirty="0"/>
              <a:t>若學生有</a:t>
            </a:r>
            <a:r>
              <a:rPr lang="zh-TW" altLang="zh-TW" sz="2800" u="sng" dirty="0"/>
              <a:t>特殊教育需求</a:t>
            </a:r>
            <a:r>
              <a:rPr lang="zh-TW" altLang="zh-TW" sz="2800" dirty="0"/>
              <a:t>，則可依據〈特殊教育課程教材教法及評量方式實施辦法〉，以及本課程實施規範，</a:t>
            </a:r>
            <a:r>
              <a:rPr lang="zh-TW" altLang="zh-TW" sz="2800" u="sng" dirty="0">
                <a:solidFill>
                  <a:srgbClr val="FF0000"/>
                </a:solidFill>
              </a:rPr>
              <a:t>調整其學習內容、歷程、環境或評量</a:t>
            </a:r>
            <a:r>
              <a:rPr lang="zh-TW" altLang="zh-TW" sz="2800" dirty="0"/>
              <a:t>。</a:t>
            </a:r>
            <a:endParaRPr lang="en-US" altLang="zh-TW" dirty="0"/>
          </a:p>
        </p:txBody>
      </p:sp>
      <p:sp>
        <p:nvSpPr>
          <p:cNvPr id="5" name="矩形 4">
            <a:extLst>
              <a:ext uri="{FF2B5EF4-FFF2-40B4-BE49-F238E27FC236}">
                <a16:creationId xmlns:a16="http://schemas.microsoft.com/office/drawing/2014/main" xmlns="" id="{CA0AC9DB-D0FF-4E68-A590-10801BC926B6}"/>
              </a:ext>
            </a:extLst>
          </p:cNvPr>
          <p:cNvSpPr/>
          <p:nvPr/>
        </p:nvSpPr>
        <p:spPr>
          <a:xfrm>
            <a:off x="776914" y="221366"/>
            <a:ext cx="635540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課程調整的規定：實施規範</a:t>
            </a:r>
            <a:endParaRPr lang="zh-CN" altLang="en-US" sz="4000" b="1" dirty="0">
              <a:solidFill>
                <a:schemeClr val="bg1"/>
              </a:solidFill>
              <a:latin typeface="微軟正黑體"/>
              <a:ea typeface="微軟正黑體"/>
              <a:cs typeface="微軟正黑體"/>
            </a:endParaRPr>
          </a:p>
        </p:txBody>
      </p:sp>
      <p:sp>
        <p:nvSpPr>
          <p:cNvPr id="6" name="矩形 5"/>
          <p:cNvSpPr/>
          <p:nvPr/>
        </p:nvSpPr>
        <p:spPr>
          <a:xfrm>
            <a:off x="817550" y="251846"/>
            <a:ext cx="6229699"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8" name="圖片 7" descr="一張含有 室內 的圖片&#10;&#10;自動產生的描述">
            <a:extLst>
              <a:ext uri="{FF2B5EF4-FFF2-40B4-BE49-F238E27FC236}">
                <a16:creationId xmlns:a16="http://schemas.microsoft.com/office/drawing/2014/main" xmlns="" id="{E40A0344-6870-401A-BD29-CC8A3D101E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67" b="90000" l="10000" r="90000">
                        <a14:foregroundMark x1="56250" y1="43750" x2="56250" y2="43750"/>
                        <a14:foregroundMark x1="52639" y1="40556" x2="52639" y2="40556"/>
                        <a14:foregroundMark x1="52083" y1="43750" x2="52083" y2="43750"/>
                        <a14:foregroundMark x1="56944" y1="50417" x2="56944" y2="50417"/>
                        <a14:foregroundMark x1="60139" y1="44167" x2="60139" y2="44167"/>
                        <a14:foregroundMark x1="59861" y1="49583" x2="59861" y2="49583"/>
                        <a14:foregroundMark x1="60278" y1="51944" x2="60278" y2="51944"/>
                        <a14:foregroundMark x1="61806" y1="49583" x2="61806" y2="49583"/>
                        <a14:foregroundMark x1="60139" y1="9306" x2="60139" y2="9306"/>
                        <a14:foregroundMark x1="59444" y1="7778" x2="59444" y2="7778"/>
                        <a14:foregroundMark x1="59167" y1="6667" x2="59167" y2="6667"/>
                        <a14:foregroundMark x1="45139" y1="22778" x2="45139" y2="22778"/>
                        <a14:foregroundMark x1="68889" y1="54722" x2="68889" y2="54722"/>
                        <a14:foregroundMark x1="67778" y1="54583" x2="67778" y2="54583"/>
                        <a14:foregroundMark x1="67778" y1="54583" x2="67778" y2="54583"/>
                        <a14:foregroundMark x1="57222" y1="6667" x2="57222" y2="6667"/>
                      </a14:backgroundRemoval>
                    </a14:imgEffect>
                  </a14:imgLayer>
                </a14:imgProps>
              </a:ext>
              <a:ext uri="{837473B0-CC2E-450A-ABE3-18F120FF3D39}">
                <a1611:picAttrSrcUrl xmlns:a1611="http://schemas.microsoft.com/office/drawing/2016/11/main" xmlns="" r:id="rId5"/>
              </a:ext>
            </a:extLst>
          </a:blip>
          <a:stretch>
            <a:fillRect/>
          </a:stretch>
        </p:blipFill>
        <p:spPr>
          <a:xfrm>
            <a:off x="4303990" y="5021809"/>
            <a:ext cx="1704983" cy="1704983"/>
          </a:xfrm>
          <a:prstGeom prst="rect">
            <a:avLst/>
          </a:prstGeom>
        </p:spPr>
      </p:pic>
      <p:pic>
        <p:nvPicPr>
          <p:cNvPr id="9" name="圖片 8">
            <a:extLst>
              <a:ext uri="{FF2B5EF4-FFF2-40B4-BE49-F238E27FC236}">
                <a16:creationId xmlns:a16="http://schemas.microsoft.com/office/drawing/2014/main" xmlns="" id="{DF83DFFB-3EC6-4538-A236-74ED9438E5E6}"/>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837473B0-CC2E-450A-ABE3-18F120FF3D39}">
                <a1611:picAttrSrcUrl xmlns:a1611="http://schemas.microsoft.com/office/drawing/2016/11/main" xmlns="" r:id="rId8"/>
              </a:ext>
            </a:extLst>
          </a:blip>
          <a:stretch>
            <a:fillRect/>
          </a:stretch>
        </p:blipFill>
        <p:spPr>
          <a:xfrm>
            <a:off x="4903534" y="5717529"/>
            <a:ext cx="3220163" cy="1140471"/>
          </a:xfrm>
          <a:prstGeom prst="rect">
            <a:avLst/>
          </a:prstGeom>
        </p:spPr>
      </p:pic>
      <p:sp>
        <p:nvSpPr>
          <p:cNvPr id="10" name="文字方塊 9">
            <a:extLst>
              <a:ext uri="{FF2B5EF4-FFF2-40B4-BE49-F238E27FC236}">
                <a16:creationId xmlns:a16="http://schemas.microsoft.com/office/drawing/2014/main" xmlns="" id="{02025303-7F4B-4E2E-A1D3-3E2C0209A7AA}"/>
              </a:ext>
            </a:extLst>
          </p:cNvPr>
          <p:cNvSpPr txBox="1"/>
          <p:nvPr/>
        </p:nvSpPr>
        <p:spPr>
          <a:xfrm>
            <a:off x="5809125" y="5470121"/>
            <a:ext cx="3334875" cy="369332"/>
          </a:xfrm>
          <a:prstGeom prst="rect">
            <a:avLst/>
          </a:prstGeom>
          <a:solidFill>
            <a:schemeClr val="tx1"/>
          </a:solidFill>
        </p:spPr>
        <p:txBody>
          <a:bodyPr wrap="square" rtlCol="0">
            <a:spAutoFit/>
          </a:bodyPr>
          <a:lstStyle/>
          <a:p>
            <a:pPr algn="r"/>
            <a:r>
              <a:rPr lang="zh-TW" altLang="en-US" dirty="0">
                <a:solidFill>
                  <a:schemeClr val="bg1"/>
                </a:solidFill>
              </a:rPr>
              <a:t>取自特殊教育課程實施規範 </a:t>
            </a:r>
            <a:r>
              <a:rPr lang="en-US" altLang="zh-TW" dirty="0">
                <a:solidFill>
                  <a:schemeClr val="bg1"/>
                </a:solidFill>
              </a:rPr>
              <a:t>p. 2</a:t>
            </a:r>
            <a:endParaRPr lang="zh-TW" altLang="en-US" dirty="0">
              <a:solidFill>
                <a:schemeClr val="bg1"/>
              </a:solidFill>
            </a:endParaRPr>
          </a:p>
        </p:txBody>
      </p:sp>
    </p:spTree>
    <p:extLst>
      <p:ext uri="{BB962C8B-B14F-4D97-AF65-F5344CB8AC3E}">
        <p14:creationId xmlns:p14="http://schemas.microsoft.com/office/powerpoint/2010/main" val="1183917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p:cNvGraphicFramePr>
          <p:nvPr>
            <p:extLst>
              <p:ext uri="{D42A27DB-BD31-4B8C-83A1-F6EECF244321}">
                <p14:modId xmlns:p14="http://schemas.microsoft.com/office/powerpoint/2010/main" val="1774269071"/>
              </p:ext>
            </p:extLst>
          </p:nvPr>
        </p:nvGraphicFramePr>
        <p:xfrm>
          <a:off x="-2074151" y="1083532"/>
          <a:ext cx="13292301" cy="5455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標題 2"/>
          <p:cNvSpPr>
            <a:spLocks noGrp="1"/>
          </p:cNvSpPr>
          <p:nvPr>
            <p:ph type="title"/>
          </p:nvPr>
        </p:nvSpPr>
        <p:spPr/>
        <p:txBody>
          <a:bodyPr/>
          <a:lstStyle/>
          <a:p>
            <a:r>
              <a:rPr lang="zh-TW" altLang="en-US" dirty="0"/>
              <a:t>課程調整向度</a:t>
            </a:r>
          </a:p>
        </p:txBody>
      </p:sp>
    </p:spTree>
    <p:extLst>
      <p:ext uri="{BB962C8B-B14F-4D97-AF65-F5344CB8AC3E}">
        <p14:creationId xmlns:p14="http://schemas.microsoft.com/office/powerpoint/2010/main" val="1269824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p:cNvGraphicFramePr>
          <p:nvPr>
            <p:extLst>
              <p:ext uri="{D42A27DB-BD31-4B8C-83A1-F6EECF244321}">
                <p14:modId xmlns:p14="http://schemas.microsoft.com/office/powerpoint/2010/main" val="1831935335"/>
              </p:ext>
            </p:extLst>
          </p:nvPr>
        </p:nvGraphicFramePr>
        <p:xfrm>
          <a:off x="-2074151" y="1083532"/>
          <a:ext cx="13292301" cy="5455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標題 2"/>
          <p:cNvSpPr>
            <a:spLocks noGrp="1"/>
          </p:cNvSpPr>
          <p:nvPr>
            <p:ph type="title"/>
          </p:nvPr>
        </p:nvSpPr>
        <p:spPr/>
        <p:txBody>
          <a:bodyPr/>
          <a:lstStyle/>
          <a:p>
            <a:r>
              <a:rPr lang="zh-TW" altLang="en-US" dirty="0"/>
              <a:t>課程調整向度</a:t>
            </a:r>
          </a:p>
        </p:txBody>
      </p:sp>
    </p:spTree>
    <p:extLst>
      <p:ext uri="{BB962C8B-B14F-4D97-AF65-F5344CB8AC3E}">
        <p14:creationId xmlns:p14="http://schemas.microsoft.com/office/powerpoint/2010/main" val="733675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投影片編號版面配置區 5">
            <a:extLst>
              <a:ext uri="{FF2B5EF4-FFF2-40B4-BE49-F238E27FC236}">
                <a16:creationId xmlns:a16="http://schemas.microsoft.com/office/drawing/2014/main" xmlns="" id="{E4D2BF4B-4BB2-41DC-BB06-30D4BBFF3F3F}"/>
              </a:ext>
            </a:extLst>
          </p:cNvPr>
          <p:cNvSpPr>
            <a:spLocks noGrp="1"/>
          </p:cNvSpPr>
          <p:nvPr>
            <p:ph type="sldNum" sz="quarter" idx="12"/>
          </p:nvPr>
        </p:nvSpPr>
        <p:spPr>
          <a:noFill/>
        </p:spPr>
        <p:txBody>
          <a:bodyPr/>
          <a:lstStyle>
            <a:lvl1pPr>
              <a:spcBef>
                <a:spcPct val="20000"/>
              </a:spcBef>
              <a:buChar char="•"/>
              <a:defRPr kumimoji="1" sz="3600" b="1">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har char="–"/>
              <a:defRPr kumimoji="1" sz="3200" b="1">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har char="•"/>
              <a:defRPr kumimoji="1" sz="2800" b="1">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har char="–"/>
              <a:defRPr kumimoji="1" sz="2400" b="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9pPr>
          </a:lstStyle>
          <a:p>
            <a:pPr>
              <a:spcBef>
                <a:spcPct val="0"/>
              </a:spcBef>
              <a:buFontTx/>
              <a:buNone/>
            </a:pPr>
            <a:fld id="{BF878B87-E418-4B38-93EF-2A0002A94156}" type="slidenum">
              <a:rPr lang="en-US" altLang="zh-TW" sz="1400" b="0">
                <a:ea typeface="新細明體" panose="02020500000000000000" pitchFamily="18" charset="-120"/>
              </a:rPr>
              <a:pPr>
                <a:spcBef>
                  <a:spcPct val="0"/>
                </a:spcBef>
                <a:buFontTx/>
                <a:buNone/>
              </a:pPr>
              <a:t>3</a:t>
            </a:fld>
            <a:endParaRPr lang="en-US" altLang="zh-TW" sz="1400" b="0">
              <a:ea typeface="新細明體" panose="02020500000000000000" pitchFamily="18" charset="-120"/>
            </a:endParaRPr>
          </a:p>
        </p:txBody>
      </p:sp>
      <p:sp>
        <p:nvSpPr>
          <p:cNvPr id="153602" name="Rectangle 2">
            <a:extLst>
              <a:ext uri="{FF2B5EF4-FFF2-40B4-BE49-F238E27FC236}">
                <a16:creationId xmlns:a16="http://schemas.microsoft.com/office/drawing/2014/main" xmlns="" id="{33C064BC-25DF-4C40-81DD-C9AC496D69ED}"/>
              </a:ext>
            </a:extLst>
          </p:cNvPr>
          <p:cNvSpPr>
            <a:spLocks noGrp="1" noChangeArrowheads="1"/>
          </p:cNvSpPr>
          <p:nvPr>
            <p:ph type="title"/>
          </p:nvPr>
        </p:nvSpPr>
        <p:spPr>
          <a:xfrm>
            <a:off x="914400" y="460375"/>
            <a:ext cx="7772400" cy="609600"/>
          </a:xfrm>
        </p:spPr>
        <p:txBody>
          <a:bodyPr/>
          <a:lstStyle/>
          <a:p>
            <a:pPr eaLnBrk="1" hangingPunct="1">
              <a:defRPr/>
            </a:pPr>
            <a:r>
              <a:rPr lang="zh-TW" altLang="en-US" b="0" dirty="0">
                <a:solidFill>
                  <a:srgbClr val="C00000"/>
                </a:solidFill>
              </a:rPr>
              <a:t>你是學霸、學障還是</a:t>
            </a:r>
            <a:r>
              <a:rPr lang="en-US" altLang="zh-TW" b="0" dirty="0">
                <a:solidFill>
                  <a:srgbClr val="C00000"/>
                </a:solidFill>
              </a:rPr>
              <a:t>…..</a:t>
            </a:r>
            <a:endParaRPr lang="zh-TW" altLang="en-US" b="0" dirty="0">
              <a:solidFill>
                <a:srgbClr val="C00000"/>
              </a:solidFill>
            </a:endParaRPr>
          </a:p>
        </p:txBody>
      </p:sp>
      <p:sp>
        <p:nvSpPr>
          <p:cNvPr id="29701" name="Rectangle 3">
            <a:extLst>
              <a:ext uri="{FF2B5EF4-FFF2-40B4-BE49-F238E27FC236}">
                <a16:creationId xmlns:a16="http://schemas.microsoft.com/office/drawing/2014/main" xmlns="" id="{D7130F1E-844F-4A25-AEA1-CC0D98558389}"/>
              </a:ext>
            </a:extLst>
          </p:cNvPr>
          <p:cNvSpPr>
            <a:spLocks noGrp="1" noChangeArrowheads="1"/>
          </p:cNvSpPr>
          <p:nvPr>
            <p:ph type="body" idx="1"/>
          </p:nvPr>
        </p:nvSpPr>
        <p:spPr>
          <a:xfrm>
            <a:off x="727113" y="1255923"/>
            <a:ext cx="8330072" cy="5141702"/>
          </a:xfrm>
        </p:spPr>
        <p:txBody>
          <a:bodyPr>
            <a:normAutofit/>
          </a:bodyPr>
          <a:lstStyle/>
          <a:p>
            <a:pPr marL="0" indent="0">
              <a:buNone/>
            </a:pPr>
            <a:r>
              <a:rPr lang="zh-TW" altLang="en-US" sz="2800" dirty="0">
                <a:solidFill>
                  <a:schemeClr val="tx1"/>
                </a:solidFill>
                <a:latin typeface="標楷體" panose="03000509000000000000" pitchFamily="65" charset="-120"/>
                <a:ea typeface="標楷體" panose="03000509000000000000" pitchFamily="65" charset="-120"/>
              </a:rPr>
              <a:t>＊一路求學過程，你的成績好嗎</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上學動力是什麼</a:t>
            </a:r>
            <a:r>
              <a:rPr lang="en-US" altLang="zh-TW" sz="2800" dirty="0">
                <a:solidFill>
                  <a:schemeClr val="tx1"/>
                </a:solidFill>
                <a:latin typeface="標楷體" panose="03000509000000000000" pitchFamily="65" charset="-120"/>
                <a:ea typeface="標楷體" panose="03000509000000000000" pitchFamily="65" charset="-120"/>
              </a:rPr>
              <a:t>?</a:t>
            </a:r>
          </a:p>
          <a:p>
            <a:pPr marL="0" indent="0">
              <a:buNone/>
            </a:pPr>
            <a:r>
              <a:rPr lang="zh-TW" altLang="en-US" sz="2800" dirty="0">
                <a:solidFill>
                  <a:schemeClr val="tx1"/>
                </a:solidFill>
                <a:latin typeface="標楷體" panose="03000509000000000000" pitchFamily="65" charset="-120"/>
                <a:ea typeface="標楷體" panose="03000509000000000000" pitchFamily="65" charset="-120"/>
              </a:rPr>
              <a:t>＊哪一科對您產生極大困擾</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你的體育成績好嗎</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 </a:t>
            </a:r>
          </a:p>
          <a:p>
            <a:pPr marL="0" indent="0">
              <a:buNone/>
            </a:pPr>
            <a:r>
              <a:rPr lang="zh-TW" altLang="en-US" sz="2800" dirty="0">
                <a:solidFill>
                  <a:schemeClr val="tx1"/>
                </a:solidFill>
                <a:latin typeface="標楷體" panose="03000509000000000000" pitchFamily="65" charset="-120"/>
                <a:ea typeface="標楷體" panose="03000509000000000000" pitchFamily="65" charset="-120"/>
              </a:rPr>
              <a:t>＊若有機會重新學習，您希望老師至少提供哪些調整，可讓您學更好</a:t>
            </a:r>
            <a:r>
              <a:rPr lang="en-US" altLang="zh-TW" sz="2800" dirty="0">
                <a:solidFill>
                  <a:schemeClr val="tx1"/>
                </a:solidFill>
                <a:latin typeface="標楷體" panose="03000509000000000000" pitchFamily="65" charset="-120"/>
                <a:ea typeface="標楷體" panose="03000509000000000000" pitchFamily="65" charset="-120"/>
              </a:rPr>
              <a:t>?</a:t>
            </a:r>
          </a:p>
          <a:p>
            <a:pPr marL="0" indent="0">
              <a:buNone/>
            </a:pPr>
            <a:endParaRPr lang="en-US" altLang="zh-TW" sz="2800" dirty="0">
              <a:solidFill>
                <a:schemeClr val="tx1"/>
              </a:solidFill>
              <a:latin typeface="標楷體" panose="03000509000000000000" pitchFamily="65" charset="-120"/>
              <a:ea typeface="標楷體" panose="03000509000000000000" pitchFamily="65" charset="-120"/>
            </a:endParaRPr>
          </a:p>
          <a:p>
            <a:pPr marL="0" indent="0">
              <a:buNone/>
            </a:pPr>
            <a:endParaRPr lang="en-US" altLang="zh-TW" sz="2800" dirty="0">
              <a:solidFill>
                <a:schemeClr val="tx1"/>
              </a:solidFill>
              <a:latin typeface="標楷體" panose="03000509000000000000" pitchFamily="65" charset="-120"/>
              <a:ea typeface="標楷體" panose="03000509000000000000" pitchFamily="65" charset="-120"/>
            </a:endParaRPr>
          </a:p>
          <a:p>
            <a:pPr marL="0" indent="0">
              <a:buNone/>
            </a:pPr>
            <a:endParaRPr lang="en-US" altLang="zh-TW" sz="28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2800" dirty="0">
                <a:solidFill>
                  <a:schemeClr val="tx1"/>
                </a:solidFill>
                <a:latin typeface="標楷體" panose="03000509000000000000" pitchFamily="65" charset="-120"/>
                <a:ea typeface="標楷體" panose="03000509000000000000" pitchFamily="65" charset="-120"/>
              </a:rPr>
              <a:t>老師</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仰臥起坐，你做</a:t>
            </a:r>
            <a:r>
              <a:rPr lang="en-US" altLang="zh-TW" sz="2800" dirty="0">
                <a:solidFill>
                  <a:schemeClr val="tx1"/>
                </a:solidFill>
                <a:latin typeface="標楷體" panose="03000509000000000000" pitchFamily="65" charset="-120"/>
                <a:ea typeface="標楷體" panose="03000509000000000000" pitchFamily="65" charset="-120"/>
              </a:rPr>
              <a:t>30</a:t>
            </a:r>
            <a:r>
              <a:rPr lang="zh-TW" altLang="en-US" sz="2800" dirty="0">
                <a:solidFill>
                  <a:schemeClr val="tx1"/>
                </a:solidFill>
                <a:latin typeface="標楷體" panose="03000509000000000000" pitchFamily="65" charset="-120"/>
                <a:ea typeface="標楷體" panose="03000509000000000000" pitchFamily="65" charset="-120"/>
              </a:rPr>
              <a:t>下，就給你及格。</a:t>
            </a:r>
            <a:endParaRPr lang="en-US" altLang="zh-TW" sz="28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2800" dirty="0">
                <a:solidFill>
                  <a:schemeClr val="tx1"/>
                </a:solidFill>
                <a:latin typeface="標楷體" panose="03000509000000000000" pitchFamily="65" charset="-120"/>
                <a:ea typeface="標楷體" panose="03000509000000000000" pitchFamily="65" charset="-120"/>
              </a:rPr>
              <a:t>改變</a:t>
            </a:r>
            <a:r>
              <a:rPr lang="en-US" altLang="zh-TW" sz="2800" dirty="0">
                <a:solidFill>
                  <a:schemeClr val="tx1"/>
                </a:solidFill>
                <a:latin typeface="標楷體" panose="03000509000000000000" pitchFamily="65" charset="-120"/>
                <a:ea typeface="標楷體" panose="03000509000000000000" pitchFamily="65" charset="-120"/>
              </a:rPr>
              <a:t>:15</a:t>
            </a:r>
            <a:r>
              <a:rPr lang="zh-TW" altLang="en-US" sz="2800" dirty="0">
                <a:solidFill>
                  <a:schemeClr val="tx1"/>
                </a:solidFill>
                <a:latin typeface="標楷體" panose="03000509000000000000" pitchFamily="65" charset="-120"/>
                <a:ea typeface="標楷體" panose="03000509000000000000" pitchFamily="65" charset="-120"/>
              </a:rPr>
              <a:t>下</a:t>
            </a:r>
            <a:r>
              <a:rPr lang="en-US" altLang="zh-TW" sz="2800" dirty="0">
                <a:solidFill>
                  <a:schemeClr val="tx1"/>
                </a:solidFill>
                <a:latin typeface="標楷體" panose="03000509000000000000" pitchFamily="65" charset="-120"/>
                <a:ea typeface="標楷體" panose="03000509000000000000" pitchFamily="65" charset="-120"/>
              </a:rPr>
              <a:t>-10</a:t>
            </a:r>
            <a:r>
              <a:rPr lang="zh-TW" altLang="en-US" sz="2800" dirty="0">
                <a:solidFill>
                  <a:schemeClr val="tx1"/>
                </a:solidFill>
                <a:latin typeface="標楷體" panose="03000509000000000000" pitchFamily="65" charset="-120"/>
                <a:ea typeface="標楷體" panose="03000509000000000000" pitchFamily="65" charset="-120"/>
              </a:rPr>
              <a:t>下</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減量</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、分段</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分解</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、休息一下</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評量調整</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、輔助器材</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替代</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、在冷氣房做</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環境調整</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a:t>
            </a:r>
            <a:endParaRPr lang="en-US" altLang="zh-TW" sz="2800" dirty="0">
              <a:solidFill>
                <a:schemeClr val="tx1"/>
              </a:solidFill>
              <a:latin typeface="標楷體" panose="03000509000000000000" pitchFamily="65" charset="-120"/>
              <a:ea typeface="標楷體" panose="03000509000000000000" pitchFamily="65" charset="-120"/>
            </a:endParaRPr>
          </a:p>
          <a:p>
            <a:endParaRPr lang="en-US" altLang="zh-TW" sz="2800" dirty="0">
              <a:solidFill>
                <a:schemeClr val="tx1"/>
              </a:solidFill>
              <a:latin typeface="標楷體" panose="03000509000000000000" pitchFamily="65" charset="-120"/>
              <a:ea typeface="標楷體" panose="03000509000000000000" pitchFamily="65" charset="-120"/>
            </a:endParaRPr>
          </a:p>
          <a:p>
            <a:pPr lvl="1" eaLnBrk="1" hangingPunct="1"/>
            <a:endParaRPr lang="zh-TW" altLang="en-US" sz="2800" b="0" dirty="0"/>
          </a:p>
        </p:txBody>
      </p:sp>
      <p:pic>
        <p:nvPicPr>
          <p:cNvPr id="1026" name="Picture 2" descr="âä»°è¥èµ·åâçå¾çæç´¢ç»æ">
            <a:extLst>
              <a:ext uri="{FF2B5EF4-FFF2-40B4-BE49-F238E27FC236}">
                <a16:creationId xmlns:a16="http://schemas.microsoft.com/office/drawing/2014/main" xmlns="" id="{5B438457-5FE7-46C7-8BA8-0B25AC2A9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067491"/>
            <a:ext cx="2239810" cy="147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042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5">
            <a:extLst>
              <a:ext uri="{FF2B5EF4-FFF2-40B4-BE49-F238E27FC236}">
                <a16:creationId xmlns:a16="http://schemas.microsoft.com/office/drawing/2014/main" xmlns="" id="{CFDB03F1-D9C1-4948-8D42-19CEBBF4BDCC}"/>
              </a:ext>
            </a:extLst>
          </p:cNvPr>
          <p:cNvSpPr>
            <a:spLocks noEditPoints="1"/>
          </p:cNvSpPr>
          <p:nvPr/>
        </p:nvSpPr>
        <p:spPr bwMode="auto">
          <a:xfrm>
            <a:off x="4398317" y="2922988"/>
            <a:ext cx="216000" cy="21600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66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2" name="Text Placeholder 3">
            <a:extLst>
              <a:ext uri="{FF2B5EF4-FFF2-40B4-BE49-F238E27FC236}">
                <a16:creationId xmlns:a16="http://schemas.microsoft.com/office/drawing/2014/main" xmlns="" id="{D937BFAA-1CC3-472E-BDE2-73CDFF31F750}"/>
              </a:ext>
            </a:extLst>
          </p:cNvPr>
          <p:cNvSpPr txBox="1">
            <a:spLocks/>
          </p:cNvSpPr>
          <p:nvPr/>
        </p:nvSpPr>
        <p:spPr>
          <a:xfrm>
            <a:off x="3102173" y="2706940"/>
            <a:ext cx="3600400" cy="44832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zh-TW" altLang="zh-TW" sz="2200" dirty="0">
                <a:solidFill>
                  <a:srgbClr val="0066FF"/>
                </a:solidFill>
                <a:latin typeface="+mj-ea"/>
                <a:ea typeface="+mj-ea"/>
              </a:rPr>
              <a:t>簡化</a:t>
            </a:r>
            <a:endParaRPr lang="en-US" altLang="en-US" sz="2200" dirty="0">
              <a:solidFill>
                <a:srgbClr val="0066FF"/>
              </a:solidFill>
              <a:latin typeface="+mj-ea"/>
              <a:ea typeface="+mj-ea"/>
            </a:endParaRPr>
          </a:p>
        </p:txBody>
      </p:sp>
      <p:sp>
        <p:nvSpPr>
          <p:cNvPr id="28" name="Text Placeholder 3">
            <a:extLst>
              <a:ext uri="{FF2B5EF4-FFF2-40B4-BE49-F238E27FC236}">
                <a16:creationId xmlns:a16="http://schemas.microsoft.com/office/drawing/2014/main" xmlns="" id="{D937BFAA-1CC3-472E-BDE2-73CDFF31F750}"/>
              </a:ext>
            </a:extLst>
          </p:cNvPr>
          <p:cNvSpPr txBox="1">
            <a:spLocks/>
          </p:cNvSpPr>
          <p:nvPr/>
        </p:nvSpPr>
        <p:spPr>
          <a:xfrm>
            <a:off x="2454101" y="3246876"/>
            <a:ext cx="1728192" cy="44832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zh-TW" altLang="zh-TW" sz="2200" dirty="0">
                <a:solidFill>
                  <a:srgbClr val="0066FF"/>
                </a:solidFill>
                <a:latin typeface="+mj-ea"/>
                <a:ea typeface="+mj-ea"/>
              </a:rPr>
              <a:t>加深</a:t>
            </a:r>
            <a:endParaRPr lang="en-US" altLang="en-US" sz="2200" dirty="0">
              <a:solidFill>
                <a:srgbClr val="0066FF"/>
              </a:solidFill>
              <a:latin typeface="+mj-ea"/>
              <a:ea typeface="+mj-ea"/>
            </a:endParaRPr>
          </a:p>
        </p:txBody>
      </p:sp>
      <p:sp>
        <p:nvSpPr>
          <p:cNvPr id="32" name="Text Placeholder 3">
            <a:extLst>
              <a:ext uri="{FF2B5EF4-FFF2-40B4-BE49-F238E27FC236}">
                <a16:creationId xmlns:a16="http://schemas.microsoft.com/office/drawing/2014/main" xmlns="" id="{D937BFAA-1CC3-472E-BDE2-73CDFF31F750}"/>
              </a:ext>
            </a:extLst>
          </p:cNvPr>
          <p:cNvSpPr txBox="1">
            <a:spLocks/>
          </p:cNvSpPr>
          <p:nvPr/>
        </p:nvSpPr>
        <p:spPr>
          <a:xfrm>
            <a:off x="972512" y="1916013"/>
            <a:ext cx="7487920" cy="430887"/>
          </a:xfrm>
          <a:prstGeom prst="rect">
            <a:avLst/>
          </a:prstGeom>
          <a:solidFill>
            <a:srgbClr val="FFD757"/>
          </a:solidFill>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TW" altLang="en-US" sz="2800" dirty="0">
                <a:latin typeface="+mj-ea"/>
                <a:ea typeface="+mj-ea"/>
              </a:rPr>
              <a:t>各領域</a:t>
            </a:r>
            <a:r>
              <a:rPr lang="en-US" altLang="zh-TW" sz="2800" dirty="0">
                <a:latin typeface="+mj-ea"/>
                <a:ea typeface="+mj-ea"/>
              </a:rPr>
              <a:t>/</a:t>
            </a:r>
            <a:r>
              <a:rPr lang="zh-TW" altLang="en-US" sz="2800" dirty="0">
                <a:latin typeface="+mj-ea"/>
                <a:ea typeface="+mj-ea"/>
              </a:rPr>
              <a:t>科目的</a:t>
            </a:r>
            <a:r>
              <a:rPr lang="zh-TW" altLang="en-US" sz="2800" b="1" dirty="0">
                <a:solidFill>
                  <a:srgbClr val="FF0000"/>
                </a:solidFill>
                <a:latin typeface="+mj-ea"/>
                <a:ea typeface="+mj-ea"/>
              </a:rPr>
              <a:t>學習重點</a:t>
            </a:r>
            <a:r>
              <a:rPr lang="en-US" altLang="zh-TW" sz="2400" dirty="0">
                <a:solidFill>
                  <a:schemeClr val="tx1"/>
                </a:solidFill>
                <a:latin typeface="+mj-ea"/>
                <a:ea typeface="+mj-ea"/>
              </a:rPr>
              <a:t>(</a:t>
            </a:r>
            <a:r>
              <a:rPr lang="zh-TW" altLang="en-US" sz="2400" dirty="0">
                <a:solidFill>
                  <a:schemeClr val="tx1"/>
                </a:solidFill>
                <a:latin typeface="+mj-ea"/>
                <a:ea typeface="+mj-ea"/>
              </a:rPr>
              <a:t>含</a:t>
            </a:r>
            <a:r>
              <a:rPr lang="zh-TW" altLang="en-US" sz="2400" b="1" dirty="0">
                <a:solidFill>
                  <a:srgbClr val="FF0000"/>
                </a:solidFill>
                <a:latin typeface="+mj-ea"/>
                <a:ea typeface="+mj-ea"/>
              </a:rPr>
              <a:t>學習表現</a:t>
            </a:r>
            <a:r>
              <a:rPr lang="zh-TW" altLang="en-US" sz="2400" dirty="0">
                <a:solidFill>
                  <a:schemeClr val="tx1"/>
                </a:solidFill>
                <a:latin typeface="+mj-ea"/>
                <a:ea typeface="+mj-ea"/>
              </a:rPr>
              <a:t>與</a:t>
            </a:r>
            <a:r>
              <a:rPr lang="zh-TW" altLang="en-US" sz="2400" b="1" dirty="0">
                <a:solidFill>
                  <a:srgbClr val="FF0000"/>
                </a:solidFill>
                <a:latin typeface="+mj-ea"/>
                <a:ea typeface="+mj-ea"/>
              </a:rPr>
              <a:t>學習內容</a:t>
            </a:r>
            <a:r>
              <a:rPr lang="en-US" altLang="zh-TW" sz="2400" dirty="0">
                <a:solidFill>
                  <a:schemeClr val="tx1"/>
                </a:solidFill>
                <a:latin typeface="+mj-ea"/>
                <a:ea typeface="+mj-ea"/>
              </a:rPr>
              <a:t>)</a:t>
            </a:r>
            <a:endParaRPr lang="en-US" altLang="zh-TW" sz="2800" dirty="0">
              <a:latin typeface="+mj-ea"/>
              <a:ea typeface="+mj-ea"/>
            </a:endParaRPr>
          </a:p>
        </p:txBody>
      </p:sp>
      <p:sp>
        <p:nvSpPr>
          <p:cNvPr id="33" name="矩形 32"/>
          <p:cNvSpPr/>
          <p:nvPr/>
        </p:nvSpPr>
        <p:spPr>
          <a:xfrm>
            <a:off x="683568" y="1842845"/>
            <a:ext cx="8064896" cy="504056"/>
          </a:xfrm>
          <a:prstGeom prst="rect">
            <a:avLst/>
          </a:prstGeom>
          <a:noFill/>
          <a:ln w="57150">
            <a:solidFill>
              <a:srgbClr val="33CCFF"/>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0" name="向下箭號 29"/>
          <p:cNvSpPr/>
          <p:nvPr/>
        </p:nvSpPr>
        <p:spPr>
          <a:xfrm>
            <a:off x="3706256" y="2641506"/>
            <a:ext cx="720080" cy="2723156"/>
          </a:xfrm>
          <a:prstGeom prst="downArrow">
            <a:avLst>
              <a:gd name="adj1" fmla="val 41754"/>
              <a:gd name="adj2" fmla="val 32112"/>
            </a:avLst>
          </a:prstGeom>
          <a:solidFill>
            <a:schemeClr val="bg1"/>
          </a:solidFill>
          <a:ln w="76200">
            <a:solidFill>
              <a:srgbClr val="33CCFF"/>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r>
              <a:rPr lang="zh-TW" altLang="en-US" dirty="0"/>
              <a:t>調整方式</a:t>
            </a:r>
          </a:p>
        </p:txBody>
      </p:sp>
      <p:sp>
        <p:nvSpPr>
          <p:cNvPr id="34" name="Freeform 45">
            <a:extLst>
              <a:ext uri="{FF2B5EF4-FFF2-40B4-BE49-F238E27FC236}">
                <a16:creationId xmlns:a16="http://schemas.microsoft.com/office/drawing/2014/main" xmlns="" id="{CFDB03F1-D9C1-4948-8D42-19CEBBF4BDCC}"/>
              </a:ext>
            </a:extLst>
          </p:cNvPr>
          <p:cNvSpPr>
            <a:spLocks noEditPoints="1"/>
          </p:cNvSpPr>
          <p:nvPr/>
        </p:nvSpPr>
        <p:spPr bwMode="auto">
          <a:xfrm>
            <a:off x="4398317" y="3355036"/>
            <a:ext cx="216000" cy="21600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66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5" name="Freeform 45">
            <a:extLst>
              <a:ext uri="{FF2B5EF4-FFF2-40B4-BE49-F238E27FC236}">
                <a16:creationId xmlns:a16="http://schemas.microsoft.com/office/drawing/2014/main" xmlns="" id="{CFDB03F1-D9C1-4948-8D42-19CEBBF4BDCC}"/>
              </a:ext>
            </a:extLst>
          </p:cNvPr>
          <p:cNvSpPr>
            <a:spLocks noEditPoints="1"/>
          </p:cNvSpPr>
          <p:nvPr/>
        </p:nvSpPr>
        <p:spPr bwMode="auto">
          <a:xfrm>
            <a:off x="4398317" y="3787084"/>
            <a:ext cx="216000" cy="21600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66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6" name="Freeform 45">
            <a:extLst>
              <a:ext uri="{FF2B5EF4-FFF2-40B4-BE49-F238E27FC236}">
                <a16:creationId xmlns:a16="http://schemas.microsoft.com/office/drawing/2014/main" xmlns="" id="{CFDB03F1-D9C1-4948-8D42-19CEBBF4BDCC}"/>
              </a:ext>
            </a:extLst>
          </p:cNvPr>
          <p:cNvSpPr>
            <a:spLocks noEditPoints="1"/>
          </p:cNvSpPr>
          <p:nvPr/>
        </p:nvSpPr>
        <p:spPr bwMode="auto">
          <a:xfrm>
            <a:off x="4398317" y="4219132"/>
            <a:ext cx="216000" cy="21600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66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7" name="Freeform 45">
            <a:extLst>
              <a:ext uri="{FF2B5EF4-FFF2-40B4-BE49-F238E27FC236}">
                <a16:creationId xmlns:a16="http://schemas.microsoft.com/office/drawing/2014/main" xmlns="" id="{CFDB03F1-D9C1-4948-8D42-19CEBBF4BDCC}"/>
              </a:ext>
            </a:extLst>
          </p:cNvPr>
          <p:cNvSpPr>
            <a:spLocks noEditPoints="1"/>
          </p:cNvSpPr>
          <p:nvPr/>
        </p:nvSpPr>
        <p:spPr bwMode="auto">
          <a:xfrm>
            <a:off x="4398317" y="4651180"/>
            <a:ext cx="216000" cy="21600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66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8" name="Freeform 45">
            <a:extLst>
              <a:ext uri="{FF2B5EF4-FFF2-40B4-BE49-F238E27FC236}">
                <a16:creationId xmlns:a16="http://schemas.microsoft.com/office/drawing/2014/main" xmlns="" id="{CFDB03F1-D9C1-4948-8D42-19CEBBF4BDCC}"/>
              </a:ext>
            </a:extLst>
          </p:cNvPr>
          <p:cNvSpPr>
            <a:spLocks noEditPoints="1"/>
          </p:cNvSpPr>
          <p:nvPr/>
        </p:nvSpPr>
        <p:spPr bwMode="auto">
          <a:xfrm>
            <a:off x="3606229" y="3390892"/>
            <a:ext cx="216000" cy="21600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66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9" name="Freeform 45">
            <a:extLst>
              <a:ext uri="{FF2B5EF4-FFF2-40B4-BE49-F238E27FC236}">
                <a16:creationId xmlns:a16="http://schemas.microsoft.com/office/drawing/2014/main" xmlns="" id="{CFDB03F1-D9C1-4948-8D42-19CEBBF4BDCC}"/>
              </a:ext>
            </a:extLst>
          </p:cNvPr>
          <p:cNvSpPr>
            <a:spLocks noEditPoints="1"/>
          </p:cNvSpPr>
          <p:nvPr/>
        </p:nvSpPr>
        <p:spPr bwMode="auto">
          <a:xfrm>
            <a:off x="3606229" y="3894972"/>
            <a:ext cx="216000" cy="21600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66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0" name="Freeform 45">
            <a:extLst>
              <a:ext uri="{FF2B5EF4-FFF2-40B4-BE49-F238E27FC236}">
                <a16:creationId xmlns:a16="http://schemas.microsoft.com/office/drawing/2014/main" xmlns="" id="{CFDB03F1-D9C1-4948-8D42-19CEBBF4BDCC}"/>
              </a:ext>
            </a:extLst>
          </p:cNvPr>
          <p:cNvSpPr>
            <a:spLocks noEditPoints="1"/>
          </p:cNvSpPr>
          <p:nvPr/>
        </p:nvSpPr>
        <p:spPr bwMode="auto">
          <a:xfrm>
            <a:off x="3606229" y="4399028"/>
            <a:ext cx="216000" cy="21600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66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1" name="Text Placeholder 3">
            <a:extLst>
              <a:ext uri="{FF2B5EF4-FFF2-40B4-BE49-F238E27FC236}">
                <a16:creationId xmlns:a16="http://schemas.microsoft.com/office/drawing/2014/main" xmlns="" id="{D937BFAA-1CC3-472E-BDE2-73CDFF31F750}"/>
              </a:ext>
            </a:extLst>
          </p:cNvPr>
          <p:cNvSpPr txBox="1">
            <a:spLocks/>
          </p:cNvSpPr>
          <p:nvPr/>
        </p:nvSpPr>
        <p:spPr>
          <a:xfrm>
            <a:off x="3102173" y="3138988"/>
            <a:ext cx="3600400" cy="44832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zh-TW" altLang="en-US" sz="2200" dirty="0">
                <a:solidFill>
                  <a:srgbClr val="0066FF"/>
                </a:solidFill>
                <a:latin typeface="+mj-ea"/>
                <a:ea typeface="+mj-ea"/>
              </a:rPr>
              <a:t>減量</a:t>
            </a:r>
            <a:endParaRPr lang="en-US" altLang="en-US" sz="2200" dirty="0">
              <a:solidFill>
                <a:srgbClr val="0066FF"/>
              </a:solidFill>
              <a:latin typeface="+mj-ea"/>
              <a:ea typeface="+mj-ea"/>
            </a:endParaRPr>
          </a:p>
        </p:txBody>
      </p:sp>
      <p:sp>
        <p:nvSpPr>
          <p:cNvPr id="42" name="Text Placeholder 3">
            <a:extLst>
              <a:ext uri="{FF2B5EF4-FFF2-40B4-BE49-F238E27FC236}">
                <a16:creationId xmlns:a16="http://schemas.microsoft.com/office/drawing/2014/main" xmlns="" id="{D937BFAA-1CC3-472E-BDE2-73CDFF31F750}"/>
              </a:ext>
            </a:extLst>
          </p:cNvPr>
          <p:cNvSpPr txBox="1">
            <a:spLocks/>
          </p:cNvSpPr>
          <p:nvPr/>
        </p:nvSpPr>
        <p:spPr>
          <a:xfrm>
            <a:off x="3138165" y="3562920"/>
            <a:ext cx="3600400" cy="44832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zh-TW" altLang="en-US" sz="2200" dirty="0">
                <a:solidFill>
                  <a:srgbClr val="0066FF"/>
                </a:solidFill>
                <a:latin typeface="+mj-ea"/>
                <a:ea typeface="+mj-ea"/>
              </a:rPr>
              <a:t>分解</a:t>
            </a:r>
            <a:endParaRPr lang="en-US" altLang="en-US" sz="2200" dirty="0">
              <a:solidFill>
                <a:srgbClr val="0066FF"/>
              </a:solidFill>
              <a:latin typeface="+mj-ea"/>
              <a:ea typeface="+mj-ea"/>
            </a:endParaRPr>
          </a:p>
        </p:txBody>
      </p:sp>
      <p:sp>
        <p:nvSpPr>
          <p:cNvPr id="43" name="Text Placeholder 3">
            <a:extLst>
              <a:ext uri="{FF2B5EF4-FFF2-40B4-BE49-F238E27FC236}">
                <a16:creationId xmlns:a16="http://schemas.microsoft.com/office/drawing/2014/main" xmlns="" id="{D937BFAA-1CC3-472E-BDE2-73CDFF31F750}"/>
              </a:ext>
            </a:extLst>
          </p:cNvPr>
          <p:cNvSpPr txBox="1">
            <a:spLocks/>
          </p:cNvSpPr>
          <p:nvPr/>
        </p:nvSpPr>
        <p:spPr>
          <a:xfrm>
            <a:off x="3102173" y="3986804"/>
            <a:ext cx="3600400" cy="44832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zh-TW" altLang="en-US" sz="2200" dirty="0">
                <a:solidFill>
                  <a:srgbClr val="0066FF"/>
                </a:solidFill>
                <a:latin typeface="+mj-ea"/>
                <a:ea typeface="+mj-ea"/>
              </a:rPr>
              <a:t>替代</a:t>
            </a:r>
            <a:endParaRPr lang="en-US" altLang="en-US" sz="2200" dirty="0">
              <a:solidFill>
                <a:srgbClr val="0066FF"/>
              </a:solidFill>
              <a:latin typeface="+mj-ea"/>
              <a:ea typeface="+mj-ea"/>
            </a:endParaRPr>
          </a:p>
        </p:txBody>
      </p:sp>
      <p:sp>
        <p:nvSpPr>
          <p:cNvPr id="44" name="Text Placeholder 3">
            <a:extLst>
              <a:ext uri="{FF2B5EF4-FFF2-40B4-BE49-F238E27FC236}">
                <a16:creationId xmlns:a16="http://schemas.microsoft.com/office/drawing/2014/main" xmlns="" id="{D937BFAA-1CC3-472E-BDE2-73CDFF31F750}"/>
              </a:ext>
            </a:extLst>
          </p:cNvPr>
          <p:cNvSpPr txBox="1">
            <a:spLocks/>
          </p:cNvSpPr>
          <p:nvPr/>
        </p:nvSpPr>
        <p:spPr>
          <a:xfrm>
            <a:off x="3102173" y="4418852"/>
            <a:ext cx="3600400" cy="44832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zh-TW" altLang="en-US" sz="2200" dirty="0">
                <a:solidFill>
                  <a:srgbClr val="0066FF"/>
                </a:solidFill>
                <a:latin typeface="+mj-ea"/>
                <a:ea typeface="+mj-ea"/>
              </a:rPr>
              <a:t>重整</a:t>
            </a:r>
            <a:endParaRPr lang="en-US" altLang="en-US" sz="2200" dirty="0">
              <a:solidFill>
                <a:srgbClr val="0066FF"/>
              </a:solidFill>
              <a:latin typeface="+mj-ea"/>
              <a:ea typeface="+mj-ea"/>
            </a:endParaRPr>
          </a:p>
        </p:txBody>
      </p:sp>
      <p:sp>
        <p:nvSpPr>
          <p:cNvPr id="45" name="Text Placeholder 3">
            <a:extLst>
              <a:ext uri="{FF2B5EF4-FFF2-40B4-BE49-F238E27FC236}">
                <a16:creationId xmlns:a16="http://schemas.microsoft.com/office/drawing/2014/main" xmlns="" id="{D937BFAA-1CC3-472E-BDE2-73CDFF31F750}"/>
              </a:ext>
            </a:extLst>
          </p:cNvPr>
          <p:cNvSpPr txBox="1">
            <a:spLocks/>
          </p:cNvSpPr>
          <p:nvPr/>
        </p:nvSpPr>
        <p:spPr>
          <a:xfrm>
            <a:off x="1517997" y="3678924"/>
            <a:ext cx="3600400" cy="44832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zh-TW" altLang="en-US" sz="2200" dirty="0">
                <a:solidFill>
                  <a:srgbClr val="0066FF"/>
                </a:solidFill>
                <a:latin typeface="+mj-ea"/>
                <a:ea typeface="+mj-ea"/>
              </a:rPr>
              <a:t>加廣</a:t>
            </a:r>
            <a:endParaRPr lang="en-US" altLang="en-US" sz="2200" dirty="0">
              <a:solidFill>
                <a:srgbClr val="0066FF"/>
              </a:solidFill>
              <a:latin typeface="+mj-ea"/>
              <a:ea typeface="+mj-ea"/>
            </a:endParaRPr>
          </a:p>
        </p:txBody>
      </p:sp>
      <p:sp>
        <p:nvSpPr>
          <p:cNvPr id="46" name="Text Placeholder 3">
            <a:extLst>
              <a:ext uri="{FF2B5EF4-FFF2-40B4-BE49-F238E27FC236}">
                <a16:creationId xmlns:a16="http://schemas.microsoft.com/office/drawing/2014/main" xmlns="" id="{D937BFAA-1CC3-472E-BDE2-73CDFF31F750}"/>
              </a:ext>
            </a:extLst>
          </p:cNvPr>
          <p:cNvSpPr txBox="1">
            <a:spLocks/>
          </p:cNvSpPr>
          <p:nvPr/>
        </p:nvSpPr>
        <p:spPr>
          <a:xfrm>
            <a:off x="1517997" y="4182980"/>
            <a:ext cx="3600400" cy="44832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zh-TW" altLang="en-US" sz="2200" dirty="0">
                <a:solidFill>
                  <a:srgbClr val="0066FF"/>
                </a:solidFill>
                <a:latin typeface="+mj-ea"/>
                <a:ea typeface="+mj-ea"/>
              </a:rPr>
              <a:t>濃縮</a:t>
            </a:r>
            <a:endParaRPr lang="en-US" altLang="en-US" sz="2200" dirty="0">
              <a:solidFill>
                <a:srgbClr val="0066FF"/>
              </a:solidFill>
              <a:latin typeface="+mj-ea"/>
              <a:ea typeface="+mj-ea"/>
            </a:endParaRPr>
          </a:p>
        </p:txBody>
      </p:sp>
      <p:sp>
        <p:nvSpPr>
          <p:cNvPr id="51" name="矩形 50"/>
          <p:cNvSpPr/>
          <p:nvPr/>
        </p:nvSpPr>
        <p:spPr>
          <a:xfrm>
            <a:off x="5496573" y="3355036"/>
            <a:ext cx="2628000" cy="1200329"/>
          </a:xfrm>
          <a:prstGeom prst="rect">
            <a:avLst/>
          </a:prstGeom>
        </p:spPr>
        <p:txBody>
          <a:bodyPr wrap="square">
            <a:spAutoFit/>
          </a:bodyPr>
          <a:lstStyle/>
          <a:p>
            <a:r>
              <a:rPr lang="zh-TW" altLang="en-US" sz="2400" dirty="0">
                <a:latin typeface="+mj-ea"/>
                <a:ea typeface="+mj-ea"/>
              </a:rPr>
              <a:t>調整各領域</a:t>
            </a:r>
            <a:r>
              <a:rPr lang="en-US" altLang="zh-TW" sz="2400" dirty="0">
                <a:latin typeface="+mj-ea"/>
                <a:ea typeface="+mj-ea"/>
              </a:rPr>
              <a:t>/</a:t>
            </a:r>
            <a:r>
              <a:rPr lang="zh-TW" altLang="en-US" sz="2400" dirty="0">
                <a:latin typeface="+mj-ea"/>
                <a:ea typeface="+mj-ea"/>
              </a:rPr>
              <a:t>科目的</a:t>
            </a:r>
            <a:r>
              <a:rPr lang="zh-TW" altLang="en-US" sz="2400" b="1" dirty="0">
                <a:solidFill>
                  <a:srgbClr val="FF0000"/>
                </a:solidFill>
                <a:latin typeface="+mj-ea"/>
                <a:ea typeface="+mj-ea"/>
              </a:rPr>
              <a:t>節數</a:t>
            </a:r>
            <a:r>
              <a:rPr lang="en-US" altLang="zh-TW" sz="2400" b="1" dirty="0">
                <a:solidFill>
                  <a:srgbClr val="FF0000"/>
                </a:solidFill>
                <a:latin typeface="+mj-ea"/>
                <a:ea typeface="+mj-ea"/>
              </a:rPr>
              <a:t>/</a:t>
            </a:r>
            <a:r>
              <a:rPr lang="zh-TW" altLang="en-US" sz="2400" b="1" dirty="0">
                <a:solidFill>
                  <a:srgbClr val="FF0000"/>
                </a:solidFill>
                <a:latin typeface="+mj-ea"/>
                <a:ea typeface="+mj-ea"/>
              </a:rPr>
              <a:t>學分數</a:t>
            </a:r>
            <a:r>
              <a:rPr lang="zh-TW" altLang="en-US" sz="2400" dirty="0">
                <a:latin typeface="+mj-ea"/>
                <a:ea typeface="+mj-ea"/>
              </a:rPr>
              <a:t>，與</a:t>
            </a:r>
            <a:r>
              <a:rPr lang="zh-TW" altLang="en-US" sz="2400" b="1" dirty="0">
                <a:solidFill>
                  <a:srgbClr val="FF0000"/>
                </a:solidFill>
                <a:latin typeface="+mj-ea"/>
                <a:ea typeface="+mj-ea"/>
              </a:rPr>
              <a:t>學習內容</a:t>
            </a:r>
            <a:endParaRPr lang="zh-TW" altLang="en-US" sz="2400" dirty="0">
              <a:solidFill>
                <a:srgbClr val="FF0000"/>
              </a:solidFill>
              <a:latin typeface="+mj-ea"/>
              <a:ea typeface="+mj-ea"/>
            </a:endParaRPr>
          </a:p>
        </p:txBody>
      </p:sp>
      <p:sp>
        <p:nvSpPr>
          <p:cNvPr id="59" name="圓角矩形 58"/>
          <p:cNvSpPr/>
          <p:nvPr/>
        </p:nvSpPr>
        <p:spPr>
          <a:xfrm>
            <a:off x="5310716" y="2527044"/>
            <a:ext cx="2298490" cy="511584"/>
          </a:xfrm>
          <a:prstGeom prst="roundRect">
            <a:avLst>
              <a:gd name="adj" fmla="val 7126"/>
            </a:avLst>
          </a:prstGeom>
          <a:noFill/>
          <a:ln w="38100">
            <a:solidFill>
              <a:srgbClr val="00B050"/>
            </a:solidFill>
            <a:prstDash val="sysDot"/>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marL="1436688" indent="-1436688" algn="ctr" defTabSz="1160463"/>
            <a:r>
              <a:rPr lang="zh-TW" altLang="en-US" sz="2400" b="1" dirty="0">
                <a:solidFill>
                  <a:srgbClr val="00B050"/>
                </a:solidFill>
                <a:latin typeface="+mj-ea"/>
              </a:rPr>
              <a:t>學習功能缺損</a:t>
            </a:r>
            <a:endParaRPr lang="en-US" altLang="zh-TW" sz="2400" b="1" dirty="0">
              <a:solidFill>
                <a:srgbClr val="00B050"/>
              </a:solidFill>
              <a:latin typeface="+mj-ea"/>
            </a:endParaRPr>
          </a:p>
        </p:txBody>
      </p:sp>
      <p:sp>
        <p:nvSpPr>
          <p:cNvPr id="60" name="圓角矩形 59"/>
          <p:cNvSpPr/>
          <p:nvPr/>
        </p:nvSpPr>
        <p:spPr>
          <a:xfrm>
            <a:off x="649400" y="2541596"/>
            <a:ext cx="2880320" cy="540184"/>
          </a:xfrm>
          <a:prstGeom prst="roundRect">
            <a:avLst>
              <a:gd name="adj" fmla="val 28116"/>
            </a:avLst>
          </a:prstGeom>
          <a:noFill/>
          <a:ln w="38100">
            <a:solidFill>
              <a:srgbClr val="00B050"/>
            </a:solidFill>
            <a:prstDash val="sysDot"/>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r>
              <a:rPr lang="zh-TW" altLang="en-US" sz="2400" b="1" dirty="0">
                <a:solidFill>
                  <a:srgbClr val="00B050"/>
                </a:solidFill>
                <a:latin typeface="+mj-ea"/>
              </a:rPr>
              <a:t>學習功能優異</a:t>
            </a:r>
            <a:endParaRPr lang="en-US" altLang="zh-TW" sz="2400" b="1" dirty="0">
              <a:solidFill>
                <a:srgbClr val="00B050"/>
              </a:solidFill>
              <a:latin typeface="+mj-ea"/>
            </a:endParaRPr>
          </a:p>
        </p:txBody>
      </p:sp>
      <p:sp>
        <p:nvSpPr>
          <p:cNvPr id="61" name="框架 60"/>
          <p:cNvSpPr/>
          <p:nvPr/>
        </p:nvSpPr>
        <p:spPr>
          <a:xfrm>
            <a:off x="5496573" y="5274784"/>
            <a:ext cx="2939284" cy="652394"/>
          </a:xfrm>
          <a:prstGeom prst="frame">
            <a:avLst>
              <a:gd name="adj1" fmla="val 15973"/>
            </a:avLst>
          </a:prstGeom>
          <a:solidFill>
            <a:schemeClr val="accent2">
              <a:lumMod val="20000"/>
              <a:lumOff val="80000"/>
            </a:schemeClr>
          </a:solid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r>
              <a:rPr lang="zh-TW" altLang="en-US" sz="2400" dirty="0">
                <a:solidFill>
                  <a:schemeClr val="tx1"/>
                </a:solidFill>
              </a:rPr>
              <a:t>特殊需求領域課程</a:t>
            </a:r>
          </a:p>
        </p:txBody>
      </p:sp>
      <p:sp>
        <p:nvSpPr>
          <p:cNvPr id="50" name="矩形 49"/>
          <p:cNvSpPr/>
          <p:nvPr/>
        </p:nvSpPr>
        <p:spPr>
          <a:xfrm>
            <a:off x="817550" y="251846"/>
            <a:ext cx="6229699"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xmlns="" id="{CA0AC9DB-D0FF-4E68-A590-10801BC926B6}"/>
              </a:ext>
            </a:extLst>
          </p:cNvPr>
          <p:cNvSpPr/>
          <p:nvPr/>
        </p:nvSpPr>
        <p:spPr>
          <a:xfrm>
            <a:off x="872506" y="180650"/>
            <a:ext cx="635540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課程調整的規定：實施規範</a:t>
            </a:r>
            <a:endParaRPr lang="zh-CN" altLang="en-US" sz="4000" b="1" dirty="0">
              <a:solidFill>
                <a:schemeClr val="bg1"/>
              </a:solidFill>
              <a:latin typeface="微軟正黑體"/>
              <a:ea typeface="微軟正黑體"/>
              <a:cs typeface="微軟正黑體"/>
            </a:endParaRPr>
          </a:p>
        </p:txBody>
      </p:sp>
      <p:sp>
        <p:nvSpPr>
          <p:cNvPr id="53" name="內容版面配置區 2"/>
          <p:cNvSpPr txBox="1">
            <a:spLocks/>
          </p:cNvSpPr>
          <p:nvPr/>
        </p:nvSpPr>
        <p:spPr>
          <a:xfrm>
            <a:off x="577850" y="920973"/>
            <a:ext cx="8149590" cy="1111027"/>
          </a:xfrm>
          <a:prstGeom prst="rect">
            <a:avLst/>
          </a:prstGeom>
        </p:spPr>
        <p:txBody>
          <a:bodyPr vert="horz" lIns="91440" tIns="45720" rIns="91440" bIns="45720" rtlCol="0">
            <a:normAutofit/>
          </a:bodyPr>
          <a:lstStyle/>
          <a:p>
            <a:pPr marL="342900" lvl="0" indent="-342900" algn="ctr">
              <a:lnSpc>
                <a:spcPct val="120000"/>
              </a:lnSpc>
              <a:spcBef>
                <a:spcPct val="20000"/>
              </a:spcBef>
              <a:defRPr/>
            </a:pPr>
            <a:r>
              <a:rPr lang="zh-TW" altLang="en-US" sz="3600" b="1" dirty="0">
                <a:solidFill>
                  <a:srgbClr val="30B1B3"/>
                </a:solidFill>
                <a:ea typeface="微軟正黑體"/>
              </a:rPr>
              <a:t>學習內容調整</a:t>
            </a:r>
            <a:r>
              <a:rPr lang="en-US" altLang="zh-TW" sz="1600" b="1" dirty="0">
                <a:solidFill>
                  <a:srgbClr val="30B1B3"/>
                </a:solidFill>
                <a:ea typeface="微軟正黑體"/>
              </a:rPr>
              <a:t>-</a:t>
            </a:r>
            <a:endParaRPr kumimoji="0" lang="en-US" altLang="zh-TW" sz="1600" b="1" i="0" u="none" strike="noStrike" kern="1200" cap="none" spc="0" normalizeH="0" baseline="0" noProof="0" dirty="0">
              <a:ln>
                <a:noFill/>
              </a:ln>
              <a:solidFill>
                <a:srgbClr val="30B1B3"/>
              </a:solidFill>
              <a:effectLst/>
              <a:uLnTx/>
              <a:uFillTx/>
              <a:latin typeface="+mn-lt"/>
              <a:ea typeface="微軟正黑體"/>
              <a:cs typeface="+mn-cs"/>
            </a:endParaRPr>
          </a:p>
        </p:txBody>
      </p:sp>
      <p:sp>
        <p:nvSpPr>
          <p:cNvPr id="54" name="矩形 53"/>
          <p:cNvSpPr/>
          <p:nvPr/>
        </p:nvSpPr>
        <p:spPr>
          <a:xfrm>
            <a:off x="599481" y="3322011"/>
            <a:ext cx="2628000" cy="1200329"/>
          </a:xfrm>
          <a:prstGeom prst="rect">
            <a:avLst/>
          </a:prstGeom>
        </p:spPr>
        <p:txBody>
          <a:bodyPr wrap="square">
            <a:spAutoFit/>
          </a:bodyPr>
          <a:lstStyle/>
          <a:p>
            <a:r>
              <a:rPr lang="zh-TW" altLang="en-US" sz="2400" dirty="0">
                <a:latin typeface="+mj-ea"/>
                <a:ea typeface="+mj-ea"/>
              </a:rPr>
              <a:t>調整各領域</a:t>
            </a:r>
            <a:r>
              <a:rPr lang="en-US" altLang="zh-TW" sz="2400" dirty="0">
                <a:latin typeface="+mj-ea"/>
                <a:ea typeface="+mj-ea"/>
              </a:rPr>
              <a:t>/</a:t>
            </a:r>
            <a:r>
              <a:rPr lang="zh-TW" altLang="en-US" sz="2400" dirty="0">
                <a:latin typeface="+mj-ea"/>
                <a:ea typeface="+mj-ea"/>
              </a:rPr>
              <a:t>科目的</a:t>
            </a:r>
            <a:r>
              <a:rPr lang="zh-TW" altLang="en-US" sz="2400" b="1" dirty="0">
                <a:solidFill>
                  <a:srgbClr val="FF0000"/>
                </a:solidFill>
                <a:latin typeface="+mj-ea"/>
                <a:ea typeface="+mj-ea"/>
              </a:rPr>
              <a:t>節數</a:t>
            </a:r>
            <a:r>
              <a:rPr lang="en-US" altLang="zh-TW" sz="2400" b="1" dirty="0">
                <a:solidFill>
                  <a:srgbClr val="FF0000"/>
                </a:solidFill>
                <a:latin typeface="+mj-ea"/>
                <a:ea typeface="+mj-ea"/>
              </a:rPr>
              <a:t>/</a:t>
            </a:r>
            <a:r>
              <a:rPr lang="zh-TW" altLang="en-US" sz="2400" b="1" dirty="0">
                <a:solidFill>
                  <a:srgbClr val="FF0000"/>
                </a:solidFill>
                <a:latin typeface="+mj-ea"/>
                <a:ea typeface="+mj-ea"/>
              </a:rPr>
              <a:t>學分數</a:t>
            </a:r>
            <a:r>
              <a:rPr lang="zh-TW" altLang="en-US" sz="2400" dirty="0">
                <a:latin typeface="+mj-ea"/>
                <a:ea typeface="+mj-ea"/>
              </a:rPr>
              <a:t>，與</a:t>
            </a:r>
            <a:r>
              <a:rPr lang="zh-TW" altLang="en-US" sz="2400" b="1" dirty="0">
                <a:solidFill>
                  <a:srgbClr val="FF0000"/>
                </a:solidFill>
                <a:latin typeface="+mj-ea"/>
                <a:ea typeface="+mj-ea"/>
              </a:rPr>
              <a:t>學習內容</a:t>
            </a:r>
            <a:endParaRPr lang="zh-TW" altLang="en-US" sz="2400" dirty="0">
              <a:solidFill>
                <a:srgbClr val="FF0000"/>
              </a:solidFill>
              <a:latin typeface="+mj-ea"/>
              <a:ea typeface="+mj-ea"/>
            </a:endParaRPr>
          </a:p>
        </p:txBody>
      </p:sp>
      <p:sp>
        <p:nvSpPr>
          <p:cNvPr id="55" name="框架 54"/>
          <p:cNvSpPr/>
          <p:nvPr/>
        </p:nvSpPr>
        <p:spPr>
          <a:xfrm>
            <a:off x="666945" y="5257220"/>
            <a:ext cx="2939284" cy="652394"/>
          </a:xfrm>
          <a:prstGeom prst="frame">
            <a:avLst>
              <a:gd name="adj1" fmla="val 15973"/>
            </a:avLst>
          </a:prstGeom>
          <a:solidFill>
            <a:schemeClr val="accent2">
              <a:lumMod val="20000"/>
              <a:lumOff val="80000"/>
            </a:schemeClr>
          </a:solid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r>
              <a:rPr lang="zh-TW" altLang="en-US" sz="2400" dirty="0">
                <a:solidFill>
                  <a:schemeClr val="tx1"/>
                </a:solidFill>
              </a:rPr>
              <a:t>特殊需求領域課程</a:t>
            </a:r>
          </a:p>
        </p:txBody>
      </p:sp>
      <p:sp>
        <p:nvSpPr>
          <p:cNvPr id="3" name="十字形 2"/>
          <p:cNvSpPr/>
          <p:nvPr/>
        </p:nvSpPr>
        <p:spPr>
          <a:xfrm>
            <a:off x="6407676" y="4694368"/>
            <a:ext cx="402897" cy="344544"/>
          </a:xfrm>
          <a:prstGeom prst="plus">
            <a:avLst/>
          </a:prstGeom>
          <a:solidFill>
            <a:srgbClr val="FF0000"/>
          </a:solidFill>
          <a:ln>
            <a:solidFill>
              <a:srgbClr val="FF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7" name="十字形 56"/>
          <p:cNvSpPr/>
          <p:nvPr/>
        </p:nvSpPr>
        <p:spPr>
          <a:xfrm>
            <a:off x="1935138" y="4763319"/>
            <a:ext cx="402897" cy="344544"/>
          </a:xfrm>
          <a:prstGeom prst="plus">
            <a:avLst/>
          </a:prstGeom>
          <a:solidFill>
            <a:srgbClr val="FF0000"/>
          </a:solidFill>
          <a:ln>
            <a:solidFill>
              <a:srgbClr val="FF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85060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xmlns="" id="{AE9A160D-ADAB-49BD-9F30-7E36EBDD2659}"/>
              </a:ext>
            </a:extLst>
          </p:cNvPr>
          <p:cNvSpPr/>
          <p:nvPr/>
        </p:nvSpPr>
        <p:spPr>
          <a:xfrm>
            <a:off x="972512" y="1175950"/>
            <a:ext cx="8208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19" name="矩形 18">
            <a:extLst>
              <a:ext uri="{FF2B5EF4-FFF2-40B4-BE49-F238E27FC236}">
                <a16:creationId xmlns:a16="http://schemas.microsoft.com/office/drawing/2014/main" xmlns="" id="{4C0352FD-3155-44EA-8645-045D226CC2A0}"/>
              </a:ext>
            </a:extLst>
          </p:cNvPr>
          <p:cNvSpPr/>
          <p:nvPr/>
        </p:nvSpPr>
        <p:spPr>
          <a:xfrm>
            <a:off x="964" y="1175950"/>
            <a:ext cx="986638" cy="77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24" name="矩形 23">
            <a:extLst>
              <a:ext uri="{FF2B5EF4-FFF2-40B4-BE49-F238E27FC236}">
                <a16:creationId xmlns:a16="http://schemas.microsoft.com/office/drawing/2014/main" xmlns="" id="{9FC75720-DC9C-468E-9FD2-5F1AAD4EED28}"/>
              </a:ext>
            </a:extLst>
          </p:cNvPr>
          <p:cNvSpPr/>
          <p:nvPr/>
        </p:nvSpPr>
        <p:spPr>
          <a:xfrm>
            <a:off x="900048" y="264959"/>
            <a:ext cx="8352928" cy="584775"/>
          </a:xfrm>
          <a:prstGeom prst="rect">
            <a:avLst/>
          </a:prstGeom>
        </p:spPr>
        <p:txBody>
          <a:bodyPr wrap="square">
            <a:spAutoFit/>
          </a:bodyPr>
          <a:lstStyle/>
          <a:p>
            <a:pPr>
              <a:defRPr/>
            </a:pPr>
            <a:r>
              <a:rPr lang="zh-TW" altLang="en-US" sz="3200" b="1" dirty="0">
                <a:solidFill>
                  <a:srgbClr val="005A58"/>
                </a:solidFill>
                <a:latin typeface="+mj-lt"/>
                <a:ea typeface="+mj-ea"/>
                <a:cs typeface="+mj-cs"/>
              </a:rPr>
              <a:t>調整原則</a:t>
            </a:r>
            <a:endParaRPr lang="en-US" altLang="zh-TW" sz="3200" b="1" dirty="0">
              <a:solidFill>
                <a:srgbClr val="005A58"/>
              </a:solidFill>
              <a:latin typeface="+mj-lt"/>
              <a:ea typeface="+mj-ea"/>
              <a:cs typeface="+mj-cs"/>
            </a:endParaRPr>
          </a:p>
        </p:txBody>
      </p:sp>
      <p:grpSp>
        <p:nvGrpSpPr>
          <p:cNvPr id="4" name="群組 3"/>
          <p:cNvGrpSpPr/>
          <p:nvPr/>
        </p:nvGrpSpPr>
        <p:grpSpPr>
          <a:xfrm>
            <a:off x="154206" y="1574166"/>
            <a:ext cx="6984777" cy="4312692"/>
            <a:chOff x="1187624" y="1924620"/>
            <a:chExt cx="6984777" cy="4312692"/>
          </a:xfrm>
        </p:grpSpPr>
        <p:sp>
          <p:nvSpPr>
            <p:cNvPr id="32" name="左-右雙向箭號 5">
              <a:extLst>
                <a:ext uri="{FF2B5EF4-FFF2-40B4-BE49-F238E27FC236}">
                  <a16:creationId xmlns:a16="http://schemas.microsoft.com/office/drawing/2014/main" xmlns="" id="{A187EE2E-769C-45E7-8246-598219F8BCF7}"/>
                </a:ext>
              </a:extLst>
            </p:cNvPr>
            <p:cNvSpPr/>
            <p:nvPr/>
          </p:nvSpPr>
          <p:spPr>
            <a:xfrm>
              <a:off x="1187624" y="3573017"/>
              <a:ext cx="6984777" cy="1224135"/>
            </a:xfrm>
            <a:prstGeom prst="leftRightArrow">
              <a:avLst>
                <a:gd name="adj1" fmla="val 50000"/>
                <a:gd name="adj2" fmla="val 39176"/>
              </a:avLst>
            </a:prstGeom>
            <a:gradFill flip="none" rotWithShape="1">
              <a:gsLst>
                <a:gs pos="3662">
                  <a:srgbClr val="ECECEC"/>
                </a:gs>
                <a:gs pos="31000">
                  <a:schemeClr val="accent5">
                    <a:lumMod val="89000"/>
                  </a:schemeClr>
                </a:gs>
                <a:gs pos="59000">
                  <a:schemeClr val="accent5">
                    <a:lumMod val="89000"/>
                  </a:schemeClr>
                </a:gs>
                <a:gs pos="86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dirty="0"/>
            </a:p>
          </p:txBody>
        </p:sp>
        <p:grpSp>
          <p:nvGrpSpPr>
            <p:cNvPr id="3" name="群組 2"/>
            <p:cNvGrpSpPr/>
            <p:nvPr/>
          </p:nvGrpSpPr>
          <p:grpSpPr>
            <a:xfrm>
              <a:off x="1744642" y="5373216"/>
              <a:ext cx="3096344" cy="864096"/>
              <a:chOff x="1835696" y="4149080"/>
              <a:chExt cx="2520280" cy="864096"/>
            </a:xfrm>
          </p:grpSpPr>
          <p:sp>
            <p:nvSpPr>
              <p:cNvPr id="2" name="矩形 1"/>
              <p:cNvSpPr/>
              <p:nvPr/>
            </p:nvSpPr>
            <p:spPr bwMode="auto">
              <a:xfrm>
                <a:off x="1835696" y="4149176"/>
                <a:ext cx="216024" cy="864000"/>
              </a:xfrm>
              <a:prstGeom prst="rect">
                <a:avLst/>
              </a:prstGeom>
              <a:solidFill>
                <a:schemeClr val="accent2">
                  <a:lumMod val="60000"/>
                  <a:lumOff val="4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20" name="矩形 19"/>
              <p:cNvSpPr/>
              <p:nvPr/>
            </p:nvSpPr>
            <p:spPr bwMode="auto">
              <a:xfrm>
                <a:off x="2123728" y="4149176"/>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21" name="矩形 20"/>
              <p:cNvSpPr/>
              <p:nvPr/>
            </p:nvSpPr>
            <p:spPr bwMode="auto">
              <a:xfrm>
                <a:off x="2411760" y="4149080"/>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35" name="矩形 34"/>
              <p:cNvSpPr/>
              <p:nvPr/>
            </p:nvSpPr>
            <p:spPr bwMode="auto">
              <a:xfrm>
                <a:off x="2699792" y="4149080"/>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36" name="矩形 35"/>
              <p:cNvSpPr/>
              <p:nvPr/>
            </p:nvSpPr>
            <p:spPr bwMode="auto">
              <a:xfrm>
                <a:off x="2987824" y="4149176"/>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37" name="矩形 36"/>
              <p:cNvSpPr/>
              <p:nvPr/>
            </p:nvSpPr>
            <p:spPr bwMode="auto">
              <a:xfrm>
                <a:off x="3275856" y="4149176"/>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38" name="矩形 37"/>
              <p:cNvSpPr/>
              <p:nvPr/>
            </p:nvSpPr>
            <p:spPr bwMode="auto">
              <a:xfrm>
                <a:off x="3563888" y="4149080"/>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39" name="矩形 38"/>
              <p:cNvSpPr/>
              <p:nvPr/>
            </p:nvSpPr>
            <p:spPr bwMode="auto">
              <a:xfrm>
                <a:off x="3851920" y="4149080"/>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40" name="矩形 39"/>
              <p:cNvSpPr/>
              <p:nvPr/>
            </p:nvSpPr>
            <p:spPr bwMode="auto">
              <a:xfrm>
                <a:off x="4139952" y="4149176"/>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53" name="矩形 52"/>
              <p:cNvSpPr/>
              <p:nvPr/>
            </p:nvSpPr>
            <p:spPr bwMode="auto">
              <a:xfrm>
                <a:off x="2123728" y="4293096"/>
                <a:ext cx="216024" cy="720000"/>
              </a:xfrm>
              <a:prstGeom prst="rect">
                <a:avLst/>
              </a:prstGeom>
              <a:solidFill>
                <a:schemeClr val="accent2">
                  <a:lumMod val="60000"/>
                  <a:lumOff val="4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54" name="矩形 53"/>
              <p:cNvSpPr/>
              <p:nvPr/>
            </p:nvSpPr>
            <p:spPr bwMode="auto">
              <a:xfrm>
                <a:off x="2411760" y="4401176"/>
                <a:ext cx="216024" cy="612000"/>
              </a:xfrm>
              <a:prstGeom prst="rect">
                <a:avLst/>
              </a:prstGeom>
              <a:solidFill>
                <a:schemeClr val="accent2">
                  <a:lumMod val="60000"/>
                  <a:lumOff val="4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55" name="矩形 54"/>
              <p:cNvSpPr/>
              <p:nvPr/>
            </p:nvSpPr>
            <p:spPr bwMode="auto">
              <a:xfrm>
                <a:off x="2699792" y="4509176"/>
                <a:ext cx="216024" cy="504000"/>
              </a:xfrm>
              <a:prstGeom prst="rect">
                <a:avLst/>
              </a:prstGeom>
              <a:solidFill>
                <a:schemeClr val="accent2">
                  <a:lumMod val="60000"/>
                  <a:lumOff val="4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56" name="矩形 55"/>
              <p:cNvSpPr/>
              <p:nvPr/>
            </p:nvSpPr>
            <p:spPr bwMode="auto">
              <a:xfrm>
                <a:off x="2987824" y="4617176"/>
                <a:ext cx="216024" cy="396000"/>
              </a:xfrm>
              <a:prstGeom prst="rect">
                <a:avLst/>
              </a:prstGeom>
              <a:solidFill>
                <a:schemeClr val="accent2">
                  <a:lumMod val="60000"/>
                  <a:lumOff val="4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57" name="矩形 56"/>
              <p:cNvSpPr/>
              <p:nvPr/>
            </p:nvSpPr>
            <p:spPr bwMode="auto">
              <a:xfrm>
                <a:off x="3275856" y="4725176"/>
                <a:ext cx="216024" cy="288000"/>
              </a:xfrm>
              <a:prstGeom prst="rect">
                <a:avLst/>
              </a:prstGeom>
              <a:solidFill>
                <a:schemeClr val="accent2">
                  <a:lumMod val="60000"/>
                  <a:lumOff val="4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58" name="矩形 57"/>
              <p:cNvSpPr/>
              <p:nvPr/>
            </p:nvSpPr>
            <p:spPr bwMode="auto">
              <a:xfrm>
                <a:off x="3563888" y="4833176"/>
                <a:ext cx="216024" cy="180000"/>
              </a:xfrm>
              <a:prstGeom prst="rect">
                <a:avLst/>
              </a:prstGeom>
              <a:solidFill>
                <a:schemeClr val="accent2">
                  <a:lumMod val="60000"/>
                  <a:lumOff val="4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59" name="矩形 58"/>
              <p:cNvSpPr/>
              <p:nvPr/>
            </p:nvSpPr>
            <p:spPr bwMode="auto">
              <a:xfrm>
                <a:off x="3851920" y="4941176"/>
                <a:ext cx="216024" cy="72000"/>
              </a:xfrm>
              <a:prstGeom prst="rect">
                <a:avLst/>
              </a:prstGeom>
              <a:solidFill>
                <a:schemeClr val="accent2">
                  <a:lumMod val="60000"/>
                  <a:lumOff val="4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grpSp>
        <p:cxnSp>
          <p:nvCxnSpPr>
            <p:cNvPr id="34" name="直線單箭頭接點 33">
              <a:extLst>
                <a:ext uri="{FF2B5EF4-FFF2-40B4-BE49-F238E27FC236}">
                  <a16:creationId xmlns:a16="http://schemas.microsoft.com/office/drawing/2014/main" xmlns="" id="{E1758BED-C042-4F90-ADF8-BB3A3C0E1C6A}"/>
                </a:ext>
              </a:extLst>
            </p:cNvPr>
            <p:cNvCxnSpPr>
              <a:cxnSpLocks/>
            </p:cNvCxnSpPr>
            <p:nvPr/>
          </p:nvCxnSpPr>
          <p:spPr>
            <a:xfrm flipH="1">
              <a:off x="1763960" y="4225448"/>
              <a:ext cx="2448000" cy="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nvGrpSpPr>
            <p:cNvPr id="60" name="群組 59"/>
            <p:cNvGrpSpPr/>
            <p:nvPr/>
          </p:nvGrpSpPr>
          <p:grpSpPr>
            <a:xfrm flipH="1">
              <a:off x="4912994" y="5373216"/>
              <a:ext cx="2720816" cy="864096"/>
              <a:chOff x="1835696" y="4149080"/>
              <a:chExt cx="2232248" cy="864096"/>
            </a:xfrm>
          </p:grpSpPr>
          <p:sp>
            <p:nvSpPr>
              <p:cNvPr id="61" name="矩形 60"/>
              <p:cNvSpPr/>
              <p:nvPr/>
            </p:nvSpPr>
            <p:spPr bwMode="auto">
              <a:xfrm>
                <a:off x="1835696" y="4149176"/>
                <a:ext cx="216024" cy="864000"/>
              </a:xfrm>
              <a:prstGeom prst="rect">
                <a:avLst/>
              </a:prstGeom>
              <a:solidFill>
                <a:srgbClr val="FF5353"/>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62" name="矩形 61"/>
              <p:cNvSpPr/>
              <p:nvPr/>
            </p:nvSpPr>
            <p:spPr bwMode="auto">
              <a:xfrm>
                <a:off x="2123728" y="4149176"/>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63" name="矩形 62"/>
              <p:cNvSpPr/>
              <p:nvPr/>
            </p:nvSpPr>
            <p:spPr bwMode="auto">
              <a:xfrm>
                <a:off x="2411760" y="4149080"/>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64" name="矩形 63"/>
              <p:cNvSpPr/>
              <p:nvPr/>
            </p:nvSpPr>
            <p:spPr bwMode="auto">
              <a:xfrm>
                <a:off x="2699792" y="4149080"/>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65" name="矩形 64"/>
              <p:cNvSpPr/>
              <p:nvPr/>
            </p:nvSpPr>
            <p:spPr bwMode="auto">
              <a:xfrm>
                <a:off x="2987824" y="4149176"/>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66" name="矩形 65"/>
              <p:cNvSpPr/>
              <p:nvPr/>
            </p:nvSpPr>
            <p:spPr bwMode="auto">
              <a:xfrm>
                <a:off x="3275856" y="4149176"/>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67" name="矩形 66"/>
              <p:cNvSpPr/>
              <p:nvPr/>
            </p:nvSpPr>
            <p:spPr bwMode="auto">
              <a:xfrm>
                <a:off x="3563888" y="4149080"/>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68" name="矩形 67"/>
              <p:cNvSpPr/>
              <p:nvPr/>
            </p:nvSpPr>
            <p:spPr bwMode="auto">
              <a:xfrm>
                <a:off x="3851920" y="4149080"/>
                <a:ext cx="216024" cy="864000"/>
              </a:xfrm>
              <a:prstGeom prst="rect">
                <a:avLst/>
              </a:prstGeom>
              <a:solidFill>
                <a:schemeClr val="accent6">
                  <a:lumMod val="20000"/>
                  <a:lumOff val="8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70" name="矩形 69"/>
              <p:cNvSpPr/>
              <p:nvPr/>
            </p:nvSpPr>
            <p:spPr bwMode="auto">
              <a:xfrm>
                <a:off x="2123728" y="4293096"/>
                <a:ext cx="216024" cy="720000"/>
              </a:xfrm>
              <a:prstGeom prst="rect">
                <a:avLst/>
              </a:prstGeom>
              <a:solidFill>
                <a:srgbClr val="FF5353"/>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71" name="矩形 70"/>
              <p:cNvSpPr/>
              <p:nvPr/>
            </p:nvSpPr>
            <p:spPr bwMode="auto">
              <a:xfrm>
                <a:off x="2411760" y="4401176"/>
                <a:ext cx="216024" cy="612000"/>
              </a:xfrm>
              <a:prstGeom prst="rect">
                <a:avLst/>
              </a:prstGeom>
              <a:solidFill>
                <a:srgbClr val="FF5353"/>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72" name="矩形 71"/>
              <p:cNvSpPr/>
              <p:nvPr/>
            </p:nvSpPr>
            <p:spPr bwMode="auto">
              <a:xfrm>
                <a:off x="2699792" y="4509176"/>
                <a:ext cx="216024" cy="504000"/>
              </a:xfrm>
              <a:prstGeom prst="rect">
                <a:avLst/>
              </a:prstGeom>
              <a:solidFill>
                <a:srgbClr val="FF5353"/>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73" name="矩形 72"/>
              <p:cNvSpPr/>
              <p:nvPr/>
            </p:nvSpPr>
            <p:spPr bwMode="auto">
              <a:xfrm>
                <a:off x="2987824" y="4617176"/>
                <a:ext cx="216024" cy="396000"/>
              </a:xfrm>
              <a:prstGeom prst="rect">
                <a:avLst/>
              </a:prstGeom>
              <a:solidFill>
                <a:srgbClr val="FF5353"/>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74" name="矩形 73"/>
              <p:cNvSpPr/>
              <p:nvPr/>
            </p:nvSpPr>
            <p:spPr bwMode="auto">
              <a:xfrm>
                <a:off x="3275856" y="4725176"/>
                <a:ext cx="216024" cy="288000"/>
              </a:xfrm>
              <a:prstGeom prst="rect">
                <a:avLst/>
              </a:prstGeom>
              <a:solidFill>
                <a:srgbClr val="FF5353"/>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75" name="矩形 74"/>
              <p:cNvSpPr/>
              <p:nvPr/>
            </p:nvSpPr>
            <p:spPr bwMode="auto">
              <a:xfrm>
                <a:off x="3563888" y="4833176"/>
                <a:ext cx="216024" cy="180000"/>
              </a:xfrm>
              <a:prstGeom prst="rect">
                <a:avLst/>
              </a:prstGeom>
              <a:solidFill>
                <a:srgbClr val="FF5353"/>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76" name="矩形 75"/>
              <p:cNvSpPr/>
              <p:nvPr/>
            </p:nvSpPr>
            <p:spPr bwMode="auto">
              <a:xfrm>
                <a:off x="3851920" y="4941176"/>
                <a:ext cx="216024" cy="72000"/>
              </a:xfrm>
              <a:prstGeom prst="rect">
                <a:avLst/>
              </a:prstGeom>
              <a:solidFill>
                <a:srgbClr val="FF5353"/>
              </a:solidFill>
              <a:ln w="19050">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grpSp>
        <p:sp>
          <p:nvSpPr>
            <p:cNvPr id="31" name="矩形 30">
              <a:extLst>
                <a:ext uri="{FF2B5EF4-FFF2-40B4-BE49-F238E27FC236}">
                  <a16:creationId xmlns:a16="http://schemas.microsoft.com/office/drawing/2014/main" xmlns="" id="{C41F7098-0585-4EB7-BB6D-49B5EDCE8A3C}"/>
                </a:ext>
              </a:extLst>
            </p:cNvPr>
            <p:cNvSpPr/>
            <p:nvPr/>
          </p:nvSpPr>
          <p:spPr>
            <a:xfrm>
              <a:off x="2758329" y="1924620"/>
              <a:ext cx="3829894" cy="1864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4000" dirty="0">
                <a:solidFill>
                  <a:srgbClr val="7030A0"/>
                </a:solidFill>
              </a:endParaRPr>
            </a:p>
            <a:p>
              <a:pPr algn="ctr"/>
              <a:r>
                <a:rPr lang="zh-TW" altLang="en-US" sz="4000" dirty="0">
                  <a:solidFill>
                    <a:srgbClr val="7030A0"/>
                  </a:solidFill>
                </a:rPr>
                <a:t>領域</a:t>
              </a:r>
              <a:r>
                <a:rPr lang="en-US" altLang="zh-TW" sz="4000" dirty="0">
                  <a:solidFill>
                    <a:srgbClr val="7030A0"/>
                  </a:solidFill>
                </a:rPr>
                <a:t>/</a:t>
              </a:r>
              <a:r>
                <a:rPr lang="zh-TW" altLang="en-US" sz="4000" dirty="0">
                  <a:solidFill>
                    <a:srgbClr val="7030A0"/>
                  </a:solidFill>
                </a:rPr>
                <a:t>科目</a:t>
              </a:r>
              <a:endParaRPr lang="en-US" altLang="zh-TW" sz="4000" dirty="0">
                <a:solidFill>
                  <a:srgbClr val="7030A0"/>
                </a:solidFill>
              </a:endParaRPr>
            </a:p>
            <a:p>
              <a:pPr algn="ctr"/>
              <a:r>
                <a:rPr lang="zh-TW" altLang="zh-TW" sz="2400" dirty="0">
                  <a:solidFill>
                    <a:schemeClr val="tx1"/>
                  </a:solidFill>
                </a:rPr>
                <a:t>學習功能與一般同年齡</a:t>
              </a:r>
              <a:endParaRPr lang="en-US" altLang="zh-TW" sz="2400" dirty="0">
                <a:solidFill>
                  <a:schemeClr val="tx1"/>
                </a:solidFill>
              </a:endParaRPr>
            </a:p>
            <a:p>
              <a:pPr algn="ctr"/>
              <a:r>
                <a:rPr lang="zh-TW" altLang="zh-TW" sz="2400" dirty="0">
                  <a:solidFill>
                    <a:schemeClr val="tx1"/>
                  </a:solidFill>
                </a:rPr>
                <a:t>或同年級學生</a:t>
              </a:r>
              <a:r>
                <a:rPr lang="zh-TW" altLang="en-US" sz="2400" dirty="0">
                  <a:solidFill>
                    <a:schemeClr val="tx1"/>
                  </a:solidFill>
                </a:rPr>
                <a:t>相較</a:t>
              </a:r>
              <a:endParaRPr lang="zh-TW" altLang="en-US" sz="4000" dirty="0">
                <a:solidFill>
                  <a:schemeClr val="tx1"/>
                </a:solidFill>
              </a:endParaRPr>
            </a:p>
          </p:txBody>
        </p:sp>
        <p:sp>
          <p:nvSpPr>
            <p:cNvPr id="27" name="矩形 26">
              <a:extLst>
                <a:ext uri="{FF2B5EF4-FFF2-40B4-BE49-F238E27FC236}">
                  <a16:creationId xmlns:a16="http://schemas.microsoft.com/office/drawing/2014/main" xmlns="" id="{E939C952-2FB9-4048-8902-8F15B7229331}"/>
                </a:ext>
              </a:extLst>
            </p:cNvPr>
            <p:cNvSpPr/>
            <p:nvPr/>
          </p:nvSpPr>
          <p:spPr>
            <a:xfrm>
              <a:off x="4067943" y="4005065"/>
              <a:ext cx="1261884" cy="523219"/>
            </a:xfrm>
            <a:prstGeom prst="rect">
              <a:avLst/>
            </a:prstGeom>
          </p:spPr>
          <p:txBody>
            <a:bodyPr wrap="none">
              <a:spAutoFit/>
            </a:bodyPr>
            <a:lstStyle/>
            <a:p>
              <a:r>
                <a:rPr lang="zh-TW" altLang="en-US" sz="2800" dirty="0">
                  <a:latin typeface="+mj-ea"/>
                  <a:ea typeface="+mj-ea"/>
                </a:rPr>
                <a:t>無缺損</a:t>
              </a:r>
            </a:p>
          </p:txBody>
        </p:sp>
        <p:sp>
          <p:nvSpPr>
            <p:cNvPr id="28" name="矩形 27">
              <a:extLst>
                <a:ext uri="{FF2B5EF4-FFF2-40B4-BE49-F238E27FC236}">
                  <a16:creationId xmlns:a16="http://schemas.microsoft.com/office/drawing/2014/main" xmlns="" id="{F5C98396-29F4-44EB-9B8B-98C02FDBE5CF}"/>
                </a:ext>
              </a:extLst>
            </p:cNvPr>
            <p:cNvSpPr/>
            <p:nvPr/>
          </p:nvSpPr>
          <p:spPr>
            <a:xfrm>
              <a:off x="5788004" y="3717032"/>
              <a:ext cx="1378851" cy="523219"/>
            </a:xfrm>
            <a:prstGeom prst="rect">
              <a:avLst/>
            </a:prstGeom>
          </p:spPr>
          <p:txBody>
            <a:bodyPr wrap="square">
              <a:spAutoFit/>
            </a:bodyPr>
            <a:lstStyle/>
            <a:p>
              <a:r>
                <a:rPr lang="zh-TW" altLang="en-US" sz="2800" dirty="0">
                  <a:solidFill>
                    <a:srgbClr val="FF0000"/>
                  </a:solidFill>
                  <a:latin typeface="+mj-ea"/>
                  <a:ea typeface="+mj-ea"/>
                </a:rPr>
                <a:t>優  異</a:t>
              </a:r>
            </a:p>
          </p:txBody>
        </p:sp>
        <p:sp>
          <p:nvSpPr>
            <p:cNvPr id="29" name="矩形 28">
              <a:extLst>
                <a:ext uri="{FF2B5EF4-FFF2-40B4-BE49-F238E27FC236}">
                  <a16:creationId xmlns:a16="http://schemas.microsoft.com/office/drawing/2014/main" xmlns="" id="{B038D46E-F114-432E-B689-66C0D2916BF3}"/>
                </a:ext>
              </a:extLst>
            </p:cNvPr>
            <p:cNvSpPr/>
            <p:nvPr/>
          </p:nvSpPr>
          <p:spPr>
            <a:xfrm>
              <a:off x="2267744" y="3717032"/>
              <a:ext cx="1378851" cy="523219"/>
            </a:xfrm>
            <a:prstGeom prst="rect">
              <a:avLst/>
            </a:prstGeom>
          </p:spPr>
          <p:txBody>
            <a:bodyPr wrap="square">
              <a:spAutoFit/>
            </a:bodyPr>
            <a:lstStyle/>
            <a:p>
              <a:r>
                <a:rPr lang="zh-TW" altLang="en-US" sz="2800" dirty="0">
                  <a:solidFill>
                    <a:srgbClr val="FF0000"/>
                  </a:solidFill>
                  <a:latin typeface="+mj-ea"/>
                  <a:ea typeface="+mj-ea"/>
                </a:rPr>
                <a:t>缺  損</a:t>
              </a:r>
            </a:p>
          </p:txBody>
        </p:sp>
        <p:cxnSp>
          <p:nvCxnSpPr>
            <p:cNvPr id="33" name="直線單箭頭接點 32">
              <a:extLst>
                <a:ext uri="{FF2B5EF4-FFF2-40B4-BE49-F238E27FC236}">
                  <a16:creationId xmlns:a16="http://schemas.microsoft.com/office/drawing/2014/main" xmlns="" id="{91CC9323-252F-490C-B481-4C6A8BBB1F75}"/>
                </a:ext>
              </a:extLst>
            </p:cNvPr>
            <p:cNvCxnSpPr/>
            <p:nvPr/>
          </p:nvCxnSpPr>
          <p:spPr>
            <a:xfrm>
              <a:off x="5292080" y="4221088"/>
              <a:ext cx="2412000" cy="900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5" name="直線單箭頭接點 4"/>
            <p:cNvCxnSpPr/>
            <p:nvPr/>
          </p:nvCxnSpPr>
          <p:spPr>
            <a:xfrm flipH="1">
              <a:off x="1710108" y="5229200"/>
              <a:ext cx="5923702" cy="0"/>
            </a:xfrm>
            <a:prstGeom prst="straightConnector1">
              <a:avLst/>
            </a:prstGeom>
            <a:ln w="38100">
              <a:solidFill>
                <a:srgbClr val="30B1B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4067943" y="4839543"/>
              <a:ext cx="2797613" cy="461665"/>
            </a:xfrm>
            <a:prstGeom prst="rect">
              <a:avLst/>
            </a:prstGeom>
            <a:noFill/>
          </p:spPr>
          <p:txBody>
            <a:bodyPr wrap="square" rtlCol="0">
              <a:spAutoFit/>
            </a:bodyPr>
            <a:lstStyle/>
            <a:p>
              <a:r>
                <a:rPr lang="zh-TW" altLang="en-US" sz="2400" dirty="0">
                  <a:solidFill>
                    <a:srgbClr val="FF0000"/>
                  </a:solidFill>
                </a:rPr>
                <a:t>調整程度</a:t>
              </a:r>
            </a:p>
          </p:txBody>
        </p:sp>
      </p:grpSp>
      <p:pic>
        <p:nvPicPr>
          <p:cNvPr id="48" name="Picture 2" descr="âå¸¸æåéâçå¾çæç´¢ç»æ">
            <a:extLst>
              <a:ext uri="{FF2B5EF4-FFF2-40B4-BE49-F238E27FC236}">
                <a16:creationId xmlns:a16="http://schemas.microsoft.com/office/drawing/2014/main" xmlns="" id="{5A7A797E-0C24-4EB2-A4EC-DE6EEBBA5A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49" b="13980"/>
          <a:stretch/>
        </p:blipFill>
        <p:spPr bwMode="auto">
          <a:xfrm>
            <a:off x="5790092" y="264959"/>
            <a:ext cx="3462883" cy="320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52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E9A160D-ADAB-49BD-9F30-7E36EBDD2659}"/>
              </a:ext>
            </a:extLst>
          </p:cNvPr>
          <p:cNvSpPr/>
          <p:nvPr/>
        </p:nvSpPr>
        <p:spPr>
          <a:xfrm>
            <a:off x="972512" y="1175950"/>
            <a:ext cx="8208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5" name="矩形 4">
            <a:extLst>
              <a:ext uri="{FF2B5EF4-FFF2-40B4-BE49-F238E27FC236}">
                <a16:creationId xmlns:a16="http://schemas.microsoft.com/office/drawing/2014/main" xmlns="" id="{4C0352FD-3155-44EA-8645-045D226CC2A0}"/>
              </a:ext>
            </a:extLst>
          </p:cNvPr>
          <p:cNvSpPr/>
          <p:nvPr/>
        </p:nvSpPr>
        <p:spPr>
          <a:xfrm>
            <a:off x="964" y="1175950"/>
            <a:ext cx="986638" cy="77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6" name="矩形 5">
            <a:extLst>
              <a:ext uri="{FF2B5EF4-FFF2-40B4-BE49-F238E27FC236}">
                <a16:creationId xmlns:a16="http://schemas.microsoft.com/office/drawing/2014/main" xmlns="" id="{CC848FD1-6E79-486A-9871-CB7B9D7EE402}"/>
              </a:ext>
            </a:extLst>
          </p:cNvPr>
          <p:cNvSpPr/>
          <p:nvPr/>
        </p:nvSpPr>
        <p:spPr>
          <a:xfrm>
            <a:off x="-108520" y="291938"/>
            <a:ext cx="9143999" cy="707886"/>
          </a:xfrm>
          <a:prstGeom prst="rect">
            <a:avLst/>
          </a:prstGeom>
        </p:spPr>
        <p:txBody>
          <a:bodyPr wrap="square">
            <a:spAutoFit/>
          </a:bodyPr>
          <a:lstStyle/>
          <a:p>
            <a:pPr algn="ctr"/>
            <a:r>
              <a:rPr lang="zh-TW" altLang="en-US" sz="4000" dirty="0">
                <a:latin typeface="標楷體" panose="03000509000000000000" pitchFamily="65" charset="-120"/>
                <a:ea typeface="標楷體" panose="03000509000000000000" pitchFamily="65" charset="-120"/>
              </a:rPr>
              <a:t>調整方式</a:t>
            </a:r>
            <a:r>
              <a:rPr lang="en-US" altLang="zh-TW" sz="4000" dirty="0">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加深</a:t>
            </a:r>
          </a:p>
        </p:txBody>
      </p:sp>
      <p:sp>
        <p:nvSpPr>
          <p:cNvPr id="10" name="圓角矩形 9"/>
          <p:cNvSpPr/>
          <p:nvPr/>
        </p:nvSpPr>
        <p:spPr>
          <a:xfrm>
            <a:off x="179512" y="1340768"/>
            <a:ext cx="8640960" cy="2291958"/>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ü"/>
            </a:pPr>
            <a:r>
              <a:rPr lang="zh-TW" altLang="en-US" sz="2600" dirty="0">
                <a:solidFill>
                  <a:schemeClr val="tx1"/>
                </a:solidFill>
                <a:latin typeface="微軟正黑體" panose="020B0604030504040204" pitchFamily="34" charset="-120"/>
                <a:ea typeface="微軟正黑體" panose="020B0604030504040204" pitchFamily="34" charset="-120"/>
              </a:rPr>
              <a:t>指加深各教育階段之各領域</a:t>
            </a:r>
            <a:r>
              <a:rPr lang="en-US" altLang="zh-TW" sz="2600" dirty="0">
                <a:solidFill>
                  <a:schemeClr val="tx1"/>
                </a:solidFill>
                <a:latin typeface="微軟正黑體" panose="020B0604030504040204" pitchFamily="34" charset="-120"/>
                <a:ea typeface="微軟正黑體" panose="020B0604030504040204" pitchFamily="34" charset="-120"/>
              </a:rPr>
              <a:t>/</a:t>
            </a:r>
            <a:r>
              <a:rPr lang="zh-TW" altLang="en-US" sz="2600" dirty="0">
                <a:solidFill>
                  <a:schemeClr val="tx1"/>
                </a:solidFill>
                <a:latin typeface="微軟正黑體" panose="020B0604030504040204" pitchFamily="34" charset="-120"/>
                <a:ea typeface="微軟正黑體" panose="020B0604030504040204" pitchFamily="34" charset="-120"/>
              </a:rPr>
              <a:t>科目核心素養及學習重點的「難度」，也稱為「垂直的充實」。其課程探討的議題通常與普通教育課程主題相關，或未被納入普通教育課程，且課程內容比正規普通教育課程豐富、深入與困難，俾擴展學生學習經驗。</a:t>
            </a:r>
          </a:p>
        </p:txBody>
      </p:sp>
      <p:grpSp>
        <p:nvGrpSpPr>
          <p:cNvPr id="2" name="群組 19"/>
          <p:cNvGrpSpPr/>
          <p:nvPr/>
        </p:nvGrpSpPr>
        <p:grpSpPr>
          <a:xfrm>
            <a:off x="1183301" y="4864500"/>
            <a:ext cx="3458890" cy="1702815"/>
            <a:chOff x="1907704" y="3429000"/>
            <a:chExt cx="6480720" cy="2520280"/>
          </a:xfrm>
        </p:grpSpPr>
        <p:sp>
          <p:nvSpPr>
            <p:cNvPr id="21" name="矩形 20"/>
            <p:cNvSpPr/>
            <p:nvPr/>
          </p:nvSpPr>
          <p:spPr>
            <a:xfrm>
              <a:off x="1907704" y="3429000"/>
              <a:ext cx="6480720" cy="2520280"/>
            </a:xfrm>
            <a:prstGeom prst="rect">
              <a:avLst/>
            </a:prstGeom>
            <a:gradFill flip="none" rotWithShape="1">
              <a:gsLst>
                <a:gs pos="20000">
                  <a:srgbClr val="003300"/>
                </a:gs>
                <a:gs pos="100000">
                  <a:schemeClr val="accent1">
                    <a:shade val="67500"/>
                    <a:satMod val="115000"/>
                  </a:schemeClr>
                </a:gs>
                <a:gs pos="100000">
                  <a:schemeClr val="accent1">
                    <a:shade val="100000"/>
                    <a:satMod val="115000"/>
                  </a:schemeClr>
                </a:gs>
              </a:gsLst>
              <a:path path="circle">
                <a:fillToRect t="100000" r="100000"/>
              </a:path>
              <a:tileRect l="-100000" b="-100000"/>
            </a:gradFill>
            <a:ln>
              <a:no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r>
                <a:rPr lang="zh-TW" altLang="en-US" sz="2200" dirty="0">
                  <a:solidFill>
                    <a:schemeClr val="bg1"/>
                  </a:solidFill>
                  <a:latin typeface="微軟正黑體" panose="020B0604030504040204" pitchFamily="34" charset="-120"/>
                  <a:ea typeface="微軟正黑體" panose="020B0604030504040204" pitchFamily="34" charset="-120"/>
                </a:rPr>
                <a:t>教師運用進階、複雜、多變化、抽象教材進行教學</a:t>
              </a:r>
            </a:p>
          </p:txBody>
        </p:sp>
        <p:sp>
          <p:nvSpPr>
            <p:cNvPr id="22" name="框架 21"/>
            <p:cNvSpPr/>
            <p:nvPr/>
          </p:nvSpPr>
          <p:spPr>
            <a:xfrm>
              <a:off x="1907704" y="3429000"/>
              <a:ext cx="6480720" cy="2520280"/>
            </a:xfrm>
            <a:prstGeom prst="frame">
              <a:avLst>
                <a:gd name="adj1" fmla="val 9351"/>
              </a:avLst>
            </a:prstGeom>
            <a:solidFill>
              <a:srgbClr val="663300"/>
            </a:solid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solidFill>
                  <a:schemeClr val="tx1"/>
                </a:solidFill>
              </a:endParaRPr>
            </a:p>
          </p:txBody>
        </p:sp>
      </p:grpSp>
      <p:grpSp>
        <p:nvGrpSpPr>
          <p:cNvPr id="3" name="群組 22"/>
          <p:cNvGrpSpPr/>
          <p:nvPr/>
        </p:nvGrpSpPr>
        <p:grpSpPr>
          <a:xfrm flipH="1">
            <a:off x="465727" y="5733256"/>
            <a:ext cx="835219" cy="1152128"/>
            <a:chOff x="5637604" y="4221087"/>
            <a:chExt cx="645406" cy="1141811"/>
          </a:xfrm>
        </p:grpSpPr>
        <p:sp>
          <p:nvSpPr>
            <p:cNvPr id="28" name="橢圓 27"/>
            <p:cNvSpPr/>
            <p:nvPr/>
          </p:nvSpPr>
          <p:spPr>
            <a:xfrm>
              <a:off x="5868144" y="4509120"/>
              <a:ext cx="252000" cy="432048"/>
            </a:xfrm>
            <a:prstGeom prst="ellipse">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2" name="圓角矩形 31"/>
            <p:cNvSpPr/>
            <p:nvPr/>
          </p:nvSpPr>
          <p:spPr>
            <a:xfrm rot="6461885">
              <a:off x="5672727" y="5092565"/>
              <a:ext cx="468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5" name="圓角矩形 34"/>
            <p:cNvSpPr/>
            <p:nvPr/>
          </p:nvSpPr>
          <p:spPr>
            <a:xfrm rot="4995317">
              <a:off x="5819969" y="5092898"/>
              <a:ext cx="468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6" name="圓角矩形 35"/>
            <p:cNvSpPr/>
            <p:nvPr/>
          </p:nvSpPr>
          <p:spPr>
            <a:xfrm rot="1466659">
              <a:off x="5637604" y="4463306"/>
              <a:ext cx="365094" cy="92294"/>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7" name="圓角矩形 36"/>
            <p:cNvSpPr/>
            <p:nvPr/>
          </p:nvSpPr>
          <p:spPr>
            <a:xfrm rot="19560512">
              <a:off x="6067010" y="4814856"/>
              <a:ext cx="216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8" name="圓角矩形 37"/>
            <p:cNvSpPr/>
            <p:nvPr/>
          </p:nvSpPr>
          <p:spPr>
            <a:xfrm rot="13445716">
              <a:off x="6050600" y="4656167"/>
              <a:ext cx="216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9" name="橢圓 38"/>
            <p:cNvSpPr/>
            <p:nvPr/>
          </p:nvSpPr>
          <p:spPr>
            <a:xfrm>
              <a:off x="5900548" y="4221087"/>
              <a:ext cx="316471" cy="360040"/>
            </a:xfrm>
            <a:prstGeom prst="ellipse">
              <a:avLst/>
            </a:prstGeom>
            <a:solidFill>
              <a:schemeClr val="accent2">
                <a:lumMod val="75000"/>
              </a:schemeClr>
            </a:solidFill>
            <a:ln w="19050">
              <a:solidFill>
                <a:schemeClr val="bg1"/>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grpSp>
      <p:sp>
        <p:nvSpPr>
          <p:cNvPr id="11" name="向下箭號 10"/>
          <p:cNvSpPr/>
          <p:nvPr/>
        </p:nvSpPr>
        <p:spPr>
          <a:xfrm rot="16200000">
            <a:off x="4958067" y="5459352"/>
            <a:ext cx="648072" cy="592384"/>
          </a:xfrm>
          <a:prstGeom prst="downArrow">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image62.png"/>
          <p:cNvPicPr/>
          <p:nvPr/>
        </p:nvPicPr>
        <p:blipFill rotWithShape="1">
          <a:blip r:embed="rId2" cstate="print"/>
          <a:srcRect t="31160"/>
          <a:stretch/>
        </p:blipFill>
        <p:spPr>
          <a:xfrm>
            <a:off x="5722311" y="4761873"/>
            <a:ext cx="1997075" cy="1375679"/>
          </a:xfrm>
          <a:prstGeom prst="rect">
            <a:avLst/>
          </a:prstGeom>
          <a:ln w="12700">
            <a:miter lim="400000"/>
          </a:ln>
        </p:spPr>
      </p:pic>
      <p:sp>
        <p:nvSpPr>
          <p:cNvPr id="12" name="矩形 11"/>
          <p:cNvSpPr/>
          <p:nvPr/>
        </p:nvSpPr>
        <p:spPr>
          <a:xfrm>
            <a:off x="5578295" y="6042116"/>
            <a:ext cx="2339102" cy="461665"/>
          </a:xfrm>
          <a:prstGeom prst="rect">
            <a:avLst/>
          </a:prstGeom>
        </p:spPr>
        <p:txBody>
          <a:bodyPr wrap="none">
            <a:spAutoFit/>
          </a:bodyPr>
          <a:lstStyle/>
          <a:p>
            <a:pPr algn="ctr"/>
            <a:r>
              <a:rPr lang="zh-TW" altLang="en-US" sz="2400" b="1" u="sng" dirty="0">
                <a:solidFill>
                  <a:srgbClr val="7030A0"/>
                </a:solidFill>
                <a:latin typeface="+mj-ea"/>
              </a:rPr>
              <a:t>高層次思考概念</a:t>
            </a:r>
            <a:endParaRPr lang="en-US" altLang="zh-TW" sz="2400" b="1" u="sng" dirty="0">
              <a:solidFill>
                <a:srgbClr val="7030A0"/>
              </a:solidFill>
              <a:latin typeface="+mj-ea"/>
            </a:endParaRPr>
          </a:p>
        </p:txBody>
      </p:sp>
      <p:sp>
        <p:nvSpPr>
          <p:cNvPr id="41" name="矩形 40"/>
          <p:cNvSpPr/>
          <p:nvPr/>
        </p:nvSpPr>
        <p:spPr>
          <a:xfrm>
            <a:off x="5781034" y="6423719"/>
            <a:ext cx="2031326" cy="461665"/>
          </a:xfrm>
          <a:prstGeom prst="rect">
            <a:avLst/>
          </a:prstGeom>
        </p:spPr>
        <p:txBody>
          <a:bodyPr wrap="none">
            <a:spAutoFit/>
          </a:bodyPr>
          <a:lstStyle/>
          <a:p>
            <a:pPr algn="ctr"/>
            <a:r>
              <a:rPr lang="zh-TW" altLang="en-US" sz="2400" b="1" u="sng" dirty="0">
                <a:solidFill>
                  <a:srgbClr val="7030A0"/>
                </a:solidFill>
                <a:latin typeface="+mj-ea"/>
              </a:rPr>
              <a:t>抽象思考技能</a:t>
            </a:r>
            <a:endParaRPr lang="en-US" altLang="zh-TW" sz="2400" b="1" u="sng" dirty="0">
              <a:solidFill>
                <a:srgbClr val="7030A0"/>
              </a:solidFill>
              <a:latin typeface="+mj-ea"/>
            </a:endParaRPr>
          </a:p>
        </p:txBody>
      </p:sp>
      <p:sp>
        <p:nvSpPr>
          <p:cNvPr id="42" name="圓角矩形 41"/>
          <p:cNvSpPr/>
          <p:nvPr/>
        </p:nvSpPr>
        <p:spPr>
          <a:xfrm>
            <a:off x="179512" y="3761329"/>
            <a:ext cx="8640960" cy="90991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ü"/>
            </a:pPr>
            <a:r>
              <a:rPr lang="zh-TW" altLang="en-US" sz="2600" dirty="0">
                <a:solidFill>
                  <a:schemeClr val="tx1"/>
                </a:solidFill>
                <a:latin typeface="微軟正黑體" panose="020B0604030504040204" pitchFamily="34" charset="-120"/>
                <a:ea typeface="微軟正黑體" panose="020B0604030504040204" pitchFamily="34" charset="-120"/>
              </a:rPr>
              <a:t>雖然加深教育階段之課程內容實際上隱含加速的成份，但是未涉及讓學生提早入學、跳級等制度。</a:t>
            </a:r>
          </a:p>
        </p:txBody>
      </p:sp>
    </p:spTree>
    <p:extLst>
      <p:ext uri="{BB962C8B-B14F-4D97-AF65-F5344CB8AC3E}">
        <p14:creationId xmlns:p14="http://schemas.microsoft.com/office/powerpoint/2010/main" val="2357624058"/>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E9A160D-ADAB-49BD-9F30-7E36EBDD2659}"/>
              </a:ext>
            </a:extLst>
          </p:cNvPr>
          <p:cNvSpPr/>
          <p:nvPr/>
        </p:nvSpPr>
        <p:spPr>
          <a:xfrm>
            <a:off x="972512" y="1175950"/>
            <a:ext cx="8208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5" name="矩形 4">
            <a:extLst>
              <a:ext uri="{FF2B5EF4-FFF2-40B4-BE49-F238E27FC236}">
                <a16:creationId xmlns:a16="http://schemas.microsoft.com/office/drawing/2014/main" xmlns="" id="{4C0352FD-3155-44EA-8645-045D226CC2A0}"/>
              </a:ext>
            </a:extLst>
          </p:cNvPr>
          <p:cNvSpPr/>
          <p:nvPr/>
        </p:nvSpPr>
        <p:spPr>
          <a:xfrm>
            <a:off x="964" y="1175950"/>
            <a:ext cx="986638" cy="77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6" name="矩形 5">
            <a:extLst>
              <a:ext uri="{FF2B5EF4-FFF2-40B4-BE49-F238E27FC236}">
                <a16:creationId xmlns:a16="http://schemas.microsoft.com/office/drawing/2014/main" xmlns="" id="{CC848FD1-6E79-486A-9871-CB7B9D7EE402}"/>
              </a:ext>
            </a:extLst>
          </p:cNvPr>
          <p:cNvSpPr/>
          <p:nvPr/>
        </p:nvSpPr>
        <p:spPr>
          <a:xfrm>
            <a:off x="-108520" y="291938"/>
            <a:ext cx="9143999" cy="707886"/>
          </a:xfrm>
          <a:prstGeom prst="rect">
            <a:avLst/>
          </a:prstGeom>
        </p:spPr>
        <p:txBody>
          <a:bodyPr wrap="square">
            <a:spAutoFit/>
          </a:bodyPr>
          <a:lstStyle/>
          <a:p>
            <a:pPr algn="ctr"/>
            <a:r>
              <a:rPr lang="zh-TW" altLang="en-US" sz="4000" dirty="0">
                <a:latin typeface="標楷體" panose="03000509000000000000" pitchFamily="65" charset="-120"/>
                <a:ea typeface="標楷體" panose="03000509000000000000" pitchFamily="65" charset="-120"/>
              </a:rPr>
              <a:t>調整方式</a:t>
            </a:r>
            <a:r>
              <a:rPr lang="en-US" altLang="zh-TW" sz="4000" dirty="0">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加深</a:t>
            </a:r>
          </a:p>
        </p:txBody>
      </p:sp>
      <p:sp>
        <p:nvSpPr>
          <p:cNvPr id="24" name="圓角矩形 23"/>
          <p:cNvSpPr/>
          <p:nvPr/>
        </p:nvSpPr>
        <p:spPr>
          <a:xfrm>
            <a:off x="1259632" y="1437818"/>
            <a:ext cx="7416824" cy="10801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矩形 24"/>
          <p:cNvSpPr/>
          <p:nvPr/>
        </p:nvSpPr>
        <p:spPr>
          <a:xfrm>
            <a:off x="1503686" y="1716268"/>
            <a:ext cx="7179641" cy="523220"/>
          </a:xfrm>
          <a:prstGeom prst="rect">
            <a:avLst/>
          </a:prstGeom>
        </p:spPr>
        <p:txBody>
          <a:bodyPr wrap="square">
            <a:spAutoFit/>
          </a:bodyPr>
          <a:lstStyle/>
          <a:p>
            <a:pPr algn="ctr"/>
            <a:r>
              <a:rPr lang="zh-TW" altLang="en-US" sz="2800" dirty="0">
                <a:latin typeface="標楷體" panose="03000509000000000000" pitchFamily="65" charset="-120"/>
                <a:ea typeface="標楷體" panose="03000509000000000000" pitchFamily="65" charset="-120"/>
              </a:rPr>
              <a:t>加深各領域</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科目核心素養及學習重點的</a:t>
            </a:r>
            <a:r>
              <a:rPr lang="zh-TW" altLang="en-US" sz="2800" u="sng" dirty="0">
                <a:solidFill>
                  <a:srgbClr val="FF0000"/>
                </a:solidFill>
                <a:latin typeface="標楷體" panose="03000509000000000000" pitchFamily="65" charset="-120"/>
                <a:ea typeface="標楷體" panose="03000509000000000000" pitchFamily="65" charset="-120"/>
              </a:rPr>
              <a:t>難度</a:t>
            </a:r>
            <a:r>
              <a:rPr lang="zh-TW" altLang="en-US" sz="2800" dirty="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p:txBody>
      </p:sp>
      <p:pic>
        <p:nvPicPr>
          <p:cNvPr id="26" name="圖片 25"/>
          <p:cNvPicPr>
            <a:picLocks noChangeAspect="1"/>
          </p:cNvPicPr>
          <p:nvPr/>
        </p:nvPicPr>
        <p:blipFill>
          <a:blip r:embed="rId2"/>
          <a:stretch>
            <a:fillRect/>
          </a:stretch>
        </p:blipFill>
        <p:spPr>
          <a:xfrm>
            <a:off x="149967" y="1340791"/>
            <a:ext cx="987638" cy="1274174"/>
          </a:xfrm>
          <a:prstGeom prst="rect">
            <a:avLst/>
          </a:prstGeom>
        </p:spPr>
      </p:pic>
      <p:sp>
        <p:nvSpPr>
          <p:cNvPr id="27" name="矩形 26"/>
          <p:cNvSpPr/>
          <p:nvPr/>
        </p:nvSpPr>
        <p:spPr>
          <a:xfrm>
            <a:off x="494283" y="2852936"/>
            <a:ext cx="8189044" cy="3672408"/>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內容版面配置區 2"/>
          <p:cNvSpPr>
            <a:spLocks noGrp="1"/>
          </p:cNvSpPr>
          <p:nvPr>
            <p:ph idx="1"/>
          </p:nvPr>
        </p:nvSpPr>
        <p:spPr>
          <a:xfrm>
            <a:off x="736377" y="3131386"/>
            <a:ext cx="7704856" cy="3053799"/>
          </a:xfrm>
        </p:spPr>
        <p:txBody>
          <a:bodyPr>
            <a:normAutofit fontScale="77500" lnSpcReduction="20000"/>
          </a:bodyPr>
          <a:lstStyle/>
          <a:p>
            <a:pPr>
              <a:lnSpc>
                <a:spcPts val="1000"/>
              </a:lnSpc>
              <a:buFont typeface="Wingdings" panose="05000000000000000000" pitchFamily="2" charset="2"/>
              <a:buChar char="Ø"/>
            </a:pPr>
            <a:endParaRPr lang="en-US" altLang="zh-TW" dirty="0"/>
          </a:p>
          <a:p>
            <a:pPr>
              <a:lnSpc>
                <a:spcPts val="5000"/>
              </a:lnSpc>
              <a:buFont typeface="Wingdings" panose="05000000000000000000" pitchFamily="2" charset="2"/>
              <a:buChar char="u"/>
            </a:pPr>
            <a:r>
              <a:rPr lang="en-US" altLang="zh-TW" b="0" dirty="0">
                <a:solidFill>
                  <a:schemeClr val="tx1"/>
                </a:solidFill>
                <a:latin typeface="微軟正黑體" panose="020B0604030504040204" pitchFamily="34" charset="-120"/>
                <a:ea typeface="微軟正黑體" panose="020B0604030504040204" pitchFamily="34" charset="-120"/>
              </a:rPr>
              <a:t>n-I-3</a:t>
            </a:r>
            <a:r>
              <a:rPr lang="zh-TW" altLang="en-US" b="0" dirty="0">
                <a:solidFill>
                  <a:schemeClr val="tx1"/>
                </a:solidFill>
                <a:latin typeface="微軟正黑體" panose="020B0604030504040204" pitchFamily="34" charset="-120"/>
                <a:ea typeface="微軟正黑體" panose="020B0604030504040204" pitchFamily="34" charset="-120"/>
              </a:rPr>
              <a:t>應用加法和減法的計算或估算於日常應用解題。</a:t>
            </a:r>
            <a:endParaRPr lang="en-US" altLang="zh-TW" b="0" dirty="0">
              <a:solidFill>
                <a:schemeClr val="tx1"/>
              </a:solidFill>
              <a:latin typeface="微軟正黑體" panose="020B0604030504040204" pitchFamily="34" charset="-120"/>
              <a:ea typeface="微軟正黑體" panose="020B0604030504040204" pitchFamily="34" charset="-120"/>
            </a:endParaRPr>
          </a:p>
          <a:p>
            <a:pPr marL="0" indent="0">
              <a:lnSpc>
                <a:spcPts val="5000"/>
              </a:lnSpc>
              <a:buNone/>
            </a:pPr>
            <a:endParaRPr lang="zh-TW" altLang="en-US" dirty="0">
              <a:latin typeface="微軟正黑體" panose="020B0604030504040204" pitchFamily="34" charset="-120"/>
              <a:ea typeface="微軟正黑體" panose="020B0604030504040204" pitchFamily="34" charset="-120"/>
            </a:endParaRPr>
          </a:p>
          <a:p>
            <a:pPr>
              <a:lnSpc>
                <a:spcPts val="5000"/>
              </a:lnSpc>
              <a:buFont typeface="Wingdings" panose="05000000000000000000" pitchFamily="2" charset="2"/>
              <a:buChar char="Ø"/>
            </a:pPr>
            <a:r>
              <a:rPr lang="zh-TW" altLang="en-US" b="0" dirty="0">
                <a:solidFill>
                  <a:schemeClr val="tx1"/>
                </a:solidFill>
                <a:latin typeface="微軟正黑體" panose="020B0604030504040204" pitchFamily="34" charset="-120"/>
                <a:ea typeface="微軟正黑體" panose="020B0604030504040204" pitchFamily="34" charset="-120"/>
              </a:rPr>
              <a:t>在具體情境中，應用加法和減法的計算或估算解決兩步驟應用問題。 </a:t>
            </a:r>
          </a:p>
          <a:p>
            <a:pPr>
              <a:lnSpc>
                <a:spcPts val="5000"/>
              </a:lnSpc>
              <a:buFont typeface="Wingdings" panose="05000000000000000000" pitchFamily="2" charset="2"/>
              <a:buChar char="Ø"/>
            </a:pPr>
            <a:endParaRPr lang="zh-TW" altLang="en-US" sz="3600" dirty="0"/>
          </a:p>
        </p:txBody>
      </p:sp>
      <p:sp>
        <p:nvSpPr>
          <p:cNvPr id="30" name="圓角矩形 29"/>
          <p:cNvSpPr/>
          <p:nvPr/>
        </p:nvSpPr>
        <p:spPr bwMode="auto">
          <a:xfrm>
            <a:off x="494283" y="2669934"/>
            <a:ext cx="1656184" cy="720080"/>
          </a:xfrm>
          <a:prstGeom prst="roundRect">
            <a:avLst>
              <a:gd name="adj" fmla="val 50000"/>
            </a:avLst>
          </a:prstGeom>
          <a:solidFill>
            <a:srgbClr val="FFFF66"/>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r>
              <a:rPr lang="zh-TW" altLang="en-US" sz="2800" dirty="0">
                <a:solidFill>
                  <a:schemeClr val="tx1"/>
                </a:solidFill>
                <a:latin typeface="微軟正黑體" panose="020B0604030504040204" pitchFamily="34" charset="-120"/>
                <a:ea typeface="微軟正黑體" panose="020B0604030504040204" pitchFamily="34" charset="-120"/>
              </a:rPr>
              <a:t>範例</a:t>
            </a:r>
          </a:p>
        </p:txBody>
      </p:sp>
      <p:grpSp>
        <p:nvGrpSpPr>
          <p:cNvPr id="2" name="群組 33"/>
          <p:cNvGrpSpPr/>
          <p:nvPr/>
        </p:nvGrpSpPr>
        <p:grpSpPr>
          <a:xfrm>
            <a:off x="4283968" y="3966977"/>
            <a:ext cx="864096" cy="845022"/>
            <a:chOff x="4283968" y="3966977"/>
            <a:chExt cx="864096" cy="845022"/>
          </a:xfrm>
        </p:grpSpPr>
        <p:sp>
          <p:nvSpPr>
            <p:cNvPr id="31" name="向下箭號 30"/>
            <p:cNvSpPr/>
            <p:nvPr/>
          </p:nvSpPr>
          <p:spPr>
            <a:xfrm>
              <a:off x="4283968" y="3966977"/>
              <a:ext cx="864096" cy="84502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a:off x="4499992" y="4013440"/>
              <a:ext cx="324545" cy="707886"/>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加深</a:t>
              </a:r>
            </a:p>
          </p:txBody>
        </p:sp>
      </p:grpSp>
    </p:spTree>
    <p:extLst>
      <p:ext uri="{BB962C8B-B14F-4D97-AF65-F5344CB8AC3E}">
        <p14:creationId xmlns:p14="http://schemas.microsoft.com/office/powerpoint/2010/main" val="3918546326"/>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E9A160D-ADAB-49BD-9F30-7E36EBDD2659}"/>
              </a:ext>
            </a:extLst>
          </p:cNvPr>
          <p:cNvSpPr/>
          <p:nvPr/>
        </p:nvSpPr>
        <p:spPr>
          <a:xfrm>
            <a:off x="972512" y="1175950"/>
            <a:ext cx="8208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5" name="矩形 4">
            <a:extLst>
              <a:ext uri="{FF2B5EF4-FFF2-40B4-BE49-F238E27FC236}">
                <a16:creationId xmlns:a16="http://schemas.microsoft.com/office/drawing/2014/main" xmlns="" id="{4C0352FD-3155-44EA-8645-045D226CC2A0}"/>
              </a:ext>
            </a:extLst>
          </p:cNvPr>
          <p:cNvSpPr/>
          <p:nvPr/>
        </p:nvSpPr>
        <p:spPr>
          <a:xfrm>
            <a:off x="964" y="1175950"/>
            <a:ext cx="986638" cy="77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6" name="矩形 5">
            <a:extLst>
              <a:ext uri="{FF2B5EF4-FFF2-40B4-BE49-F238E27FC236}">
                <a16:creationId xmlns:a16="http://schemas.microsoft.com/office/drawing/2014/main" xmlns="" id="{CC848FD1-6E79-486A-9871-CB7B9D7EE402}"/>
              </a:ext>
            </a:extLst>
          </p:cNvPr>
          <p:cNvSpPr/>
          <p:nvPr/>
        </p:nvSpPr>
        <p:spPr>
          <a:xfrm>
            <a:off x="-108520" y="291938"/>
            <a:ext cx="9143999" cy="707886"/>
          </a:xfrm>
          <a:prstGeom prst="rect">
            <a:avLst/>
          </a:prstGeom>
        </p:spPr>
        <p:txBody>
          <a:bodyPr wrap="square">
            <a:spAutoFit/>
          </a:bodyPr>
          <a:lstStyle/>
          <a:p>
            <a:pPr algn="ctr"/>
            <a:r>
              <a:rPr lang="zh-TW" altLang="en-US" sz="4000" dirty="0">
                <a:latin typeface="標楷體" panose="03000509000000000000" pitchFamily="65" charset="-120"/>
                <a:ea typeface="標楷體" panose="03000509000000000000" pitchFamily="65" charset="-120"/>
              </a:rPr>
              <a:t>調整方式</a:t>
            </a:r>
            <a:r>
              <a:rPr lang="en-US" altLang="zh-TW" sz="4000" dirty="0">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加廣</a:t>
            </a:r>
          </a:p>
        </p:txBody>
      </p:sp>
      <p:sp>
        <p:nvSpPr>
          <p:cNvPr id="10" name="圓角矩形 9"/>
          <p:cNvSpPr/>
          <p:nvPr/>
        </p:nvSpPr>
        <p:spPr>
          <a:xfrm>
            <a:off x="142999" y="1772816"/>
            <a:ext cx="8640960" cy="1574818"/>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ü"/>
            </a:pPr>
            <a:r>
              <a:rPr lang="zh-TW" altLang="en-US" sz="3200" dirty="0">
                <a:solidFill>
                  <a:schemeClr val="tx1"/>
                </a:solidFill>
                <a:latin typeface="微軟正黑體" panose="020B0604030504040204" pitchFamily="34" charset="-120"/>
                <a:ea typeface="微軟正黑體" panose="020B0604030504040204" pitchFamily="34" charset="-120"/>
              </a:rPr>
              <a:t>增加各教育階段之各領域</a:t>
            </a:r>
            <a:r>
              <a:rPr lang="en-US" altLang="zh-TW" sz="3200" dirty="0">
                <a:solidFill>
                  <a:schemeClr val="tx1"/>
                </a:solidFill>
                <a:latin typeface="微軟正黑體" panose="020B0604030504040204" pitchFamily="34" charset="-120"/>
                <a:ea typeface="微軟正黑體" panose="020B0604030504040204" pitchFamily="34" charset="-120"/>
              </a:rPr>
              <a:t>/</a:t>
            </a:r>
            <a:r>
              <a:rPr lang="zh-TW" altLang="en-US" sz="3200" dirty="0">
                <a:solidFill>
                  <a:schemeClr val="tx1"/>
                </a:solidFill>
                <a:latin typeface="微軟正黑體" panose="020B0604030504040204" pitchFamily="34" charset="-120"/>
                <a:ea typeface="微軟正黑體" panose="020B0604030504040204" pitchFamily="34" charset="-120"/>
              </a:rPr>
              <a:t>科目核心素養及學習重點的「廣度及多元性」，也可稱為「水平的充實」。</a:t>
            </a:r>
          </a:p>
        </p:txBody>
      </p:sp>
      <p:sp>
        <p:nvSpPr>
          <p:cNvPr id="2" name="圓角矩形 1"/>
          <p:cNvSpPr/>
          <p:nvPr/>
        </p:nvSpPr>
        <p:spPr>
          <a:xfrm>
            <a:off x="142999" y="3704095"/>
            <a:ext cx="8442996" cy="2107769"/>
          </a:xfrm>
          <a:prstGeom prst="roundRect">
            <a:avLst/>
          </a:prstGeom>
          <a:solidFill>
            <a:srgbClr val="FFFF66"/>
          </a:solidFill>
          <a:ln>
            <a:solidFill>
              <a:schemeClr val="bg1"/>
            </a:solidFill>
          </a:ln>
          <a:effectLst>
            <a:outerShdw blurRad="50800" dist="889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457200" indent="-457200" algn="ctr">
              <a:buFont typeface="Wingdings" panose="05000000000000000000" pitchFamily="2" charset="2"/>
              <a:buChar char="ü"/>
            </a:pPr>
            <a:r>
              <a:rPr lang="zh-TW" altLang="en-US" sz="2800" dirty="0">
                <a:solidFill>
                  <a:schemeClr val="tx1"/>
                </a:solidFill>
                <a:latin typeface="微軟正黑體" panose="020B0604030504040204" pitchFamily="34" charset="-120"/>
                <a:ea typeface="微軟正黑體" panose="020B0604030504040204" pitchFamily="34" charset="-120"/>
              </a:rPr>
              <a:t>讓學生延伸學習該教育階段內各領域</a:t>
            </a:r>
            <a:r>
              <a:rPr lang="en-US" altLang="zh-TW" sz="2800" dirty="0">
                <a:solidFill>
                  <a:schemeClr val="tx1"/>
                </a:solidFill>
                <a:latin typeface="微軟正黑體" panose="020B0604030504040204" pitchFamily="34" charset="-120"/>
                <a:ea typeface="微軟正黑體" panose="020B0604030504040204" pitchFamily="34" charset="-120"/>
              </a:rPr>
              <a:t>/</a:t>
            </a:r>
            <a:r>
              <a:rPr lang="zh-TW" altLang="en-US" sz="2800" dirty="0">
                <a:solidFill>
                  <a:schemeClr val="tx1"/>
                </a:solidFill>
                <a:latin typeface="微軟正黑體" panose="020B0604030504040204" pitchFamily="34" charset="-120"/>
                <a:ea typeface="微軟正黑體" panose="020B0604030504040204" pitchFamily="34" charset="-120"/>
              </a:rPr>
              <a:t>科目課程原本沒有安排的教育經驗，重要的是這些有別於普通教育課程之補充教材與教育活動能符合學生的興趣、喜好與其個人的學習風格。</a:t>
            </a:r>
          </a:p>
        </p:txBody>
      </p:sp>
    </p:spTree>
    <p:extLst>
      <p:ext uri="{BB962C8B-B14F-4D97-AF65-F5344CB8AC3E}">
        <p14:creationId xmlns:p14="http://schemas.microsoft.com/office/powerpoint/2010/main" val="3942171836"/>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E9A160D-ADAB-49BD-9F30-7E36EBDD2659}"/>
              </a:ext>
            </a:extLst>
          </p:cNvPr>
          <p:cNvSpPr/>
          <p:nvPr/>
        </p:nvSpPr>
        <p:spPr>
          <a:xfrm>
            <a:off x="972512" y="1175950"/>
            <a:ext cx="8208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5" name="矩形 4">
            <a:extLst>
              <a:ext uri="{FF2B5EF4-FFF2-40B4-BE49-F238E27FC236}">
                <a16:creationId xmlns:a16="http://schemas.microsoft.com/office/drawing/2014/main" xmlns="" id="{4C0352FD-3155-44EA-8645-045D226CC2A0}"/>
              </a:ext>
            </a:extLst>
          </p:cNvPr>
          <p:cNvSpPr/>
          <p:nvPr/>
        </p:nvSpPr>
        <p:spPr>
          <a:xfrm>
            <a:off x="964" y="1175950"/>
            <a:ext cx="986638" cy="77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6" name="矩形 5">
            <a:extLst>
              <a:ext uri="{FF2B5EF4-FFF2-40B4-BE49-F238E27FC236}">
                <a16:creationId xmlns:a16="http://schemas.microsoft.com/office/drawing/2014/main" xmlns="" id="{CC848FD1-6E79-486A-9871-CB7B9D7EE402}"/>
              </a:ext>
            </a:extLst>
          </p:cNvPr>
          <p:cNvSpPr/>
          <p:nvPr/>
        </p:nvSpPr>
        <p:spPr>
          <a:xfrm>
            <a:off x="-108520" y="291938"/>
            <a:ext cx="9143999" cy="707886"/>
          </a:xfrm>
          <a:prstGeom prst="rect">
            <a:avLst/>
          </a:prstGeom>
        </p:spPr>
        <p:txBody>
          <a:bodyPr wrap="square">
            <a:spAutoFit/>
          </a:bodyPr>
          <a:lstStyle/>
          <a:p>
            <a:pPr algn="ctr"/>
            <a:r>
              <a:rPr lang="zh-TW" altLang="en-US" sz="4000" dirty="0">
                <a:latin typeface="標楷體" panose="03000509000000000000" pitchFamily="65" charset="-120"/>
                <a:ea typeface="標楷體" panose="03000509000000000000" pitchFamily="65" charset="-120"/>
              </a:rPr>
              <a:t>調整方式</a:t>
            </a:r>
            <a:r>
              <a:rPr lang="en-US" altLang="zh-TW" sz="4000" dirty="0">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加廣</a:t>
            </a:r>
          </a:p>
        </p:txBody>
      </p:sp>
      <p:sp>
        <p:nvSpPr>
          <p:cNvPr id="24" name="圓角矩形 23"/>
          <p:cNvSpPr/>
          <p:nvPr/>
        </p:nvSpPr>
        <p:spPr>
          <a:xfrm>
            <a:off x="1259632" y="1437818"/>
            <a:ext cx="7416824" cy="10801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矩形 24"/>
          <p:cNvSpPr/>
          <p:nvPr/>
        </p:nvSpPr>
        <p:spPr>
          <a:xfrm>
            <a:off x="1298849" y="1440456"/>
            <a:ext cx="7179641" cy="954107"/>
          </a:xfrm>
          <a:prstGeom prst="rect">
            <a:avLst/>
          </a:prstGeom>
        </p:spPr>
        <p:txBody>
          <a:bodyPr wrap="square">
            <a:spAutoFit/>
          </a:bodyPr>
          <a:lstStyle/>
          <a:p>
            <a:pPr algn="ctr"/>
            <a:r>
              <a:rPr lang="zh-TW" altLang="en-US" sz="2800" dirty="0">
                <a:latin typeface="標楷體" panose="03000509000000000000" pitchFamily="65" charset="-120"/>
                <a:ea typeface="標楷體" panose="03000509000000000000" pitchFamily="65" charset="-120"/>
              </a:rPr>
              <a:t>「加廣」是指</a:t>
            </a:r>
            <a:r>
              <a:rPr lang="zh-TW" altLang="en-US" sz="2800" dirty="0">
                <a:solidFill>
                  <a:srgbClr val="FF0000"/>
                </a:solidFill>
                <a:latin typeface="標楷體" panose="03000509000000000000" pitchFamily="65" charset="-120"/>
                <a:ea typeface="標楷體" panose="03000509000000000000" pitchFamily="65" charset="-120"/>
              </a:rPr>
              <a:t>增加</a:t>
            </a:r>
            <a:r>
              <a:rPr lang="zh-TW" altLang="en-US" sz="2800" dirty="0">
                <a:latin typeface="標楷體" panose="03000509000000000000" pitchFamily="65" charset="-120"/>
                <a:ea typeface="標楷體" panose="03000509000000000000" pitchFamily="65" charset="-120"/>
              </a:rPr>
              <a:t>各教育階段之各領域</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科目核心素養及學習重點的</a:t>
            </a:r>
            <a:r>
              <a:rPr lang="zh-TW" altLang="en-US" sz="2800" dirty="0">
                <a:solidFill>
                  <a:srgbClr val="FF0000"/>
                </a:solidFill>
                <a:latin typeface="標楷體" panose="03000509000000000000" pitchFamily="65" charset="-120"/>
                <a:ea typeface="標楷體" panose="03000509000000000000" pitchFamily="65" charset="-120"/>
              </a:rPr>
              <a:t>廣度及多元性</a:t>
            </a:r>
            <a:r>
              <a:rPr lang="zh-TW" altLang="en-US" sz="2800" dirty="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p:txBody>
      </p:sp>
      <p:pic>
        <p:nvPicPr>
          <p:cNvPr id="26" name="圖片 25"/>
          <p:cNvPicPr>
            <a:picLocks noChangeAspect="1"/>
          </p:cNvPicPr>
          <p:nvPr/>
        </p:nvPicPr>
        <p:blipFill>
          <a:blip r:embed="rId2"/>
          <a:stretch>
            <a:fillRect/>
          </a:stretch>
        </p:blipFill>
        <p:spPr>
          <a:xfrm>
            <a:off x="149967" y="1340791"/>
            <a:ext cx="987638" cy="1274174"/>
          </a:xfrm>
          <a:prstGeom prst="rect">
            <a:avLst/>
          </a:prstGeom>
        </p:spPr>
      </p:pic>
      <p:sp>
        <p:nvSpPr>
          <p:cNvPr id="27" name="矩形 26"/>
          <p:cNvSpPr/>
          <p:nvPr/>
        </p:nvSpPr>
        <p:spPr>
          <a:xfrm>
            <a:off x="494283" y="2852936"/>
            <a:ext cx="8189044" cy="3672408"/>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內容版面配置區 2"/>
          <p:cNvSpPr>
            <a:spLocks noGrp="1"/>
          </p:cNvSpPr>
          <p:nvPr>
            <p:ph idx="1"/>
          </p:nvPr>
        </p:nvSpPr>
        <p:spPr>
          <a:xfrm>
            <a:off x="736377" y="3131386"/>
            <a:ext cx="7704856" cy="3053799"/>
          </a:xfrm>
        </p:spPr>
        <p:txBody>
          <a:bodyPr>
            <a:normAutofit/>
          </a:bodyPr>
          <a:lstStyle/>
          <a:p>
            <a:pPr>
              <a:lnSpc>
                <a:spcPts val="1000"/>
              </a:lnSpc>
              <a:buFont typeface="Wingdings" panose="05000000000000000000" pitchFamily="2" charset="2"/>
              <a:buChar char="Ø"/>
            </a:pPr>
            <a:endParaRPr lang="en-US" altLang="zh-TW" dirty="0"/>
          </a:p>
          <a:p>
            <a:pPr>
              <a:lnSpc>
                <a:spcPts val="5000"/>
              </a:lnSpc>
              <a:buFont typeface="Wingdings" panose="05000000000000000000" pitchFamily="2" charset="2"/>
              <a:buChar char="u"/>
            </a:pPr>
            <a:r>
              <a:rPr lang="en-US" altLang="zh-TW" sz="3000" b="0" dirty="0">
                <a:solidFill>
                  <a:schemeClr val="tx1"/>
                </a:solidFill>
                <a:latin typeface="微軟正黑體" panose="020B0604030504040204" pitchFamily="34" charset="-120"/>
                <a:ea typeface="微軟正黑體" panose="020B0604030504040204" pitchFamily="34" charset="-120"/>
              </a:rPr>
              <a:t>Ca-II-1 </a:t>
            </a:r>
            <a:r>
              <a:rPr lang="zh-TW" altLang="en-US" sz="3000" b="0" dirty="0">
                <a:solidFill>
                  <a:schemeClr val="tx1"/>
                </a:solidFill>
                <a:latin typeface="微軟正黑體" panose="020B0604030504040204" pitchFamily="34" charset="-120"/>
                <a:ea typeface="微軟正黑體" panose="020B0604030504040204" pitchFamily="34" charset="-120"/>
              </a:rPr>
              <a:t>生活周遭潛藏危機的情境。</a:t>
            </a:r>
            <a:endParaRPr lang="en-US" altLang="zh-TW" sz="3000" b="0" dirty="0">
              <a:solidFill>
                <a:schemeClr val="tx1"/>
              </a:solidFill>
              <a:latin typeface="微軟正黑體" panose="020B0604030504040204" pitchFamily="34" charset="-120"/>
              <a:ea typeface="微軟正黑體" panose="020B0604030504040204" pitchFamily="34" charset="-120"/>
            </a:endParaRPr>
          </a:p>
          <a:p>
            <a:pPr marL="0" indent="0">
              <a:lnSpc>
                <a:spcPts val="5000"/>
              </a:lnSpc>
              <a:buNone/>
            </a:pPr>
            <a:endParaRPr lang="zh-TW" altLang="en-US" dirty="0">
              <a:latin typeface="微軟正黑體" panose="020B0604030504040204" pitchFamily="34" charset="-120"/>
              <a:ea typeface="微軟正黑體" panose="020B0604030504040204" pitchFamily="34" charset="-120"/>
            </a:endParaRPr>
          </a:p>
          <a:p>
            <a:pPr>
              <a:lnSpc>
                <a:spcPts val="5000"/>
              </a:lnSpc>
              <a:buFont typeface="Wingdings" panose="05000000000000000000" pitchFamily="2" charset="2"/>
              <a:buChar char="Ø"/>
            </a:pPr>
            <a:r>
              <a:rPr lang="en-US" altLang="zh-TW" sz="2800" b="0" dirty="0">
                <a:solidFill>
                  <a:schemeClr val="tx1"/>
                </a:solidFill>
                <a:latin typeface="微軟正黑體" panose="020B0604030504040204" pitchFamily="34" charset="-120"/>
                <a:ea typeface="微軟正黑體" panose="020B0604030504040204" pitchFamily="34" charset="-120"/>
              </a:rPr>
              <a:t>Ca-II-1 </a:t>
            </a:r>
            <a:r>
              <a:rPr lang="zh-TW" altLang="en-US" sz="2800" b="0" dirty="0">
                <a:solidFill>
                  <a:schemeClr val="tx1"/>
                </a:solidFill>
                <a:latin typeface="微軟正黑體" panose="020B0604030504040204" pitchFamily="34" charset="-120"/>
                <a:ea typeface="微軟正黑體" panose="020B0604030504040204" pitchFamily="34" charset="-120"/>
              </a:rPr>
              <a:t>生活周遭潛藏危機的情境及辨識方法。</a:t>
            </a:r>
          </a:p>
          <a:p>
            <a:pPr>
              <a:lnSpc>
                <a:spcPts val="5000"/>
              </a:lnSpc>
              <a:buFont typeface="Wingdings" panose="05000000000000000000" pitchFamily="2" charset="2"/>
              <a:buChar char="Ø"/>
            </a:pPr>
            <a:endParaRPr lang="zh-TW" altLang="en-US" sz="3600" dirty="0"/>
          </a:p>
        </p:txBody>
      </p:sp>
      <p:sp>
        <p:nvSpPr>
          <p:cNvPr id="30" name="圓角矩形 29"/>
          <p:cNvSpPr/>
          <p:nvPr/>
        </p:nvSpPr>
        <p:spPr bwMode="auto">
          <a:xfrm>
            <a:off x="494283" y="2669934"/>
            <a:ext cx="1656184" cy="720080"/>
          </a:xfrm>
          <a:prstGeom prst="roundRect">
            <a:avLst>
              <a:gd name="adj" fmla="val 50000"/>
            </a:avLst>
          </a:prstGeom>
          <a:solidFill>
            <a:srgbClr val="FFFF66"/>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r>
              <a:rPr lang="zh-TW" altLang="en-US" sz="2800" dirty="0">
                <a:solidFill>
                  <a:schemeClr val="tx1"/>
                </a:solidFill>
                <a:latin typeface="微軟正黑體" panose="020B0604030504040204" pitchFamily="34" charset="-120"/>
                <a:ea typeface="微軟正黑體" panose="020B0604030504040204" pitchFamily="34" charset="-120"/>
              </a:rPr>
              <a:t>範例</a:t>
            </a:r>
          </a:p>
        </p:txBody>
      </p:sp>
      <p:grpSp>
        <p:nvGrpSpPr>
          <p:cNvPr id="2" name="群組 33"/>
          <p:cNvGrpSpPr/>
          <p:nvPr/>
        </p:nvGrpSpPr>
        <p:grpSpPr>
          <a:xfrm>
            <a:off x="4283968" y="3966977"/>
            <a:ext cx="864096" cy="845022"/>
            <a:chOff x="4283968" y="3966977"/>
            <a:chExt cx="864096" cy="845022"/>
          </a:xfrm>
        </p:grpSpPr>
        <p:sp>
          <p:nvSpPr>
            <p:cNvPr id="31" name="向下箭號 30"/>
            <p:cNvSpPr/>
            <p:nvPr/>
          </p:nvSpPr>
          <p:spPr>
            <a:xfrm>
              <a:off x="4283968" y="3966977"/>
              <a:ext cx="864096" cy="84502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a:off x="4499992" y="4013440"/>
              <a:ext cx="324545" cy="707886"/>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加廣</a:t>
              </a:r>
            </a:p>
          </p:txBody>
        </p:sp>
      </p:grpSp>
    </p:spTree>
    <p:extLst>
      <p:ext uri="{BB962C8B-B14F-4D97-AF65-F5344CB8AC3E}">
        <p14:creationId xmlns:p14="http://schemas.microsoft.com/office/powerpoint/2010/main" val="2800061978"/>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E9A160D-ADAB-49BD-9F30-7E36EBDD2659}"/>
              </a:ext>
            </a:extLst>
          </p:cNvPr>
          <p:cNvSpPr/>
          <p:nvPr/>
        </p:nvSpPr>
        <p:spPr>
          <a:xfrm>
            <a:off x="972512" y="1175950"/>
            <a:ext cx="8208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5" name="矩形 4">
            <a:extLst>
              <a:ext uri="{FF2B5EF4-FFF2-40B4-BE49-F238E27FC236}">
                <a16:creationId xmlns:a16="http://schemas.microsoft.com/office/drawing/2014/main" xmlns="" id="{4C0352FD-3155-44EA-8645-045D226CC2A0}"/>
              </a:ext>
            </a:extLst>
          </p:cNvPr>
          <p:cNvSpPr/>
          <p:nvPr/>
        </p:nvSpPr>
        <p:spPr>
          <a:xfrm>
            <a:off x="964" y="1175950"/>
            <a:ext cx="986638" cy="77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6" name="矩形 5">
            <a:extLst>
              <a:ext uri="{FF2B5EF4-FFF2-40B4-BE49-F238E27FC236}">
                <a16:creationId xmlns:a16="http://schemas.microsoft.com/office/drawing/2014/main" xmlns="" id="{CC848FD1-6E79-486A-9871-CB7B9D7EE402}"/>
              </a:ext>
            </a:extLst>
          </p:cNvPr>
          <p:cNvSpPr/>
          <p:nvPr/>
        </p:nvSpPr>
        <p:spPr>
          <a:xfrm>
            <a:off x="-108520" y="291938"/>
            <a:ext cx="9143999" cy="707886"/>
          </a:xfrm>
          <a:prstGeom prst="rect">
            <a:avLst/>
          </a:prstGeom>
        </p:spPr>
        <p:txBody>
          <a:bodyPr wrap="square">
            <a:spAutoFit/>
          </a:bodyPr>
          <a:lstStyle/>
          <a:p>
            <a:pPr algn="ctr"/>
            <a:r>
              <a:rPr lang="zh-TW" altLang="en-US" sz="4000" dirty="0">
                <a:latin typeface="標楷體" panose="03000509000000000000" pitchFamily="65" charset="-120"/>
                <a:ea typeface="標楷體" panose="03000509000000000000" pitchFamily="65" charset="-120"/>
              </a:rPr>
              <a:t>調整方式</a:t>
            </a:r>
            <a:r>
              <a:rPr lang="en-US" altLang="zh-TW" sz="4000" dirty="0">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濃縮</a:t>
            </a:r>
          </a:p>
        </p:txBody>
      </p:sp>
      <p:sp>
        <p:nvSpPr>
          <p:cNvPr id="10" name="圓角矩形 9"/>
          <p:cNvSpPr/>
          <p:nvPr/>
        </p:nvSpPr>
        <p:spPr>
          <a:xfrm>
            <a:off x="142999" y="1556793"/>
            <a:ext cx="8640960" cy="2835594"/>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ü"/>
            </a:pPr>
            <a:r>
              <a:rPr lang="zh-TW" altLang="en-US" sz="3200" dirty="0">
                <a:solidFill>
                  <a:schemeClr val="tx1"/>
                </a:solidFill>
                <a:latin typeface="微軟正黑體" panose="020B0604030504040204" pitchFamily="34" charset="-120"/>
                <a:ea typeface="微軟正黑體" panose="020B0604030504040204" pitchFamily="34" charset="-120"/>
              </a:rPr>
              <a:t>在不影響資優學生學習普通教育課程內容的前提下，將各教育階段各領域</a:t>
            </a:r>
            <a:r>
              <a:rPr lang="en-US" altLang="zh-TW" sz="3200" dirty="0">
                <a:solidFill>
                  <a:schemeClr val="tx1"/>
                </a:solidFill>
                <a:latin typeface="微軟正黑體" panose="020B0604030504040204" pitchFamily="34" charset="-120"/>
                <a:ea typeface="微軟正黑體" panose="020B0604030504040204" pitchFamily="34" charset="-120"/>
              </a:rPr>
              <a:t>/</a:t>
            </a:r>
            <a:r>
              <a:rPr lang="zh-TW" altLang="en-US" sz="3200" dirty="0">
                <a:solidFill>
                  <a:schemeClr val="tx1"/>
                </a:solidFill>
                <a:latin typeface="微軟正黑體" panose="020B0604030504040204" pitchFamily="34" charset="-120"/>
                <a:ea typeface="微軟正黑體" panose="020B0604030504040204" pitchFamily="34" charset="-120"/>
              </a:rPr>
              <a:t>科目核心素養及學習重點加以結合，刪除學生已經精熟的內容，或精簡內容。</a:t>
            </a:r>
          </a:p>
        </p:txBody>
      </p:sp>
      <p:sp>
        <p:nvSpPr>
          <p:cNvPr id="2" name="向右箭號 1"/>
          <p:cNvSpPr/>
          <p:nvPr/>
        </p:nvSpPr>
        <p:spPr>
          <a:xfrm rot="5400000">
            <a:off x="3770225" y="4359730"/>
            <a:ext cx="1273628" cy="1338943"/>
          </a:xfrm>
          <a:prstGeom prst="stripedRightArrow">
            <a:avLst/>
          </a:prstGeom>
          <a:solidFill>
            <a:srgbClr val="00B050"/>
          </a:solidFill>
          <a:ln>
            <a:noFill/>
          </a:ln>
          <a:effectLst>
            <a:outerShdw blurRad="50800" dist="889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文字方塊 2"/>
          <p:cNvSpPr txBox="1"/>
          <p:nvPr/>
        </p:nvSpPr>
        <p:spPr>
          <a:xfrm>
            <a:off x="2008414" y="5682346"/>
            <a:ext cx="5257800" cy="584775"/>
          </a:xfrm>
          <a:prstGeom prst="rect">
            <a:avLst/>
          </a:prstGeom>
          <a:noFill/>
        </p:spPr>
        <p:txBody>
          <a:bodyPr wrap="square" rtlCol="0">
            <a:spAutoFit/>
          </a:bodyPr>
          <a:lstStyle/>
          <a:p>
            <a:r>
              <a:rPr lang="zh-TW" altLang="en-US" sz="3200" dirty="0"/>
              <a:t>符合學生的</a:t>
            </a:r>
            <a:r>
              <a:rPr lang="zh-TW" altLang="en-US" sz="3200" u="sng" dirty="0"/>
              <a:t>學習動機與能力</a:t>
            </a:r>
          </a:p>
        </p:txBody>
      </p:sp>
    </p:spTree>
    <p:extLst>
      <p:ext uri="{BB962C8B-B14F-4D97-AF65-F5344CB8AC3E}">
        <p14:creationId xmlns:p14="http://schemas.microsoft.com/office/powerpoint/2010/main" val="4134153214"/>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E9A160D-ADAB-49BD-9F30-7E36EBDD2659}"/>
              </a:ext>
            </a:extLst>
          </p:cNvPr>
          <p:cNvSpPr/>
          <p:nvPr/>
        </p:nvSpPr>
        <p:spPr>
          <a:xfrm>
            <a:off x="972512" y="1175950"/>
            <a:ext cx="8208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5" name="矩形 4">
            <a:extLst>
              <a:ext uri="{FF2B5EF4-FFF2-40B4-BE49-F238E27FC236}">
                <a16:creationId xmlns:a16="http://schemas.microsoft.com/office/drawing/2014/main" xmlns="" id="{4C0352FD-3155-44EA-8645-045D226CC2A0}"/>
              </a:ext>
            </a:extLst>
          </p:cNvPr>
          <p:cNvSpPr/>
          <p:nvPr/>
        </p:nvSpPr>
        <p:spPr>
          <a:xfrm>
            <a:off x="964" y="1175950"/>
            <a:ext cx="986638" cy="77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6" name="矩形 5">
            <a:extLst>
              <a:ext uri="{FF2B5EF4-FFF2-40B4-BE49-F238E27FC236}">
                <a16:creationId xmlns:a16="http://schemas.microsoft.com/office/drawing/2014/main" xmlns="" id="{CC848FD1-6E79-486A-9871-CB7B9D7EE402}"/>
              </a:ext>
            </a:extLst>
          </p:cNvPr>
          <p:cNvSpPr/>
          <p:nvPr/>
        </p:nvSpPr>
        <p:spPr>
          <a:xfrm>
            <a:off x="-108520" y="291938"/>
            <a:ext cx="9143999" cy="707886"/>
          </a:xfrm>
          <a:prstGeom prst="rect">
            <a:avLst/>
          </a:prstGeom>
        </p:spPr>
        <p:txBody>
          <a:bodyPr wrap="square">
            <a:spAutoFit/>
          </a:bodyPr>
          <a:lstStyle/>
          <a:p>
            <a:pPr algn="ctr"/>
            <a:r>
              <a:rPr lang="zh-TW" altLang="en-US" sz="4000" dirty="0">
                <a:latin typeface="標楷體" panose="03000509000000000000" pitchFamily="65" charset="-120"/>
                <a:ea typeface="標楷體" panose="03000509000000000000" pitchFamily="65" charset="-120"/>
              </a:rPr>
              <a:t>調整方式</a:t>
            </a:r>
            <a:r>
              <a:rPr lang="en-US" altLang="zh-TW" sz="4000" dirty="0">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濃縮</a:t>
            </a:r>
          </a:p>
        </p:txBody>
      </p:sp>
      <p:sp>
        <p:nvSpPr>
          <p:cNvPr id="24" name="圓角矩形 23"/>
          <p:cNvSpPr/>
          <p:nvPr/>
        </p:nvSpPr>
        <p:spPr>
          <a:xfrm>
            <a:off x="1259632" y="1437818"/>
            <a:ext cx="7416824" cy="10801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矩形 24"/>
          <p:cNvSpPr/>
          <p:nvPr/>
        </p:nvSpPr>
        <p:spPr>
          <a:xfrm>
            <a:off x="1298849" y="1440456"/>
            <a:ext cx="7179641" cy="954107"/>
          </a:xfrm>
          <a:prstGeom prst="rect">
            <a:avLst/>
          </a:prstGeom>
        </p:spPr>
        <p:txBody>
          <a:bodyPr wrap="square">
            <a:spAutoFit/>
          </a:bodyPr>
          <a:lstStyle/>
          <a:p>
            <a:pPr algn="ctr"/>
            <a:r>
              <a:rPr lang="zh-TW" altLang="en-US" sz="2800" dirty="0">
                <a:latin typeface="標楷體" panose="03000509000000000000" pitchFamily="65" charset="-120"/>
                <a:ea typeface="標楷體" panose="03000509000000000000" pitchFamily="65" charset="-120"/>
              </a:rPr>
              <a:t>「濃縮」是指將各教育階段之各領域</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科目 核心素養及學習重點加以</a:t>
            </a:r>
            <a:r>
              <a:rPr lang="zh-TW" altLang="en-US" sz="2800" dirty="0">
                <a:solidFill>
                  <a:srgbClr val="FF0000"/>
                </a:solidFill>
                <a:latin typeface="標楷體" panose="03000509000000000000" pitchFamily="65" charset="-120"/>
                <a:ea typeface="標楷體" panose="03000509000000000000" pitchFamily="65" charset="-120"/>
              </a:rPr>
              <a:t>結合</a:t>
            </a:r>
            <a:r>
              <a:rPr lang="zh-TW" altLang="en-US" sz="2800" dirty="0">
                <a:latin typeface="標楷體" panose="03000509000000000000" pitchFamily="65" charset="-120"/>
                <a:ea typeface="標楷體" panose="03000509000000000000" pitchFamily="65" charset="-120"/>
              </a:rPr>
              <a:t>。</a:t>
            </a:r>
          </a:p>
        </p:txBody>
      </p:sp>
      <p:pic>
        <p:nvPicPr>
          <p:cNvPr id="26" name="圖片 25"/>
          <p:cNvPicPr>
            <a:picLocks noChangeAspect="1"/>
          </p:cNvPicPr>
          <p:nvPr/>
        </p:nvPicPr>
        <p:blipFill>
          <a:blip r:embed="rId2"/>
          <a:stretch>
            <a:fillRect/>
          </a:stretch>
        </p:blipFill>
        <p:spPr>
          <a:xfrm>
            <a:off x="149967" y="1340791"/>
            <a:ext cx="987638" cy="1274174"/>
          </a:xfrm>
          <a:prstGeom prst="rect">
            <a:avLst/>
          </a:prstGeom>
        </p:spPr>
      </p:pic>
      <p:sp>
        <p:nvSpPr>
          <p:cNvPr id="27" name="矩形 26"/>
          <p:cNvSpPr/>
          <p:nvPr/>
        </p:nvSpPr>
        <p:spPr>
          <a:xfrm>
            <a:off x="494283" y="2852936"/>
            <a:ext cx="8189044" cy="3888432"/>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內容版面配置區 2"/>
          <p:cNvSpPr>
            <a:spLocks noGrp="1"/>
          </p:cNvSpPr>
          <p:nvPr>
            <p:ph idx="1"/>
          </p:nvPr>
        </p:nvSpPr>
        <p:spPr>
          <a:xfrm>
            <a:off x="736377" y="2951946"/>
            <a:ext cx="8084096" cy="3789422"/>
          </a:xfrm>
        </p:spPr>
        <p:txBody>
          <a:bodyPr>
            <a:normAutofit fontScale="25000" lnSpcReduction="20000"/>
          </a:bodyPr>
          <a:lstStyle/>
          <a:p>
            <a:pPr>
              <a:lnSpc>
                <a:spcPts val="1000"/>
              </a:lnSpc>
              <a:buFont typeface="Wingdings" panose="05000000000000000000" pitchFamily="2" charset="2"/>
              <a:buChar char="Ø"/>
            </a:pPr>
            <a:endParaRPr lang="en-US" altLang="zh-TW" dirty="0"/>
          </a:p>
          <a:p>
            <a:pPr>
              <a:lnSpc>
                <a:spcPts val="5000"/>
              </a:lnSpc>
              <a:buFont typeface="Wingdings" panose="05000000000000000000" pitchFamily="2" charset="2"/>
              <a:buChar char="u"/>
            </a:pPr>
            <a:r>
              <a:rPr lang="en-US" altLang="zh-TW" sz="9600" b="0" dirty="0">
                <a:solidFill>
                  <a:schemeClr val="tx1"/>
                </a:solidFill>
                <a:latin typeface="微軟正黑體" panose="020B0604030504040204" pitchFamily="34" charset="-120"/>
                <a:ea typeface="微軟正黑體" panose="020B0604030504040204" pitchFamily="34" charset="-120"/>
              </a:rPr>
              <a:t>8-Ⅲ-2 </a:t>
            </a:r>
            <a:r>
              <a:rPr lang="zh-TW" altLang="en-US" sz="9600" b="0" dirty="0">
                <a:solidFill>
                  <a:schemeClr val="tx1"/>
                </a:solidFill>
                <a:latin typeface="微軟正黑體" panose="020B0604030504040204" pitchFamily="34" charset="-120"/>
                <a:ea typeface="微軟正黑體" panose="020B0604030504040204" pitchFamily="34" charset="-120"/>
              </a:rPr>
              <a:t>能認識課堂中所介紹的國內主要節慶習俗。</a:t>
            </a:r>
            <a:endParaRPr lang="en-US" altLang="zh-TW" sz="9600" b="0" dirty="0">
              <a:solidFill>
                <a:schemeClr val="tx1"/>
              </a:solidFill>
              <a:latin typeface="微軟正黑體" panose="020B0604030504040204" pitchFamily="34" charset="-120"/>
              <a:ea typeface="微軟正黑體" panose="020B0604030504040204" pitchFamily="34" charset="-120"/>
            </a:endParaRPr>
          </a:p>
          <a:p>
            <a:pPr>
              <a:lnSpc>
                <a:spcPts val="5000"/>
              </a:lnSpc>
              <a:buFont typeface="Wingdings" panose="05000000000000000000" pitchFamily="2" charset="2"/>
              <a:buChar char="u"/>
            </a:pPr>
            <a:r>
              <a:rPr lang="en-US" altLang="zh-TW" sz="9600" b="0" dirty="0">
                <a:solidFill>
                  <a:schemeClr val="tx1"/>
                </a:solidFill>
                <a:latin typeface="微軟正黑體" panose="020B0604030504040204" pitchFamily="34" charset="-120"/>
                <a:ea typeface="微軟正黑體" panose="020B0604030504040204" pitchFamily="34" charset="-120"/>
              </a:rPr>
              <a:t>8-Ⅲ-3 </a:t>
            </a:r>
            <a:r>
              <a:rPr lang="zh-TW" altLang="en-US" sz="9600" b="0" dirty="0">
                <a:solidFill>
                  <a:schemeClr val="tx1"/>
                </a:solidFill>
                <a:latin typeface="微軟正黑體" panose="020B0604030504040204" pitchFamily="34" charset="-120"/>
                <a:ea typeface="微軟正黑體" panose="020B0604030504040204" pitchFamily="34" charset="-120"/>
              </a:rPr>
              <a:t>能認識課堂中所介紹的國外主要節慶習俗。</a:t>
            </a:r>
          </a:p>
          <a:p>
            <a:pPr>
              <a:lnSpc>
                <a:spcPts val="5000"/>
              </a:lnSpc>
              <a:buFont typeface="Wingdings" panose="05000000000000000000" pitchFamily="2" charset="2"/>
              <a:buChar char="u"/>
            </a:pPr>
            <a:r>
              <a:rPr lang="en-US" altLang="zh-TW" sz="9600" b="0" dirty="0">
                <a:solidFill>
                  <a:schemeClr val="tx1"/>
                </a:solidFill>
                <a:latin typeface="微軟正黑體" panose="020B0604030504040204" pitchFamily="34" charset="-120"/>
                <a:ea typeface="微軟正黑體" panose="020B0604030504040204" pitchFamily="34" charset="-120"/>
              </a:rPr>
              <a:t>8-Ⅲ-4 </a:t>
            </a:r>
            <a:r>
              <a:rPr lang="zh-TW" altLang="en-US" sz="9600" b="0" dirty="0">
                <a:solidFill>
                  <a:schemeClr val="tx1"/>
                </a:solidFill>
                <a:latin typeface="微軟正黑體" panose="020B0604030504040204" pitchFamily="34" charset="-120"/>
                <a:ea typeface="微軟正黑體" panose="020B0604030504040204" pitchFamily="34" charset="-120"/>
              </a:rPr>
              <a:t>能認識外國風土民情。 </a:t>
            </a:r>
            <a:endParaRPr lang="en-US" altLang="zh-TW" sz="9600" b="0" dirty="0">
              <a:solidFill>
                <a:schemeClr val="tx1"/>
              </a:solidFill>
              <a:latin typeface="微軟正黑體" panose="020B0604030504040204" pitchFamily="34" charset="-120"/>
              <a:ea typeface="微軟正黑體" panose="020B0604030504040204" pitchFamily="34" charset="-120"/>
            </a:endParaRPr>
          </a:p>
          <a:p>
            <a:pPr>
              <a:lnSpc>
                <a:spcPts val="5000"/>
              </a:lnSpc>
              <a:buFont typeface="Wingdings" panose="05000000000000000000" pitchFamily="2" charset="2"/>
              <a:buChar char="Ø"/>
            </a:pPr>
            <a:endParaRPr lang="en-US" altLang="zh-TW" sz="9600" dirty="0">
              <a:latin typeface="微軟正黑體" panose="020B0604030504040204" pitchFamily="34" charset="-120"/>
              <a:ea typeface="微軟正黑體" panose="020B0604030504040204" pitchFamily="34" charset="-120"/>
            </a:endParaRPr>
          </a:p>
          <a:p>
            <a:pPr>
              <a:lnSpc>
                <a:spcPts val="5000"/>
              </a:lnSpc>
              <a:buFont typeface="Wingdings" panose="05000000000000000000" pitchFamily="2" charset="2"/>
              <a:buChar char="Ø"/>
            </a:pPr>
            <a:r>
              <a:rPr lang="zh-TW" altLang="en-US" sz="9600" b="0" dirty="0">
                <a:solidFill>
                  <a:schemeClr val="tx1"/>
                </a:solidFill>
                <a:latin typeface="微軟正黑體" panose="020B0604030504040204" pitchFamily="34" charset="-120"/>
                <a:ea typeface="微軟正黑體" panose="020B0604030504040204" pitchFamily="34" charset="-120"/>
              </a:rPr>
              <a:t>能了解國內外風土民情及主要節慶習俗。</a:t>
            </a:r>
          </a:p>
          <a:p>
            <a:pPr>
              <a:lnSpc>
                <a:spcPts val="5000"/>
              </a:lnSpc>
              <a:buFont typeface="Wingdings" panose="05000000000000000000" pitchFamily="2" charset="2"/>
              <a:buChar char="Ø"/>
            </a:pPr>
            <a:endParaRPr lang="en-US" altLang="zh-TW" sz="9600" dirty="0">
              <a:latin typeface="微軟正黑體" panose="020B0604030504040204" pitchFamily="34" charset="-120"/>
              <a:ea typeface="微軟正黑體" panose="020B0604030504040204" pitchFamily="34" charset="-120"/>
            </a:endParaRPr>
          </a:p>
          <a:p>
            <a:pPr>
              <a:lnSpc>
                <a:spcPts val="5000"/>
              </a:lnSpc>
              <a:buFont typeface="Wingdings" panose="05000000000000000000" pitchFamily="2" charset="2"/>
              <a:buChar char="Ø"/>
            </a:pPr>
            <a:endParaRPr lang="en-US" altLang="zh-TW" dirty="0"/>
          </a:p>
          <a:p>
            <a:pPr>
              <a:lnSpc>
                <a:spcPts val="5000"/>
              </a:lnSpc>
              <a:buFont typeface="Wingdings" panose="05000000000000000000" pitchFamily="2" charset="2"/>
              <a:buChar char="Ø"/>
            </a:pPr>
            <a:endParaRPr lang="zh-TW" altLang="en-US" dirty="0"/>
          </a:p>
          <a:p>
            <a:pPr marL="0" indent="0">
              <a:lnSpc>
                <a:spcPts val="5000"/>
              </a:lnSpc>
              <a:buNone/>
            </a:pPr>
            <a:endParaRPr lang="zh-TW" altLang="en-US" dirty="0">
              <a:latin typeface="微軟正黑體" panose="020B0604030504040204" pitchFamily="34" charset="-120"/>
              <a:ea typeface="微軟正黑體" panose="020B0604030504040204" pitchFamily="34" charset="-120"/>
            </a:endParaRPr>
          </a:p>
          <a:p>
            <a:pPr marL="0" indent="0">
              <a:lnSpc>
                <a:spcPts val="5000"/>
              </a:lnSpc>
              <a:buNone/>
            </a:pPr>
            <a:endParaRPr lang="zh-TW" altLang="en-US" sz="3600" dirty="0"/>
          </a:p>
        </p:txBody>
      </p:sp>
      <p:sp>
        <p:nvSpPr>
          <p:cNvPr id="30" name="圓角矩形 29"/>
          <p:cNvSpPr/>
          <p:nvPr/>
        </p:nvSpPr>
        <p:spPr bwMode="auto">
          <a:xfrm>
            <a:off x="445296" y="2669934"/>
            <a:ext cx="1656184" cy="720080"/>
          </a:xfrm>
          <a:prstGeom prst="roundRect">
            <a:avLst>
              <a:gd name="adj" fmla="val 50000"/>
            </a:avLst>
          </a:prstGeom>
          <a:solidFill>
            <a:srgbClr val="FFFF66"/>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r>
              <a:rPr lang="zh-TW" altLang="en-US" sz="2800" dirty="0">
                <a:solidFill>
                  <a:schemeClr val="tx1"/>
                </a:solidFill>
                <a:latin typeface="微軟正黑體" panose="020B0604030504040204" pitchFamily="34" charset="-120"/>
                <a:ea typeface="微軟正黑體" panose="020B0604030504040204" pitchFamily="34" charset="-120"/>
              </a:rPr>
              <a:t>範例</a:t>
            </a:r>
          </a:p>
        </p:txBody>
      </p:sp>
      <p:grpSp>
        <p:nvGrpSpPr>
          <p:cNvPr id="2" name="群組 33"/>
          <p:cNvGrpSpPr/>
          <p:nvPr/>
        </p:nvGrpSpPr>
        <p:grpSpPr>
          <a:xfrm>
            <a:off x="4346377" y="5229200"/>
            <a:ext cx="864096" cy="845022"/>
            <a:chOff x="4283968" y="3966977"/>
            <a:chExt cx="864096" cy="845022"/>
          </a:xfrm>
        </p:grpSpPr>
        <p:sp>
          <p:nvSpPr>
            <p:cNvPr id="31" name="向下箭號 30"/>
            <p:cNvSpPr/>
            <p:nvPr/>
          </p:nvSpPr>
          <p:spPr>
            <a:xfrm>
              <a:off x="4283968" y="3966977"/>
              <a:ext cx="864096" cy="84502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a:off x="4499992" y="4013440"/>
              <a:ext cx="324545" cy="707886"/>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濃縮</a:t>
              </a:r>
            </a:p>
          </p:txBody>
        </p:sp>
      </p:grpSp>
    </p:spTree>
    <p:extLst>
      <p:ext uri="{BB962C8B-B14F-4D97-AF65-F5344CB8AC3E}">
        <p14:creationId xmlns:p14="http://schemas.microsoft.com/office/powerpoint/2010/main" val="4040081469"/>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E9A160D-ADAB-49BD-9F30-7E36EBDD2659}"/>
              </a:ext>
            </a:extLst>
          </p:cNvPr>
          <p:cNvSpPr/>
          <p:nvPr/>
        </p:nvSpPr>
        <p:spPr>
          <a:xfrm>
            <a:off x="972512" y="1175950"/>
            <a:ext cx="8208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5" name="矩形 4">
            <a:extLst>
              <a:ext uri="{FF2B5EF4-FFF2-40B4-BE49-F238E27FC236}">
                <a16:creationId xmlns:a16="http://schemas.microsoft.com/office/drawing/2014/main" xmlns="" id="{4C0352FD-3155-44EA-8645-045D226CC2A0}"/>
              </a:ext>
            </a:extLst>
          </p:cNvPr>
          <p:cNvSpPr/>
          <p:nvPr/>
        </p:nvSpPr>
        <p:spPr>
          <a:xfrm>
            <a:off x="964" y="1175950"/>
            <a:ext cx="986638" cy="77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6" name="矩形 5">
            <a:extLst>
              <a:ext uri="{FF2B5EF4-FFF2-40B4-BE49-F238E27FC236}">
                <a16:creationId xmlns:a16="http://schemas.microsoft.com/office/drawing/2014/main" xmlns="" id="{CC848FD1-6E79-486A-9871-CB7B9D7EE402}"/>
              </a:ext>
            </a:extLst>
          </p:cNvPr>
          <p:cNvSpPr/>
          <p:nvPr/>
        </p:nvSpPr>
        <p:spPr>
          <a:xfrm>
            <a:off x="-108520" y="291938"/>
            <a:ext cx="9143999" cy="707886"/>
          </a:xfrm>
          <a:prstGeom prst="rect">
            <a:avLst/>
          </a:prstGeom>
        </p:spPr>
        <p:txBody>
          <a:bodyPr wrap="square">
            <a:spAutoFit/>
          </a:bodyPr>
          <a:lstStyle/>
          <a:p>
            <a:pPr algn="ctr"/>
            <a:r>
              <a:rPr lang="zh-TW" altLang="en-US" sz="4000" dirty="0">
                <a:latin typeface="標楷體" panose="03000509000000000000" pitchFamily="65" charset="-120"/>
                <a:ea typeface="標楷體" panose="03000509000000000000" pitchFamily="65" charset="-120"/>
              </a:rPr>
              <a:t>調整方式</a:t>
            </a:r>
            <a:r>
              <a:rPr lang="en-US" altLang="zh-TW" sz="4000" dirty="0">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簡化</a:t>
            </a:r>
          </a:p>
        </p:txBody>
      </p:sp>
      <p:sp>
        <p:nvSpPr>
          <p:cNvPr id="24" name="圓角矩形 23"/>
          <p:cNvSpPr/>
          <p:nvPr/>
        </p:nvSpPr>
        <p:spPr>
          <a:xfrm>
            <a:off x="1259632" y="1437818"/>
            <a:ext cx="7416824" cy="10801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矩形 24"/>
          <p:cNvSpPr/>
          <p:nvPr/>
        </p:nvSpPr>
        <p:spPr>
          <a:xfrm>
            <a:off x="998984" y="1662378"/>
            <a:ext cx="7179641" cy="523220"/>
          </a:xfrm>
          <a:prstGeom prst="rect">
            <a:avLst/>
          </a:prstGeom>
        </p:spPr>
        <p:txBody>
          <a:bodyPr wrap="square">
            <a:spAutoFit/>
          </a:bodyPr>
          <a:lstStyle/>
          <a:p>
            <a:pPr algn="ctr"/>
            <a:r>
              <a:rPr lang="zh-TW" altLang="en-US" sz="2800" dirty="0">
                <a:latin typeface="標楷體" panose="03000509000000000000" pitchFamily="65" charset="-120"/>
                <a:ea typeface="標楷體" panose="03000509000000000000" pitchFamily="65" charset="-120"/>
              </a:rPr>
              <a:t>降低各領域</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科目學習重點的難度</a:t>
            </a:r>
          </a:p>
        </p:txBody>
      </p:sp>
      <p:pic>
        <p:nvPicPr>
          <p:cNvPr id="26" name="圖片 25"/>
          <p:cNvPicPr>
            <a:picLocks noChangeAspect="1"/>
          </p:cNvPicPr>
          <p:nvPr/>
        </p:nvPicPr>
        <p:blipFill>
          <a:blip r:embed="rId2"/>
          <a:stretch>
            <a:fillRect/>
          </a:stretch>
        </p:blipFill>
        <p:spPr>
          <a:xfrm>
            <a:off x="149967" y="1340791"/>
            <a:ext cx="987638" cy="1274174"/>
          </a:xfrm>
          <a:prstGeom prst="rect">
            <a:avLst/>
          </a:prstGeom>
        </p:spPr>
      </p:pic>
      <p:sp>
        <p:nvSpPr>
          <p:cNvPr id="27" name="矩形 26"/>
          <p:cNvSpPr/>
          <p:nvPr/>
        </p:nvSpPr>
        <p:spPr>
          <a:xfrm>
            <a:off x="529953" y="2708920"/>
            <a:ext cx="3861693" cy="3888432"/>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0" name="圓角矩形 29"/>
          <p:cNvSpPr/>
          <p:nvPr/>
        </p:nvSpPr>
        <p:spPr bwMode="auto">
          <a:xfrm>
            <a:off x="107504" y="2578904"/>
            <a:ext cx="1656184" cy="746370"/>
          </a:xfrm>
          <a:prstGeom prst="roundRect">
            <a:avLst>
              <a:gd name="adj" fmla="val 50000"/>
            </a:avLst>
          </a:prstGeom>
          <a:solidFill>
            <a:srgbClr val="FFFF66"/>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學習表現</a:t>
            </a:r>
            <a:r>
              <a:rPr lang="zh-TW" altLang="en-US" sz="2000" dirty="0">
                <a:solidFill>
                  <a:schemeClr val="tx1"/>
                </a:solidFill>
                <a:latin typeface="微軟正黑體" panose="020B0604030504040204" pitchFamily="34" charset="-120"/>
                <a:ea typeface="微軟正黑體" panose="020B0604030504040204" pitchFamily="34" charset="-120"/>
              </a:rPr>
              <a:t>舉例</a:t>
            </a:r>
          </a:p>
        </p:txBody>
      </p:sp>
      <p:sp>
        <p:nvSpPr>
          <p:cNvPr id="14" name="矩形 13"/>
          <p:cNvSpPr/>
          <p:nvPr/>
        </p:nvSpPr>
        <p:spPr>
          <a:xfrm>
            <a:off x="4932040" y="2708920"/>
            <a:ext cx="3861693" cy="3888432"/>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bwMode="auto">
          <a:xfrm>
            <a:off x="4588804" y="2578904"/>
            <a:ext cx="1656184" cy="746370"/>
          </a:xfrm>
          <a:prstGeom prst="roundRect">
            <a:avLst>
              <a:gd name="adj" fmla="val 50000"/>
            </a:avLst>
          </a:prstGeom>
          <a:solidFill>
            <a:srgbClr val="FFFF66"/>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學習內容</a:t>
            </a:r>
            <a:r>
              <a:rPr lang="zh-TW" altLang="en-US" sz="2000" dirty="0">
                <a:solidFill>
                  <a:schemeClr val="tx1"/>
                </a:solidFill>
                <a:latin typeface="微軟正黑體" panose="020B0604030504040204" pitchFamily="34" charset="-120"/>
                <a:ea typeface="微軟正黑體" panose="020B0604030504040204" pitchFamily="34" charset="-120"/>
              </a:rPr>
              <a:t>舉例</a:t>
            </a:r>
          </a:p>
        </p:txBody>
      </p:sp>
      <p:sp>
        <p:nvSpPr>
          <p:cNvPr id="3" name="文字方塊 2"/>
          <p:cNvSpPr txBox="1"/>
          <p:nvPr/>
        </p:nvSpPr>
        <p:spPr>
          <a:xfrm>
            <a:off x="215346" y="3312600"/>
            <a:ext cx="3996111" cy="1569660"/>
          </a:xfrm>
          <a:prstGeom prst="rect">
            <a:avLst/>
          </a:prstGeom>
          <a:noFill/>
        </p:spPr>
        <p:txBody>
          <a:bodyPr wrap="square" rtlCol="0">
            <a:spAutoFit/>
          </a:bodyPr>
          <a:lstStyle/>
          <a:p>
            <a:pPr marL="857250" lvl="1" indent="-457200">
              <a:buFont typeface="Wingdings" panose="05000000000000000000" pitchFamily="2" charset="2"/>
              <a:buChar char="u"/>
            </a:pPr>
            <a:r>
              <a:rPr lang="en-US" altLang="zh-TW" sz="2600" dirty="0">
                <a:latin typeface="微軟正黑體" panose="020B0604030504040204" pitchFamily="34" charset="-120"/>
                <a:ea typeface="微軟正黑體" panose="020B0604030504040204" pitchFamily="34" charset="-120"/>
              </a:rPr>
              <a:t>2-Ⅰ-1 </a:t>
            </a:r>
            <a:r>
              <a:rPr lang="zh-TW" altLang="en-US" sz="2600" dirty="0">
                <a:latin typeface="微軟正黑體" panose="020B0604030504040204" pitchFamily="34" charset="-120"/>
                <a:ea typeface="微軟正黑體" panose="020B0604030504040204" pitchFamily="34" charset="-120"/>
              </a:rPr>
              <a:t>能以正確發音流利的說出語意完整的話</a:t>
            </a:r>
            <a:endParaRPr lang="en-US" altLang="zh-TW" sz="2600" dirty="0">
              <a:latin typeface="微軟正黑體" panose="020B0604030504040204" pitchFamily="34" charset="-120"/>
              <a:ea typeface="微軟正黑體" panose="020B0604030504040204" pitchFamily="34" charset="-120"/>
            </a:endParaRPr>
          </a:p>
          <a:p>
            <a:endParaRPr lang="zh-TW" altLang="en-US" dirty="0"/>
          </a:p>
        </p:txBody>
      </p:sp>
      <p:sp>
        <p:nvSpPr>
          <p:cNvPr id="20" name="向下箭號 19"/>
          <p:cNvSpPr/>
          <p:nvPr/>
        </p:nvSpPr>
        <p:spPr>
          <a:xfrm>
            <a:off x="2339752" y="4487938"/>
            <a:ext cx="537094" cy="5252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2411441" y="4428401"/>
            <a:ext cx="324545" cy="584775"/>
          </a:xfrm>
          <a:prstGeom prst="rect">
            <a:avLst/>
          </a:prstGeom>
          <a:noFill/>
        </p:spPr>
        <p:txBody>
          <a:bodyPr wrap="square" rtlCol="0">
            <a:spAutoFit/>
          </a:bodyPr>
          <a:lstStyle/>
          <a:p>
            <a:r>
              <a:rPr lang="zh-TW" altLang="en-US" sz="1600" dirty="0">
                <a:latin typeface="微軟正黑體" panose="020B0604030504040204" pitchFamily="34" charset="-120"/>
                <a:ea typeface="微軟正黑體" panose="020B0604030504040204" pitchFamily="34" charset="-120"/>
              </a:rPr>
              <a:t>簡化</a:t>
            </a:r>
          </a:p>
        </p:txBody>
      </p:sp>
      <p:sp>
        <p:nvSpPr>
          <p:cNvPr id="8" name="文字方塊 7"/>
          <p:cNvSpPr txBox="1"/>
          <p:nvPr/>
        </p:nvSpPr>
        <p:spPr>
          <a:xfrm>
            <a:off x="107504" y="4954471"/>
            <a:ext cx="4284142" cy="1569660"/>
          </a:xfrm>
          <a:prstGeom prst="rect">
            <a:avLst/>
          </a:prstGeom>
          <a:noFill/>
        </p:spPr>
        <p:txBody>
          <a:bodyPr wrap="square" rtlCol="0">
            <a:spAutoFit/>
          </a:bodyPr>
          <a:lstStyle/>
          <a:p>
            <a:pPr marL="857250" lvl="1" indent="-457200">
              <a:buFont typeface="Wingdings" panose="05000000000000000000" pitchFamily="2" charset="2"/>
              <a:buChar char="Ø"/>
            </a:pPr>
            <a:r>
              <a:rPr lang="zh-TW" altLang="en-US" sz="2600" dirty="0">
                <a:latin typeface="微軟正黑體" panose="020B0604030504040204" pitchFamily="34" charset="-120"/>
                <a:ea typeface="微軟正黑體" panose="020B0604030504040204" pitchFamily="34" charset="-120"/>
              </a:rPr>
              <a:t>能以正確發音說出語意完整的話。</a:t>
            </a:r>
          </a:p>
          <a:p>
            <a:pPr marL="857250" lvl="1" indent="-457200">
              <a:buFont typeface="Wingdings" panose="05000000000000000000" pitchFamily="2" charset="2"/>
              <a:buChar char="Ø"/>
            </a:pPr>
            <a:r>
              <a:rPr lang="zh-TW" altLang="en-US" sz="2600" dirty="0">
                <a:latin typeface="微軟正黑體" panose="020B0604030504040204" pitchFamily="34" charset="-120"/>
                <a:ea typeface="微軟正黑體" panose="020B0604030504040204" pitchFamily="34" charset="-120"/>
              </a:rPr>
              <a:t>能說出語意完整的話。</a:t>
            </a:r>
          </a:p>
          <a:p>
            <a:endParaRPr lang="zh-TW" altLang="en-US" dirty="0"/>
          </a:p>
        </p:txBody>
      </p:sp>
      <p:sp>
        <p:nvSpPr>
          <p:cNvPr id="28" name="文字方塊 27"/>
          <p:cNvSpPr txBox="1"/>
          <p:nvPr/>
        </p:nvSpPr>
        <p:spPr>
          <a:xfrm>
            <a:off x="4588805" y="3284984"/>
            <a:ext cx="4303676" cy="1969770"/>
          </a:xfrm>
          <a:prstGeom prst="rect">
            <a:avLst/>
          </a:prstGeom>
          <a:noFill/>
        </p:spPr>
        <p:txBody>
          <a:bodyPr wrap="square" rtlCol="0">
            <a:spAutoFit/>
          </a:bodyPr>
          <a:lstStyle/>
          <a:p>
            <a:pPr marL="857250" lvl="1" indent="-457200">
              <a:buFont typeface="Wingdings" panose="05000000000000000000" pitchFamily="2" charset="2"/>
              <a:buChar char="u"/>
            </a:pPr>
            <a:r>
              <a:rPr lang="en-US" altLang="zh-TW" sz="2600" dirty="0"/>
              <a:t>Be-Ⅳ-2 </a:t>
            </a:r>
            <a:r>
              <a:rPr lang="zh-TW" altLang="en-US" sz="2600" dirty="0"/>
              <a:t>在人際溝通方面，以書信、便條、對聯等之慣用語彙與書寫格式為主。</a:t>
            </a:r>
            <a:endParaRPr lang="en-US" altLang="zh-TW" sz="2600" dirty="0"/>
          </a:p>
          <a:p>
            <a:endParaRPr lang="zh-TW" altLang="en-US" dirty="0"/>
          </a:p>
        </p:txBody>
      </p:sp>
      <p:sp>
        <p:nvSpPr>
          <p:cNvPr id="32" name="向下箭號 31"/>
          <p:cNvSpPr/>
          <p:nvPr/>
        </p:nvSpPr>
        <p:spPr>
          <a:xfrm>
            <a:off x="6732240" y="5000705"/>
            <a:ext cx="537094" cy="5252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p:cNvSpPr txBox="1"/>
          <p:nvPr/>
        </p:nvSpPr>
        <p:spPr>
          <a:xfrm>
            <a:off x="6804248" y="4941168"/>
            <a:ext cx="324545" cy="584775"/>
          </a:xfrm>
          <a:prstGeom prst="rect">
            <a:avLst/>
          </a:prstGeom>
          <a:noFill/>
        </p:spPr>
        <p:txBody>
          <a:bodyPr wrap="square" rtlCol="0">
            <a:spAutoFit/>
          </a:bodyPr>
          <a:lstStyle/>
          <a:p>
            <a:r>
              <a:rPr lang="zh-TW" altLang="en-US" sz="1600" dirty="0">
                <a:latin typeface="微軟正黑體" panose="020B0604030504040204" pitchFamily="34" charset="-120"/>
                <a:ea typeface="微軟正黑體" panose="020B0604030504040204" pitchFamily="34" charset="-120"/>
              </a:rPr>
              <a:t>簡化</a:t>
            </a:r>
          </a:p>
        </p:txBody>
      </p:sp>
      <p:sp>
        <p:nvSpPr>
          <p:cNvPr id="36" name="文字方塊 35"/>
          <p:cNvSpPr txBox="1"/>
          <p:nvPr/>
        </p:nvSpPr>
        <p:spPr>
          <a:xfrm>
            <a:off x="4449438" y="5504761"/>
            <a:ext cx="4284142" cy="1200329"/>
          </a:xfrm>
          <a:prstGeom prst="rect">
            <a:avLst/>
          </a:prstGeom>
          <a:noFill/>
        </p:spPr>
        <p:txBody>
          <a:bodyPr wrap="square" rtlCol="0">
            <a:spAutoFit/>
          </a:bodyPr>
          <a:lstStyle/>
          <a:p>
            <a:pPr marL="857250" lvl="1" indent="-457200">
              <a:buFont typeface="Wingdings" panose="05000000000000000000" pitchFamily="2" charset="2"/>
              <a:buChar char="Ø"/>
            </a:pPr>
            <a:r>
              <a:rPr lang="zh-TW" altLang="en-US" dirty="0">
                <a:latin typeface="微軟正黑體" panose="020B0604030504040204" pitchFamily="34" charset="-120"/>
                <a:ea typeface="微軟正黑體" panose="020B0604030504040204" pitchFamily="34" charset="-120"/>
              </a:rPr>
              <a:t>在人際溝通方面，如書信、便條的簡易慣用語彙及書寫格式。</a:t>
            </a:r>
          </a:p>
          <a:p>
            <a:pPr marL="857250" lvl="1" indent="-457200">
              <a:buFont typeface="Wingdings" panose="05000000000000000000" pitchFamily="2" charset="2"/>
              <a:buChar char="Ø"/>
            </a:pPr>
            <a:r>
              <a:rPr lang="zh-TW" altLang="en-US" dirty="0">
                <a:latin typeface="微軟正黑體" panose="020B0604030504040204" pitchFamily="34" charset="-120"/>
                <a:ea typeface="微軟正黑體" panose="020B0604030504040204" pitchFamily="34" charset="-120"/>
              </a:rPr>
              <a:t>簡單書信之慣用語彙及書寫格式。</a:t>
            </a:r>
          </a:p>
          <a:p>
            <a:endParaRPr lang="zh-TW" altLang="en-US" dirty="0"/>
          </a:p>
        </p:txBody>
      </p:sp>
    </p:spTree>
    <p:extLst>
      <p:ext uri="{BB962C8B-B14F-4D97-AF65-F5344CB8AC3E}">
        <p14:creationId xmlns:p14="http://schemas.microsoft.com/office/powerpoint/2010/main" val="1036603368"/>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E9A160D-ADAB-49BD-9F30-7E36EBDD2659}"/>
              </a:ext>
            </a:extLst>
          </p:cNvPr>
          <p:cNvSpPr/>
          <p:nvPr/>
        </p:nvSpPr>
        <p:spPr>
          <a:xfrm>
            <a:off x="972512" y="1175950"/>
            <a:ext cx="8208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5" name="矩形 4">
            <a:extLst>
              <a:ext uri="{FF2B5EF4-FFF2-40B4-BE49-F238E27FC236}">
                <a16:creationId xmlns:a16="http://schemas.microsoft.com/office/drawing/2014/main" xmlns="" id="{4C0352FD-3155-44EA-8645-045D226CC2A0}"/>
              </a:ext>
            </a:extLst>
          </p:cNvPr>
          <p:cNvSpPr/>
          <p:nvPr/>
        </p:nvSpPr>
        <p:spPr>
          <a:xfrm>
            <a:off x="964" y="1175950"/>
            <a:ext cx="986638" cy="77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6" name="矩形 5">
            <a:extLst>
              <a:ext uri="{FF2B5EF4-FFF2-40B4-BE49-F238E27FC236}">
                <a16:creationId xmlns:a16="http://schemas.microsoft.com/office/drawing/2014/main" xmlns="" id="{CC848FD1-6E79-486A-9871-CB7B9D7EE402}"/>
              </a:ext>
            </a:extLst>
          </p:cNvPr>
          <p:cNvSpPr/>
          <p:nvPr/>
        </p:nvSpPr>
        <p:spPr>
          <a:xfrm>
            <a:off x="-108520" y="291938"/>
            <a:ext cx="9143999" cy="707886"/>
          </a:xfrm>
          <a:prstGeom prst="rect">
            <a:avLst/>
          </a:prstGeom>
        </p:spPr>
        <p:txBody>
          <a:bodyPr wrap="square">
            <a:spAutoFit/>
          </a:bodyPr>
          <a:lstStyle/>
          <a:p>
            <a:pPr algn="ctr"/>
            <a:r>
              <a:rPr lang="zh-TW" altLang="en-US" sz="4000" dirty="0">
                <a:latin typeface="標楷體" panose="03000509000000000000" pitchFamily="65" charset="-120"/>
                <a:ea typeface="標楷體" panose="03000509000000000000" pitchFamily="65" charset="-120"/>
              </a:rPr>
              <a:t>調整方式</a:t>
            </a:r>
            <a:r>
              <a:rPr lang="en-US" altLang="zh-TW" sz="4000" dirty="0">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減量</a:t>
            </a:r>
          </a:p>
        </p:txBody>
      </p:sp>
      <p:sp>
        <p:nvSpPr>
          <p:cNvPr id="24" name="圓角矩形 23"/>
          <p:cNvSpPr/>
          <p:nvPr/>
        </p:nvSpPr>
        <p:spPr>
          <a:xfrm>
            <a:off x="1259632" y="1437818"/>
            <a:ext cx="7416824" cy="10801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矩形 24"/>
          <p:cNvSpPr/>
          <p:nvPr/>
        </p:nvSpPr>
        <p:spPr>
          <a:xfrm>
            <a:off x="998984" y="1662378"/>
            <a:ext cx="7179641" cy="523220"/>
          </a:xfrm>
          <a:prstGeom prst="rect">
            <a:avLst/>
          </a:prstGeom>
        </p:spPr>
        <p:txBody>
          <a:bodyPr wrap="square">
            <a:spAutoFit/>
          </a:bodyPr>
          <a:lstStyle/>
          <a:p>
            <a:pPr algn="ctr"/>
            <a:r>
              <a:rPr lang="zh-TW" altLang="en-US" sz="2800" dirty="0">
                <a:latin typeface="標楷體" panose="03000509000000000000" pitchFamily="65" charset="-120"/>
                <a:ea typeface="標楷體" panose="03000509000000000000" pitchFamily="65" charset="-120"/>
              </a:rPr>
              <a:t>減少領域</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科目學習重點的部分內容。</a:t>
            </a:r>
          </a:p>
        </p:txBody>
      </p:sp>
      <p:pic>
        <p:nvPicPr>
          <p:cNvPr id="26" name="圖片 25"/>
          <p:cNvPicPr>
            <a:picLocks noChangeAspect="1"/>
          </p:cNvPicPr>
          <p:nvPr/>
        </p:nvPicPr>
        <p:blipFill>
          <a:blip r:embed="rId2"/>
          <a:stretch>
            <a:fillRect/>
          </a:stretch>
        </p:blipFill>
        <p:spPr>
          <a:xfrm>
            <a:off x="149967" y="1340791"/>
            <a:ext cx="987638" cy="1274174"/>
          </a:xfrm>
          <a:prstGeom prst="rect">
            <a:avLst/>
          </a:prstGeom>
        </p:spPr>
      </p:pic>
      <p:sp>
        <p:nvSpPr>
          <p:cNvPr id="27" name="矩形 26"/>
          <p:cNvSpPr/>
          <p:nvPr/>
        </p:nvSpPr>
        <p:spPr>
          <a:xfrm>
            <a:off x="529953" y="2708920"/>
            <a:ext cx="3861693" cy="3888432"/>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0" name="圓角矩形 29"/>
          <p:cNvSpPr/>
          <p:nvPr/>
        </p:nvSpPr>
        <p:spPr bwMode="auto">
          <a:xfrm>
            <a:off x="107504" y="2578904"/>
            <a:ext cx="1656184" cy="746370"/>
          </a:xfrm>
          <a:prstGeom prst="roundRect">
            <a:avLst>
              <a:gd name="adj" fmla="val 50000"/>
            </a:avLst>
          </a:prstGeom>
          <a:solidFill>
            <a:srgbClr val="FFFF66"/>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學習表現</a:t>
            </a:r>
            <a:r>
              <a:rPr lang="zh-TW" altLang="en-US" sz="2000" dirty="0">
                <a:solidFill>
                  <a:schemeClr val="tx1"/>
                </a:solidFill>
                <a:latin typeface="微軟正黑體" panose="020B0604030504040204" pitchFamily="34" charset="-120"/>
                <a:ea typeface="微軟正黑體" panose="020B0604030504040204" pitchFamily="34" charset="-120"/>
              </a:rPr>
              <a:t>舉例</a:t>
            </a:r>
          </a:p>
        </p:txBody>
      </p:sp>
      <p:sp>
        <p:nvSpPr>
          <p:cNvPr id="14" name="矩形 13"/>
          <p:cNvSpPr/>
          <p:nvPr/>
        </p:nvSpPr>
        <p:spPr>
          <a:xfrm>
            <a:off x="4932040" y="2708920"/>
            <a:ext cx="3861693" cy="3888432"/>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bwMode="auto">
          <a:xfrm>
            <a:off x="4588804" y="2578904"/>
            <a:ext cx="1656184" cy="746370"/>
          </a:xfrm>
          <a:prstGeom prst="roundRect">
            <a:avLst>
              <a:gd name="adj" fmla="val 50000"/>
            </a:avLst>
          </a:prstGeom>
          <a:solidFill>
            <a:srgbClr val="FFFF66"/>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學習內容</a:t>
            </a:r>
            <a:r>
              <a:rPr lang="zh-TW" altLang="en-US" sz="2000" dirty="0">
                <a:solidFill>
                  <a:schemeClr val="tx1"/>
                </a:solidFill>
                <a:latin typeface="微軟正黑體" panose="020B0604030504040204" pitchFamily="34" charset="-120"/>
                <a:ea typeface="微軟正黑體" panose="020B0604030504040204" pitchFamily="34" charset="-120"/>
              </a:rPr>
              <a:t>舉例</a:t>
            </a:r>
          </a:p>
        </p:txBody>
      </p:sp>
      <p:sp>
        <p:nvSpPr>
          <p:cNvPr id="3" name="文字方塊 2"/>
          <p:cNvSpPr txBox="1"/>
          <p:nvPr/>
        </p:nvSpPr>
        <p:spPr>
          <a:xfrm>
            <a:off x="663690" y="3325274"/>
            <a:ext cx="3826535" cy="1569660"/>
          </a:xfrm>
          <a:prstGeom prst="rect">
            <a:avLst/>
          </a:prstGeom>
          <a:noFill/>
        </p:spPr>
        <p:txBody>
          <a:bodyPr wrap="square" rtlCol="0">
            <a:spAutoFit/>
          </a:bodyPr>
          <a:lstStyle/>
          <a:p>
            <a:pPr marL="514350" lvl="1" indent="-514350">
              <a:buFont typeface="Wingdings" panose="05000000000000000000" pitchFamily="2" charset="2"/>
              <a:buChar char="u"/>
            </a:pPr>
            <a:r>
              <a:rPr lang="en-US" altLang="zh-TW" sz="2600" dirty="0">
                <a:latin typeface="微軟正黑體" panose="020B0604030504040204" pitchFamily="34" charset="-120"/>
                <a:ea typeface="微軟正黑體" panose="020B0604030504040204" pitchFamily="34" charset="-120"/>
              </a:rPr>
              <a:t>4-Ⅱ-1</a:t>
            </a:r>
            <a:r>
              <a:rPr lang="zh-TW" altLang="en-US" sz="2600" dirty="0">
                <a:latin typeface="微軟正黑體" panose="020B0604030504040204" pitchFamily="34" charset="-120"/>
                <a:ea typeface="微軟正黑體" panose="020B0604030504040204" pitchFamily="34" charset="-120"/>
              </a:rPr>
              <a:t>認識常用國字至少</a:t>
            </a:r>
            <a:r>
              <a:rPr lang="en-US" altLang="zh-TW" sz="2600" dirty="0">
                <a:latin typeface="微軟正黑體" panose="020B0604030504040204" pitchFamily="34" charset="-120"/>
                <a:ea typeface="微軟正黑體" panose="020B0604030504040204" pitchFamily="34" charset="-120"/>
              </a:rPr>
              <a:t>1800</a:t>
            </a:r>
            <a:r>
              <a:rPr lang="zh-TW" altLang="en-US" sz="2600" dirty="0">
                <a:latin typeface="微軟正黑體" panose="020B0604030504040204" pitchFamily="34" charset="-120"/>
                <a:ea typeface="微軟正黑體" panose="020B0604030504040204" pitchFamily="34" charset="-120"/>
              </a:rPr>
              <a:t>字，使用</a:t>
            </a:r>
            <a:r>
              <a:rPr lang="en-US" altLang="zh-TW" sz="2600" dirty="0">
                <a:latin typeface="微軟正黑體" panose="020B0604030504040204" pitchFamily="34" charset="-120"/>
                <a:ea typeface="微軟正黑體" panose="020B0604030504040204" pitchFamily="34" charset="-120"/>
              </a:rPr>
              <a:t>1200</a:t>
            </a:r>
            <a:r>
              <a:rPr lang="zh-TW" altLang="en-US" sz="2600" dirty="0">
                <a:latin typeface="微軟正黑體" panose="020B0604030504040204" pitchFamily="34" charset="-120"/>
                <a:ea typeface="微軟正黑體" panose="020B0604030504040204" pitchFamily="34" charset="-120"/>
              </a:rPr>
              <a:t>字</a:t>
            </a:r>
            <a:endParaRPr lang="en-US" altLang="zh-TW" sz="2600" dirty="0">
              <a:latin typeface="微軟正黑體" panose="020B0604030504040204" pitchFamily="34" charset="-120"/>
              <a:ea typeface="微軟正黑體" panose="020B0604030504040204" pitchFamily="34" charset="-120"/>
            </a:endParaRPr>
          </a:p>
          <a:p>
            <a:endParaRPr lang="zh-TW" altLang="en-US" dirty="0"/>
          </a:p>
        </p:txBody>
      </p:sp>
      <p:sp>
        <p:nvSpPr>
          <p:cNvPr id="20" name="向下箭號 19"/>
          <p:cNvSpPr/>
          <p:nvPr/>
        </p:nvSpPr>
        <p:spPr>
          <a:xfrm>
            <a:off x="2195736" y="4463651"/>
            <a:ext cx="537094" cy="5252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2267744" y="4404114"/>
            <a:ext cx="324545" cy="584775"/>
          </a:xfrm>
          <a:prstGeom prst="rect">
            <a:avLst/>
          </a:prstGeom>
          <a:noFill/>
        </p:spPr>
        <p:txBody>
          <a:bodyPr wrap="square" rtlCol="0">
            <a:spAutoFit/>
          </a:bodyPr>
          <a:lstStyle/>
          <a:p>
            <a:r>
              <a:rPr lang="zh-TW" altLang="en-US" sz="1600" dirty="0">
                <a:latin typeface="微軟正黑體" panose="020B0604030504040204" pitchFamily="34" charset="-120"/>
                <a:ea typeface="微軟正黑體" panose="020B0604030504040204" pitchFamily="34" charset="-120"/>
              </a:rPr>
              <a:t>減量</a:t>
            </a:r>
          </a:p>
        </p:txBody>
      </p:sp>
      <p:sp>
        <p:nvSpPr>
          <p:cNvPr id="8" name="文字方塊 7"/>
          <p:cNvSpPr txBox="1"/>
          <p:nvPr/>
        </p:nvSpPr>
        <p:spPr>
          <a:xfrm>
            <a:off x="107504" y="4954471"/>
            <a:ext cx="4284142" cy="1969770"/>
          </a:xfrm>
          <a:prstGeom prst="rect">
            <a:avLst/>
          </a:prstGeom>
          <a:noFill/>
        </p:spPr>
        <p:txBody>
          <a:bodyPr wrap="square" rtlCol="0">
            <a:spAutoFit/>
          </a:bodyPr>
          <a:lstStyle/>
          <a:p>
            <a:pPr marL="857250" lvl="1" indent="-457200">
              <a:buFont typeface="Wingdings" panose="05000000000000000000" pitchFamily="2" charset="2"/>
              <a:buChar char="Ø"/>
            </a:pPr>
            <a:r>
              <a:rPr lang="zh-TW" altLang="en-US" sz="2600" dirty="0">
                <a:latin typeface="微軟正黑體" panose="020B0604030504040204" pitchFamily="34" charset="-120"/>
                <a:ea typeface="微軟正黑體" panose="020B0604030504040204" pitchFamily="34" charset="-120"/>
              </a:rPr>
              <a:t>認識常用國字至少</a:t>
            </a:r>
            <a:r>
              <a:rPr lang="en-US" altLang="zh-TW" sz="2600" dirty="0">
                <a:latin typeface="微軟正黑體" panose="020B0604030504040204" pitchFamily="34" charset="-120"/>
                <a:ea typeface="微軟正黑體" panose="020B0604030504040204" pitchFamily="34" charset="-120"/>
              </a:rPr>
              <a:t>1200</a:t>
            </a:r>
            <a:r>
              <a:rPr lang="zh-TW" altLang="en-US" sz="2600" dirty="0">
                <a:latin typeface="微軟正黑體" panose="020B0604030504040204" pitchFamily="34" charset="-120"/>
                <a:ea typeface="微軟正黑體" panose="020B0604030504040204" pitchFamily="34" charset="-120"/>
              </a:rPr>
              <a:t>字</a:t>
            </a:r>
            <a:endParaRPr lang="en-US" altLang="zh-TW" sz="2600" dirty="0">
              <a:latin typeface="微軟正黑體" panose="020B0604030504040204" pitchFamily="34" charset="-120"/>
              <a:ea typeface="微軟正黑體" panose="020B0604030504040204" pitchFamily="34" charset="-120"/>
            </a:endParaRPr>
          </a:p>
          <a:p>
            <a:pPr marL="857250" lvl="1" indent="-457200">
              <a:buFont typeface="Wingdings" panose="05000000000000000000" pitchFamily="2" charset="2"/>
              <a:buChar char="Ø"/>
            </a:pPr>
            <a:r>
              <a:rPr lang="zh-TW" altLang="en-US" sz="2600" dirty="0">
                <a:latin typeface="微軟正黑體" panose="020B0604030504040204" pitchFamily="34" charset="-120"/>
                <a:ea typeface="微軟正黑體" panose="020B0604030504040204" pitchFamily="34" charset="-120"/>
              </a:rPr>
              <a:t>能使用常用國字至少</a:t>
            </a:r>
            <a:r>
              <a:rPr lang="en-US" altLang="zh-TW" sz="2600" dirty="0">
                <a:latin typeface="微軟正黑體" panose="020B0604030504040204" pitchFamily="34" charset="-120"/>
                <a:ea typeface="微軟正黑體" panose="020B0604030504040204" pitchFamily="34" charset="-120"/>
              </a:rPr>
              <a:t>500</a:t>
            </a:r>
            <a:r>
              <a:rPr lang="zh-TW" altLang="en-US" sz="2600" dirty="0">
                <a:latin typeface="微軟正黑體" panose="020B0604030504040204" pitchFamily="34" charset="-120"/>
                <a:ea typeface="微軟正黑體" panose="020B0604030504040204" pitchFamily="34" charset="-120"/>
              </a:rPr>
              <a:t>字</a:t>
            </a:r>
            <a:endParaRPr lang="en-US" altLang="zh-TW" sz="2600" dirty="0">
              <a:latin typeface="微軟正黑體" panose="020B0604030504040204" pitchFamily="34" charset="-120"/>
              <a:ea typeface="微軟正黑體" panose="020B0604030504040204" pitchFamily="34" charset="-120"/>
            </a:endParaRPr>
          </a:p>
          <a:p>
            <a:endParaRPr lang="zh-TW" altLang="en-US" dirty="0"/>
          </a:p>
        </p:txBody>
      </p:sp>
      <p:sp>
        <p:nvSpPr>
          <p:cNvPr id="28" name="文字方塊 27"/>
          <p:cNvSpPr txBox="1"/>
          <p:nvPr/>
        </p:nvSpPr>
        <p:spPr>
          <a:xfrm>
            <a:off x="4588805" y="3284984"/>
            <a:ext cx="4303676" cy="1569660"/>
          </a:xfrm>
          <a:prstGeom prst="rect">
            <a:avLst/>
          </a:prstGeom>
          <a:noFill/>
        </p:spPr>
        <p:txBody>
          <a:bodyPr wrap="square" rtlCol="0">
            <a:spAutoFit/>
          </a:bodyPr>
          <a:lstStyle/>
          <a:p>
            <a:pPr marL="857250" lvl="1" indent="-457200">
              <a:buFont typeface="Wingdings" panose="05000000000000000000" pitchFamily="2" charset="2"/>
              <a:buChar char="u"/>
            </a:pPr>
            <a:r>
              <a:rPr lang="en-US" altLang="zh-TW" sz="2600" dirty="0"/>
              <a:t>Ad-Ⅲ-3 </a:t>
            </a:r>
            <a:r>
              <a:rPr lang="zh-TW" altLang="en-US" sz="2600" dirty="0"/>
              <a:t>故事、童詩、現代散文、少年小說及兒童劇。 </a:t>
            </a:r>
            <a:endParaRPr lang="en-US" altLang="zh-TW" sz="2600" dirty="0"/>
          </a:p>
          <a:p>
            <a:endParaRPr lang="zh-TW" altLang="en-US" dirty="0"/>
          </a:p>
        </p:txBody>
      </p:sp>
      <p:sp>
        <p:nvSpPr>
          <p:cNvPr id="32" name="向下箭號 31"/>
          <p:cNvSpPr/>
          <p:nvPr/>
        </p:nvSpPr>
        <p:spPr>
          <a:xfrm>
            <a:off x="6732240" y="4631954"/>
            <a:ext cx="537094" cy="5252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p:cNvSpPr txBox="1"/>
          <p:nvPr/>
        </p:nvSpPr>
        <p:spPr>
          <a:xfrm>
            <a:off x="6804248" y="4572417"/>
            <a:ext cx="324545" cy="584775"/>
          </a:xfrm>
          <a:prstGeom prst="rect">
            <a:avLst/>
          </a:prstGeom>
          <a:noFill/>
        </p:spPr>
        <p:txBody>
          <a:bodyPr wrap="square" rtlCol="0">
            <a:spAutoFit/>
          </a:bodyPr>
          <a:lstStyle/>
          <a:p>
            <a:r>
              <a:rPr lang="zh-TW" altLang="en-US" sz="1600" dirty="0">
                <a:latin typeface="微軟正黑體" panose="020B0604030504040204" pitchFamily="34" charset="-120"/>
                <a:ea typeface="微軟正黑體" panose="020B0604030504040204" pitchFamily="34" charset="-120"/>
              </a:rPr>
              <a:t>減量</a:t>
            </a:r>
          </a:p>
        </p:txBody>
      </p:sp>
      <p:sp>
        <p:nvSpPr>
          <p:cNvPr id="36" name="文字方塊 35"/>
          <p:cNvSpPr txBox="1"/>
          <p:nvPr/>
        </p:nvSpPr>
        <p:spPr>
          <a:xfrm>
            <a:off x="4509591" y="5276693"/>
            <a:ext cx="4284142" cy="769441"/>
          </a:xfrm>
          <a:prstGeom prst="rect">
            <a:avLst/>
          </a:prstGeom>
          <a:noFill/>
        </p:spPr>
        <p:txBody>
          <a:bodyPr wrap="square" rtlCol="0">
            <a:spAutoFit/>
          </a:bodyPr>
          <a:lstStyle/>
          <a:p>
            <a:pPr marL="857250" lvl="1" indent="-457200">
              <a:buFont typeface="Wingdings" panose="05000000000000000000" pitchFamily="2" charset="2"/>
              <a:buChar char="Ø"/>
            </a:pPr>
            <a:r>
              <a:rPr lang="zh-TW" altLang="en-US" sz="2600" dirty="0"/>
              <a:t>故事、短劇。</a:t>
            </a:r>
          </a:p>
          <a:p>
            <a:endParaRPr lang="zh-TW" altLang="en-US" dirty="0"/>
          </a:p>
        </p:txBody>
      </p:sp>
    </p:spTree>
    <p:extLst>
      <p:ext uri="{BB962C8B-B14F-4D97-AF65-F5344CB8AC3E}">
        <p14:creationId xmlns:p14="http://schemas.microsoft.com/office/powerpoint/2010/main" val="3767340376"/>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內容版面配置區 2">
            <a:extLst>
              <a:ext uri="{FF2B5EF4-FFF2-40B4-BE49-F238E27FC236}">
                <a16:creationId xmlns:a16="http://schemas.microsoft.com/office/drawing/2014/main" xmlns="" id="{C1C479AE-E8EB-4637-9EC7-1EEA28DFFC4B}"/>
              </a:ext>
            </a:extLst>
          </p:cNvPr>
          <p:cNvSpPr>
            <a:spLocks noGrp="1"/>
          </p:cNvSpPr>
          <p:nvPr>
            <p:ph idx="1"/>
          </p:nvPr>
        </p:nvSpPr>
        <p:spPr/>
        <p:txBody>
          <a:bodyPr/>
          <a:lstStyle/>
          <a:p>
            <a:endParaRPr lang="zh-TW" altLang="en-US"/>
          </a:p>
        </p:txBody>
      </p:sp>
      <p:sp>
        <p:nvSpPr>
          <p:cNvPr id="7172" name="日期版面配置區 3">
            <a:extLst>
              <a:ext uri="{FF2B5EF4-FFF2-40B4-BE49-F238E27FC236}">
                <a16:creationId xmlns:a16="http://schemas.microsoft.com/office/drawing/2014/main" xmlns="" id="{57C06D9F-2372-49B5-99E6-813A62E980D1}"/>
              </a:ext>
            </a:extLst>
          </p:cNvPr>
          <p:cNvSpPr>
            <a:spLocks noGrp="1"/>
          </p:cNvSpPr>
          <p:nvPr>
            <p:ph type="dt" sz="quarter" idx="10"/>
          </p:nvPr>
        </p:nvSpPr>
        <p:spPr>
          <a:xfrm>
            <a:off x="815248" y="270352"/>
            <a:ext cx="7871551" cy="1329849"/>
          </a:xfrm>
          <a:noFill/>
        </p:spPr>
        <p:txBody>
          <a:bodyPr/>
          <a:lstStyle>
            <a:lvl1pPr>
              <a:spcBef>
                <a:spcPct val="20000"/>
              </a:spcBef>
              <a:buChar char="•"/>
              <a:defRPr kumimoji="1" sz="3600" b="1">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har char="–"/>
              <a:defRPr kumimoji="1" sz="3200" b="1">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har char="•"/>
              <a:defRPr kumimoji="1" sz="2800" b="1">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har char="–"/>
              <a:defRPr kumimoji="1" sz="2400" b="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9pPr>
          </a:lstStyle>
          <a:p>
            <a:pPr>
              <a:spcBef>
                <a:spcPct val="0"/>
              </a:spcBef>
              <a:buFontTx/>
              <a:buNone/>
            </a:pPr>
            <a:r>
              <a:rPr kumimoji="0" lang="zh-TW" altLang="en-US" sz="2400" dirty="0">
                <a:latin typeface="Tahoma" panose="020B0604030504040204" pitchFamily="34" charset="0"/>
                <a:ea typeface="新細明體" panose="02020500000000000000" pitchFamily="18" charset="-120"/>
              </a:rPr>
              <a:t>愛因斯坦 </a:t>
            </a:r>
            <a:r>
              <a:rPr kumimoji="0" lang="en-US" altLang="zh-TW" sz="2400" dirty="0">
                <a:latin typeface="Tahoma" panose="020B0604030504040204" pitchFamily="34" charset="0"/>
                <a:ea typeface="新細明體" panose="02020500000000000000" pitchFamily="18" charset="-120"/>
              </a:rPr>
              <a:t>Albert Einstein </a:t>
            </a:r>
            <a:r>
              <a:rPr kumimoji="0" lang="zh-TW" altLang="en-US" sz="2400" dirty="0">
                <a:latin typeface="Tahoma" panose="020B0604030504040204" pitchFamily="34" charset="0"/>
                <a:ea typeface="新細明體" panose="02020500000000000000" pitchFamily="18" charset="-120"/>
              </a:rPr>
              <a:t>說：</a:t>
            </a:r>
          </a:p>
          <a:p>
            <a:pPr>
              <a:spcBef>
                <a:spcPct val="0"/>
              </a:spcBef>
              <a:buFontTx/>
              <a:buNone/>
            </a:pPr>
            <a:r>
              <a:rPr kumimoji="0" lang="zh-TW" altLang="en-US" sz="2400" dirty="0">
                <a:latin typeface="Tahoma" panose="020B0604030504040204" pitchFamily="34" charset="0"/>
                <a:ea typeface="新細明體" panose="02020500000000000000" pitchFamily="18" charset="-120"/>
              </a:rPr>
              <a:t> 每個人都是天才，但如果你靠爬樹的本領評斷一隻魚，那隻魚會一輩子相信自己很笨。</a:t>
            </a:r>
            <a:endParaRPr kumimoji="0" lang="en-US" altLang="zh-TW" sz="2400" dirty="0">
              <a:latin typeface="Tahoma" panose="020B0604030504040204" pitchFamily="34" charset="0"/>
              <a:ea typeface="新細明體" panose="02020500000000000000" pitchFamily="18" charset="-120"/>
            </a:endParaRPr>
          </a:p>
        </p:txBody>
      </p:sp>
      <p:sp>
        <p:nvSpPr>
          <p:cNvPr id="7173" name="投影片編號版面配置區 4">
            <a:extLst>
              <a:ext uri="{FF2B5EF4-FFF2-40B4-BE49-F238E27FC236}">
                <a16:creationId xmlns:a16="http://schemas.microsoft.com/office/drawing/2014/main" xmlns="" id="{FF67B276-956B-4068-BF3D-ACB048C8E027}"/>
              </a:ext>
            </a:extLst>
          </p:cNvPr>
          <p:cNvSpPr>
            <a:spLocks noGrp="1"/>
          </p:cNvSpPr>
          <p:nvPr>
            <p:ph type="sldNum" sz="quarter" idx="12"/>
          </p:nvPr>
        </p:nvSpPr>
        <p:spPr>
          <a:noFill/>
        </p:spPr>
        <p:txBody>
          <a:bodyPr/>
          <a:lstStyle>
            <a:lvl1pPr>
              <a:spcBef>
                <a:spcPct val="20000"/>
              </a:spcBef>
              <a:buChar char="•"/>
              <a:defRPr kumimoji="1" sz="3600" b="1">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har char="–"/>
              <a:defRPr kumimoji="1" sz="3200" b="1">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har char="•"/>
              <a:defRPr kumimoji="1" sz="2800" b="1">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har char="–"/>
              <a:defRPr kumimoji="1" sz="2400" b="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9pPr>
          </a:lstStyle>
          <a:p>
            <a:pPr>
              <a:spcBef>
                <a:spcPct val="0"/>
              </a:spcBef>
              <a:buFontTx/>
              <a:buNone/>
            </a:pPr>
            <a:fld id="{45307CC3-9F6C-4036-8034-95513BA6F90D}" type="slidenum">
              <a:rPr kumimoji="0" lang="en-US" altLang="zh-TW" sz="1400" b="0">
                <a:latin typeface="Tahoma" panose="020B0604030504040204" pitchFamily="34" charset="0"/>
                <a:ea typeface="新細明體" panose="02020500000000000000" pitchFamily="18" charset="-120"/>
              </a:rPr>
              <a:pPr>
                <a:spcBef>
                  <a:spcPct val="0"/>
                </a:spcBef>
                <a:buFontTx/>
                <a:buNone/>
              </a:pPr>
              <a:t>4</a:t>
            </a:fld>
            <a:endParaRPr kumimoji="0" lang="en-US" altLang="zh-TW" sz="1400" b="0">
              <a:latin typeface="Tahoma" panose="020B0604030504040204" pitchFamily="34" charset="0"/>
              <a:ea typeface="新細明體" panose="02020500000000000000" pitchFamily="18" charset="-120"/>
            </a:endParaRPr>
          </a:p>
        </p:txBody>
      </p:sp>
      <p:grpSp>
        <p:nvGrpSpPr>
          <p:cNvPr id="7174" name="群組 2">
            <a:extLst>
              <a:ext uri="{FF2B5EF4-FFF2-40B4-BE49-F238E27FC236}">
                <a16:creationId xmlns:a16="http://schemas.microsoft.com/office/drawing/2014/main" xmlns="" id="{5875012B-C40E-4272-932D-895A3B775339}"/>
              </a:ext>
            </a:extLst>
          </p:cNvPr>
          <p:cNvGrpSpPr>
            <a:grpSpLocks/>
          </p:cNvGrpSpPr>
          <p:nvPr/>
        </p:nvGrpSpPr>
        <p:grpSpPr bwMode="auto">
          <a:xfrm>
            <a:off x="732620" y="1600201"/>
            <a:ext cx="7871552" cy="4359924"/>
            <a:chOff x="684213" y="1773238"/>
            <a:chExt cx="8027987" cy="4319587"/>
          </a:xfrm>
        </p:grpSpPr>
        <p:pic>
          <p:nvPicPr>
            <p:cNvPr id="7175" name="Picture 18">
              <a:extLst>
                <a:ext uri="{FF2B5EF4-FFF2-40B4-BE49-F238E27FC236}">
                  <a16:creationId xmlns:a16="http://schemas.microsoft.com/office/drawing/2014/main" xmlns="" id="{B8FAF7AF-2053-4C03-AE7F-3CB6A1CD6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773238"/>
              <a:ext cx="802798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文字方塊 1">
              <a:extLst>
                <a:ext uri="{FF2B5EF4-FFF2-40B4-BE49-F238E27FC236}">
                  <a16:creationId xmlns:a16="http://schemas.microsoft.com/office/drawing/2014/main" xmlns="" id="{FA81C58A-704D-4E2E-96D2-B56AE2FC7889}"/>
                </a:ext>
              </a:extLst>
            </p:cNvPr>
            <p:cNvSpPr txBox="1">
              <a:spLocks noChangeArrowheads="1"/>
            </p:cNvSpPr>
            <p:nvPr/>
          </p:nvSpPr>
          <p:spPr bwMode="auto">
            <a:xfrm>
              <a:off x="5940152" y="5455096"/>
              <a:ext cx="1008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600" b="1">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har char="–"/>
                <a:defRPr kumimoji="1" sz="3200" b="1">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har char="•"/>
                <a:defRPr kumimoji="1" sz="2800" b="1">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har char="–"/>
                <a:defRPr kumimoji="1" sz="2400" b="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9pPr>
            </a:lstStyle>
            <a:p>
              <a:pPr eaLnBrk="1" hangingPunct="1">
                <a:spcBef>
                  <a:spcPct val="0"/>
                </a:spcBef>
                <a:buFontTx/>
                <a:buNone/>
              </a:pPr>
              <a:r>
                <a:rPr lang="en-US" altLang="zh-TW" sz="1400">
                  <a:ea typeface="新細明體" panose="02020500000000000000" pitchFamily="18" charset="-120"/>
                </a:rPr>
                <a:t>2012.09.05</a:t>
              </a:r>
              <a:endParaRPr lang="zh-TW" altLang="en-US" sz="1400">
                <a:ea typeface="新細明體" panose="02020500000000000000" pitchFamily="18" charset="-12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E9A160D-ADAB-49BD-9F30-7E36EBDD2659}"/>
              </a:ext>
            </a:extLst>
          </p:cNvPr>
          <p:cNvSpPr/>
          <p:nvPr/>
        </p:nvSpPr>
        <p:spPr>
          <a:xfrm>
            <a:off x="972512" y="1175950"/>
            <a:ext cx="8208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5" name="矩形 4">
            <a:extLst>
              <a:ext uri="{FF2B5EF4-FFF2-40B4-BE49-F238E27FC236}">
                <a16:creationId xmlns:a16="http://schemas.microsoft.com/office/drawing/2014/main" xmlns="" id="{4C0352FD-3155-44EA-8645-045D226CC2A0}"/>
              </a:ext>
            </a:extLst>
          </p:cNvPr>
          <p:cNvSpPr/>
          <p:nvPr/>
        </p:nvSpPr>
        <p:spPr>
          <a:xfrm>
            <a:off x="964" y="1175950"/>
            <a:ext cx="986638" cy="77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6" name="矩形 5">
            <a:extLst>
              <a:ext uri="{FF2B5EF4-FFF2-40B4-BE49-F238E27FC236}">
                <a16:creationId xmlns:a16="http://schemas.microsoft.com/office/drawing/2014/main" xmlns="" id="{CC848FD1-6E79-486A-9871-CB7B9D7EE402}"/>
              </a:ext>
            </a:extLst>
          </p:cNvPr>
          <p:cNvSpPr/>
          <p:nvPr/>
        </p:nvSpPr>
        <p:spPr>
          <a:xfrm>
            <a:off x="-108520" y="291938"/>
            <a:ext cx="9143999" cy="707886"/>
          </a:xfrm>
          <a:prstGeom prst="rect">
            <a:avLst/>
          </a:prstGeom>
        </p:spPr>
        <p:txBody>
          <a:bodyPr wrap="square">
            <a:spAutoFit/>
          </a:bodyPr>
          <a:lstStyle/>
          <a:p>
            <a:pPr algn="ctr"/>
            <a:r>
              <a:rPr lang="zh-TW" altLang="en-US" sz="4000" dirty="0">
                <a:latin typeface="標楷體" panose="03000509000000000000" pitchFamily="65" charset="-120"/>
                <a:ea typeface="標楷體" panose="03000509000000000000" pitchFamily="65" charset="-120"/>
              </a:rPr>
              <a:t>調整方式</a:t>
            </a:r>
            <a:r>
              <a:rPr lang="en-US" altLang="zh-TW" sz="4000" dirty="0">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分解</a:t>
            </a:r>
          </a:p>
        </p:txBody>
      </p:sp>
      <p:sp>
        <p:nvSpPr>
          <p:cNvPr id="24" name="圓角矩形 23"/>
          <p:cNvSpPr/>
          <p:nvPr/>
        </p:nvSpPr>
        <p:spPr>
          <a:xfrm>
            <a:off x="1259632" y="1437818"/>
            <a:ext cx="7416824" cy="10801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矩形 24"/>
          <p:cNvSpPr/>
          <p:nvPr/>
        </p:nvSpPr>
        <p:spPr>
          <a:xfrm>
            <a:off x="1259632" y="1457654"/>
            <a:ext cx="7534101" cy="954107"/>
          </a:xfrm>
          <a:prstGeom prst="rect">
            <a:avLst/>
          </a:prstGeom>
        </p:spPr>
        <p:txBody>
          <a:bodyPr wrap="square">
            <a:spAutoFit/>
          </a:bodyPr>
          <a:lstStyle/>
          <a:p>
            <a:pPr algn="ctr"/>
            <a:r>
              <a:rPr lang="zh-TW" altLang="en-US" sz="2800" dirty="0">
                <a:latin typeface="標楷體" panose="03000509000000000000" pitchFamily="65" charset="-120"/>
                <a:ea typeface="標楷體" panose="03000509000000000000" pitchFamily="65" charset="-120"/>
              </a:rPr>
              <a:t>將各領域</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科目學習重點</a:t>
            </a:r>
            <a:r>
              <a:rPr lang="zh-TW" altLang="en-US" sz="2800" dirty="0">
                <a:solidFill>
                  <a:srgbClr val="FF0000"/>
                </a:solidFill>
                <a:latin typeface="標楷體" panose="03000509000000000000" pitchFamily="65" charset="-120"/>
                <a:ea typeface="標楷體" panose="03000509000000000000" pitchFamily="65" charset="-120"/>
              </a:rPr>
              <a:t>分解為數個小目標或學習內容</a:t>
            </a:r>
            <a:r>
              <a:rPr lang="zh-TW" altLang="en-US" sz="2800" dirty="0">
                <a:latin typeface="標楷體" panose="03000509000000000000" pitchFamily="65" charset="-120"/>
                <a:ea typeface="標楷體" panose="03000509000000000000" pitchFamily="65" charset="-120"/>
              </a:rPr>
              <a:t>，在</a:t>
            </a:r>
            <a:r>
              <a:rPr lang="zh-TW" altLang="en-US" sz="2800" u="sng" dirty="0">
                <a:latin typeface="標楷體" panose="03000509000000000000" pitchFamily="65" charset="-120"/>
                <a:ea typeface="標楷體" panose="03000509000000000000" pitchFamily="65" charset="-120"/>
              </a:rPr>
              <a:t>同一階段</a:t>
            </a:r>
            <a:r>
              <a:rPr lang="zh-TW" altLang="en-US" sz="2800" dirty="0">
                <a:latin typeface="標楷體" panose="03000509000000000000" pitchFamily="65" charset="-120"/>
                <a:ea typeface="標楷體" panose="03000509000000000000" pitchFamily="65" charset="-120"/>
              </a:rPr>
              <a:t>或</a:t>
            </a:r>
            <a:r>
              <a:rPr lang="zh-TW" altLang="en-US" sz="2800" u="sng" dirty="0">
                <a:latin typeface="標楷體" panose="03000509000000000000" pitchFamily="65" charset="-120"/>
                <a:ea typeface="標楷體" panose="03000509000000000000" pitchFamily="65" charset="-120"/>
              </a:rPr>
              <a:t>不同學習階段</a:t>
            </a:r>
            <a:r>
              <a:rPr lang="zh-TW" altLang="en-US" sz="2800" b="1" dirty="0">
                <a:solidFill>
                  <a:srgbClr val="FF0000"/>
                </a:solidFill>
                <a:latin typeface="標楷體" panose="03000509000000000000" pitchFamily="65" charset="-120"/>
                <a:ea typeface="標楷體" panose="03000509000000000000" pitchFamily="65" charset="-120"/>
              </a:rPr>
              <a:t>分段學習</a:t>
            </a:r>
            <a:r>
              <a:rPr lang="zh-TW" altLang="en-US" sz="2800" dirty="0">
                <a:latin typeface="標楷體" panose="03000509000000000000" pitchFamily="65" charset="-120"/>
                <a:ea typeface="標楷體" panose="03000509000000000000" pitchFamily="65" charset="-120"/>
              </a:rPr>
              <a:t>。</a:t>
            </a:r>
          </a:p>
        </p:txBody>
      </p:sp>
      <p:pic>
        <p:nvPicPr>
          <p:cNvPr id="26" name="圖片 25"/>
          <p:cNvPicPr>
            <a:picLocks noChangeAspect="1"/>
          </p:cNvPicPr>
          <p:nvPr/>
        </p:nvPicPr>
        <p:blipFill>
          <a:blip r:embed="rId2"/>
          <a:stretch>
            <a:fillRect/>
          </a:stretch>
        </p:blipFill>
        <p:spPr>
          <a:xfrm>
            <a:off x="149967" y="1340791"/>
            <a:ext cx="987638" cy="1274174"/>
          </a:xfrm>
          <a:prstGeom prst="rect">
            <a:avLst/>
          </a:prstGeom>
        </p:spPr>
      </p:pic>
      <p:sp>
        <p:nvSpPr>
          <p:cNvPr id="27" name="矩形 26"/>
          <p:cNvSpPr/>
          <p:nvPr/>
        </p:nvSpPr>
        <p:spPr>
          <a:xfrm>
            <a:off x="529953" y="2708920"/>
            <a:ext cx="3861693" cy="3888432"/>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0" name="圓角矩形 29"/>
          <p:cNvSpPr/>
          <p:nvPr/>
        </p:nvSpPr>
        <p:spPr bwMode="auto">
          <a:xfrm>
            <a:off x="107504" y="2578904"/>
            <a:ext cx="1656184" cy="746370"/>
          </a:xfrm>
          <a:prstGeom prst="roundRect">
            <a:avLst>
              <a:gd name="adj" fmla="val 50000"/>
            </a:avLst>
          </a:prstGeom>
          <a:solidFill>
            <a:srgbClr val="FFFF66"/>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學習表現</a:t>
            </a:r>
            <a:r>
              <a:rPr lang="zh-TW" altLang="en-US" sz="2000" dirty="0">
                <a:solidFill>
                  <a:schemeClr val="tx1"/>
                </a:solidFill>
                <a:latin typeface="微軟正黑體" panose="020B0604030504040204" pitchFamily="34" charset="-120"/>
                <a:ea typeface="微軟正黑體" panose="020B0604030504040204" pitchFamily="34" charset="-120"/>
              </a:rPr>
              <a:t>舉例</a:t>
            </a:r>
          </a:p>
        </p:txBody>
      </p:sp>
      <p:sp>
        <p:nvSpPr>
          <p:cNvPr id="14" name="矩形 13"/>
          <p:cNvSpPr/>
          <p:nvPr/>
        </p:nvSpPr>
        <p:spPr>
          <a:xfrm>
            <a:off x="4932040" y="2708920"/>
            <a:ext cx="3861693" cy="3888432"/>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bwMode="auto">
          <a:xfrm>
            <a:off x="4588804" y="2578904"/>
            <a:ext cx="1656184" cy="746370"/>
          </a:xfrm>
          <a:prstGeom prst="roundRect">
            <a:avLst>
              <a:gd name="adj" fmla="val 50000"/>
            </a:avLst>
          </a:prstGeom>
          <a:solidFill>
            <a:srgbClr val="FFFF66"/>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學習內容</a:t>
            </a:r>
            <a:r>
              <a:rPr lang="zh-TW" altLang="en-US" sz="2000" dirty="0">
                <a:solidFill>
                  <a:schemeClr val="tx1"/>
                </a:solidFill>
                <a:latin typeface="微軟正黑體" panose="020B0604030504040204" pitchFamily="34" charset="-120"/>
                <a:ea typeface="微軟正黑體" panose="020B0604030504040204" pitchFamily="34" charset="-120"/>
              </a:rPr>
              <a:t>舉例</a:t>
            </a:r>
          </a:p>
        </p:txBody>
      </p:sp>
      <p:sp>
        <p:nvSpPr>
          <p:cNvPr id="3" name="文字方塊 2"/>
          <p:cNvSpPr txBox="1"/>
          <p:nvPr/>
        </p:nvSpPr>
        <p:spPr>
          <a:xfrm>
            <a:off x="577763" y="3223136"/>
            <a:ext cx="3826535" cy="1569660"/>
          </a:xfrm>
          <a:prstGeom prst="rect">
            <a:avLst/>
          </a:prstGeom>
          <a:noFill/>
        </p:spPr>
        <p:txBody>
          <a:bodyPr wrap="square" rtlCol="0">
            <a:spAutoFit/>
          </a:bodyPr>
          <a:lstStyle/>
          <a:p>
            <a:pPr marL="514350" lvl="1" indent="-514350">
              <a:buFont typeface="Wingdings" panose="05000000000000000000" pitchFamily="2" charset="2"/>
              <a:buChar char="u"/>
            </a:pPr>
            <a:r>
              <a:rPr lang="en-US" altLang="zh-TW" sz="2600" dirty="0">
                <a:latin typeface="微軟正黑體" panose="020B0604030504040204" pitchFamily="34" charset="-120"/>
                <a:ea typeface="微軟正黑體" panose="020B0604030504040204" pitchFamily="34" charset="-120"/>
              </a:rPr>
              <a:t>1-Ⅲ-3 </a:t>
            </a:r>
            <a:r>
              <a:rPr lang="zh-TW" altLang="en-US" sz="2600" dirty="0">
                <a:latin typeface="微軟正黑體" panose="020B0604030504040204" pitchFamily="34" charset="-120"/>
                <a:ea typeface="微軟正黑體" panose="020B0604030504040204" pitchFamily="34" charset="-120"/>
              </a:rPr>
              <a:t>判斷聆聽內容的合理性，並分辨事實或意見。</a:t>
            </a:r>
          </a:p>
          <a:p>
            <a:endParaRPr lang="zh-TW" altLang="en-US" dirty="0"/>
          </a:p>
        </p:txBody>
      </p:sp>
      <p:sp>
        <p:nvSpPr>
          <p:cNvPr id="20" name="向下箭號 19"/>
          <p:cNvSpPr/>
          <p:nvPr/>
        </p:nvSpPr>
        <p:spPr>
          <a:xfrm>
            <a:off x="2195736" y="4424641"/>
            <a:ext cx="537094" cy="5252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2267744" y="4365104"/>
            <a:ext cx="324545" cy="584775"/>
          </a:xfrm>
          <a:prstGeom prst="rect">
            <a:avLst/>
          </a:prstGeom>
          <a:noFill/>
        </p:spPr>
        <p:txBody>
          <a:bodyPr wrap="square" rtlCol="0">
            <a:spAutoFit/>
          </a:bodyPr>
          <a:lstStyle/>
          <a:p>
            <a:r>
              <a:rPr lang="zh-TW" altLang="en-US" sz="1600" dirty="0">
                <a:latin typeface="微軟正黑體" panose="020B0604030504040204" pitchFamily="34" charset="-120"/>
                <a:ea typeface="微軟正黑體" panose="020B0604030504040204" pitchFamily="34" charset="-120"/>
              </a:rPr>
              <a:t>分解</a:t>
            </a:r>
          </a:p>
        </p:txBody>
      </p:sp>
      <p:sp>
        <p:nvSpPr>
          <p:cNvPr id="8" name="文字方塊 7"/>
          <p:cNvSpPr txBox="1"/>
          <p:nvPr/>
        </p:nvSpPr>
        <p:spPr>
          <a:xfrm>
            <a:off x="107504" y="4954471"/>
            <a:ext cx="4284142" cy="1877437"/>
          </a:xfrm>
          <a:prstGeom prst="rect">
            <a:avLst/>
          </a:prstGeom>
          <a:noFill/>
        </p:spPr>
        <p:txBody>
          <a:bodyPr wrap="square" rtlCol="0">
            <a:spAutoFit/>
          </a:bodyPr>
          <a:lstStyle/>
          <a:p>
            <a:pPr marL="857250" lvl="1" indent="-457200">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判斷聆聽內容的合理性。</a:t>
            </a:r>
          </a:p>
          <a:p>
            <a:pPr marL="857250" lvl="1" indent="-457200">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聆聽時，能分辨事實或意見。</a:t>
            </a:r>
          </a:p>
          <a:p>
            <a:pPr marL="857250" lvl="1" indent="-457200">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學習內容</a:t>
            </a:r>
          </a:p>
          <a:p>
            <a:endParaRPr lang="zh-TW" altLang="en-US" sz="2000" dirty="0"/>
          </a:p>
        </p:txBody>
      </p:sp>
      <p:sp>
        <p:nvSpPr>
          <p:cNvPr id="28" name="文字方塊 27"/>
          <p:cNvSpPr txBox="1"/>
          <p:nvPr/>
        </p:nvSpPr>
        <p:spPr>
          <a:xfrm>
            <a:off x="4588805" y="3284984"/>
            <a:ext cx="4303676" cy="1169551"/>
          </a:xfrm>
          <a:prstGeom prst="rect">
            <a:avLst/>
          </a:prstGeom>
          <a:noFill/>
        </p:spPr>
        <p:txBody>
          <a:bodyPr wrap="square" rtlCol="0">
            <a:spAutoFit/>
          </a:bodyPr>
          <a:lstStyle/>
          <a:p>
            <a:pPr marL="857250" lvl="1" indent="-457200">
              <a:buFont typeface="Wingdings" panose="05000000000000000000" pitchFamily="2" charset="2"/>
              <a:buChar char="u"/>
            </a:pPr>
            <a:r>
              <a:rPr lang="en-US" altLang="zh-TW" sz="2600" dirty="0"/>
              <a:t>Ad-Ⅱ-2 </a:t>
            </a:r>
            <a:r>
              <a:rPr lang="zh-TW" altLang="en-US" sz="2600" dirty="0"/>
              <a:t>篇章的大意、主旨與簡單結構。</a:t>
            </a:r>
          </a:p>
          <a:p>
            <a:endParaRPr lang="zh-TW" altLang="en-US" dirty="0"/>
          </a:p>
        </p:txBody>
      </p:sp>
      <p:sp>
        <p:nvSpPr>
          <p:cNvPr id="32" name="向下箭號 31"/>
          <p:cNvSpPr/>
          <p:nvPr/>
        </p:nvSpPr>
        <p:spPr>
          <a:xfrm>
            <a:off x="6732240" y="4352633"/>
            <a:ext cx="537094" cy="5252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p:cNvSpPr txBox="1"/>
          <p:nvPr/>
        </p:nvSpPr>
        <p:spPr>
          <a:xfrm>
            <a:off x="6804248" y="4293096"/>
            <a:ext cx="324545" cy="584775"/>
          </a:xfrm>
          <a:prstGeom prst="rect">
            <a:avLst/>
          </a:prstGeom>
          <a:noFill/>
        </p:spPr>
        <p:txBody>
          <a:bodyPr wrap="square" rtlCol="0">
            <a:spAutoFit/>
          </a:bodyPr>
          <a:lstStyle/>
          <a:p>
            <a:r>
              <a:rPr lang="zh-TW" altLang="en-US" sz="1600" dirty="0">
                <a:latin typeface="微軟正黑體" panose="020B0604030504040204" pitchFamily="34" charset="-120"/>
                <a:ea typeface="微軟正黑體" panose="020B0604030504040204" pitchFamily="34" charset="-120"/>
              </a:rPr>
              <a:t>分解</a:t>
            </a:r>
          </a:p>
        </p:txBody>
      </p:sp>
      <p:sp>
        <p:nvSpPr>
          <p:cNvPr id="36" name="文字方塊 35"/>
          <p:cNvSpPr txBox="1"/>
          <p:nvPr/>
        </p:nvSpPr>
        <p:spPr>
          <a:xfrm>
            <a:off x="4896370" y="5013176"/>
            <a:ext cx="4284142" cy="1908215"/>
          </a:xfrm>
          <a:prstGeom prst="rect">
            <a:avLst/>
          </a:prstGeom>
          <a:noFill/>
        </p:spPr>
        <p:txBody>
          <a:bodyPr wrap="square" rtlCol="0">
            <a:spAutoFit/>
          </a:bodyPr>
          <a:lstStyle/>
          <a:p>
            <a:pPr marL="342900" indent="-342900">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篇章的大意。</a:t>
            </a:r>
          </a:p>
          <a:p>
            <a:pPr marL="342900" indent="-342900">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篇章的主旨。</a:t>
            </a:r>
          </a:p>
          <a:p>
            <a:pPr marL="342900" indent="-342900">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篇章的簡單結構</a:t>
            </a:r>
          </a:p>
          <a:p>
            <a:pPr marL="857250" lvl="1" indent="-457200">
              <a:buFont typeface="Wingdings" panose="05000000000000000000" pitchFamily="2" charset="2"/>
              <a:buChar char="Ø"/>
            </a:pPr>
            <a:endParaRPr lang="zh-TW" altLang="en-US" sz="2600" dirty="0"/>
          </a:p>
          <a:p>
            <a:endParaRPr lang="zh-TW" altLang="en-US" dirty="0"/>
          </a:p>
        </p:txBody>
      </p:sp>
    </p:spTree>
    <p:extLst>
      <p:ext uri="{BB962C8B-B14F-4D97-AF65-F5344CB8AC3E}">
        <p14:creationId xmlns:p14="http://schemas.microsoft.com/office/powerpoint/2010/main" val="1330458932"/>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E9A160D-ADAB-49BD-9F30-7E36EBDD2659}"/>
              </a:ext>
            </a:extLst>
          </p:cNvPr>
          <p:cNvSpPr/>
          <p:nvPr/>
        </p:nvSpPr>
        <p:spPr>
          <a:xfrm>
            <a:off x="972512" y="1175950"/>
            <a:ext cx="8208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5" name="矩形 4">
            <a:extLst>
              <a:ext uri="{FF2B5EF4-FFF2-40B4-BE49-F238E27FC236}">
                <a16:creationId xmlns:a16="http://schemas.microsoft.com/office/drawing/2014/main" xmlns="" id="{4C0352FD-3155-44EA-8645-045D226CC2A0}"/>
              </a:ext>
            </a:extLst>
          </p:cNvPr>
          <p:cNvSpPr/>
          <p:nvPr/>
        </p:nvSpPr>
        <p:spPr>
          <a:xfrm>
            <a:off x="964" y="1175950"/>
            <a:ext cx="986638" cy="77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6" name="矩形 5">
            <a:extLst>
              <a:ext uri="{FF2B5EF4-FFF2-40B4-BE49-F238E27FC236}">
                <a16:creationId xmlns:a16="http://schemas.microsoft.com/office/drawing/2014/main" xmlns="" id="{CC848FD1-6E79-486A-9871-CB7B9D7EE402}"/>
              </a:ext>
            </a:extLst>
          </p:cNvPr>
          <p:cNvSpPr/>
          <p:nvPr/>
        </p:nvSpPr>
        <p:spPr>
          <a:xfrm>
            <a:off x="-108520" y="291938"/>
            <a:ext cx="9143999" cy="707886"/>
          </a:xfrm>
          <a:prstGeom prst="rect">
            <a:avLst/>
          </a:prstGeom>
        </p:spPr>
        <p:txBody>
          <a:bodyPr wrap="square">
            <a:spAutoFit/>
          </a:bodyPr>
          <a:lstStyle/>
          <a:p>
            <a:pPr algn="ctr"/>
            <a:r>
              <a:rPr lang="zh-TW" altLang="en-US" sz="4000" dirty="0">
                <a:latin typeface="標楷體" panose="03000509000000000000" pitchFamily="65" charset="-120"/>
                <a:ea typeface="標楷體" panose="03000509000000000000" pitchFamily="65" charset="-120"/>
              </a:rPr>
              <a:t>調整方式</a:t>
            </a:r>
            <a:r>
              <a:rPr lang="en-US" altLang="zh-TW" sz="4000" dirty="0">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替代</a:t>
            </a:r>
          </a:p>
        </p:txBody>
      </p:sp>
      <p:sp>
        <p:nvSpPr>
          <p:cNvPr id="24" name="圓角矩形 23"/>
          <p:cNvSpPr/>
          <p:nvPr/>
        </p:nvSpPr>
        <p:spPr>
          <a:xfrm>
            <a:off x="1259632" y="1437818"/>
            <a:ext cx="7416824" cy="10801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矩形 24"/>
          <p:cNvSpPr/>
          <p:nvPr/>
        </p:nvSpPr>
        <p:spPr>
          <a:xfrm>
            <a:off x="1298849" y="1681644"/>
            <a:ext cx="7179641" cy="523220"/>
          </a:xfrm>
          <a:prstGeom prst="rect">
            <a:avLst/>
          </a:prstGeom>
        </p:spPr>
        <p:txBody>
          <a:bodyPr wrap="square">
            <a:spAutoFit/>
          </a:bodyPr>
          <a:lstStyle/>
          <a:p>
            <a:pPr algn="ctr"/>
            <a:r>
              <a:rPr lang="zh-TW" altLang="en-US" sz="2800" dirty="0">
                <a:latin typeface="標楷體" panose="03000509000000000000" pitchFamily="65" charset="-120"/>
                <a:ea typeface="標楷體" panose="03000509000000000000" pitchFamily="65" charset="-120"/>
              </a:rPr>
              <a:t>以另外一種方式達成原來的領域</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科目之</a:t>
            </a:r>
          </a:p>
        </p:txBody>
      </p:sp>
      <p:pic>
        <p:nvPicPr>
          <p:cNvPr id="26" name="圖片 25"/>
          <p:cNvPicPr>
            <a:picLocks noChangeAspect="1"/>
          </p:cNvPicPr>
          <p:nvPr/>
        </p:nvPicPr>
        <p:blipFill>
          <a:blip r:embed="rId2"/>
          <a:stretch>
            <a:fillRect/>
          </a:stretch>
        </p:blipFill>
        <p:spPr>
          <a:xfrm>
            <a:off x="149967" y="1340791"/>
            <a:ext cx="987638" cy="1274174"/>
          </a:xfrm>
          <a:prstGeom prst="rect">
            <a:avLst/>
          </a:prstGeom>
        </p:spPr>
      </p:pic>
      <p:sp>
        <p:nvSpPr>
          <p:cNvPr id="27" name="矩形 26"/>
          <p:cNvSpPr/>
          <p:nvPr/>
        </p:nvSpPr>
        <p:spPr>
          <a:xfrm>
            <a:off x="494283" y="2852936"/>
            <a:ext cx="8189044" cy="3888432"/>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內容版面配置區 2"/>
          <p:cNvSpPr>
            <a:spLocks noGrp="1"/>
          </p:cNvSpPr>
          <p:nvPr>
            <p:ph idx="1"/>
          </p:nvPr>
        </p:nvSpPr>
        <p:spPr>
          <a:xfrm>
            <a:off x="736377" y="3284984"/>
            <a:ext cx="7940079" cy="3456384"/>
          </a:xfrm>
        </p:spPr>
        <p:txBody>
          <a:bodyPr>
            <a:normAutofit fontScale="32500" lnSpcReduction="20000"/>
          </a:bodyPr>
          <a:lstStyle/>
          <a:p>
            <a:pPr>
              <a:lnSpc>
                <a:spcPts val="1000"/>
              </a:lnSpc>
              <a:buFont typeface="Wingdings" panose="05000000000000000000" pitchFamily="2" charset="2"/>
              <a:buChar char="Ø"/>
            </a:pPr>
            <a:endParaRPr lang="en-US" altLang="zh-TW" dirty="0"/>
          </a:p>
          <a:p>
            <a:pPr>
              <a:lnSpc>
                <a:spcPts val="5000"/>
              </a:lnSpc>
              <a:buFont typeface="Wingdings" panose="05000000000000000000" pitchFamily="2" charset="2"/>
              <a:buChar char="u"/>
            </a:pPr>
            <a:r>
              <a:rPr lang="en-US" altLang="zh-TW" sz="9200" b="0" dirty="0">
                <a:solidFill>
                  <a:schemeClr val="tx1"/>
                </a:solidFill>
                <a:latin typeface="微軟正黑體" panose="020B0604030504040204" pitchFamily="34" charset="-120"/>
                <a:ea typeface="微軟正黑體" panose="020B0604030504040204" pitchFamily="34" charset="-120"/>
              </a:rPr>
              <a:t>5-Ⅱ-9 </a:t>
            </a:r>
            <a:r>
              <a:rPr lang="zh-TW" altLang="en-US" sz="9200" b="0" dirty="0">
                <a:solidFill>
                  <a:schemeClr val="tx1"/>
                </a:solidFill>
                <a:latin typeface="微軟正黑體" panose="020B0604030504040204" pitchFamily="34" charset="-120"/>
                <a:ea typeface="微軟正黑體" panose="020B0604030504040204" pitchFamily="34" charset="-120"/>
              </a:rPr>
              <a:t>能透過大量閱讀，體會閱讀的樂趣。</a:t>
            </a:r>
          </a:p>
          <a:p>
            <a:pPr marL="0" indent="0">
              <a:lnSpc>
                <a:spcPts val="5000"/>
              </a:lnSpc>
              <a:buNone/>
            </a:pPr>
            <a:endParaRPr lang="en-US" altLang="zh-TW" sz="9600" dirty="0">
              <a:latin typeface="微軟正黑體" panose="020B0604030504040204" pitchFamily="34" charset="-120"/>
              <a:ea typeface="微軟正黑體" panose="020B0604030504040204" pitchFamily="34" charset="-120"/>
            </a:endParaRPr>
          </a:p>
          <a:p>
            <a:pPr>
              <a:lnSpc>
                <a:spcPts val="5000"/>
              </a:lnSpc>
              <a:buFont typeface="Wingdings" panose="05000000000000000000" pitchFamily="2" charset="2"/>
              <a:buChar char="Ø"/>
            </a:pPr>
            <a:r>
              <a:rPr lang="zh-TW" altLang="en-US" sz="9200" b="0" dirty="0">
                <a:solidFill>
                  <a:schemeClr val="tx1"/>
                </a:solidFill>
                <a:latin typeface="微軟正黑體" panose="020B0604030504040204" pitchFamily="34" charset="-120"/>
                <a:ea typeface="微軟正黑體" panose="020B0604030504040204" pitchFamily="34" charset="-120"/>
              </a:rPr>
              <a:t>能透過報讀軟體進行閱讀，體會閱讀的樂趣。</a:t>
            </a:r>
          </a:p>
          <a:p>
            <a:pPr>
              <a:lnSpc>
                <a:spcPts val="5000"/>
              </a:lnSpc>
              <a:buFont typeface="Wingdings" panose="05000000000000000000" pitchFamily="2" charset="2"/>
              <a:buChar char="Ø"/>
            </a:pPr>
            <a:endParaRPr lang="en-US" altLang="zh-TW" sz="9200" b="0" dirty="0">
              <a:solidFill>
                <a:schemeClr val="tx1"/>
              </a:solidFill>
              <a:latin typeface="微軟正黑體" panose="020B0604030504040204" pitchFamily="34" charset="-120"/>
              <a:ea typeface="微軟正黑體" panose="020B0604030504040204" pitchFamily="34" charset="-120"/>
            </a:endParaRPr>
          </a:p>
          <a:p>
            <a:pPr>
              <a:lnSpc>
                <a:spcPts val="5000"/>
              </a:lnSpc>
              <a:buFont typeface="Wingdings" panose="05000000000000000000" pitchFamily="2" charset="2"/>
              <a:buChar char="Ø"/>
            </a:pPr>
            <a:endParaRPr lang="en-US" altLang="zh-TW" dirty="0"/>
          </a:p>
          <a:p>
            <a:pPr>
              <a:lnSpc>
                <a:spcPts val="5000"/>
              </a:lnSpc>
              <a:buFont typeface="Wingdings" panose="05000000000000000000" pitchFamily="2" charset="2"/>
              <a:buChar char="Ø"/>
            </a:pPr>
            <a:endParaRPr lang="zh-TW" altLang="en-US" dirty="0"/>
          </a:p>
          <a:p>
            <a:pPr marL="0" indent="0">
              <a:lnSpc>
                <a:spcPts val="5000"/>
              </a:lnSpc>
              <a:buNone/>
            </a:pPr>
            <a:endParaRPr lang="zh-TW" altLang="en-US" dirty="0">
              <a:latin typeface="微軟正黑體" panose="020B0604030504040204" pitchFamily="34" charset="-120"/>
              <a:ea typeface="微軟正黑體" panose="020B0604030504040204" pitchFamily="34" charset="-120"/>
            </a:endParaRPr>
          </a:p>
          <a:p>
            <a:pPr marL="0" indent="0">
              <a:lnSpc>
                <a:spcPts val="5000"/>
              </a:lnSpc>
              <a:buNone/>
            </a:pPr>
            <a:endParaRPr lang="zh-TW" altLang="en-US" sz="3600" dirty="0"/>
          </a:p>
        </p:txBody>
      </p:sp>
      <p:sp>
        <p:nvSpPr>
          <p:cNvPr id="30" name="圓角矩形 29"/>
          <p:cNvSpPr/>
          <p:nvPr/>
        </p:nvSpPr>
        <p:spPr bwMode="auto">
          <a:xfrm>
            <a:off x="357137" y="2667879"/>
            <a:ext cx="2555372" cy="720080"/>
          </a:xfrm>
          <a:prstGeom prst="roundRect">
            <a:avLst>
              <a:gd name="adj" fmla="val 50000"/>
            </a:avLst>
          </a:prstGeom>
          <a:solidFill>
            <a:srgbClr val="FFFF66"/>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學習表現</a:t>
            </a:r>
            <a:r>
              <a:rPr lang="zh-TW" altLang="en-US" sz="2800" dirty="0">
                <a:solidFill>
                  <a:schemeClr val="tx1"/>
                </a:solidFill>
                <a:latin typeface="微軟正黑體" panose="020B0604030504040204" pitchFamily="34" charset="-120"/>
                <a:ea typeface="微軟正黑體" panose="020B0604030504040204" pitchFamily="34" charset="-120"/>
              </a:rPr>
              <a:t>舉例</a:t>
            </a:r>
          </a:p>
        </p:txBody>
      </p:sp>
      <p:grpSp>
        <p:nvGrpSpPr>
          <p:cNvPr id="2" name="群組 33"/>
          <p:cNvGrpSpPr/>
          <p:nvPr/>
        </p:nvGrpSpPr>
        <p:grpSpPr>
          <a:xfrm>
            <a:off x="4355976" y="4168154"/>
            <a:ext cx="864096" cy="845022"/>
            <a:chOff x="4293567" y="2905931"/>
            <a:chExt cx="864096" cy="845022"/>
          </a:xfrm>
        </p:grpSpPr>
        <p:sp>
          <p:nvSpPr>
            <p:cNvPr id="31" name="向下箭號 30"/>
            <p:cNvSpPr/>
            <p:nvPr/>
          </p:nvSpPr>
          <p:spPr>
            <a:xfrm>
              <a:off x="4293567" y="2905931"/>
              <a:ext cx="864096" cy="84502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a:off x="4509591" y="2952394"/>
              <a:ext cx="324545" cy="707886"/>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替代</a:t>
              </a:r>
            </a:p>
          </p:txBody>
        </p:sp>
      </p:grpSp>
    </p:spTree>
    <p:extLst>
      <p:ext uri="{BB962C8B-B14F-4D97-AF65-F5344CB8AC3E}">
        <p14:creationId xmlns:p14="http://schemas.microsoft.com/office/powerpoint/2010/main" val="2103205147"/>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E9A160D-ADAB-49BD-9F30-7E36EBDD2659}"/>
              </a:ext>
            </a:extLst>
          </p:cNvPr>
          <p:cNvSpPr/>
          <p:nvPr/>
        </p:nvSpPr>
        <p:spPr>
          <a:xfrm>
            <a:off x="972512" y="1175950"/>
            <a:ext cx="8208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5" name="矩形 4">
            <a:extLst>
              <a:ext uri="{FF2B5EF4-FFF2-40B4-BE49-F238E27FC236}">
                <a16:creationId xmlns:a16="http://schemas.microsoft.com/office/drawing/2014/main" xmlns="" id="{4C0352FD-3155-44EA-8645-045D226CC2A0}"/>
              </a:ext>
            </a:extLst>
          </p:cNvPr>
          <p:cNvSpPr/>
          <p:nvPr/>
        </p:nvSpPr>
        <p:spPr>
          <a:xfrm>
            <a:off x="964" y="1175950"/>
            <a:ext cx="986638" cy="77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演示版常规体" pitchFamily="50" charset="-122"/>
            </a:endParaRPr>
          </a:p>
        </p:txBody>
      </p:sp>
      <p:sp>
        <p:nvSpPr>
          <p:cNvPr id="6" name="矩形 5">
            <a:extLst>
              <a:ext uri="{FF2B5EF4-FFF2-40B4-BE49-F238E27FC236}">
                <a16:creationId xmlns:a16="http://schemas.microsoft.com/office/drawing/2014/main" xmlns="" id="{CC848FD1-6E79-486A-9871-CB7B9D7EE402}"/>
              </a:ext>
            </a:extLst>
          </p:cNvPr>
          <p:cNvSpPr/>
          <p:nvPr/>
        </p:nvSpPr>
        <p:spPr>
          <a:xfrm>
            <a:off x="-108520" y="291938"/>
            <a:ext cx="9143999" cy="707886"/>
          </a:xfrm>
          <a:prstGeom prst="rect">
            <a:avLst/>
          </a:prstGeom>
        </p:spPr>
        <p:txBody>
          <a:bodyPr wrap="square">
            <a:spAutoFit/>
          </a:bodyPr>
          <a:lstStyle/>
          <a:p>
            <a:pPr algn="ctr"/>
            <a:r>
              <a:rPr lang="zh-TW" altLang="en-US" sz="4000" dirty="0">
                <a:latin typeface="標楷體" panose="03000509000000000000" pitchFamily="65" charset="-120"/>
                <a:ea typeface="標楷體" panose="03000509000000000000" pitchFamily="65" charset="-120"/>
              </a:rPr>
              <a:t>調整方式</a:t>
            </a:r>
            <a:r>
              <a:rPr lang="en-US" altLang="zh-TW" sz="4000" dirty="0">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重整</a:t>
            </a:r>
          </a:p>
        </p:txBody>
      </p:sp>
      <p:sp>
        <p:nvSpPr>
          <p:cNvPr id="24" name="圓角矩形 23"/>
          <p:cNvSpPr/>
          <p:nvPr/>
        </p:nvSpPr>
        <p:spPr>
          <a:xfrm>
            <a:off x="1259632" y="1437818"/>
            <a:ext cx="7693446" cy="10801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矩形 24"/>
          <p:cNvSpPr/>
          <p:nvPr/>
        </p:nvSpPr>
        <p:spPr>
          <a:xfrm>
            <a:off x="1198203" y="1433672"/>
            <a:ext cx="7694277" cy="954107"/>
          </a:xfrm>
          <a:prstGeom prst="rect">
            <a:avLst/>
          </a:prstGeom>
        </p:spPr>
        <p:txBody>
          <a:bodyPr wrap="square">
            <a:spAutoFit/>
          </a:bodyPr>
          <a:lstStyle/>
          <a:p>
            <a:pPr algn="ctr"/>
            <a:r>
              <a:rPr lang="zh-TW" altLang="en-US" sz="2800" dirty="0">
                <a:latin typeface="標楷體" panose="03000509000000000000" pitchFamily="65" charset="-120"/>
                <a:ea typeface="標楷體" panose="03000509000000000000" pitchFamily="65" charset="-120"/>
              </a:rPr>
              <a:t>將該學習階段或跨學習階段之學習重點重新詮釋或轉化成</a:t>
            </a:r>
            <a:r>
              <a:rPr lang="zh-TW" altLang="en-US" sz="2800" dirty="0">
                <a:solidFill>
                  <a:srgbClr val="FF0000"/>
                </a:solidFill>
                <a:latin typeface="標楷體" panose="03000509000000000000" pitchFamily="65" charset="-120"/>
                <a:ea typeface="標楷體" panose="03000509000000000000" pitchFamily="65" charset="-120"/>
              </a:rPr>
              <a:t>生活化</a:t>
            </a:r>
            <a:r>
              <a:rPr lang="zh-TW" altLang="en-US" sz="2800" dirty="0">
                <a:latin typeface="標楷體" panose="03000509000000000000" pitchFamily="65" charset="-120"/>
                <a:ea typeface="標楷體" panose="03000509000000000000" pitchFamily="65" charset="-120"/>
              </a:rPr>
              <a:t>或</a:t>
            </a:r>
            <a:r>
              <a:rPr lang="zh-TW" altLang="en-US" sz="2800" dirty="0">
                <a:solidFill>
                  <a:srgbClr val="FF0000"/>
                </a:solidFill>
                <a:latin typeface="標楷體" panose="03000509000000000000" pitchFamily="65" charset="-120"/>
                <a:ea typeface="標楷體" panose="03000509000000000000" pitchFamily="65" charset="-120"/>
              </a:rPr>
              <a:t>功能化</a:t>
            </a:r>
            <a:r>
              <a:rPr lang="zh-TW" altLang="en-US" sz="2800" dirty="0">
                <a:latin typeface="標楷體" panose="03000509000000000000" pitchFamily="65" charset="-120"/>
                <a:ea typeface="標楷體" panose="03000509000000000000" pitchFamily="65" charset="-120"/>
              </a:rPr>
              <a:t>的學習目標與學習內容</a:t>
            </a:r>
          </a:p>
        </p:txBody>
      </p:sp>
      <p:pic>
        <p:nvPicPr>
          <p:cNvPr id="26" name="圖片 25"/>
          <p:cNvPicPr>
            <a:picLocks noChangeAspect="1"/>
          </p:cNvPicPr>
          <p:nvPr/>
        </p:nvPicPr>
        <p:blipFill>
          <a:blip r:embed="rId3"/>
          <a:stretch>
            <a:fillRect/>
          </a:stretch>
        </p:blipFill>
        <p:spPr>
          <a:xfrm>
            <a:off x="149967" y="1340791"/>
            <a:ext cx="987638" cy="1274174"/>
          </a:xfrm>
          <a:prstGeom prst="rect">
            <a:avLst/>
          </a:prstGeom>
        </p:spPr>
      </p:pic>
      <p:sp>
        <p:nvSpPr>
          <p:cNvPr id="27" name="矩形 26"/>
          <p:cNvSpPr/>
          <p:nvPr/>
        </p:nvSpPr>
        <p:spPr>
          <a:xfrm>
            <a:off x="494283" y="2852936"/>
            <a:ext cx="8458795" cy="3888432"/>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內容版面配置區 2"/>
          <p:cNvSpPr>
            <a:spLocks noGrp="1"/>
          </p:cNvSpPr>
          <p:nvPr>
            <p:ph idx="1"/>
          </p:nvPr>
        </p:nvSpPr>
        <p:spPr>
          <a:xfrm>
            <a:off x="736377" y="3284984"/>
            <a:ext cx="8084096" cy="3456384"/>
          </a:xfrm>
        </p:spPr>
        <p:txBody>
          <a:bodyPr>
            <a:normAutofit fontScale="32500" lnSpcReduction="20000"/>
          </a:bodyPr>
          <a:lstStyle/>
          <a:p>
            <a:pPr>
              <a:lnSpc>
                <a:spcPts val="1000"/>
              </a:lnSpc>
              <a:buFont typeface="Wingdings" panose="05000000000000000000" pitchFamily="2" charset="2"/>
              <a:buChar char="Ø"/>
            </a:pPr>
            <a:endParaRPr lang="en-US" altLang="zh-TW" dirty="0"/>
          </a:p>
          <a:p>
            <a:pPr>
              <a:lnSpc>
                <a:spcPts val="5000"/>
              </a:lnSpc>
              <a:buFont typeface="Wingdings" panose="05000000000000000000" pitchFamily="2" charset="2"/>
              <a:buChar char="u"/>
            </a:pPr>
            <a:r>
              <a:rPr lang="en-US" altLang="zh-TW" sz="9600" b="0" dirty="0">
                <a:solidFill>
                  <a:schemeClr val="tx1"/>
                </a:solidFill>
                <a:latin typeface="微軟正黑體" panose="020B0604030504040204" pitchFamily="34" charset="-120"/>
                <a:ea typeface="微軟正黑體" panose="020B0604030504040204" pitchFamily="34" charset="-120"/>
              </a:rPr>
              <a:t>1-Ⅱ-3 </a:t>
            </a:r>
            <a:r>
              <a:rPr lang="zh-TW" altLang="en-US" sz="9600" b="0" dirty="0">
                <a:solidFill>
                  <a:schemeClr val="tx1"/>
                </a:solidFill>
                <a:latin typeface="微軟正黑體" panose="020B0604030504040204" pitchFamily="34" charset="-120"/>
                <a:ea typeface="微軟正黑體" panose="020B0604030504040204" pitchFamily="34" charset="-120"/>
              </a:rPr>
              <a:t>聽懂適合程度的詩歌、戲劇，並說出聆聽內容的要點。</a:t>
            </a:r>
          </a:p>
          <a:p>
            <a:pPr marL="0" indent="0">
              <a:lnSpc>
                <a:spcPts val="5000"/>
              </a:lnSpc>
              <a:buNone/>
            </a:pPr>
            <a:endParaRPr lang="en-US" altLang="zh-TW" sz="9600" dirty="0">
              <a:latin typeface="微軟正黑體" panose="020B0604030504040204" pitchFamily="34" charset="-120"/>
              <a:ea typeface="微軟正黑體" panose="020B0604030504040204" pitchFamily="34" charset="-120"/>
            </a:endParaRPr>
          </a:p>
          <a:p>
            <a:pPr>
              <a:lnSpc>
                <a:spcPts val="5000"/>
              </a:lnSpc>
              <a:buFont typeface="Wingdings" panose="05000000000000000000" pitchFamily="2" charset="2"/>
              <a:buChar char="Ø"/>
            </a:pPr>
            <a:r>
              <a:rPr lang="zh-TW" altLang="en-US" sz="9600" b="0" dirty="0">
                <a:solidFill>
                  <a:schemeClr val="tx1"/>
                </a:solidFill>
                <a:latin typeface="微軟正黑體" panose="020B0604030504040204" pitchFamily="34" charset="-120"/>
                <a:ea typeface="微軟正黑體" panose="020B0604030504040204" pitchFamily="34" charset="-120"/>
              </a:rPr>
              <a:t>聽懂適合程度的日常生活短文、故事、短劇。</a:t>
            </a:r>
          </a:p>
          <a:p>
            <a:pPr>
              <a:lnSpc>
                <a:spcPts val="5000"/>
              </a:lnSpc>
              <a:buFont typeface="Wingdings" panose="05000000000000000000" pitchFamily="2" charset="2"/>
              <a:buChar char="Ø"/>
            </a:pPr>
            <a:endParaRPr lang="en-US" altLang="zh-TW" sz="9600" dirty="0">
              <a:latin typeface="微軟正黑體" panose="020B0604030504040204" pitchFamily="34" charset="-120"/>
              <a:ea typeface="微軟正黑體" panose="020B0604030504040204" pitchFamily="34" charset="-120"/>
            </a:endParaRPr>
          </a:p>
          <a:p>
            <a:pPr>
              <a:lnSpc>
                <a:spcPts val="5000"/>
              </a:lnSpc>
              <a:buFont typeface="Wingdings" panose="05000000000000000000" pitchFamily="2" charset="2"/>
              <a:buChar char="Ø"/>
            </a:pPr>
            <a:endParaRPr lang="en-US" altLang="zh-TW" dirty="0"/>
          </a:p>
          <a:p>
            <a:pPr>
              <a:lnSpc>
                <a:spcPts val="5000"/>
              </a:lnSpc>
              <a:buFont typeface="Wingdings" panose="05000000000000000000" pitchFamily="2" charset="2"/>
              <a:buChar char="Ø"/>
            </a:pPr>
            <a:endParaRPr lang="zh-TW" altLang="en-US" dirty="0"/>
          </a:p>
          <a:p>
            <a:pPr marL="0" indent="0">
              <a:lnSpc>
                <a:spcPts val="5000"/>
              </a:lnSpc>
              <a:buNone/>
            </a:pPr>
            <a:endParaRPr lang="zh-TW" altLang="en-US" dirty="0">
              <a:latin typeface="微軟正黑體" panose="020B0604030504040204" pitchFamily="34" charset="-120"/>
              <a:ea typeface="微軟正黑體" panose="020B0604030504040204" pitchFamily="34" charset="-120"/>
            </a:endParaRPr>
          </a:p>
          <a:p>
            <a:pPr marL="0" indent="0">
              <a:lnSpc>
                <a:spcPts val="5000"/>
              </a:lnSpc>
              <a:buNone/>
            </a:pPr>
            <a:endParaRPr lang="zh-TW" altLang="en-US" sz="3600" dirty="0"/>
          </a:p>
        </p:txBody>
      </p:sp>
      <p:sp>
        <p:nvSpPr>
          <p:cNvPr id="30" name="圓角矩形 29"/>
          <p:cNvSpPr/>
          <p:nvPr/>
        </p:nvSpPr>
        <p:spPr bwMode="auto">
          <a:xfrm>
            <a:off x="357137" y="2667879"/>
            <a:ext cx="2555372" cy="720080"/>
          </a:xfrm>
          <a:prstGeom prst="roundRect">
            <a:avLst>
              <a:gd name="adj" fmla="val 50000"/>
            </a:avLst>
          </a:prstGeom>
          <a:solidFill>
            <a:srgbClr val="FFFF66"/>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學習表現</a:t>
            </a:r>
            <a:r>
              <a:rPr lang="zh-TW" altLang="en-US" sz="2800" dirty="0">
                <a:solidFill>
                  <a:schemeClr val="tx1"/>
                </a:solidFill>
                <a:latin typeface="微軟正黑體" panose="020B0604030504040204" pitchFamily="34" charset="-120"/>
                <a:ea typeface="微軟正黑體" panose="020B0604030504040204" pitchFamily="34" charset="-120"/>
              </a:rPr>
              <a:t>舉例</a:t>
            </a:r>
          </a:p>
        </p:txBody>
      </p:sp>
      <p:grpSp>
        <p:nvGrpSpPr>
          <p:cNvPr id="2" name="群組 33"/>
          <p:cNvGrpSpPr/>
          <p:nvPr/>
        </p:nvGrpSpPr>
        <p:grpSpPr>
          <a:xfrm>
            <a:off x="4355976" y="4744218"/>
            <a:ext cx="864096" cy="845022"/>
            <a:chOff x="4293567" y="2905931"/>
            <a:chExt cx="864096" cy="845022"/>
          </a:xfrm>
        </p:grpSpPr>
        <p:sp>
          <p:nvSpPr>
            <p:cNvPr id="31" name="向下箭號 30"/>
            <p:cNvSpPr/>
            <p:nvPr/>
          </p:nvSpPr>
          <p:spPr>
            <a:xfrm>
              <a:off x="4293567" y="2905931"/>
              <a:ext cx="864096" cy="84502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a:off x="4509591" y="2952394"/>
              <a:ext cx="324545" cy="707886"/>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重整</a:t>
              </a:r>
            </a:p>
          </p:txBody>
        </p:sp>
      </p:grpSp>
    </p:spTree>
    <p:extLst>
      <p:ext uri="{BB962C8B-B14F-4D97-AF65-F5344CB8AC3E}">
        <p14:creationId xmlns:p14="http://schemas.microsoft.com/office/powerpoint/2010/main" val="5158491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角三角形 4"/>
          <p:cNvSpPr/>
          <p:nvPr/>
        </p:nvSpPr>
        <p:spPr>
          <a:xfrm rot="5400000">
            <a:off x="251749" y="690107"/>
            <a:ext cx="1350000" cy="1350000"/>
          </a:xfrm>
          <a:prstGeom prst="rtTriangle">
            <a:avLst/>
          </a:prstGeom>
          <a:solidFill>
            <a:schemeClr val="accent5">
              <a:lumMod val="20000"/>
              <a:lumOff val="8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zh-TW" altLang="en-US" sz="3000" b="1" dirty="0">
                <a:solidFill>
                  <a:srgbClr val="002060"/>
                </a:solidFill>
                <a:latin typeface="標楷體" pitchFamily="65" charset="-120"/>
                <a:ea typeface="標楷體" pitchFamily="65" charset="-120"/>
              </a:rPr>
              <a:t>減量</a:t>
            </a:r>
          </a:p>
        </p:txBody>
      </p:sp>
      <p:graphicFrame>
        <p:nvGraphicFramePr>
          <p:cNvPr id="3" name="表格 2"/>
          <p:cNvGraphicFramePr>
            <a:graphicFrameLocks noGrp="1"/>
          </p:cNvGraphicFramePr>
          <p:nvPr>
            <p:extLst>
              <p:ext uri="{D42A27DB-BD31-4B8C-83A1-F6EECF244321}">
                <p14:modId xmlns:p14="http://schemas.microsoft.com/office/powerpoint/2010/main" val="1256579202"/>
              </p:ext>
            </p:extLst>
          </p:nvPr>
        </p:nvGraphicFramePr>
        <p:xfrm>
          <a:off x="744616" y="2356987"/>
          <a:ext cx="3891734" cy="3484421"/>
        </p:xfrm>
        <a:graphic>
          <a:graphicData uri="http://schemas.openxmlformats.org/drawingml/2006/table">
            <a:tbl>
              <a:tblPr firstRow="1" bandRow="1">
                <a:tableStyleId>{2D5ABB26-0587-4C30-8999-92F81FD0307C}</a:tableStyleId>
              </a:tblPr>
              <a:tblGrid>
                <a:gridCol w="3891734">
                  <a:extLst>
                    <a:ext uri="{9D8B030D-6E8A-4147-A177-3AD203B41FA5}">
                      <a16:colId xmlns:a16="http://schemas.microsoft.com/office/drawing/2014/main" xmlns="" val="20000"/>
                    </a:ext>
                  </a:extLst>
                </a:gridCol>
              </a:tblGrid>
              <a:tr h="274320">
                <a:tc>
                  <a:txBody>
                    <a:bodyPr/>
                    <a:lstStyle/>
                    <a:p>
                      <a:pPr algn="ctr"/>
                      <a:r>
                        <a:rPr lang="zh-TW" altLang="en-US" sz="1400" dirty="0">
                          <a:solidFill>
                            <a:schemeClr val="bg1"/>
                          </a:solidFill>
                          <a:latin typeface="標楷體" panose="03000509000000000000" pitchFamily="65" charset="-120"/>
                          <a:ea typeface="標楷體" panose="03000509000000000000" pitchFamily="65" charset="-120"/>
                        </a:rPr>
                        <a:t>原學習內容</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xmlns="" val="10000"/>
                  </a:ext>
                </a:extLst>
              </a:tr>
              <a:tr h="32024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400" kern="1200" dirty="0">
                        <a:solidFill>
                          <a:schemeClr val="tx1"/>
                        </a:solidFill>
                        <a:effectLst/>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727585717"/>
              </p:ext>
            </p:extLst>
          </p:nvPr>
        </p:nvGraphicFramePr>
        <p:xfrm>
          <a:off x="4736138" y="2356987"/>
          <a:ext cx="3656407" cy="3486804"/>
        </p:xfrm>
        <a:graphic>
          <a:graphicData uri="http://schemas.openxmlformats.org/drawingml/2006/table">
            <a:tbl>
              <a:tblPr firstRow="1" bandRow="1">
                <a:tableStyleId>{2D5ABB26-0587-4C30-8999-92F81FD0307C}</a:tableStyleId>
              </a:tblPr>
              <a:tblGrid>
                <a:gridCol w="3656407">
                  <a:extLst>
                    <a:ext uri="{9D8B030D-6E8A-4147-A177-3AD203B41FA5}">
                      <a16:colId xmlns:a16="http://schemas.microsoft.com/office/drawing/2014/main" xmlns="" val="20000"/>
                    </a:ext>
                  </a:extLst>
                </a:gridCol>
              </a:tblGrid>
              <a:tr h="162986">
                <a:tc>
                  <a:txBody>
                    <a:bodyPr/>
                    <a:lstStyle/>
                    <a:p>
                      <a:pPr algn="ctr"/>
                      <a:r>
                        <a:rPr lang="zh-TW" altLang="en-US" sz="1400" dirty="0">
                          <a:latin typeface="標楷體" panose="03000509000000000000" pitchFamily="65" charset="-120"/>
                          <a:ea typeface="標楷體" panose="03000509000000000000" pitchFamily="65" charset="-120"/>
                        </a:rPr>
                        <a:t>減量後</a:t>
                      </a:r>
                      <a:r>
                        <a:rPr lang="zh-TW" altLang="en-US" sz="1400" dirty="0">
                          <a:solidFill>
                            <a:schemeClr val="tx1"/>
                          </a:solidFill>
                          <a:latin typeface="標楷體" panose="03000509000000000000" pitchFamily="65" charset="-120"/>
                          <a:ea typeface="標楷體" panose="03000509000000000000" pitchFamily="65" charset="-120"/>
                        </a:rPr>
                        <a:t>學習內容</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0"/>
                  </a:ext>
                </a:extLst>
              </a:tr>
              <a:tr h="32048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400" kern="1200" dirty="0">
                        <a:solidFill>
                          <a:schemeClr val="tx1"/>
                        </a:solidFill>
                        <a:effectLst/>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pic>
        <p:nvPicPr>
          <p:cNvPr id="6" name="圖片 5"/>
          <p:cNvPicPr>
            <a:picLocks noChangeAspect="1"/>
          </p:cNvPicPr>
          <p:nvPr/>
        </p:nvPicPr>
        <p:blipFill>
          <a:blip r:embed="rId2"/>
          <a:stretch>
            <a:fillRect/>
          </a:stretch>
        </p:blipFill>
        <p:spPr>
          <a:xfrm>
            <a:off x="1143000" y="2784607"/>
            <a:ext cx="3301411" cy="2822792"/>
          </a:xfrm>
          <a:prstGeom prst="rect">
            <a:avLst/>
          </a:prstGeom>
        </p:spPr>
      </p:pic>
      <p:pic>
        <p:nvPicPr>
          <p:cNvPr id="7" name="圖片 6"/>
          <p:cNvPicPr>
            <a:picLocks noChangeAspect="1"/>
          </p:cNvPicPr>
          <p:nvPr/>
        </p:nvPicPr>
        <p:blipFill>
          <a:blip r:embed="rId3"/>
          <a:stretch>
            <a:fillRect/>
          </a:stretch>
        </p:blipFill>
        <p:spPr>
          <a:xfrm>
            <a:off x="5005106" y="2896145"/>
            <a:ext cx="3118469" cy="2822792"/>
          </a:xfrm>
          <a:prstGeom prst="rect">
            <a:avLst/>
          </a:prstGeom>
        </p:spPr>
      </p:pic>
      <p:sp>
        <p:nvSpPr>
          <p:cNvPr id="9" name="矩形 8"/>
          <p:cNvSpPr/>
          <p:nvPr/>
        </p:nvSpPr>
        <p:spPr>
          <a:xfrm>
            <a:off x="1269086" y="6108730"/>
            <a:ext cx="4339650" cy="507831"/>
          </a:xfrm>
          <a:prstGeom prst="rect">
            <a:avLst/>
          </a:prstGeom>
        </p:spPr>
        <p:txBody>
          <a:bodyPr wrap="none">
            <a:spAutoFit/>
          </a:bodyPr>
          <a:lstStyle/>
          <a:p>
            <a:r>
              <a:rPr lang="zh-TW" altLang="zh-TW" kern="100" dirty="0">
                <a:latin typeface="+mj-ea"/>
                <a:ea typeface="+mj-ea"/>
              </a:rPr>
              <a:t>資料來源：</a:t>
            </a:r>
            <a:r>
              <a:rPr lang="zh-TW" altLang="en-US" kern="100" dirty="0">
                <a:latin typeface="+mj-ea"/>
                <a:ea typeface="+mj-ea"/>
              </a:rPr>
              <a:t>常用國字標準字體筆順學習網</a:t>
            </a:r>
            <a:endParaRPr lang="zh-TW" altLang="zh-TW" kern="100" dirty="0">
              <a:latin typeface="+mj-ea"/>
              <a:ea typeface="+mj-ea"/>
              <a:cs typeface="Times New Roman" panose="02020603050405020304" pitchFamily="18" charset="0"/>
            </a:endParaRPr>
          </a:p>
          <a:p>
            <a:endParaRPr lang="zh-TW" altLang="zh-TW" sz="900" kern="100" dirty="0"/>
          </a:p>
        </p:txBody>
      </p:sp>
      <p:graphicFrame>
        <p:nvGraphicFramePr>
          <p:cNvPr id="2" name="表格 1"/>
          <p:cNvGraphicFramePr>
            <a:graphicFrameLocks noGrp="1"/>
          </p:cNvGraphicFramePr>
          <p:nvPr>
            <p:extLst>
              <p:ext uri="{D42A27DB-BD31-4B8C-83A1-F6EECF244321}">
                <p14:modId xmlns:p14="http://schemas.microsoft.com/office/powerpoint/2010/main" val="2026011028"/>
              </p:ext>
            </p:extLst>
          </p:nvPr>
        </p:nvGraphicFramePr>
        <p:xfrm>
          <a:off x="1480703" y="688566"/>
          <a:ext cx="7387542" cy="1168130"/>
        </p:xfrm>
        <a:graphic>
          <a:graphicData uri="http://schemas.openxmlformats.org/drawingml/2006/table">
            <a:tbl>
              <a:tblPr firstRow="1" firstCol="1" bandRow="1">
                <a:tableStyleId>{5940675A-B579-460E-94D1-54222C63F5DA}</a:tableStyleId>
              </a:tblPr>
              <a:tblGrid>
                <a:gridCol w="1616432">
                  <a:extLst>
                    <a:ext uri="{9D8B030D-6E8A-4147-A177-3AD203B41FA5}">
                      <a16:colId xmlns:a16="http://schemas.microsoft.com/office/drawing/2014/main" xmlns="" val="20000"/>
                    </a:ext>
                  </a:extLst>
                </a:gridCol>
                <a:gridCol w="5771110">
                  <a:extLst>
                    <a:ext uri="{9D8B030D-6E8A-4147-A177-3AD203B41FA5}">
                      <a16:colId xmlns:a16="http://schemas.microsoft.com/office/drawing/2014/main" xmlns="" val="20001"/>
                    </a:ext>
                  </a:extLst>
                </a:gridCol>
              </a:tblGrid>
              <a:tr h="280240">
                <a:tc>
                  <a:txBody>
                    <a:bodyPr/>
                    <a:lstStyle/>
                    <a:p>
                      <a:pPr algn="ctr">
                        <a:spcAft>
                          <a:spcPts val="0"/>
                        </a:spcAft>
                      </a:pPr>
                      <a:r>
                        <a:rPr lang="zh-TW" sz="1600" kern="100" dirty="0">
                          <a:effectLst/>
                          <a:latin typeface="標楷體" panose="03000509000000000000" pitchFamily="65" charset="-120"/>
                          <a:ea typeface="標楷體" panose="03000509000000000000" pitchFamily="65" charset="-120"/>
                        </a:rPr>
                        <a:t>單元名稱</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zh-TW" sz="1600" kern="100">
                          <a:effectLst/>
                          <a:latin typeface="標楷體" panose="03000509000000000000" pitchFamily="65" charset="-120"/>
                          <a:ea typeface="標楷體" panose="03000509000000000000" pitchFamily="65" charset="-120"/>
                        </a:rPr>
                        <a:t>春天來了</a:t>
                      </a:r>
                      <a:endParaRPr lang="zh-TW" sz="16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extLst>
                  <a:ext uri="{0D108BD9-81ED-4DB2-BD59-A6C34878D82A}">
                    <a16:rowId xmlns:a16="http://schemas.microsoft.com/office/drawing/2014/main" xmlns="" val="10000"/>
                  </a:ext>
                </a:extLst>
              </a:tr>
              <a:tr h="327410">
                <a:tc>
                  <a:txBody>
                    <a:bodyPr/>
                    <a:lstStyle/>
                    <a:p>
                      <a:pPr algn="ctr">
                        <a:spcAft>
                          <a:spcPts val="0"/>
                        </a:spcAft>
                      </a:pPr>
                      <a:r>
                        <a:rPr lang="zh-TW" sz="1600" kern="100" dirty="0">
                          <a:effectLst/>
                          <a:latin typeface="標楷體" panose="03000509000000000000" pitchFamily="65" charset="-120"/>
                          <a:ea typeface="標楷體" panose="03000509000000000000" pitchFamily="65" charset="-120"/>
                        </a:rPr>
                        <a:t>調整原則</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zh-TW" sz="1600" kern="100">
                          <a:effectLst/>
                          <a:latin typeface="標楷體" panose="03000509000000000000" pitchFamily="65" charset="-120"/>
                          <a:ea typeface="標楷體" panose="03000509000000000000" pitchFamily="65" charset="-120"/>
                        </a:rPr>
                        <a:t>○簡化 ●減量 ○分解 ○替代 ○重整 ○加深 ○加廣 ○濃縮</a:t>
                      </a:r>
                      <a:endParaRPr lang="zh-TW" sz="16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extLst>
                  <a:ext uri="{0D108BD9-81ED-4DB2-BD59-A6C34878D82A}">
                    <a16:rowId xmlns:a16="http://schemas.microsoft.com/office/drawing/2014/main" xmlns="" val="10001"/>
                  </a:ext>
                </a:extLst>
              </a:tr>
              <a:tr h="280240">
                <a:tc>
                  <a:txBody>
                    <a:bodyPr/>
                    <a:lstStyle/>
                    <a:p>
                      <a:pPr algn="ctr">
                        <a:spcAft>
                          <a:spcPts val="0"/>
                        </a:spcAft>
                      </a:pPr>
                      <a:r>
                        <a:rPr lang="zh-TW" sz="1600" kern="100" dirty="0">
                          <a:effectLst/>
                          <a:latin typeface="標楷體" panose="03000509000000000000" pitchFamily="65" charset="-120"/>
                          <a:ea typeface="標楷體" panose="03000509000000000000" pitchFamily="65" charset="-120"/>
                        </a:rPr>
                        <a:t>學習表現</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en-US" sz="1600" kern="100" dirty="0">
                          <a:effectLst/>
                          <a:latin typeface="標楷體" panose="03000509000000000000" pitchFamily="65" charset="-120"/>
                          <a:ea typeface="標楷體" panose="03000509000000000000" pitchFamily="65" charset="-120"/>
                        </a:rPr>
                        <a:t>Ab-</a:t>
                      </a:r>
                      <a:r>
                        <a:rPr lang="zh-TW" sz="1600" kern="100" dirty="0">
                          <a:effectLst/>
                          <a:latin typeface="標楷體" panose="03000509000000000000" pitchFamily="65" charset="-120"/>
                          <a:ea typeface="標楷體" panose="03000509000000000000" pitchFamily="65" charset="-120"/>
                        </a:rPr>
                        <a:t>Ⅱ</a:t>
                      </a:r>
                      <a:r>
                        <a:rPr lang="en-US" sz="1600" kern="100" dirty="0">
                          <a:effectLst/>
                          <a:latin typeface="標楷體" panose="03000509000000000000" pitchFamily="65" charset="-120"/>
                          <a:ea typeface="標楷體" panose="03000509000000000000" pitchFamily="65" charset="-120"/>
                        </a:rPr>
                        <a:t>-2 1200</a:t>
                      </a:r>
                      <a:r>
                        <a:rPr lang="zh-TW" sz="1600" kern="100" dirty="0">
                          <a:effectLst/>
                          <a:latin typeface="標楷體" panose="03000509000000000000" pitchFamily="65" charset="-120"/>
                          <a:ea typeface="標楷體" panose="03000509000000000000" pitchFamily="65" charset="-120"/>
                        </a:rPr>
                        <a:t>個常用字的使用</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extLst>
                  <a:ext uri="{0D108BD9-81ED-4DB2-BD59-A6C34878D82A}">
                    <a16:rowId xmlns:a16="http://schemas.microsoft.com/office/drawing/2014/main" xmlns="" val="10002"/>
                  </a:ext>
                </a:extLst>
              </a:tr>
              <a:tr h="280240">
                <a:tc>
                  <a:txBody>
                    <a:bodyPr/>
                    <a:lstStyle/>
                    <a:p>
                      <a:pPr algn="ctr">
                        <a:spcAft>
                          <a:spcPts val="0"/>
                        </a:spcAft>
                      </a:pPr>
                      <a:r>
                        <a:rPr lang="zh-TW" sz="1600" kern="100" dirty="0">
                          <a:effectLst/>
                          <a:latin typeface="標楷體" panose="03000509000000000000" pitchFamily="65" charset="-120"/>
                          <a:ea typeface="標楷體" panose="03000509000000000000" pitchFamily="65" charset="-120"/>
                        </a:rPr>
                        <a:t>調整後學習表現</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en-US" sz="1600" kern="100" dirty="0">
                          <a:effectLst/>
                          <a:latin typeface="標楷體" panose="03000509000000000000" pitchFamily="65" charset="-120"/>
                          <a:ea typeface="標楷體" panose="03000509000000000000" pitchFamily="65" charset="-120"/>
                        </a:rPr>
                        <a:t>500</a:t>
                      </a:r>
                      <a:r>
                        <a:rPr lang="zh-TW" sz="1600" kern="100" dirty="0">
                          <a:effectLst/>
                          <a:latin typeface="標楷體" panose="03000509000000000000" pitchFamily="65" charset="-120"/>
                          <a:ea typeface="標楷體" panose="03000509000000000000" pitchFamily="65" charset="-120"/>
                        </a:rPr>
                        <a:t>個常用字的使用</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667683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角三角形 4"/>
          <p:cNvSpPr/>
          <p:nvPr/>
        </p:nvSpPr>
        <p:spPr>
          <a:xfrm rot="5400000">
            <a:off x="673805" y="435836"/>
            <a:ext cx="1350000" cy="1350000"/>
          </a:xfrm>
          <a:prstGeom prst="rtTriangle">
            <a:avLst/>
          </a:prstGeom>
          <a:solidFill>
            <a:schemeClr val="accent5">
              <a:lumMod val="20000"/>
              <a:lumOff val="8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zh-TW" altLang="en-US" sz="3000" b="1" dirty="0">
                <a:solidFill>
                  <a:srgbClr val="002060"/>
                </a:solidFill>
                <a:latin typeface="標楷體" pitchFamily="65" charset="-120"/>
                <a:ea typeface="標楷體" pitchFamily="65" charset="-120"/>
              </a:rPr>
              <a:t>分解</a:t>
            </a:r>
          </a:p>
        </p:txBody>
      </p:sp>
      <p:graphicFrame>
        <p:nvGraphicFramePr>
          <p:cNvPr id="3" name="表格 2"/>
          <p:cNvGraphicFramePr>
            <a:graphicFrameLocks noGrp="1"/>
          </p:cNvGraphicFramePr>
          <p:nvPr>
            <p:extLst>
              <p:ext uri="{D42A27DB-BD31-4B8C-83A1-F6EECF244321}">
                <p14:modId xmlns:p14="http://schemas.microsoft.com/office/powerpoint/2010/main" val="1556246877"/>
              </p:ext>
            </p:extLst>
          </p:nvPr>
        </p:nvGraphicFramePr>
        <p:xfrm>
          <a:off x="1348805" y="1768908"/>
          <a:ext cx="7413300" cy="4589068"/>
        </p:xfrm>
        <a:graphic>
          <a:graphicData uri="http://schemas.openxmlformats.org/drawingml/2006/table">
            <a:tbl>
              <a:tblPr firstRow="1" bandRow="1">
                <a:tableStyleId>{2D5ABB26-0587-4C30-8999-92F81FD0307C}</a:tableStyleId>
              </a:tblPr>
              <a:tblGrid>
                <a:gridCol w="3530380">
                  <a:extLst>
                    <a:ext uri="{9D8B030D-6E8A-4147-A177-3AD203B41FA5}">
                      <a16:colId xmlns:a16="http://schemas.microsoft.com/office/drawing/2014/main" xmlns="" val="20000"/>
                    </a:ext>
                  </a:extLst>
                </a:gridCol>
                <a:gridCol w="3882920">
                  <a:extLst>
                    <a:ext uri="{9D8B030D-6E8A-4147-A177-3AD203B41FA5}">
                      <a16:colId xmlns:a16="http://schemas.microsoft.com/office/drawing/2014/main" xmlns="" val="20001"/>
                    </a:ext>
                  </a:extLst>
                </a:gridCol>
              </a:tblGrid>
              <a:tr h="347958">
                <a:tc>
                  <a:txBody>
                    <a:bodyPr/>
                    <a:lstStyle/>
                    <a:p>
                      <a:pPr algn="ctr"/>
                      <a:r>
                        <a:rPr lang="zh-TW" altLang="en-US" sz="1400" dirty="0">
                          <a:solidFill>
                            <a:schemeClr val="bg1"/>
                          </a:solidFill>
                          <a:latin typeface="標楷體" panose="03000509000000000000" pitchFamily="65" charset="-120"/>
                          <a:ea typeface="標楷體" panose="03000509000000000000" pitchFamily="65" charset="-120"/>
                        </a:rPr>
                        <a:t>原學習內容</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zh-TW" altLang="en-US" sz="1400" dirty="0">
                          <a:latin typeface="標楷體" panose="03000509000000000000" pitchFamily="65" charset="-120"/>
                          <a:ea typeface="標楷體" panose="03000509000000000000" pitchFamily="65" charset="-120"/>
                        </a:rPr>
                        <a:t>分解後</a:t>
                      </a:r>
                      <a:r>
                        <a:rPr lang="zh-TW" altLang="en-US" sz="1400" dirty="0">
                          <a:solidFill>
                            <a:schemeClr val="tx1"/>
                          </a:solidFill>
                          <a:latin typeface="標楷體" panose="03000509000000000000" pitchFamily="65" charset="-120"/>
                          <a:ea typeface="標楷體" panose="03000509000000000000" pitchFamily="65" charset="-120"/>
                        </a:rPr>
                        <a:t>學習內容</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0"/>
                  </a:ext>
                </a:extLst>
              </a:tr>
              <a:tr h="4241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400" kern="1200" dirty="0">
                        <a:solidFill>
                          <a:schemeClr val="tx1"/>
                        </a:solidFill>
                        <a:effectLst/>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400" kern="1200" dirty="0">
                        <a:solidFill>
                          <a:schemeClr val="tx1"/>
                        </a:solidFill>
                        <a:effectLst/>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pic>
        <p:nvPicPr>
          <p:cNvPr id="8" name="圖片 7"/>
          <p:cNvPicPr>
            <a:picLocks noChangeAspect="1"/>
          </p:cNvPicPr>
          <p:nvPr/>
        </p:nvPicPr>
        <p:blipFill>
          <a:blip r:embed="rId2"/>
          <a:stretch>
            <a:fillRect/>
          </a:stretch>
        </p:blipFill>
        <p:spPr>
          <a:xfrm>
            <a:off x="1865066" y="2487030"/>
            <a:ext cx="2772308" cy="3594709"/>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2700022955"/>
              </p:ext>
            </p:extLst>
          </p:nvPr>
        </p:nvGraphicFramePr>
        <p:xfrm>
          <a:off x="2023805" y="414135"/>
          <a:ext cx="6531895" cy="1062726"/>
        </p:xfrm>
        <a:graphic>
          <a:graphicData uri="http://schemas.openxmlformats.org/drawingml/2006/table">
            <a:tbl>
              <a:tblPr firstRow="1" firstCol="1" bandRow="1">
                <a:tableStyleId>{5940675A-B579-460E-94D1-54222C63F5DA}</a:tableStyleId>
              </a:tblPr>
              <a:tblGrid>
                <a:gridCol w="1467550">
                  <a:extLst>
                    <a:ext uri="{9D8B030D-6E8A-4147-A177-3AD203B41FA5}">
                      <a16:colId xmlns:a16="http://schemas.microsoft.com/office/drawing/2014/main" xmlns="" val="20000"/>
                    </a:ext>
                  </a:extLst>
                </a:gridCol>
                <a:gridCol w="5064345">
                  <a:extLst>
                    <a:ext uri="{9D8B030D-6E8A-4147-A177-3AD203B41FA5}">
                      <a16:colId xmlns:a16="http://schemas.microsoft.com/office/drawing/2014/main" xmlns="" val="20001"/>
                    </a:ext>
                  </a:extLst>
                </a:gridCol>
              </a:tblGrid>
              <a:tr h="254953">
                <a:tc>
                  <a:txBody>
                    <a:bodyPr/>
                    <a:lstStyle/>
                    <a:p>
                      <a:pPr algn="ctr">
                        <a:spcAft>
                          <a:spcPts val="0"/>
                        </a:spcAft>
                      </a:pPr>
                      <a:r>
                        <a:rPr lang="zh-TW" sz="1400" kern="100" dirty="0">
                          <a:effectLst/>
                          <a:latin typeface="標楷體" panose="03000509000000000000" pitchFamily="65" charset="-120"/>
                          <a:ea typeface="標楷體" panose="03000509000000000000" pitchFamily="65" charset="-120"/>
                        </a:rPr>
                        <a:t>單元名稱</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zh-TW" sz="1400" kern="100" dirty="0">
                          <a:effectLst/>
                          <a:latin typeface="標楷體" panose="03000509000000000000" pitchFamily="65" charset="-120"/>
                          <a:ea typeface="標楷體" panose="03000509000000000000" pitchFamily="65" charset="-120"/>
                        </a:rPr>
                        <a:t>幫助他人真快樂</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extLst>
                  <a:ext uri="{0D108BD9-81ED-4DB2-BD59-A6C34878D82A}">
                    <a16:rowId xmlns:a16="http://schemas.microsoft.com/office/drawing/2014/main" xmlns="" val="10000"/>
                  </a:ext>
                </a:extLst>
              </a:tr>
              <a:tr h="297867">
                <a:tc>
                  <a:txBody>
                    <a:bodyPr/>
                    <a:lstStyle/>
                    <a:p>
                      <a:pPr algn="ctr">
                        <a:spcAft>
                          <a:spcPts val="0"/>
                        </a:spcAft>
                      </a:pPr>
                      <a:r>
                        <a:rPr lang="zh-TW" sz="1400" kern="100" dirty="0">
                          <a:effectLst/>
                          <a:latin typeface="標楷體" panose="03000509000000000000" pitchFamily="65" charset="-120"/>
                          <a:ea typeface="標楷體" panose="03000509000000000000" pitchFamily="65" charset="-120"/>
                        </a:rPr>
                        <a:t>調整原則</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zh-TW" sz="1400" kern="100" dirty="0">
                          <a:effectLst/>
                          <a:latin typeface="標楷體" panose="03000509000000000000" pitchFamily="65" charset="-120"/>
                          <a:ea typeface="標楷體" panose="03000509000000000000" pitchFamily="65" charset="-120"/>
                        </a:rPr>
                        <a:t>○簡化 ○減量 ●分解 ○替代 ○重整 ○加深 ○加廣 ○濃縮</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extLst>
                  <a:ext uri="{0D108BD9-81ED-4DB2-BD59-A6C34878D82A}">
                    <a16:rowId xmlns:a16="http://schemas.microsoft.com/office/drawing/2014/main" xmlns="" val="10001"/>
                  </a:ext>
                </a:extLst>
              </a:tr>
              <a:tr h="254953">
                <a:tc>
                  <a:txBody>
                    <a:bodyPr/>
                    <a:lstStyle/>
                    <a:p>
                      <a:pPr algn="ctr">
                        <a:spcAft>
                          <a:spcPts val="0"/>
                        </a:spcAft>
                      </a:pPr>
                      <a:r>
                        <a:rPr lang="zh-TW" sz="1400" kern="100" dirty="0">
                          <a:effectLst/>
                          <a:latin typeface="標楷體" panose="03000509000000000000" pitchFamily="65" charset="-120"/>
                          <a:ea typeface="標楷體" panose="03000509000000000000" pitchFamily="65" charset="-120"/>
                        </a:rPr>
                        <a:t>學習表現</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en-US" sz="1400" kern="100" dirty="0">
                          <a:effectLst/>
                          <a:latin typeface="標楷體" panose="03000509000000000000" pitchFamily="65" charset="-120"/>
                          <a:ea typeface="標楷體" panose="03000509000000000000" pitchFamily="65" charset="-120"/>
                        </a:rPr>
                        <a:t>6-I-4 </a:t>
                      </a:r>
                      <a:r>
                        <a:rPr lang="zh-TW" sz="1400" kern="100" dirty="0">
                          <a:effectLst/>
                          <a:latin typeface="標楷體" panose="03000509000000000000" pitchFamily="65" charset="-120"/>
                          <a:ea typeface="標楷體" panose="03000509000000000000" pitchFamily="65" charset="-120"/>
                        </a:rPr>
                        <a:t>使用仿寫、接寫等技巧寫作</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extLst>
                  <a:ext uri="{0D108BD9-81ED-4DB2-BD59-A6C34878D82A}">
                    <a16:rowId xmlns:a16="http://schemas.microsoft.com/office/drawing/2014/main" xmlns="" val="10002"/>
                  </a:ext>
                </a:extLst>
              </a:tr>
              <a:tr h="254953">
                <a:tc>
                  <a:txBody>
                    <a:bodyPr/>
                    <a:lstStyle/>
                    <a:p>
                      <a:pPr algn="ctr">
                        <a:spcAft>
                          <a:spcPts val="0"/>
                        </a:spcAft>
                      </a:pPr>
                      <a:r>
                        <a:rPr lang="zh-TW" sz="1400" kern="100" dirty="0">
                          <a:effectLst/>
                          <a:latin typeface="標楷體" panose="03000509000000000000" pitchFamily="65" charset="-120"/>
                          <a:ea typeface="標楷體" panose="03000509000000000000" pitchFamily="65" charset="-120"/>
                        </a:rPr>
                        <a:t>調整後學習表現</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en-US" altLang="zh-TW" sz="1400" kern="100" dirty="0">
                          <a:effectLst/>
                          <a:latin typeface="標楷體" panose="03000509000000000000" pitchFamily="65" charset="-120"/>
                          <a:ea typeface="標楷體" panose="03000509000000000000" pitchFamily="65" charset="-120"/>
                        </a:rPr>
                        <a:t>6-I-4-1</a:t>
                      </a:r>
                      <a:r>
                        <a:rPr lang="zh-TW" altLang="en-US" sz="1400" kern="100" dirty="0">
                          <a:effectLst/>
                          <a:latin typeface="標楷體" panose="03000509000000000000" pitchFamily="65" charset="-120"/>
                          <a:ea typeface="標楷體" panose="03000509000000000000" pitchFamily="65" charset="-120"/>
                        </a:rPr>
                        <a:t> </a:t>
                      </a:r>
                      <a:r>
                        <a:rPr lang="zh-TW" sz="1400" kern="100" dirty="0">
                          <a:effectLst/>
                          <a:latin typeface="標楷體" panose="03000509000000000000" pitchFamily="65" charset="-120"/>
                          <a:ea typeface="標楷體" panose="03000509000000000000" pitchFamily="65" charset="-120"/>
                        </a:rPr>
                        <a:t>使用仿寫技巧寫作、</a:t>
                      </a:r>
                      <a:r>
                        <a:rPr lang="en-US" altLang="zh-TW" sz="1400" kern="100" dirty="0">
                          <a:effectLst/>
                          <a:latin typeface="標楷體" panose="03000509000000000000" pitchFamily="65" charset="-120"/>
                          <a:ea typeface="標楷體" panose="03000509000000000000" pitchFamily="65" charset="-120"/>
                        </a:rPr>
                        <a:t>6-I-4-2</a:t>
                      </a:r>
                      <a:r>
                        <a:rPr lang="zh-TW" altLang="en-US" sz="1400" kern="100" dirty="0">
                          <a:effectLst/>
                          <a:latin typeface="標楷體" panose="03000509000000000000" pitchFamily="65" charset="-120"/>
                          <a:ea typeface="標楷體" panose="03000509000000000000" pitchFamily="65" charset="-120"/>
                        </a:rPr>
                        <a:t> </a:t>
                      </a:r>
                      <a:r>
                        <a:rPr lang="zh-TW" sz="1400" kern="100" dirty="0">
                          <a:effectLst/>
                          <a:latin typeface="標楷體" panose="03000509000000000000" pitchFamily="65" charset="-120"/>
                          <a:ea typeface="標楷體" panose="03000509000000000000" pitchFamily="65" charset="-120"/>
                        </a:rPr>
                        <a:t>使用接寫技巧寫作</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extLst>
                  <a:ext uri="{0D108BD9-81ED-4DB2-BD59-A6C34878D82A}">
                    <a16:rowId xmlns:a16="http://schemas.microsoft.com/office/drawing/2014/main" xmlns="" val="10003"/>
                  </a:ext>
                </a:extLst>
              </a:tr>
            </a:tbl>
          </a:graphicData>
        </a:graphic>
      </p:graphicFrame>
      <p:sp>
        <p:nvSpPr>
          <p:cNvPr id="4" name="Rectangle 1"/>
          <p:cNvSpPr>
            <a:spLocks noChangeArrowheads="1"/>
          </p:cNvSpPr>
          <p:nvPr/>
        </p:nvSpPr>
        <p:spPr bwMode="auto">
          <a:xfrm>
            <a:off x="1348805" y="6463112"/>
            <a:ext cx="6265490"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lvl="0" eaLnBrk="0" fontAlgn="base" hangingPunct="0">
              <a:spcBef>
                <a:spcPct val="0"/>
              </a:spcBef>
              <a:spcAft>
                <a:spcPct val="0"/>
              </a:spcAft>
            </a:pPr>
            <a:r>
              <a:rPr lang="zh-TW" altLang="en-US" sz="900" dirty="0">
                <a:latin typeface="Calibri" panose="020F0502020204030204" pitchFamily="34" charset="0"/>
                <a:ea typeface="新細明體" panose="02020500000000000000" pitchFamily="18" charset="-120"/>
                <a:cs typeface="Times New Roman" panose="02020603050405020304" pitchFamily="18" charset="0"/>
              </a:rPr>
              <a:t>資料來源：</a:t>
            </a:r>
            <a:r>
              <a:rPr lang="en-US" altLang="zh-TW" sz="900" dirty="0">
                <a:latin typeface="Calibri" panose="020F0502020204030204" pitchFamily="34" charset="0"/>
                <a:cs typeface="Times New Roman" panose="02020603050405020304" pitchFamily="18" charset="0"/>
              </a:rPr>
              <a:t>https://contents.dale.nthu.edu.tw/index.php</a:t>
            </a:r>
            <a:endParaRPr lang="zh-TW" altLang="en-US" sz="1350" dirty="0"/>
          </a:p>
        </p:txBody>
      </p:sp>
      <p:pic>
        <p:nvPicPr>
          <p:cNvPr id="7" name="圖片 6"/>
          <p:cNvPicPr>
            <a:picLocks noChangeAspect="1"/>
          </p:cNvPicPr>
          <p:nvPr/>
        </p:nvPicPr>
        <p:blipFill>
          <a:blip r:embed="rId3"/>
          <a:stretch>
            <a:fillRect/>
          </a:stretch>
        </p:blipFill>
        <p:spPr>
          <a:xfrm>
            <a:off x="5184137" y="2742100"/>
            <a:ext cx="3371563" cy="3362519"/>
          </a:xfrm>
          <a:prstGeom prst="rect">
            <a:avLst/>
          </a:prstGeom>
        </p:spPr>
      </p:pic>
      <p:grpSp>
        <p:nvGrpSpPr>
          <p:cNvPr id="11" name="群組 10"/>
          <p:cNvGrpSpPr/>
          <p:nvPr/>
        </p:nvGrpSpPr>
        <p:grpSpPr>
          <a:xfrm>
            <a:off x="6882183" y="1991562"/>
            <a:ext cx="998490" cy="356346"/>
            <a:chOff x="6647268" y="1954305"/>
            <a:chExt cx="2088776" cy="1030941"/>
          </a:xfrm>
        </p:grpSpPr>
        <p:sp>
          <p:nvSpPr>
            <p:cNvPr id="12" name="雲朵形圖說文字 11"/>
            <p:cNvSpPr/>
            <p:nvPr/>
          </p:nvSpPr>
          <p:spPr>
            <a:xfrm rot="265619">
              <a:off x="6647268" y="1954305"/>
              <a:ext cx="2088776" cy="1030941"/>
            </a:xfrm>
            <a:prstGeom prst="cloudCallout">
              <a:avLst>
                <a:gd name="adj1" fmla="val -47442"/>
                <a:gd name="adj2" fmla="val 55543"/>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sz="1350"/>
            </a:p>
          </p:txBody>
        </p:sp>
        <p:sp>
          <p:nvSpPr>
            <p:cNvPr id="13" name="文字方塊 12"/>
            <p:cNvSpPr txBox="1"/>
            <p:nvPr/>
          </p:nvSpPr>
          <p:spPr>
            <a:xfrm>
              <a:off x="6947586" y="2146609"/>
              <a:ext cx="1488142" cy="734602"/>
            </a:xfrm>
            <a:prstGeom prst="rect">
              <a:avLst/>
            </a:prstGeom>
            <a:noFill/>
          </p:spPr>
          <p:txBody>
            <a:bodyPr wrap="square" rtlCol="0">
              <a:spAutoFit/>
            </a:bodyPr>
            <a:lstStyle/>
            <a:p>
              <a:pPr algn="ctr"/>
              <a:r>
                <a:rPr lang="zh-TW" altLang="en-US" sz="1050" b="1" dirty="0"/>
                <a:t>仿寫</a:t>
              </a:r>
            </a:p>
          </p:txBody>
        </p:sp>
      </p:grpSp>
      <p:grpSp>
        <p:nvGrpSpPr>
          <p:cNvPr id="15" name="群組 14"/>
          <p:cNvGrpSpPr/>
          <p:nvPr/>
        </p:nvGrpSpPr>
        <p:grpSpPr>
          <a:xfrm>
            <a:off x="4493814" y="2040290"/>
            <a:ext cx="998490" cy="356346"/>
            <a:chOff x="6647268" y="1954305"/>
            <a:chExt cx="2088776" cy="1030941"/>
          </a:xfrm>
        </p:grpSpPr>
        <p:sp>
          <p:nvSpPr>
            <p:cNvPr id="16" name="雲朵形圖說文字 15"/>
            <p:cNvSpPr/>
            <p:nvPr/>
          </p:nvSpPr>
          <p:spPr>
            <a:xfrm rot="21334381" flipH="1">
              <a:off x="6647268" y="1954305"/>
              <a:ext cx="2088776" cy="1030941"/>
            </a:xfrm>
            <a:prstGeom prst="cloudCallout">
              <a:avLst>
                <a:gd name="adj1" fmla="val -47442"/>
                <a:gd name="adj2" fmla="val 55543"/>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sz="1350"/>
            </a:p>
          </p:txBody>
        </p:sp>
        <p:sp>
          <p:nvSpPr>
            <p:cNvPr id="17" name="文字方塊 16"/>
            <p:cNvSpPr txBox="1"/>
            <p:nvPr/>
          </p:nvSpPr>
          <p:spPr>
            <a:xfrm>
              <a:off x="6947586" y="2146609"/>
              <a:ext cx="1488142" cy="734602"/>
            </a:xfrm>
            <a:prstGeom prst="rect">
              <a:avLst/>
            </a:prstGeom>
            <a:noFill/>
          </p:spPr>
          <p:txBody>
            <a:bodyPr wrap="square" rtlCol="0">
              <a:spAutoFit/>
            </a:bodyPr>
            <a:lstStyle/>
            <a:p>
              <a:pPr algn="ctr"/>
              <a:r>
                <a:rPr lang="zh-TW" altLang="en-US" sz="1050" b="1" dirty="0"/>
                <a:t>接寫</a:t>
              </a:r>
            </a:p>
          </p:txBody>
        </p:sp>
      </p:grpSp>
    </p:spTree>
    <p:extLst>
      <p:ext uri="{BB962C8B-B14F-4D97-AF65-F5344CB8AC3E}">
        <p14:creationId xmlns:p14="http://schemas.microsoft.com/office/powerpoint/2010/main" val="1803356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表格 19"/>
          <p:cNvGraphicFramePr>
            <a:graphicFrameLocks noGrp="1"/>
          </p:cNvGraphicFramePr>
          <p:nvPr>
            <p:extLst>
              <p:ext uri="{D42A27DB-BD31-4B8C-83A1-F6EECF244321}">
                <p14:modId xmlns:p14="http://schemas.microsoft.com/office/powerpoint/2010/main" val="881188044"/>
              </p:ext>
            </p:extLst>
          </p:nvPr>
        </p:nvGraphicFramePr>
        <p:xfrm>
          <a:off x="1608881" y="1943667"/>
          <a:ext cx="7164729" cy="1982817"/>
        </p:xfrm>
        <a:graphic>
          <a:graphicData uri="http://schemas.openxmlformats.org/drawingml/2006/table">
            <a:tbl>
              <a:tblPr firstRow="1" bandRow="1">
                <a:tableStyleId>{2D5ABB26-0587-4C30-8999-92F81FD0307C}</a:tableStyleId>
              </a:tblPr>
              <a:tblGrid>
                <a:gridCol w="7164729">
                  <a:extLst>
                    <a:ext uri="{9D8B030D-6E8A-4147-A177-3AD203B41FA5}">
                      <a16:colId xmlns:a16="http://schemas.microsoft.com/office/drawing/2014/main" xmlns="" val="20000"/>
                    </a:ext>
                  </a:extLst>
                </a:gridCol>
              </a:tblGrid>
              <a:tr h="295211">
                <a:tc>
                  <a:txBody>
                    <a:bodyPr/>
                    <a:lstStyle/>
                    <a:p>
                      <a:pPr algn="ctr"/>
                      <a:r>
                        <a:rPr lang="zh-TW" altLang="en-US" sz="1400" dirty="0">
                          <a:solidFill>
                            <a:schemeClr val="bg1"/>
                          </a:solidFill>
                          <a:latin typeface="標楷體" panose="03000509000000000000" pitchFamily="65" charset="-120"/>
                          <a:ea typeface="標楷體" panose="03000509000000000000" pitchFamily="65" charset="-120"/>
                        </a:rPr>
                        <a:t>原學習內容</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xmlns="" val="10000"/>
                  </a:ext>
                </a:extLst>
              </a:tr>
              <a:tr h="16876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400" kern="1200" dirty="0">
                        <a:solidFill>
                          <a:schemeClr val="tx1"/>
                        </a:solidFill>
                        <a:effectLst/>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aphicFrame>
        <p:nvGraphicFramePr>
          <p:cNvPr id="21" name="表格 20"/>
          <p:cNvGraphicFramePr>
            <a:graphicFrameLocks noGrp="1"/>
          </p:cNvGraphicFramePr>
          <p:nvPr>
            <p:extLst>
              <p:ext uri="{D42A27DB-BD31-4B8C-83A1-F6EECF244321}">
                <p14:modId xmlns:p14="http://schemas.microsoft.com/office/powerpoint/2010/main" val="1668455902"/>
              </p:ext>
            </p:extLst>
          </p:nvPr>
        </p:nvGraphicFramePr>
        <p:xfrm>
          <a:off x="1608881" y="4113162"/>
          <a:ext cx="7164729" cy="2218190"/>
        </p:xfrm>
        <a:graphic>
          <a:graphicData uri="http://schemas.openxmlformats.org/drawingml/2006/table">
            <a:tbl>
              <a:tblPr firstRow="1" bandRow="1">
                <a:tableStyleId>{2D5ABB26-0587-4C30-8999-92F81FD0307C}</a:tableStyleId>
              </a:tblPr>
              <a:tblGrid>
                <a:gridCol w="7164729">
                  <a:extLst>
                    <a:ext uri="{9D8B030D-6E8A-4147-A177-3AD203B41FA5}">
                      <a16:colId xmlns:a16="http://schemas.microsoft.com/office/drawing/2014/main" xmlns="" val="20000"/>
                    </a:ext>
                  </a:extLst>
                </a:gridCol>
              </a:tblGrid>
              <a:tr h="243033">
                <a:tc>
                  <a:txBody>
                    <a:bodyPr/>
                    <a:lstStyle/>
                    <a:p>
                      <a:pPr algn="ctr"/>
                      <a:r>
                        <a:rPr lang="zh-TW" altLang="en-US" sz="1400" dirty="0">
                          <a:latin typeface="標楷體" panose="03000509000000000000" pitchFamily="65" charset="-120"/>
                          <a:ea typeface="標楷體" panose="03000509000000000000" pitchFamily="65" charset="-120"/>
                        </a:rPr>
                        <a:t>替代後</a:t>
                      </a:r>
                      <a:r>
                        <a:rPr lang="zh-TW" altLang="en-US" sz="1400" dirty="0">
                          <a:solidFill>
                            <a:schemeClr val="tx1"/>
                          </a:solidFill>
                          <a:latin typeface="標楷體" panose="03000509000000000000" pitchFamily="65" charset="-120"/>
                          <a:ea typeface="標楷體" panose="03000509000000000000" pitchFamily="65" charset="-120"/>
                        </a:rPr>
                        <a:t>學習內容</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0"/>
                  </a:ext>
                </a:extLst>
              </a:tr>
              <a:tr h="19362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400" kern="1200" dirty="0">
                        <a:solidFill>
                          <a:schemeClr val="tx1"/>
                        </a:solidFill>
                        <a:effectLst/>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5" name="直角三角形 4"/>
          <p:cNvSpPr/>
          <p:nvPr/>
        </p:nvSpPr>
        <p:spPr>
          <a:xfrm rot="5400000">
            <a:off x="759911" y="479842"/>
            <a:ext cx="1350000" cy="1350000"/>
          </a:xfrm>
          <a:prstGeom prst="rtTriangle">
            <a:avLst/>
          </a:prstGeom>
          <a:solidFill>
            <a:schemeClr val="accent5">
              <a:lumMod val="20000"/>
              <a:lumOff val="8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zh-TW" altLang="en-US" sz="3000" b="1" dirty="0">
                <a:solidFill>
                  <a:srgbClr val="002060"/>
                </a:solidFill>
                <a:latin typeface="標楷體" pitchFamily="65" charset="-120"/>
                <a:ea typeface="標楷體" pitchFamily="65" charset="-120"/>
              </a:rPr>
              <a:t>替代</a:t>
            </a:r>
          </a:p>
        </p:txBody>
      </p:sp>
      <p:pic>
        <p:nvPicPr>
          <p:cNvPr id="6" name="圖片 5">
            <a:hlinkClick r:id="rId3"/>
          </p:cNvPr>
          <p:cNvPicPr>
            <a:picLocks noChangeAspect="1"/>
          </p:cNvPicPr>
          <p:nvPr/>
        </p:nvPicPr>
        <p:blipFill>
          <a:blip r:embed="rId4"/>
          <a:stretch>
            <a:fillRect/>
          </a:stretch>
        </p:blipFill>
        <p:spPr>
          <a:xfrm>
            <a:off x="1909823" y="4370823"/>
            <a:ext cx="6539695" cy="1985932"/>
          </a:xfrm>
          <a:prstGeom prst="rect">
            <a:avLst/>
          </a:prstGeom>
        </p:spPr>
      </p:pic>
      <p:pic>
        <p:nvPicPr>
          <p:cNvPr id="8" name="圖片 7"/>
          <p:cNvPicPr>
            <a:picLocks noChangeAspect="1"/>
          </p:cNvPicPr>
          <p:nvPr/>
        </p:nvPicPr>
        <p:blipFill>
          <a:blip r:embed="rId5"/>
          <a:stretch>
            <a:fillRect/>
          </a:stretch>
        </p:blipFill>
        <p:spPr>
          <a:xfrm>
            <a:off x="1909824" y="2246116"/>
            <a:ext cx="6447098" cy="1583258"/>
          </a:xfrm>
          <a:prstGeom prst="rect">
            <a:avLst/>
          </a:prstGeom>
        </p:spPr>
      </p:pic>
      <p:grpSp>
        <p:nvGrpSpPr>
          <p:cNvPr id="2" name="群組 1"/>
          <p:cNvGrpSpPr/>
          <p:nvPr/>
        </p:nvGrpSpPr>
        <p:grpSpPr>
          <a:xfrm>
            <a:off x="7342136" y="1125777"/>
            <a:ext cx="1566582" cy="773206"/>
            <a:chOff x="6647268" y="1954305"/>
            <a:chExt cx="2088776" cy="1030941"/>
          </a:xfrm>
        </p:grpSpPr>
        <p:sp>
          <p:nvSpPr>
            <p:cNvPr id="11" name="雲朵形圖說文字 10"/>
            <p:cNvSpPr/>
            <p:nvPr/>
          </p:nvSpPr>
          <p:spPr>
            <a:xfrm rot="265619">
              <a:off x="6647268" y="1954305"/>
              <a:ext cx="2088776" cy="1030941"/>
            </a:xfrm>
            <a:prstGeom prst="cloudCallout">
              <a:avLst>
                <a:gd name="adj1" fmla="val -47442"/>
                <a:gd name="adj2" fmla="val 55543"/>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sz="1350"/>
            </a:p>
          </p:txBody>
        </p:sp>
        <p:sp>
          <p:nvSpPr>
            <p:cNvPr id="22" name="文字方塊 21"/>
            <p:cNvSpPr txBox="1"/>
            <p:nvPr/>
          </p:nvSpPr>
          <p:spPr>
            <a:xfrm>
              <a:off x="6947585" y="2146609"/>
              <a:ext cx="1488141" cy="677108"/>
            </a:xfrm>
            <a:prstGeom prst="rect">
              <a:avLst/>
            </a:prstGeom>
            <a:noFill/>
          </p:spPr>
          <p:txBody>
            <a:bodyPr wrap="square" rtlCol="0">
              <a:spAutoFit/>
            </a:bodyPr>
            <a:lstStyle/>
            <a:p>
              <a:pPr algn="ctr"/>
              <a:r>
                <a:rPr lang="zh-TW" altLang="en-US" sz="1350" b="1" dirty="0"/>
                <a:t>閱讀障礙者的視界</a:t>
              </a:r>
            </a:p>
          </p:txBody>
        </p:sp>
      </p:grpSp>
      <p:graphicFrame>
        <p:nvGraphicFramePr>
          <p:cNvPr id="3" name="表格 2"/>
          <p:cNvGraphicFramePr>
            <a:graphicFrameLocks noGrp="1"/>
          </p:cNvGraphicFramePr>
          <p:nvPr>
            <p:extLst>
              <p:ext uri="{D42A27DB-BD31-4B8C-83A1-F6EECF244321}">
                <p14:modId xmlns:p14="http://schemas.microsoft.com/office/powerpoint/2010/main" val="2801966245"/>
              </p:ext>
            </p:extLst>
          </p:nvPr>
        </p:nvGraphicFramePr>
        <p:xfrm>
          <a:off x="1608881" y="524272"/>
          <a:ext cx="7164729" cy="1374965"/>
        </p:xfrm>
        <a:graphic>
          <a:graphicData uri="http://schemas.openxmlformats.org/drawingml/2006/table">
            <a:tbl>
              <a:tblPr firstRow="1" firstCol="1" bandRow="1">
                <a:tableStyleId>{5940675A-B579-460E-94D1-54222C63F5DA}</a:tableStyleId>
              </a:tblPr>
              <a:tblGrid>
                <a:gridCol w="1296365">
                  <a:extLst>
                    <a:ext uri="{9D8B030D-6E8A-4147-A177-3AD203B41FA5}">
                      <a16:colId xmlns:a16="http://schemas.microsoft.com/office/drawing/2014/main" xmlns="" val="20000"/>
                    </a:ext>
                  </a:extLst>
                </a:gridCol>
                <a:gridCol w="5868364">
                  <a:extLst>
                    <a:ext uri="{9D8B030D-6E8A-4147-A177-3AD203B41FA5}">
                      <a16:colId xmlns:a16="http://schemas.microsoft.com/office/drawing/2014/main" xmlns="" val="20001"/>
                    </a:ext>
                  </a:extLst>
                </a:gridCol>
              </a:tblGrid>
              <a:tr h="0">
                <a:tc>
                  <a:txBody>
                    <a:bodyPr/>
                    <a:lstStyle/>
                    <a:p>
                      <a:pPr algn="ctr">
                        <a:spcAft>
                          <a:spcPts val="0"/>
                        </a:spcAft>
                      </a:pPr>
                      <a:r>
                        <a:rPr lang="zh-TW" sz="1600" kern="100" dirty="0">
                          <a:effectLst/>
                          <a:latin typeface="標楷體" panose="03000509000000000000" pitchFamily="65" charset="-120"/>
                          <a:ea typeface="標楷體" panose="03000509000000000000" pitchFamily="65" charset="-120"/>
                        </a:rPr>
                        <a:t>單元名稱</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zh-TW" sz="1600" kern="100">
                          <a:effectLst/>
                          <a:latin typeface="標楷體" panose="03000509000000000000" pitchFamily="65" charset="-120"/>
                          <a:ea typeface="標楷體" panose="03000509000000000000" pitchFamily="65" charset="-120"/>
                        </a:rPr>
                        <a:t>閱讀的樂趣</a:t>
                      </a:r>
                      <a:endParaRPr lang="zh-TW" sz="16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xmlns="" val="10000"/>
                  </a:ext>
                </a:extLst>
              </a:tr>
              <a:tr h="168593">
                <a:tc>
                  <a:txBody>
                    <a:bodyPr/>
                    <a:lstStyle/>
                    <a:p>
                      <a:pPr algn="ctr">
                        <a:spcAft>
                          <a:spcPts val="0"/>
                        </a:spcAft>
                      </a:pPr>
                      <a:r>
                        <a:rPr lang="zh-TW" sz="1600" kern="100" dirty="0">
                          <a:effectLst/>
                          <a:latin typeface="標楷體" panose="03000509000000000000" pitchFamily="65" charset="-120"/>
                          <a:ea typeface="標楷體" panose="03000509000000000000" pitchFamily="65" charset="-120"/>
                        </a:rPr>
                        <a:t>調整原則</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zh-TW" sz="1600" kern="100" dirty="0">
                          <a:effectLst/>
                          <a:latin typeface="標楷體" panose="03000509000000000000" pitchFamily="65" charset="-120"/>
                          <a:ea typeface="標楷體" panose="03000509000000000000" pitchFamily="65" charset="-120"/>
                        </a:rPr>
                        <a:t>○簡化 ○減量 ○分解 ●替代 ○重整 ○加深 ○加廣 ○濃縮</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xmlns="" val="10001"/>
                  </a:ext>
                </a:extLst>
              </a:tr>
              <a:tr h="378173">
                <a:tc>
                  <a:txBody>
                    <a:bodyPr/>
                    <a:lstStyle/>
                    <a:p>
                      <a:pPr algn="ctr">
                        <a:spcAft>
                          <a:spcPts val="0"/>
                        </a:spcAft>
                      </a:pPr>
                      <a:r>
                        <a:rPr lang="zh-TW" sz="1600" kern="100" dirty="0">
                          <a:effectLst/>
                          <a:latin typeface="標楷體" panose="03000509000000000000" pitchFamily="65" charset="-120"/>
                          <a:ea typeface="標楷體" panose="03000509000000000000" pitchFamily="65" charset="-120"/>
                        </a:rPr>
                        <a:t>學習表現</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en-US" sz="1600" kern="100" dirty="0">
                          <a:effectLst/>
                          <a:latin typeface="標楷體" panose="03000509000000000000" pitchFamily="65" charset="-120"/>
                          <a:ea typeface="標楷體" panose="03000509000000000000" pitchFamily="65" charset="-120"/>
                        </a:rPr>
                        <a:t>5-</a:t>
                      </a:r>
                      <a:r>
                        <a:rPr lang="zh-TW" sz="1600" kern="100" dirty="0">
                          <a:effectLst/>
                          <a:latin typeface="標楷體" panose="03000509000000000000" pitchFamily="65" charset="-120"/>
                          <a:ea typeface="標楷體" panose="03000509000000000000" pitchFamily="65" charset="-120"/>
                        </a:rPr>
                        <a:t>Ⅱ</a:t>
                      </a:r>
                      <a:r>
                        <a:rPr lang="en-US" sz="1600" kern="100" dirty="0">
                          <a:effectLst/>
                          <a:latin typeface="標楷體" panose="03000509000000000000" pitchFamily="65" charset="-120"/>
                          <a:ea typeface="標楷體" panose="03000509000000000000" pitchFamily="65" charset="-120"/>
                        </a:rPr>
                        <a:t>-10 </a:t>
                      </a:r>
                      <a:r>
                        <a:rPr lang="zh-TW" sz="1600" kern="100" dirty="0">
                          <a:effectLst/>
                          <a:latin typeface="標楷體" panose="03000509000000000000" pitchFamily="65" charset="-120"/>
                          <a:ea typeface="標楷體" panose="03000509000000000000" pitchFamily="65" charset="-120"/>
                        </a:rPr>
                        <a:t>透過大量閱讀，體會閱讀的樂趣</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xmlns="" val="10002"/>
                  </a:ext>
                </a:extLst>
              </a:tr>
              <a:tr h="144304">
                <a:tc>
                  <a:txBody>
                    <a:bodyPr/>
                    <a:lstStyle/>
                    <a:p>
                      <a:pPr algn="ctr">
                        <a:spcAft>
                          <a:spcPts val="0"/>
                        </a:spcAft>
                      </a:pPr>
                      <a:r>
                        <a:rPr lang="zh-TW" sz="1600" kern="100" dirty="0">
                          <a:effectLst/>
                          <a:latin typeface="標楷體" panose="03000509000000000000" pitchFamily="65" charset="-120"/>
                          <a:ea typeface="標楷體" panose="03000509000000000000" pitchFamily="65" charset="-120"/>
                        </a:rPr>
                        <a:t>調整後學習表現</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zh-TW" sz="1600" kern="100" dirty="0">
                          <a:effectLst/>
                          <a:latin typeface="標楷體" panose="03000509000000000000" pitchFamily="65" charset="-120"/>
                          <a:ea typeface="標楷體" panose="03000509000000000000" pitchFamily="65" charset="-120"/>
                        </a:rPr>
                        <a:t>透過報讀軟體大量閱讀，體會閱讀的樂趣</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xmlns="" val="10003"/>
                  </a:ext>
                </a:extLst>
              </a:tr>
            </a:tbl>
          </a:graphicData>
        </a:graphic>
      </p:graphicFrame>
      <p:sp>
        <p:nvSpPr>
          <p:cNvPr id="4" name="矩形 3"/>
          <p:cNvSpPr/>
          <p:nvPr/>
        </p:nvSpPr>
        <p:spPr>
          <a:xfrm>
            <a:off x="2109911" y="6419125"/>
            <a:ext cx="4476084" cy="307777"/>
          </a:xfrm>
          <a:prstGeom prst="rect">
            <a:avLst/>
          </a:prstGeom>
        </p:spPr>
        <p:txBody>
          <a:bodyPr wrap="square">
            <a:spAutoFit/>
          </a:bodyPr>
          <a:lstStyle/>
          <a:p>
            <a:r>
              <a:rPr lang="zh-TW" altLang="zh-TW" sz="1400" kern="100" dirty="0">
                <a:latin typeface="Calibri" panose="020F0502020204030204" pitchFamily="34" charset="0"/>
                <a:cs typeface="Times New Roman" panose="02020603050405020304" pitchFamily="18" charset="0"/>
              </a:rPr>
              <a:t>資料來源：</a:t>
            </a:r>
            <a:r>
              <a:rPr lang="en-US" altLang="zh-TW" sz="1400" kern="100" dirty="0">
                <a:latin typeface="Calibri" panose="020F0502020204030204" pitchFamily="34" charset="0"/>
                <a:cs typeface="Times New Roman" panose="02020603050405020304" pitchFamily="18" charset="0"/>
              </a:rPr>
              <a:t>Daniel Britton</a:t>
            </a:r>
            <a:r>
              <a:rPr lang="zh-TW" altLang="zh-TW" sz="1400" kern="100" dirty="0">
                <a:latin typeface="Calibri" panose="020F0502020204030204" pitchFamily="34" charset="0"/>
                <a:cs typeface="Times New Roman" panose="02020603050405020304" pitchFamily="18" charset="0"/>
              </a:rPr>
              <a:t>、</a:t>
            </a:r>
            <a:r>
              <a:rPr lang="en-US" altLang="zh-TW" sz="1400" kern="100" dirty="0" err="1">
                <a:latin typeface="Calibri" panose="020F0502020204030204" pitchFamily="34" charset="0"/>
                <a:cs typeface="Times New Roman" panose="02020603050405020304" pitchFamily="18" charset="0"/>
              </a:rPr>
              <a:t>Nvaccess</a:t>
            </a:r>
            <a:r>
              <a:rPr lang="zh-TW" altLang="zh-TW" sz="1400" kern="100" dirty="0">
                <a:latin typeface="Calibri" panose="020F0502020204030204" pitchFamily="34" charset="0"/>
                <a:cs typeface="Times New Roman" panose="02020603050405020304" pitchFamily="18" charset="0"/>
              </a:rPr>
              <a:t>報讀</a:t>
            </a:r>
            <a:r>
              <a:rPr lang="zh-TW" altLang="zh-TW" sz="1400" kern="100" dirty="0">
                <a:latin typeface="Calibri" panose="020F0502020204030204" pitchFamily="34" charset="0"/>
                <a:cs typeface="Times New Roman" panose="02020603050405020304" pitchFamily="18" charset="0"/>
                <a:hlinkClick r:id="rId6"/>
              </a:rPr>
              <a:t>軟體</a:t>
            </a:r>
            <a:r>
              <a:rPr lang="zh-TW" altLang="zh-TW" sz="1400" kern="100" dirty="0">
                <a:latin typeface="Calibri" panose="020F0502020204030204" pitchFamily="34" charset="0"/>
                <a:cs typeface="Times New Roman" panose="02020603050405020304" pitchFamily="18" charset="0"/>
              </a:rPr>
              <a:t>官網</a:t>
            </a:r>
          </a:p>
        </p:txBody>
      </p:sp>
    </p:spTree>
    <p:extLst>
      <p:ext uri="{BB962C8B-B14F-4D97-AF65-F5344CB8AC3E}">
        <p14:creationId xmlns:p14="http://schemas.microsoft.com/office/powerpoint/2010/main" val="2149836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角三角形 4"/>
          <p:cNvSpPr/>
          <p:nvPr/>
        </p:nvSpPr>
        <p:spPr>
          <a:xfrm rot="5400000">
            <a:off x="681726" y="370885"/>
            <a:ext cx="1350000" cy="1350000"/>
          </a:xfrm>
          <a:prstGeom prst="rtTriangle">
            <a:avLst/>
          </a:prstGeom>
          <a:solidFill>
            <a:schemeClr val="accent5">
              <a:lumMod val="20000"/>
              <a:lumOff val="8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zh-TW" altLang="en-US" sz="3000" b="1" dirty="0">
                <a:solidFill>
                  <a:srgbClr val="002060"/>
                </a:solidFill>
                <a:latin typeface="標楷體" pitchFamily="65" charset="-120"/>
                <a:ea typeface="標楷體" pitchFamily="65" charset="-120"/>
              </a:rPr>
              <a:t>重整</a:t>
            </a:r>
          </a:p>
        </p:txBody>
      </p:sp>
      <p:graphicFrame>
        <p:nvGraphicFramePr>
          <p:cNvPr id="3" name="表格 2"/>
          <p:cNvGraphicFramePr>
            <a:graphicFrameLocks noGrp="1"/>
          </p:cNvGraphicFramePr>
          <p:nvPr>
            <p:extLst>
              <p:ext uri="{D42A27DB-BD31-4B8C-83A1-F6EECF244321}">
                <p14:modId xmlns:p14="http://schemas.microsoft.com/office/powerpoint/2010/main" val="2096387262"/>
              </p:ext>
            </p:extLst>
          </p:nvPr>
        </p:nvGraphicFramePr>
        <p:xfrm>
          <a:off x="1434939" y="1720885"/>
          <a:ext cx="7304183" cy="4212922"/>
        </p:xfrm>
        <a:graphic>
          <a:graphicData uri="http://schemas.openxmlformats.org/drawingml/2006/table">
            <a:tbl>
              <a:tblPr firstRow="1" bandRow="1">
                <a:tableStyleId>{2D5ABB26-0587-4C30-8999-92F81FD0307C}</a:tableStyleId>
              </a:tblPr>
              <a:tblGrid>
                <a:gridCol w="3543877">
                  <a:extLst>
                    <a:ext uri="{9D8B030D-6E8A-4147-A177-3AD203B41FA5}">
                      <a16:colId xmlns:a16="http://schemas.microsoft.com/office/drawing/2014/main" xmlns="" val="20000"/>
                    </a:ext>
                  </a:extLst>
                </a:gridCol>
                <a:gridCol w="3760306">
                  <a:extLst>
                    <a:ext uri="{9D8B030D-6E8A-4147-A177-3AD203B41FA5}">
                      <a16:colId xmlns:a16="http://schemas.microsoft.com/office/drawing/2014/main" xmlns="" val="20001"/>
                    </a:ext>
                  </a:extLst>
                </a:gridCol>
              </a:tblGrid>
              <a:tr h="820078">
                <a:tc>
                  <a:txBody>
                    <a:bodyPr/>
                    <a:lstStyle/>
                    <a:p>
                      <a:pPr algn="ctr"/>
                      <a:r>
                        <a:rPr lang="zh-TW" altLang="en-US" sz="1400" dirty="0">
                          <a:solidFill>
                            <a:schemeClr val="bg1"/>
                          </a:solidFill>
                          <a:latin typeface="標楷體" panose="03000509000000000000" pitchFamily="65" charset="-120"/>
                          <a:ea typeface="標楷體" panose="03000509000000000000" pitchFamily="65" charset="-120"/>
                        </a:rPr>
                        <a:t>原學習內容</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zh-TW" altLang="en-US" sz="1400" dirty="0">
                          <a:latin typeface="標楷體" panose="03000509000000000000" pitchFamily="65" charset="-120"/>
                          <a:ea typeface="標楷體" panose="03000509000000000000" pitchFamily="65" charset="-120"/>
                        </a:rPr>
                        <a:t>重整後</a:t>
                      </a:r>
                      <a:r>
                        <a:rPr lang="zh-TW" altLang="en-US" sz="1400" dirty="0">
                          <a:solidFill>
                            <a:schemeClr val="tx1"/>
                          </a:solidFill>
                          <a:latin typeface="標楷體" panose="03000509000000000000" pitchFamily="65" charset="-120"/>
                          <a:ea typeface="標楷體" panose="03000509000000000000" pitchFamily="65" charset="-120"/>
                        </a:rPr>
                        <a:t>學習內容</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0"/>
                  </a:ext>
                </a:extLst>
              </a:tr>
              <a:tr h="33928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400" kern="1200" dirty="0">
                        <a:solidFill>
                          <a:schemeClr val="tx1"/>
                        </a:solidFill>
                        <a:effectLst/>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400" kern="1200" dirty="0">
                        <a:solidFill>
                          <a:schemeClr val="tx1"/>
                        </a:solidFill>
                        <a:effectLst/>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1402530664"/>
              </p:ext>
            </p:extLst>
          </p:nvPr>
        </p:nvGraphicFramePr>
        <p:xfrm>
          <a:off x="1724628" y="419342"/>
          <a:ext cx="7014493" cy="1039068"/>
        </p:xfrm>
        <a:graphic>
          <a:graphicData uri="http://schemas.openxmlformats.org/drawingml/2006/table">
            <a:tbl>
              <a:tblPr firstRow="1" firstCol="1" bandRow="1">
                <a:tableStyleId>{5940675A-B579-460E-94D1-54222C63F5DA}</a:tableStyleId>
              </a:tblPr>
              <a:tblGrid>
                <a:gridCol w="1420734">
                  <a:extLst>
                    <a:ext uri="{9D8B030D-6E8A-4147-A177-3AD203B41FA5}">
                      <a16:colId xmlns:a16="http://schemas.microsoft.com/office/drawing/2014/main" xmlns="" val="20000"/>
                    </a:ext>
                  </a:extLst>
                </a:gridCol>
                <a:gridCol w="5593759">
                  <a:extLst>
                    <a:ext uri="{9D8B030D-6E8A-4147-A177-3AD203B41FA5}">
                      <a16:colId xmlns:a16="http://schemas.microsoft.com/office/drawing/2014/main" xmlns="" val="20001"/>
                    </a:ext>
                  </a:extLst>
                </a:gridCol>
              </a:tblGrid>
              <a:tr h="259767">
                <a:tc>
                  <a:txBody>
                    <a:bodyPr/>
                    <a:lstStyle/>
                    <a:p>
                      <a:pPr algn="ctr">
                        <a:spcAft>
                          <a:spcPts val="0"/>
                        </a:spcAft>
                      </a:pPr>
                      <a:r>
                        <a:rPr lang="zh-TW" sz="1400" kern="100" dirty="0">
                          <a:effectLst/>
                          <a:latin typeface="標楷體" panose="03000509000000000000" pitchFamily="65" charset="-120"/>
                          <a:ea typeface="標楷體" panose="03000509000000000000" pitchFamily="65" charset="-120"/>
                        </a:rPr>
                        <a:t>單元名稱</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zh-TW" altLang="en-US" sz="1400" kern="100" dirty="0">
                          <a:effectLst/>
                          <a:latin typeface="標楷體" panose="03000509000000000000" pitchFamily="65" charset="-120"/>
                          <a:ea typeface="標楷體" panose="03000509000000000000" pitchFamily="65" charset="-120"/>
                          <a:cs typeface="Times New Roman" panose="02020603050405020304" pitchFamily="18" charset="0"/>
                        </a:rPr>
                        <a:t>詩兩首</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extLst>
                  <a:ext uri="{0D108BD9-81ED-4DB2-BD59-A6C34878D82A}">
                    <a16:rowId xmlns:a16="http://schemas.microsoft.com/office/drawing/2014/main" xmlns="" val="10000"/>
                  </a:ext>
                </a:extLst>
              </a:tr>
              <a:tr h="259767">
                <a:tc>
                  <a:txBody>
                    <a:bodyPr/>
                    <a:lstStyle/>
                    <a:p>
                      <a:pPr algn="ctr">
                        <a:spcAft>
                          <a:spcPts val="0"/>
                        </a:spcAft>
                      </a:pPr>
                      <a:r>
                        <a:rPr lang="zh-TW" sz="1400" kern="100" dirty="0">
                          <a:effectLst/>
                          <a:latin typeface="標楷體" panose="03000509000000000000" pitchFamily="65" charset="-120"/>
                          <a:ea typeface="標楷體" panose="03000509000000000000" pitchFamily="65" charset="-120"/>
                        </a:rPr>
                        <a:t>調整原則</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zh-TW" sz="1400" kern="100" dirty="0">
                          <a:effectLst/>
                          <a:latin typeface="標楷體" panose="03000509000000000000" pitchFamily="65" charset="-120"/>
                          <a:ea typeface="標楷體" panose="03000509000000000000" pitchFamily="65" charset="-120"/>
                        </a:rPr>
                        <a:t>○簡化 ○減量 ○分解 ○替代 ●重整 ○加深 ○加廣 ○濃縮</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extLst>
                  <a:ext uri="{0D108BD9-81ED-4DB2-BD59-A6C34878D82A}">
                    <a16:rowId xmlns:a16="http://schemas.microsoft.com/office/drawing/2014/main" xmlns="" val="10001"/>
                  </a:ext>
                </a:extLst>
              </a:tr>
              <a:tr h="259767">
                <a:tc>
                  <a:txBody>
                    <a:bodyPr/>
                    <a:lstStyle/>
                    <a:p>
                      <a:pPr algn="ctr">
                        <a:spcAft>
                          <a:spcPts val="0"/>
                        </a:spcAft>
                      </a:pPr>
                      <a:r>
                        <a:rPr lang="zh-TW" sz="1400" kern="100" dirty="0">
                          <a:effectLst/>
                          <a:latin typeface="標楷體" panose="03000509000000000000" pitchFamily="65" charset="-120"/>
                          <a:ea typeface="標楷體" panose="03000509000000000000" pitchFamily="65" charset="-120"/>
                        </a:rPr>
                        <a:t>學習表現</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a:spcAft>
                          <a:spcPts val="0"/>
                        </a:spcAft>
                      </a:pPr>
                      <a:r>
                        <a:rPr lang="en-US" altLang="zh-TW" sz="1400" kern="100" dirty="0">
                          <a:effectLst/>
                          <a:latin typeface="標楷體" panose="03000509000000000000" pitchFamily="65" charset="-120"/>
                          <a:ea typeface="標楷體" panose="03000509000000000000" pitchFamily="65" charset="-120"/>
                          <a:cs typeface="Times New Roman" panose="02020603050405020304" pitchFamily="18" charset="0"/>
                        </a:rPr>
                        <a:t>5-Ⅱ-3</a:t>
                      </a:r>
                      <a:r>
                        <a:rPr lang="zh-TW" altLang="en-US" sz="1400" kern="100" dirty="0">
                          <a:effectLst/>
                          <a:latin typeface="標楷體" panose="03000509000000000000" pitchFamily="65" charset="-120"/>
                          <a:ea typeface="標楷體" panose="03000509000000000000" pitchFamily="65" charset="-120"/>
                          <a:cs typeface="Times New Roman" panose="02020603050405020304" pitchFamily="18" charset="0"/>
                        </a:rPr>
                        <a:t> 讀懂與學習階段相符的文本</a:t>
                      </a:r>
                    </a:p>
                  </a:txBody>
                  <a:tcPr marL="51435" marR="51435" marT="7144" marB="0" anchor="ctr"/>
                </a:tc>
                <a:extLst>
                  <a:ext uri="{0D108BD9-81ED-4DB2-BD59-A6C34878D82A}">
                    <a16:rowId xmlns:a16="http://schemas.microsoft.com/office/drawing/2014/main" xmlns="" val="10002"/>
                  </a:ext>
                </a:extLst>
              </a:tr>
              <a:tr h="259767">
                <a:tc>
                  <a:txBody>
                    <a:bodyPr/>
                    <a:lstStyle/>
                    <a:p>
                      <a:pPr algn="ctr">
                        <a:spcAft>
                          <a:spcPts val="0"/>
                        </a:spcAft>
                      </a:pPr>
                      <a:r>
                        <a:rPr lang="zh-TW" sz="1400" kern="100" dirty="0">
                          <a:effectLst/>
                          <a:latin typeface="標楷體" panose="03000509000000000000" pitchFamily="65" charset="-120"/>
                          <a:ea typeface="標楷體" panose="03000509000000000000" pitchFamily="65" charset="-120"/>
                        </a:rPr>
                        <a:t>調整後學習表現</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7144"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kern="100" dirty="0">
                          <a:effectLst/>
                          <a:latin typeface="標楷體" panose="03000509000000000000" pitchFamily="65" charset="-120"/>
                          <a:ea typeface="標楷體" panose="03000509000000000000" pitchFamily="65" charset="-120"/>
                          <a:cs typeface="Times New Roman" panose="02020603050405020304" pitchFamily="18" charset="0"/>
                        </a:rPr>
                        <a:t>以白話文的型式讀懂與學習階段相符的文本</a:t>
                      </a:r>
                    </a:p>
                  </a:txBody>
                  <a:tcPr marL="51435" marR="51435" marT="7144" marB="0" anchor="ctr"/>
                </a:tc>
                <a:extLst>
                  <a:ext uri="{0D108BD9-81ED-4DB2-BD59-A6C34878D82A}">
                    <a16:rowId xmlns:a16="http://schemas.microsoft.com/office/drawing/2014/main" xmlns="" val="10003"/>
                  </a:ext>
                </a:extLst>
              </a:tr>
            </a:tbl>
          </a:graphicData>
        </a:graphic>
      </p:graphicFrame>
      <p:sp>
        <p:nvSpPr>
          <p:cNvPr id="8" name="Rectangle 1"/>
          <p:cNvSpPr>
            <a:spLocks noChangeArrowheads="1"/>
          </p:cNvSpPr>
          <p:nvPr/>
        </p:nvSpPr>
        <p:spPr bwMode="auto">
          <a:xfrm>
            <a:off x="2031726" y="6325316"/>
            <a:ext cx="6265490" cy="31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lvl="0" eaLnBrk="0" fontAlgn="base" hangingPunct="0">
              <a:spcBef>
                <a:spcPct val="0"/>
              </a:spcBef>
              <a:spcAft>
                <a:spcPct val="0"/>
              </a:spcAft>
            </a:pPr>
            <a:r>
              <a:rPr lang="zh-TW" altLang="en-US" sz="1600" dirty="0">
                <a:latin typeface="Calibri" panose="020F0502020204030204" pitchFamily="34" charset="0"/>
                <a:ea typeface="新細明體" panose="02020500000000000000" pitchFamily="18" charset="-120"/>
                <a:cs typeface="Times New Roman" panose="02020603050405020304" pitchFamily="18" charset="0"/>
              </a:rPr>
              <a:t>資料來源：</a:t>
            </a:r>
            <a:r>
              <a:rPr lang="en-US" altLang="zh-TW" sz="1600" dirty="0">
                <a:latin typeface="Calibri" panose="020F0502020204030204" pitchFamily="34" charset="0"/>
                <a:cs typeface="Times New Roman" panose="02020603050405020304" pitchFamily="18" charset="0"/>
              </a:rPr>
              <a:t>https://contents.dale.nthu.edu.tw/index.php</a:t>
            </a:r>
            <a:endParaRPr lang="zh-TW" altLang="en-US" sz="1600" dirty="0"/>
          </a:p>
        </p:txBody>
      </p:sp>
      <p:pic>
        <p:nvPicPr>
          <p:cNvPr id="2" name="圖片 1"/>
          <p:cNvPicPr>
            <a:picLocks noChangeAspect="1"/>
          </p:cNvPicPr>
          <p:nvPr/>
        </p:nvPicPr>
        <p:blipFill rotWithShape="1">
          <a:blip r:embed="rId2"/>
          <a:srcRect l="6290" t="27110" b="14489"/>
          <a:stretch/>
        </p:blipFill>
        <p:spPr>
          <a:xfrm rot="5400000">
            <a:off x="5320999" y="2395342"/>
            <a:ext cx="3261593" cy="3574652"/>
          </a:xfrm>
          <a:prstGeom prst="rect">
            <a:avLst/>
          </a:prstGeom>
        </p:spPr>
      </p:pic>
      <p:pic>
        <p:nvPicPr>
          <p:cNvPr id="4" name="圖片 3"/>
          <p:cNvPicPr>
            <a:picLocks noChangeAspect="1"/>
          </p:cNvPicPr>
          <p:nvPr/>
        </p:nvPicPr>
        <p:blipFill rotWithShape="1">
          <a:blip r:embed="rId3"/>
          <a:srcRect t="4397" b="9746"/>
          <a:stretch/>
        </p:blipFill>
        <p:spPr>
          <a:xfrm>
            <a:off x="1696923" y="2655897"/>
            <a:ext cx="3205562" cy="3157568"/>
          </a:xfrm>
          <a:prstGeom prst="rect">
            <a:avLst/>
          </a:prstGeom>
        </p:spPr>
      </p:pic>
    </p:spTree>
    <p:extLst>
      <p:ext uri="{BB962C8B-B14F-4D97-AF65-F5344CB8AC3E}">
        <p14:creationId xmlns:p14="http://schemas.microsoft.com/office/powerpoint/2010/main" val="378268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圓角矩形 22"/>
          <p:cNvSpPr/>
          <p:nvPr/>
        </p:nvSpPr>
        <p:spPr>
          <a:xfrm>
            <a:off x="776913" y="1871025"/>
            <a:ext cx="7358681" cy="3771958"/>
          </a:xfrm>
          <a:prstGeom prst="roundRect">
            <a:avLst/>
          </a:prstGeom>
          <a:solidFill>
            <a:srgbClr val="FADC90"/>
          </a:solidFill>
          <a:ln>
            <a:noFill/>
          </a:ln>
          <a:effectLst>
            <a:outerShdw blurRad="508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 name="標題 1"/>
          <p:cNvSpPr>
            <a:spLocks noGrp="1"/>
          </p:cNvSpPr>
          <p:nvPr>
            <p:ph type="title"/>
          </p:nvPr>
        </p:nvSpPr>
        <p:spPr/>
        <p:txBody>
          <a:bodyPr/>
          <a:lstStyle/>
          <a:p>
            <a:r>
              <a:rPr lang="zh-TW" altLang="en-US" dirty="0"/>
              <a:t>學習內容之調整原則與作法</a:t>
            </a:r>
          </a:p>
        </p:txBody>
      </p:sp>
      <p:pic>
        <p:nvPicPr>
          <p:cNvPr id="1033" name="Picture 9"/>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334250" y="0"/>
            <a:ext cx="1809750" cy="2314575"/>
          </a:xfrm>
          <a:prstGeom prst="rect">
            <a:avLst/>
          </a:prstGeom>
          <a:noFill/>
          <a:ln w="9525">
            <a:noFill/>
            <a:miter lim="800000"/>
            <a:headEnd/>
            <a:tailEnd/>
          </a:ln>
        </p:spPr>
      </p:pic>
      <p:sp>
        <p:nvSpPr>
          <p:cNvPr id="22" name="圓角矩形 21"/>
          <p:cNvSpPr/>
          <p:nvPr/>
        </p:nvSpPr>
        <p:spPr>
          <a:xfrm>
            <a:off x="322678" y="2007411"/>
            <a:ext cx="8452997" cy="4286709"/>
          </a:xfrm>
          <a:prstGeom prst="roundRect">
            <a:avLst>
              <a:gd name="adj" fmla="val 14534"/>
            </a:avLst>
          </a:prstGeom>
          <a:solidFill>
            <a:srgbClr val="FADC90"/>
          </a:solidFill>
          <a:ln>
            <a:noFill/>
          </a:ln>
          <a:effectLst>
            <a:outerShdw blurRad="50800" dist="889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內容版面配置區 2"/>
          <p:cNvSpPr>
            <a:spLocks noGrp="1"/>
          </p:cNvSpPr>
          <p:nvPr>
            <p:ph idx="1"/>
          </p:nvPr>
        </p:nvSpPr>
        <p:spPr>
          <a:xfrm>
            <a:off x="322678" y="2390775"/>
            <a:ext cx="8552082" cy="3738898"/>
          </a:xfrm>
        </p:spPr>
        <p:txBody>
          <a:bodyPr>
            <a:noAutofit/>
          </a:bodyPr>
          <a:lstStyle/>
          <a:p>
            <a:pPr marL="514350" indent="-514350">
              <a:lnSpc>
                <a:spcPts val="4500"/>
              </a:lnSpc>
              <a:buFont typeface="+mj-lt"/>
              <a:buAutoNum type="arabicParenR"/>
            </a:pPr>
            <a:r>
              <a:rPr lang="zh-TW" altLang="en-US" sz="2400" dirty="0">
                <a:solidFill>
                  <a:prstClr val="black"/>
                </a:solidFill>
              </a:rPr>
              <a:t>可視學生個別差異情形及需要採一種或多種調整方式。</a:t>
            </a:r>
          </a:p>
          <a:p>
            <a:pPr marL="514350" indent="-514350">
              <a:lnSpc>
                <a:spcPts val="4500"/>
              </a:lnSpc>
              <a:buFont typeface="+mj-lt"/>
              <a:buAutoNum type="arabicParenR"/>
            </a:pPr>
            <a:r>
              <a:rPr lang="zh-TW" altLang="en-US" sz="2400" dirty="0">
                <a:solidFill>
                  <a:prstClr val="black"/>
                </a:solidFill>
              </a:rPr>
              <a:t>各領域</a:t>
            </a:r>
            <a:r>
              <a:rPr lang="en-US" altLang="zh-TW" sz="2400" dirty="0">
                <a:solidFill>
                  <a:prstClr val="black"/>
                </a:solidFill>
              </a:rPr>
              <a:t>/</a:t>
            </a:r>
            <a:r>
              <a:rPr lang="zh-TW" altLang="en-US" sz="2400" dirty="0">
                <a:solidFill>
                  <a:prstClr val="black"/>
                </a:solidFill>
              </a:rPr>
              <a:t>科目之節數</a:t>
            </a:r>
            <a:r>
              <a:rPr lang="en-US" altLang="zh-TW" sz="2400" dirty="0">
                <a:solidFill>
                  <a:prstClr val="black"/>
                </a:solidFill>
              </a:rPr>
              <a:t>/</a:t>
            </a:r>
            <a:r>
              <a:rPr lang="zh-TW" altLang="en-US" sz="2400" dirty="0">
                <a:solidFill>
                  <a:prstClr val="black"/>
                </a:solidFill>
              </a:rPr>
              <a:t>學分數之調整需經</a:t>
            </a:r>
            <a:r>
              <a:rPr lang="zh-TW" altLang="en-US" sz="2400" b="0" dirty="0"/>
              <a:t>個別化教育計畫</a:t>
            </a:r>
            <a:r>
              <a:rPr lang="en-US" altLang="zh-TW" sz="2400" b="0" dirty="0"/>
              <a:t>(IEP) </a:t>
            </a:r>
            <a:r>
              <a:rPr lang="en-US" altLang="zh-TW" sz="2400" dirty="0">
                <a:solidFill>
                  <a:prstClr val="black"/>
                </a:solidFill>
              </a:rPr>
              <a:t>/</a:t>
            </a:r>
            <a:r>
              <a:rPr lang="zh-TW" altLang="en-US" sz="2400" b="0" dirty="0"/>
              <a:t>個別輔導計畫</a:t>
            </a:r>
            <a:r>
              <a:rPr lang="en-US" altLang="zh-TW" sz="2400" b="0" dirty="0"/>
              <a:t>(IGP)</a:t>
            </a:r>
            <a:r>
              <a:rPr lang="zh-TW" altLang="en-US" sz="2400" dirty="0">
                <a:solidFill>
                  <a:prstClr val="black"/>
                </a:solidFill>
              </a:rPr>
              <a:t>會議決議並由學校特推會同意後執行。</a:t>
            </a:r>
          </a:p>
          <a:p>
            <a:pPr marL="514350" indent="-514350">
              <a:lnSpc>
                <a:spcPts val="4000"/>
              </a:lnSpc>
              <a:buFont typeface="+mj-lt"/>
              <a:buAutoNum type="arabicParenR" startAt="3"/>
            </a:pPr>
            <a:r>
              <a:rPr lang="zh-TW" altLang="en-US" sz="2400" dirty="0">
                <a:solidFill>
                  <a:prstClr val="black"/>
                </a:solidFill>
              </a:rPr>
              <a:t>根據學生需求</a:t>
            </a:r>
            <a:r>
              <a:rPr lang="zh-TW" altLang="en-US" sz="2400" dirty="0">
                <a:solidFill>
                  <a:srgbClr val="FF0000"/>
                </a:solidFill>
              </a:rPr>
              <a:t>得</a:t>
            </a:r>
            <a:r>
              <a:rPr lang="zh-TW" altLang="en-US" sz="2400" dirty="0">
                <a:solidFill>
                  <a:prstClr val="black"/>
                </a:solidFill>
              </a:rPr>
              <a:t>參考</a:t>
            </a:r>
            <a:r>
              <a:rPr lang="en-US" altLang="zh-TW" sz="2400" dirty="0">
                <a:solidFill>
                  <a:prstClr val="black"/>
                </a:solidFill>
              </a:rPr>
              <a:t>《</a:t>
            </a:r>
            <a:r>
              <a:rPr lang="zh-TW" altLang="en-US" sz="2400" dirty="0">
                <a:solidFill>
                  <a:prstClr val="black"/>
                </a:solidFill>
              </a:rPr>
              <a:t>領域課程應用手冊</a:t>
            </a:r>
            <a:r>
              <a:rPr lang="en-US" altLang="zh-TW" sz="2400" dirty="0">
                <a:solidFill>
                  <a:prstClr val="black"/>
                </a:solidFill>
              </a:rPr>
              <a:t>》</a:t>
            </a:r>
            <a:r>
              <a:rPr lang="zh-TW" altLang="en-US" sz="2400" dirty="0">
                <a:solidFill>
                  <a:prstClr val="black"/>
                </a:solidFill>
              </a:rPr>
              <a:t>進行調整。 </a:t>
            </a:r>
            <a:endParaRPr lang="en-US" altLang="zh-TW" sz="2400" dirty="0">
              <a:solidFill>
                <a:prstClr val="black"/>
              </a:solidFill>
            </a:endParaRPr>
          </a:p>
          <a:p>
            <a:pPr marL="514350" indent="-514350">
              <a:lnSpc>
                <a:spcPts val="4000"/>
              </a:lnSpc>
              <a:buFont typeface="+mj-lt"/>
              <a:buAutoNum type="arabicParenR" startAt="3"/>
            </a:pPr>
            <a:r>
              <a:rPr lang="zh-TW" altLang="en-US" sz="2400" dirty="0">
                <a:solidFill>
                  <a:prstClr val="black"/>
                </a:solidFill>
              </a:rPr>
              <a:t>若學生因障礙限制較大而無法學習之學習重點可採</a:t>
            </a:r>
            <a:r>
              <a:rPr lang="zh-TW" altLang="en-US" sz="3600" dirty="0">
                <a:solidFill>
                  <a:srgbClr val="FF0000"/>
                </a:solidFill>
              </a:rPr>
              <a:t>重整</a:t>
            </a:r>
            <a:r>
              <a:rPr lang="zh-TW" altLang="en-US" sz="2400" dirty="0">
                <a:solidFill>
                  <a:prstClr val="black"/>
                </a:solidFill>
              </a:rPr>
              <a:t>方式調整，甚至將部分較難的內容刪除（</a:t>
            </a:r>
            <a:r>
              <a:rPr lang="zh-TW" altLang="en-US" sz="2400" dirty="0">
                <a:solidFill>
                  <a:srgbClr val="FF0000"/>
                </a:solidFill>
              </a:rPr>
              <a:t>刪除要謹慎</a:t>
            </a:r>
            <a:r>
              <a:rPr lang="zh-TW" altLang="en-US" sz="2400" dirty="0">
                <a:solidFill>
                  <a:schemeClr val="tx1"/>
                </a:solidFill>
              </a:rPr>
              <a:t>）</a:t>
            </a:r>
            <a:r>
              <a:rPr lang="zh-TW" altLang="en-US" sz="2400" dirty="0">
                <a:solidFill>
                  <a:prstClr val="black"/>
                </a:solidFill>
              </a:rPr>
              <a:t>。</a:t>
            </a:r>
          </a:p>
          <a:p>
            <a:endParaRPr lang="zh-TW" altLang="en-US" dirty="0"/>
          </a:p>
        </p:txBody>
      </p:sp>
      <p:sp>
        <p:nvSpPr>
          <p:cNvPr id="20" name="橢圓 19"/>
          <p:cNvSpPr/>
          <p:nvPr/>
        </p:nvSpPr>
        <p:spPr>
          <a:xfrm rot="19034654">
            <a:off x="4449214" y="1950475"/>
            <a:ext cx="468000" cy="576000"/>
          </a:xfrm>
          <a:prstGeom prst="ellipse">
            <a:avLst/>
          </a:prstGeom>
          <a:solidFill>
            <a:schemeClr val="tx1">
              <a:lumMod val="65000"/>
              <a:lumOff val="35000"/>
            </a:schemeClr>
          </a:solidFill>
          <a:effectLst>
            <a:softEdge rad="127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2054" name="Picture 6" descr="C:\Users\USER\AppData\Local\Microsoft\Windows\INetCache\IE\R4O0BJW1\drawing-pin-151658_640[1].png"/>
          <p:cNvPicPr>
            <a:picLocks noChangeAspect="1" noChangeArrowheads="1"/>
          </p:cNvPicPr>
          <p:nvPr/>
        </p:nvPicPr>
        <p:blipFill>
          <a:blip r:embed="rId4"/>
          <a:srcRect/>
          <a:stretch>
            <a:fillRect/>
          </a:stretch>
        </p:blipFill>
        <p:spPr bwMode="auto">
          <a:xfrm>
            <a:off x="4666586" y="1224981"/>
            <a:ext cx="1048414" cy="1028634"/>
          </a:xfrm>
          <a:prstGeom prst="rect">
            <a:avLst/>
          </a:prstGeom>
          <a:noFill/>
        </p:spPr>
      </p:pic>
    </p:spTree>
    <p:extLst>
      <p:ext uri="{BB962C8B-B14F-4D97-AF65-F5344CB8AC3E}">
        <p14:creationId xmlns:p14="http://schemas.microsoft.com/office/powerpoint/2010/main" val="4203254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圖片 8">
            <a:extLst>
              <a:ext uri="{FF2B5EF4-FFF2-40B4-BE49-F238E27FC236}">
                <a16:creationId xmlns:a16="http://schemas.microsoft.com/office/drawing/2014/main" xmlns="" id="{4622453F-9CF5-4DAA-93EA-4AB962F4D50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6707" y="5461412"/>
            <a:ext cx="3809509" cy="139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p:nvPr/>
        </p:nvSpPr>
        <p:spPr>
          <a:xfrm>
            <a:off x="215008" y="2608064"/>
            <a:ext cx="1872209" cy="2239074"/>
          </a:xfrm>
          <a:prstGeom prst="rect">
            <a:avLst/>
          </a:prstGeom>
        </p:spPr>
        <p:txBody>
          <a:bodyPr wrap="square">
            <a:spAutoFit/>
          </a:bodyPr>
          <a:lstStyle/>
          <a:p>
            <a:r>
              <a:rPr lang="zh-TW" altLang="en-US" sz="2400" b="1" u="sng" dirty="0">
                <a:solidFill>
                  <a:srgbClr val="003399"/>
                </a:solidFill>
                <a:latin typeface="+mj-ea"/>
                <a:ea typeface="+mj-ea"/>
              </a:rPr>
              <a:t>教學方法</a:t>
            </a:r>
            <a:endParaRPr lang="en-US" altLang="zh-TW" sz="2400" b="1" u="sng" dirty="0">
              <a:solidFill>
                <a:srgbClr val="003399"/>
              </a:solidFill>
              <a:latin typeface="+mj-ea"/>
              <a:ea typeface="+mj-ea"/>
            </a:endParaRPr>
          </a:p>
          <a:p>
            <a:pPr>
              <a:spcBef>
                <a:spcPts val="900"/>
              </a:spcBef>
            </a:pPr>
            <a:r>
              <a:rPr lang="zh-TW" altLang="en-US" dirty="0"/>
              <a:t>如</a:t>
            </a:r>
            <a:r>
              <a:rPr lang="zh-TW" altLang="zh-TW" dirty="0"/>
              <a:t>工作分析</a:t>
            </a:r>
            <a:r>
              <a:rPr lang="zh-TW" altLang="en-US" dirty="0"/>
              <a:t>、</a:t>
            </a:r>
            <a:r>
              <a:rPr lang="zh-TW" altLang="zh-TW" dirty="0"/>
              <a:t>多元感官</a:t>
            </a:r>
            <a:r>
              <a:rPr lang="zh-TW" altLang="en-US" dirty="0"/>
              <a:t>、</a:t>
            </a:r>
            <a:r>
              <a:rPr lang="zh-TW" altLang="zh-TW" dirty="0"/>
              <a:t>直接教學</a:t>
            </a:r>
            <a:r>
              <a:rPr lang="zh-TW" altLang="en-US" dirty="0"/>
              <a:t>、</a:t>
            </a:r>
            <a:r>
              <a:rPr lang="zh-TW" altLang="zh-TW" dirty="0"/>
              <a:t>合作學習</a:t>
            </a:r>
            <a:r>
              <a:rPr lang="zh-TW" altLang="en-US" dirty="0"/>
              <a:t>、</a:t>
            </a:r>
            <a:r>
              <a:rPr lang="zh-TW" altLang="zh-TW" dirty="0"/>
              <a:t>合作教學</a:t>
            </a:r>
            <a:r>
              <a:rPr lang="zh-TW" altLang="en-US" dirty="0"/>
              <a:t>、</a:t>
            </a:r>
            <a:r>
              <a:rPr lang="zh-TW" altLang="zh-TW" dirty="0"/>
              <a:t>多層次教學或區分性教學</a:t>
            </a:r>
            <a:r>
              <a:rPr lang="zh-TW" altLang="en-US" dirty="0"/>
              <a:t>等</a:t>
            </a:r>
            <a:endParaRPr lang="en-US" altLang="zh-TW" dirty="0"/>
          </a:p>
        </p:txBody>
      </p:sp>
      <p:sp>
        <p:nvSpPr>
          <p:cNvPr id="20" name="矩形 19"/>
          <p:cNvSpPr/>
          <p:nvPr/>
        </p:nvSpPr>
        <p:spPr>
          <a:xfrm>
            <a:off x="1727176" y="4734585"/>
            <a:ext cx="5472608" cy="1131079"/>
          </a:xfrm>
          <a:prstGeom prst="rect">
            <a:avLst/>
          </a:prstGeom>
        </p:spPr>
        <p:txBody>
          <a:bodyPr wrap="square">
            <a:spAutoFit/>
          </a:bodyPr>
          <a:lstStyle/>
          <a:p>
            <a:pPr algn="ctr"/>
            <a:r>
              <a:rPr lang="zh-TW" altLang="zh-TW" sz="2400" b="1" u="sng" dirty="0">
                <a:solidFill>
                  <a:srgbClr val="7030A0"/>
                </a:solidFill>
                <a:latin typeface="+mj-ea"/>
                <a:ea typeface="+mj-ea"/>
              </a:rPr>
              <a:t>學習策略</a:t>
            </a:r>
            <a:endParaRPr lang="en-US" altLang="zh-TW" sz="2400" b="1" u="sng" dirty="0">
              <a:solidFill>
                <a:srgbClr val="7030A0"/>
              </a:solidFill>
              <a:latin typeface="+mj-ea"/>
              <a:ea typeface="+mj-ea"/>
            </a:endParaRPr>
          </a:p>
          <a:p>
            <a:pPr algn="ctr">
              <a:spcBef>
                <a:spcPts val="900"/>
              </a:spcBef>
            </a:pPr>
            <a:r>
              <a:rPr lang="zh-TW" altLang="en-US" dirty="0"/>
              <a:t>如</a:t>
            </a:r>
            <a:r>
              <a:rPr lang="zh-TW" altLang="zh-TW" dirty="0"/>
              <a:t>畫重點</a:t>
            </a:r>
            <a:r>
              <a:rPr lang="zh-TW" altLang="en-US" dirty="0"/>
              <a:t>、</a:t>
            </a:r>
            <a:r>
              <a:rPr lang="zh-TW" altLang="zh-TW" dirty="0"/>
              <a:t>關鍵字</a:t>
            </a:r>
            <a:r>
              <a:rPr lang="zh-TW" altLang="en-US" dirty="0"/>
              <a:t>、</a:t>
            </a:r>
            <a:r>
              <a:rPr lang="zh-TW" altLang="zh-TW" dirty="0"/>
              <a:t>提供閱讀指引</a:t>
            </a:r>
            <a:r>
              <a:rPr lang="zh-TW" altLang="en-US" dirty="0"/>
              <a:t>、</a:t>
            </a:r>
            <a:r>
              <a:rPr lang="zh-TW" altLang="zh-TW" dirty="0"/>
              <a:t>組織圖</a:t>
            </a:r>
            <a:r>
              <a:rPr lang="zh-TW" altLang="en-US" dirty="0"/>
              <a:t>等</a:t>
            </a:r>
            <a:endParaRPr lang="en-US" altLang="zh-TW" dirty="0"/>
          </a:p>
          <a:p>
            <a:endParaRPr lang="zh-TW" altLang="en-US" dirty="0"/>
          </a:p>
        </p:txBody>
      </p:sp>
      <p:sp>
        <p:nvSpPr>
          <p:cNvPr id="21" name="矩形 20"/>
          <p:cNvSpPr/>
          <p:nvPr/>
        </p:nvSpPr>
        <p:spPr>
          <a:xfrm>
            <a:off x="250503" y="2032000"/>
            <a:ext cx="2176621" cy="646331"/>
          </a:xfrm>
          <a:prstGeom prst="rect">
            <a:avLst/>
          </a:prstGeom>
          <a:noFill/>
        </p:spPr>
        <p:txBody>
          <a:bodyPr wrap="none" lIns="91440" tIns="45720" rIns="91440" bIns="45720">
            <a:spAutoFit/>
          </a:bodyPr>
          <a:lstStyle/>
          <a:p>
            <a:pPr algn="ctr"/>
            <a:r>
              <a:rPr lang="en-US" altLang="zh-TW" sz="3600" b="1" cap="none" spc="0" dirty="0">
                <a:ln w="12700" cmpd="sng">
                  <a:solidFill>
                    <a:schemeClr val="bg1"/>
                  </a:solidFill>
                  <a:prstDash val="solid"/>
                </a:ln>
                <a:solidFill>
                  <a:srgbClr val="003399"/>
                </a:solidFill>
                <a:effectLst>
                  <a:outerShdw blurRad="50800" dist="40000" dir="5400000" algn="tl" rotWithShape="0">
                    <a:srgbClr val="000000">
                      <a:shade val="5000"/>
                      <a:satMod val="120000"/>
                      <a:alpha val="33000"/>
                    </a:srgbClr>
                  </a:outerShdw>
                </a:effectLst>
              </a:rPr>
              <a:t>Teaching</a:t>
            </a:r>
            <a:endParaRPr lang="zh-TW" altLang="en-US" sz="3600" b="1" cap="none" spc="0" dirty="0">
              <a:ln w="12700" cmpd="sng">
                <a:solidFill>
                  <a:schemeClr val="bg1"/>
                </a:solidFill>
                <a:prstDash val="solid"/>
              </a:ln>
              <a:solidFill>
                <a:srgbClr val="003399"/>
              </a:solidFill>
              <a:effectLst>
                <a:outerShdw blurRad="50800" dist="40000" dir="5400000" algn="tl" rotWithShape="0">
                  <a:srgbClr val="000000">
                    <a:shade val="5000"/>
                    <a:satMod val="120000"/>
                    <a:alpha val="33000"/>
                  </a:srgbClr>
                </a:outerShdw>
              </a:effectLst>
            </a:endParaRPr>
          </a:p>
        </p:txBody>
      </p:sp>
      <p:sp>
        <p:nvSpPr>
          <p:cNvPr id="22" name="矩形 21"/>
          <p:cNvSpPr/>
          <p:nvPr/>
        </p:nvSpPr>
        <p:spPr>
          <a:xfrm>
            <a:off x="3383360" y="4241131"/>
            <a:ext cx="2133918" cy="646331"/>
          </a:xfrm>
          <a:prstGeom prst="rect">
            <a:avLst/>
          </a:prstGeom>
          <a:noFill/>
        </p:spPr>
        <p:txBody>
          <a:bodyPr wrap="none" lIns="91440" tIns="45720" rIns="91440" bIns="45720">
            <a:spAutoFit/>
          </a:bodyPr>
          <a:lstStyle/>
          <a:p>
            <a:pPr algn="ctr"/>
            <a:r>
              <a:rPr lang="en-US" altLang="zh-TW" sz="3600" b="1" dirty="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Learning</a:t>
            </a:r>
            <a:endParaRPr lang="zh-TW" altLang="en-US" sz="3600" b="1" dirty="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endParaRPr>
          </a:p>
        </p:txBody>
      </p:sp>
      <p:grpSp>
        <p:nvGrpSpPr>
          <p:cNvPr id="2" name="群組 22"/>
          <p:cNvGrpSpPr/>
          <p:nvPr/>
        </p:nvGrpSpPr>
        <p:grpSpPr>
          <a:xfrm>
            <a:off x="2663281" y="2176016"/>
            <a:ext cx="3240359" cy="1296144"/>
            <a:chOff x="1907704" y="3429000"/>
            <a:chExt cx="6480720" cy="2520280"/>
          </a:xfrm>
        </p:grpSpPr>
        <p:sp>
          <p:nvSpPr>
            <p:cNvPr id="24" name="矩形 23"/>
            <p:cNvSpPr/>
            <p:nvPr/>
          </p:nvSpPr>
          <p:spPr>
            <a:xfrm>
              <a:off x="1907704" y="3429000"/>
              <a:ext cx="6480720" cy="2520280"/>
            </a:xfrm>
            <a:prstGeom prst="rect">
              <a:avLst/>
            </a:prstGeom>
            <a:gradFill flip="none" rotWithShape="1">
              <a:gsLst>
                <a:gs pos="20000">
                  <a:srgbClr val="003300"/>
                </a:gs>
                <a:gs pos="100000">
                  <a:schemeClr val="accent1">
                    <a:shade val="67500"/>
                    <a:satMod val="115000"/>
                  </a:schemeClr>
                </a:gs>
                <a:gs pos="100000">
                  <a:schemeClr val="accent1">
                    <a:shade val="100000"/>
                    <a:satMod val="115000"/>
                  </a:schemeClr>
                </a:gs>
              </a:gsLst>
              <a:path path="circle">
                <a:fillToRect t="100000" r="100000"/>
              </a:path>
              <a:tileRect l="-100000" b="-100000"/>
            </a:gradFill>
            <a:ln>
              <a:no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25" name="框架 24"/>
            <p:cNvSpPr/>
            <p:nvPr/>
          </p:nvSpPr>
          <p:spPr>
            <a:xfrm>
              <a:off x="1907704" y="3429000"/>
              <a:ext cx="6480720" cy="2520280"/>
            </a:xfrm>
            <a:prstGeom prst="frame">
              <a:avLst>
                <a:gd name="adj1" fmla="val 9351"/>
              </a:avLst>
            </a:prstGeom>
            <a:solidFill>
              <a:srgbClr val="663300"/>
            </a:solid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solidFill>
                  <a:schemeClr val="tx1"/>
                </a:solidFill>
              </a:endParaRPr>
            </a:p>
          </p:txBody>
        </p:sp>
      </p:grpSp>
      <p:grpSp>
        <p:nvGrpSpPr>
          <p:cNvPr id="3" name="群組 25"/>
          <p:cNvGrpSpPr/>
          <p:nvPr/>
        </p:nvGrpSpPr>
        <p:grpSpPr>
          <a:xfrm flipH="1">
            <a:off x="2007572" y="2752080"/>
            <a:ext cx="835219" cy="1152128"/>
            <a:chOff x="5637604" y="4221087"/>
            <a:chExt cx="645406" cy="1141811"/>
          </a:xfrm>
        </p:grpSpPr>
        <p:sp>
          <p:nvSpPr>
            <p:cNvPr id="27" name="橢圓 26"/>
            <p:cNvSpPr/>
            <p:nvPr/>
          </p:nvSpPr>
          <p:spPr>
            <a:xfrm>
              <a:off x="5868144" y="4509120"/>
              <a:ext cx="252000" cy="432048"/>
            </a:xfrm>
            <a:prstGeom prst="ellipse">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28" name="圓角矩形 27"/>
            <p:cNvSpPr/>
            <p:nvPr/>
          </p:nvSpPr>
          <p:spPr>
            <a:xfrm rot="6461885">
              <a:off x="5672727" y="5092565"/>
              <a:ext cx="468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29" name="圓角矩形 28"/>
            <p:cNvSpPr/>
            <p:nvPr/>
          </p:nvSpPr>
          <p:spPr>
            <a:xfrm rot="4995317">
              <a:off x="5819969" y="5092898"/>
              <a:ext cx="468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0" name="圓角矩形 29"/>
            <p:cNvSpPr/>
            <p:nvPr/>
          </p:nvSpPr>
          <p:spPr>
            <a:xfrm rot="1466659">
              <a:off x="5637604" y="4463306"/>
              <a:ext cx="365094" cy="92294"/>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1" name="圓角矩形 30"/>
            <p:cNvSpPr/>
            <p:nvPr/>
          </p:nvSpPr>
          <p:spPr>
            <a:xfrm rot="19560512">
              <a:off x="6067010" y="4814856"/>
              <a:ext cx="216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2" name="圓角矩形 31"/>
            <p:cNvSpPr/>
            <p:nvPr/>
          </p:nvSpPr>
          <p:spPr>
            <a:xfrm rot="13445716">
              <a:off x="6050600" y="4656167"/>
              <a:ext cx="216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3" name="橢圓 32"/>
            <p:cNvSpPr/>
            <p:nvPr/>
          </p:nvSpPr>
          <p:spPr>
            <a:xfrm>
              <a:off x="5900548" y="4221087"/>
              <a:ext cx="316471" cy="360040"/>
            </a:xfrm>
            <a:prstGeom prst="ellipse">
              <a:avLst/>
            </a:prstGeom>
            <a:solidFill>
              <a:schemeClr val="accent2">
                <a:lumMod val="75000"/>
              </a:schemeClr>
            </a:solidFill>
            <a:ln w="19050">
              <a:solidFill>
                <a:schemeClr val="bg1"/>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grpSp>
      <p:grpSp>
        <p:nvGrpSpPr>
          <p:cNvPr id="4" name="群組 33"/>
          <p:cNvGrpSpPr/>
          <p:nvPr/>
        </p:nvGrpSpPr>
        <p:grpSpPr>
          <a:xfrm>
            <a:off x="3959425" y="3732808"/>
            <a:ext cx="864095" cy="648072"/>
            <a:chOff x="5292078" y="5157192"/>
            <a:chExt cx="1080119" cy="792088"/>
          </a:xfrm>
        </p:grpSpPr>
        <p:sp>
          <p:nvSpPr>
            <p:cNvPr id="35" name="圓角矩形 34"/>
            <p:cNvSpPr/>
            <p:nvPr/>
          </p:nvSpPr>
          <p:spPr>
            <a:xfrm>
              <a:off x="5292078" y="5157192"/>
              <a:ext cx="1080119" cy="360040"/>
            </a:xfrm>
            <a:prstGeom prst="roundRect">
              <a:avLst/>
            </a:prstGeom>
            <a:solidFill>
              <a:schemeClr val="bg2">
                <a:lumMod val="40000"/>
                <a:lumOff val="60000"/>
              </a:schemeClr>
            </a:solidFill>
            <a:ln>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6" name="圓角矩形 35"/>
            <p:cNvSpPr/>
            <p:nvPr/>
          </p:nvSpPr>
          <p:spPr>
            <a:xfrm rot="19023980">
              <a:off x="5938344" y="5376036"/>
              <a:ext cx="361487" cy="104021"/>
            </a:xfrm>
            <a:prstGeom prst="roundRect">
              <a:avLst/>
            </a:prstGeom>
            <a:solidFill>
              <a:srgbClr val="7030A0"/>
            </a:solidFill>
            <a:ln>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7" name="圓角矩形 36"/>
            <p:cNvSpPr/>
            <p:nvPr/>
          </p:nvSpPr>
          <p:spPr>
            <a:xfrm rot="13445716">
              <a:off x="5349344" y="5374105"/>
              <a:ext cx="361487" cy="104021"/>
            </a:xfrm>
            <a:prstGeom prst="roundRect">
              <a:avLst/>
            </a:prstGeom>
            <a:solidFill>
              <a:srgbClr val="7030A0"/>
            </a:solidFill>
            <a:ln>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8" name="橢圓 37"/>
            <p:cNvSpPr/>
            <p:nvPr/>
          </p:nvSpPr>
          <p:spPr>
            <a:xfrm>
              <a:off x="5508104" y="5373216"/>
              <a:ext cx="648072" cy="576064"/>
            </a:xfrm>
            <a:prstGeom prst="ellipse">
              <a:avLst/>
            </a:prstGeom>
            <a:solidFill>
              <a:srgbClr val="FFE5FF"/>
            </a:solidFill>
            <a:ln w="19050">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9" name="橢圓 38"/>
            <p:cNvSpPr/>
            <p:nvPr/>
          </p:nvSpPr>
          <p:spPr>
            <a:xfrm>
              <a:off x="5660504" y="5453607"/>
              <a:ext cx="135632" cy="237303"/>
            </a:xfrm>
            <a:prstGeom prst="ellipse">
              <a:avLst/>
            </a:prstGeom>
            <a:solidFill>
              <a:schemeClr val="bg1"/>
            </a:solidFill>
            <a:ln w="19050">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40" name="橢圓 39"/>
            <p:cNvSpPr/>
            <p:nvPr/>
          </p:nvSpPr>
          <p:spPr>
            <a:xfrm>
              <a:off x="5724128" y="5481240"/>
              <a:ext cx="72000" cy="108000"/>
            </a:xfrm>
            <a:prstGeom prst="ellipse">
              <a:avLst/>
            </a:prstGeom>
            <a:solidFill>
              <a:srgbClr val="7030A0"/>
            </a:solidFill>
            <a:ln w="19050">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41" name="橢圓 40"/>
            <p:cNvSpPr/>
            <p:nvPr/>
          </p:nvSpPr>
          <p:spPr>
            <a:xfrm>
              <a:off x="5876528" y="5453607"/>
              <a:ext cx="135632" cy="237303"/>
            </a:xfrm>
            <a:prstGeom prst="ellipse">
              <a:avLst/>
            </a:prstGeom>
            <a:solidFill>
              <a:schemeClr val="bg1"/>
            </a:solidFill>
            <a:ln w="19050">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42" name="橢圓 41"/>
            <p:cNvSpPr/>
            <p:nvPr/>
          </p:nvSpPr>
          <p:spPr>
            <a:xfrm>
              <a:off x="5940152" y="5481240"/>
              <a:ext cx="72000" cy="108000"/>
            </a:xfrm>
            <a:prstGeom prst="ellipse">
              <a:avLst/>
            </a:prstGeom>
            <a:solidFill>
              <a:srgbClr val="7030A0"/>
            </a:solidFill>
            <a:ln w="19050">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grpSp>
      <p:sp>
        <p:nvSpPr>
          <p:cNvPr id="44" name="矩形 43"/>
          <p:cNvSpPr/>
          <p:nvPr/>
        </p:nvSpPr>
        <p:spPr>
          <a:xfrm>
            <a:off x="6516216" y="2608064"/>
            <a:ext cx="2627784" cy="1408078"/>
          </a:xfrm>
          <a:prstGeom prst="rect">
            <a:avLst/>
          </a:prstGeom>
        </p:spPr>
        <p:txBody>
          <a:bodyPr wrap="square">
            <a:spAutoFit/>
          </a:bodyPr>
          <a:lstStyle/>
          <a:p>
            <a:r>
              <a:rPr lang="zh-TW" altLang="en-US" sz="2400" b="1" u="sng" dirty="0">
                <a:solidFill>
                  <a:srgbClr val="003399"/>
                </a:solidFill>
                <a:latin typeface="+mj-ea"/>
                <a:ea typeface="+mj-ea"/>
              </a:rPr>
              <a:t>教學策略</a:t>
            </a:r>
            <a:r>
              <a:rPr lang="en-US" altLang="zh-TW" sz="2400" b="1" u="sng" dirty="0">
                <a:solidFill>
                  <a:srgbClr val="003399"/>
                </a:solidFill>
                <a:latin typeface="+mj-ea"/>
                <a:ea typeface="+mj-ea"/>
              </a:rPr>
              <a:t>/</a:t>
            </a:r>
            <a:r>
              <a:rPr lang="zh-TW" altLang="en-US" sz="2400" b="1" u="sng" dirty="0">
                <a:solidFill>
                  <a:srgbClr val="003399"/>
                </a:solidFill>
                <a:latin typeface="+mj-ea"/>
                <a:ea typeface="+mj-ea"/>
              </a:rPr>
              <a:t>活動</a:t>
            </a:r>
            <a:endParaRPr lang="en-US" altLang="zh-TW" sz="2400" b="1" u="sng" dirty="0">
              <a:solidFill>
                <a:srgbClr val="003399"/>
              </a:solidFill>
              <a:latin typeface="+mj-ea"/>
              <a:ea typeface="+mj-ea"/>
            </a:endParaRPr>
          </a:p>
          <a:p>
            <a:pPr>
              <a:spcBef>
                <a:spcPts val="900"/>
              </a:spcBef>
            </a:pPr>
            <a:r>
              <a:rPr lang="zh-TW" altLang="en-US" dirty="0"/>
              <a:t>如</a:t>
            </a:r>
            <a:r>
              <a:rPr lang="zh-TW" altLang="zh-TW" dirty="0"/>
              <a:t>講述</a:t>
            </a:r>
            <a:r>
              <a:rPr lang="zh-TW" altLang="en-US" dirty="0"/>
              <a:t>、</a:t>
            </a:r>
            <a:r>
              <a:rPr lang="zh-TW" altLang="zh-TW" dirty="0"/>
              <a:t>示範</a:t>
            </a:r>
            <a:r>
              <a:rPr lang="zh-TW" altLang="en-US" dirty="0"/>
              <a:t>、</a:t>
            </a:r>
            <a:r>
              <a:rPr lang="zh-TW" altLang="zh-TW" dirty="0"/>
              <a:t>發問</a:t>
            </a:r>
            <a:r>
              <a:rPr lang="zh-TW" altLang="en-US" dirty="0"/>
              <a:t>、</a:t>
            </a:r>
            <a:r>
              <a:rPr lang="zh-TW" altLang="zh-TW" dirty="0"/>
              <a:t>圖解</a:t>
            </a:r>
            <a:r>
              <a:rPr lang="zh-TW" altLang="en-US" dirty="0"/>
              <a:t>、</a:t>
            </a:r>
            <a:r>
              <a:rPr lang="zh-TW" altLang="zh-TW" dirty="0"/>
              <a:t>操作</a:t>
            </a:r>
            <a:r>
              <a:rPr lang="zh-TW" altLang="en-US" dirty="0"/>
              <a:t>、</a:t>
            </a:r>
            <a:r>
              <a:rPr lang="zh-TW" altLang="zh-TW" dirty="0"/>
              <a:t>實驗</a:t>
            </a:r>
            <a:r>
              <a:rPr lang="zh-TW" altLang="en-US" dirty="0"/>
              <a:t>、</a:t>
            </a:r>
            <a:r>
              <a:rPr lang="zh-TW" altLang="zh-TW" dirty="0"/>
              <a:t>運用多媒體</a:t>
            </a:r>
            <a:r>
              <a:rPr lang="zh-TW" altLang="en-US" dirty="0"/>
              <a:t>、</a:t>
            </a:r>
            <a:r>
              <a:rPr lang="zh-TW" altLang="zh-TW" dirty="0"/>
              <a:t>角色扮演</a:t>
            </a:r>
            <a:r>
              <a:rPr lang="zh-TW" altLang="en-US" dirty="0"/>
              <a:t>等</a:t>
            </a:r>
          </a:p>
        </p:txBody>
      </p:sp>
      <p:sp>
        <p:nvSpPr>
          <p:cNvPr id="45" name="矩形 44"/>
          <p:cNvSpPr/>
          <p:nvPr/>
        </p:nvSpPr>
        <p:spPr>
          <a:xfrm>
            <a:off x="6407696" y="2032000"/>
            <a:ext cx="2176621" cy="646331"/>
          </a:xfrm>
          <a:prstGeom prst="rect">
            <a:avLst/>
          </a:prstGeom>
          <a:noFill/>
        </p:spPr>
        <p:txBody>
          <a:bodyPr wrap="none" lIns="91440" tIns="45720" rIns="91440" bIns="45720">
            <a:spAutoFit/>
          </a:bodyPr>
          <a:lstStyle/>
          <a:p>
            <a:pPr algn="ctr"/>
            <a:r>
              <a:rPr lang="en-US" altLang="zh-TW" sz="3600" b="1" cap="none" spc="0" dirty="0">
                <a:ln w="12700" cmpd="sng">
                  <a:solidFill>
                    <a:schemeClr val="bg1"/>
                  </a:solidFill>
                  <a:prstDash val="solid"/>
                </a:ln>
                <a:solidFill>
                  <a:srgbClr val="003399"/>
                </a:solidFill>
                <a:effectLst>
                  <a:outerShdw blurRad="50800" dist="40000" dir="5400000" algn="tl" rotWithShape="0">
                    <a:srgbClr val="000000">
                      <a:shade val="5000"/>
                      <a:satMod val="120000"/>
                      <a:alpha val="33000"/>
                    </a:srgbClr>
                  </a:outerShdw>
                </a:effectLst>
              </a:rPr>
              <a:t>Teaching</a:t>
            </a:r>
            <a:endParaRPr lang="zh-TW" altLang="en-US" sz="3600" b="1" cap="none" spc="0" dirty="0">
              <a:ln w="12700" cmpd="sng">
                <a:solidFill>
                  <a:schemeClr val="bg1"/>
                </a:solidFill>
                <a:prstDash val="solid"/>
              </a:ln>
              <a:solidFill>
                <a:srgbClr val="003399"/>
              </a:solidFill>
              <a:effectLst>
                <a:outerShdw blurRad="50800" dist="40000" dir="5400000" algn="tl" rotWithShape="0">
                  <a:srgbClr val="000000">
                    <a:shade val="5000"/>
                    <a:satMod val="120000"/>
                    <a:alpha val="33000"/>
                  </a:srgbClr>
                </a:outerShdw>
              </a:effectLst>
            </a:endParaRPr>
          </a:p>
        </p:txBody>
      </p:sp>
      <p:grpSp>
        <p:nvGrpSpPr>
          <p:cNvPr id="7" name="群組 45"/>
          <p:cNvGrpSpPr/>
          <p:nvPr/>
        </p:nvGrpSpPr>
        <p:grpSpPr>
          <a:xfrm>
            <a:off x="5687616" y="2752080"/>
            <a:ext cx="820965" cy="1152128"/>
            <a:chOff x="5637604" y="4221087"/>
            <a:chExt cx="645406" cy="1141811"/>
          </a:xfrm>
        </p:grpSpPr>
        <p:sp>
          <p:nvSpPr>
            <p:cNvPr id="47" name="橢圓 46"/>
            <p:cNvSpPr/>
            <p:nvPr/>
          </p:nvSpPr>
          <p:spPr>
            <a:xfrm>
              <a:off x="5868144" y="4509120"/>
              <a:ext cx="252000" cy="432048"/>
            </a:xfrm>
            <a:prstGeom prst="ellipse">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49" name="圓角矩形 48"/>
            <p:cNvSpPr/>
            <p:nvPr/>
          </p:nvSpPr>
          <p:spPr>
            <a:xfrm rot="6461885">
              <a:off x="5672727" y="5092565"/>
              <a:ext cx="468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50" name="圓角矩形 49"/>
            <p:cNvSpPr/>
            <p:nvPr/>
          </p:nvSpPr>
          <p:spPr>
            <a:xfrm rot="4995317">
              <a:off x="5819969" y="5092898"/>
              <a:ext cx="468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51" name="圓角矩形 50"/>
            <p:cNvSpPr/>
            <p:nvPr/>
          </p:nvSpPr>
          <p:spPr>
            <a:xfrm rot="1466659">
              <a:off x="5637604" y="4463306"/>
              <a:ext cx="365094" cy="92294"/>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60" name="圓角矩形 59"/>
            <p:cNvSpPr/>
            <p:nvPr/>
          </p:nvSpPr>
          <p:spPr>
            <a:xfrm rot="19560512">
              <a:off x="6067010" y="4814856"/>
              <a:ext cx="216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61" name="圓角矩形 60"/>
            <p:cNvSpPr/>
            <p:nvPr/>
          </p:nvSpPr>
          <p:spPr>
            <a:xfrm rot="13445716">
              <a:off x="6050600" y="4656167"/>
              <a:ext cx="216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62" name="橢圓 61"/>
            <p:cNvSpPr/>
            <p:nvPr/>
          </p:nvSpPr>
          <p:spPr>
            <a:xfrm>
              <a:off x="5900548" y="4221087"/>
              <a:ext cx="316471" cy="360040"/>
            </a:xfrm>
            <a:prstGeom prst="ellipse">
              <a:avLst/>
            </a:prstGeom>
            <a:solidFill>
              <a:schemeClr val="accent2">
                <a:lumMod val="75000"/>
              </a:schemeClr>
            </a:solidFill>
            <a:ln w="19050">
              <a:solidFill>
                <a:schemeClr val="bg1"/>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grpSp>
      <p:sp>
        <p:nvSpPr>
          <p:cNvPr id="46" name="矩形 45">
            <a:extLst>
              <a:ext uri="{FF2B5EF4-FFF2-40B4-BE49-F238E27FC236}">
                <a16:creationId xmlns:a16="http://schemas.microsoft.com/office/drawing/2014/main" xmlns="" id="{CA0AC9DB-D0FF-4E68-A590-10801BC926B6}"/>
              </a:ext>
            </a:extLst>
          </p:cNvPr>
          <p:cNvSpPr/>
          <p:nvPr/>
        </p:nvSpPr>
        <p:spPr>
          <a:xfrm>
            <a:off x="776914" y="221366"/>
            <a:ext cx="635540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課程調整的規定：實施規範</a:t>
            </a:r>
            <a:endParaRPr lang="zh-CN" altLang="en-US" sz="4000" b="1" dirty="0">
              <a:solidFill>
                <a:schemeClr val="bg1"/>
              </a:solidFill>
              <a:latin typeface="微軟正黑體"/>
              <a:ea typeface="微軟正黑體"/>
              <a:cs typeface="微軟正黑體"/>
            </a:endParaRPr>
          </a:p>
        </p:txBody>
      </p:sp>
      <p:sp>
        <p:nvSpPr>
          <p:cNvPr id="56" name="內容版面配置區 2"/>
          <p:cNvSpPr txBox="1">
            <a:spLocks/>
          </p:cNvSpPr>
          <p:nvPr/>
        </p:nvSpPr>
        <p:spPr>
          <a:xfrm>
            <a:off x="577850" y="818421"/>
            <a:ext cx="8149590" cy="1111027"/>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20000"/>
              </a:lnSpc>
              <a:spcBef>
                <a:spcPct val="20000"/>
              </a:spcBef>
              <a:spcAft>
                <a:spcPts val="0"/>
              </a:spcAft>
              <a:buClrTx/>
              <a:buSzTx/>
              <a:buFont typeface="Arial"/>
              <a:buNone/>
              <a:tabLst/>
              <a:defRPr/>
            </a:pPr>
            <a:r>
              <a:rPr lang="zh-TW" altLang="en-US" sz="3600" b="1" dirty="0">
                <a:solidFill>
                  <a:srgbClr val="30B1B3"/>
                </a:solidFill>
                <a:ea typeface="微軟正黑體"/>
              </a:rPr>
              <a:t>學習歷程調整</a:t>
            </a:r>
            <a:endParaRPr kumimoji="0" lang="en-US" altLang="zh-TW" sz="1600" b="1" i="0" u="none" strike="noStrike" kern="1200" cap="none" spc="0" normalizeH="0" baseline="0" noProof="0" dirty="0">
              <a:ln>
                <a:noFill/>
              </a:ln>
              <a:solidFill>
                <a:srgbClr val="30B1B3"/>
              </a:solidFill>
              <a:effectLst/>
              <a:uLnTx/>
              <a:uFillTx/>
              <a:latin typeface="+mn-lt"/>
              <a:ea typeface="微軟正黑體"/>
              <a:cs typeface="+mn-cs"/>
            </a:endParaRPr>
          </a:p>
        </p:txBody>
      </p:sp>
      <p:sp>
        <p:nvSpPr>
          <p:cNvPr id="54" name="矩形 53"/>
          <p:cNvSpPr/>
          <p:nvPr/>
        </p:nvSpPr>
        <p:spPr>
          <a:xfrm>
            <a:off x="904728" y="6085152"/>
            <a:ext cx="2599047" cy="646331"/>
          </a:xfrm>
          <a:prstGeom prst="rect">
            <a:avLst/>
          </a:prstGeom>
        </p:spPr>
        <p:txBody>
          <a:bodyPr wrap="square">
            <a:spAutoFit/>
          </a:bodyPr>
          <a:lstStyle/>
          <a:p>
            <a:r>
              <a:rPr lang="zh-TW" altLang="zh-TW" dirty="0">
                <a:latin typeface="標楷體" pitchFamily="65" charset="-120"/>
                <a:ea typeface="標楷體" pitchFamily="65" charset="-120"/>
              </a:rPr>
              <a:t>提供</a:t>
            </a:r>
            <a:r>
              <a:rPr lang="zh-TW" altLang="zh-TW" b="1" dirty="0">
                <a:solidFill>
                  <a:srgbClr val="FF0000"/>
                </a:solidFill>
                <a:latin typeface="標楷體" pitchFamily="65" charset="-120"/>
                <a:ea typeface="標楷體" pitchFamily="65" charset="-120"/>
              </a:rPr>
              <a:t>適性教材</a:t>
            </a:r>
            <a:r>
              <a:rPr lang="zh-TW" altLang="zh-TW" dirty="0">
                <a:latin typeface="標楷體" pitchFamily="65" charset="-120"/>
                <a:ea typeface="標楷體" pitchFamily="65" charset="-120"/>
              </a:rPr>
              <a:t>與</a:t>
            </a:r>
            <a:r>
              <a:rPr lang="zh-TW" altLang="zh-TW" b="1" dirty="0">
                <a:solidFill>
                  <a:srgbClr val="FF0000"/>
                </a:solidFill>
                <a:latin typeface="標楷體" pitchFamily="65" charset="-120"/>
                <a:ea typeface="標楷體" pitchFamily="65" charset="-120"/>
              </a:rPr>
              <a:t>教育輔助器材</a:t>
            </a:r>
            <a:r>
              <a:rPr lang="zh-TW" altLang="zh-TW" dirty="0">
                <a:latin typeface="標楷體" pitchFamily="65" charset="-120"/>
                <a:ea typeface="標楷體" pitchFamily="65" charset="-120"/>
              </a:rPr>
              <a:t>協助學習</a:t>
            </a:r>
            <a:endParaRPr lang="zh-TW" altLang="en-US" dirty="0"/>
          </a:p>
        </p:txBody>
      </p:sp>
      <p:sp>
        <p:nvSpPr>
          <p:cNvPr id="55" name="矩形 54"/>
          <p:cNvSpPr/>
          <p:nvPr/>
        </p:nvSpPr>
        <p:spPr>
          <a:xfrm>
            <a:off x="5814631" y="6119336"/>
            <a:ext cx="3329369" cy="369332"/>
          </a:xfrm>
          <a:prstGeom prst="rect">
            <a:avLst/>
          </a:prstGeom>
        </p:spPr>
        <p:txBody>
          <a:bodyPr wrap="square">
            <a:spAutoFit/>
          </a:bodyPr>
          <a:lstStyle/>
          <a:p>
            <a:r>
              <a:rPr lang="zh-TW" altLang="en-US" b="1" dirty="0">
                <a:solidFill>
                  <a:srgbClr val="FF0000"/>
                </a:solidFill>
                <a:latin typeface="標楷體" pitchFamily="65" charset="-120"/>
                <a:ea typeface="標楷體" pitchFamily="65" charset="-120"/>
              </a:rPr>
              <a:t>彈性</a:t>
            </a:r>
            <a:r>
              <a:rPr lang="zh-TW" altLang="zh-TW" b="1" dirty="0">
                <a:solidFill>
                  <a:srgbClr val="FF0000"/>
                </a:solidFill>
                <a:latin typeface="標楷體" pitchFamily="65" charset="-120"/>
                <a:ea typeface="標楷體" pitchFamily="65" charset="-120"/>
              </a:rPr>
              <a:t>調整教學地點和情境</a:t>
            </a:r>
            <a:endParaRPr lang="zh-TW" altLang="en-US" dirty="0"/>
          </a:p>
        </p:txBody>
      </p:sp>
      <p:grpSp>
        <p:nvGrpSpPr>
          <p:cNvPr id="63" name="群組 56"/>
          <p:cNvGrpSpPr/>
          <p:nvPr/>
        </p:nvGrpSpPr>
        <p:grpSpPr>
          <a:xfrm>
            <a:off x="183704" y="1391296"/>
            <a:ext cx="8619936" cy="720000"/>
            <a:chOff x="0" y="116632"/>
            <a:chExt cx="2339752" cy="792088"/>
          </a:xfrm>
        </p:grpSpPr>
        <p:sp>
          <p:nvSpPr>
            <p:cNvPr id="64" name="矩形 63"/>
            <p:cNvSpPr/>
            <p:nvPr/>
          </p:nvSpPr>
          <p:spPr bwMode="auto">
            <a:xfrm>
              <a:off x="36559" y="260648"/>
              <a:ext cx="2266635" cy="576064"/>
            </a:xfrm>
            <a:prstGeom prst="rect">
              <a:avLst/>
            </a:pr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rtlCol="0" anchor="t" anchorCtr="0" compatLnSpc="1"/>
            <a:lstStyle/>
            <a:p>
              <a:pPr algn="ctr"/>
              <a:r>
                <a:rPr lang="zh-TW" altLang="en-US" sz="2400" dirty="0">
                  <a:solidFill>
                    <a:srgbClr val="FFFF00"/>
                  </a:solidFill>
                  <a:latin typeface="標楷體" pitchFamily="65" charset="-120"/>
                  <a:ea typeface="標楷體" pitchFamily="65" charset="-120"/>
                </a:rPr>
                <a:t>身心障礙生</a:t>
              </a:r>
            </a:p>
          </p:txBody>
        </p:sp>
        <p:sp>
          <p:nvSpPr>
            <p:cNvPr id="65" name="框架 64"/>
            <p:cNvSpPr/>
            <p:nvPr/>
          </p:nvSpPr>
          <p:spPr bwMode="auto">
            <a:xfrm>
              <a:off x="0" y="116632"/>
              <a:ext cx="2339752" cy="792088"/>
            </a:xfrm>
            <a:prstGeom prst="frame">
              <a:avLst/>
            </a:prstGeom>
            <a:solidFill>
              <a:schemeClr val="accent6">
                <a:lumMod val="60000"/>
                <a:lumOff val="40000"/>
              </a:schemeClr>
            </a:solidFill>
            <a:ln/>
            <a:extLst>
              <a:ext uri="{91240B29-F687-4F45-9708-019B960494DF}">
                <a14:hiddenLine xmlns:a14="http://schemas.microsoft.com/office/drawing/2010/main" w="9525">
                  <a:solidFill>
                    <a:srgbClr val="000000"/>
                  </a:solidFill>
                  <a:round/>
                </a14:hiddenLine>
              </a:ext>
            </a:extLst>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lstStyle/>
            <a:p>
              <a:pPr algn="ctr"/>
              <a:endParaRPr lang="zh-TW" altLang="en-US" sz="2000">
                <a:latin typeface="標楷體" pitchFamily="65" charset="-120"/>
                <a:ea typeface="標楷體" pitchFamily="65"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10" dur="1000" fill="hold"/>
                                        <p:tgtEl>
                                          <p:spTgt spid="4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3"/>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54">
                                            <p:txEl>
                                              <p:pRg st="0" end="0"/>
                                            </p:txEl>
                                          </p:spTgt>
                                        </p:tgtEl>
                                        <p:attrNameLst>
                                          <p:attrName>style.visibility</p:attrName>
                                        </p:attrNameLst>
                                      </p:cBhvr>
                                      <p:to>
                                        <p:strVal val="visible"/>
                                      </p:to>
                                    </p:set>
                                    <p:anim calcmode="lin" valueType="num">
                                      <p:cBhvr additive="base">
                                        <p:cTn id="17"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4">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5">
                                            <p:txEl>
                                              <p:pRg st="0" end="0"/>
                                            </p:txEl>
                                          </p:spTgt>
                                        </p:tgtEl>
                                        <p:attrNameLst>
                                          <p:attrName>style.visibility</p:attrName>
                                        </p:attrNameLst>
                                      </p:cBhvr>
                                      <p:to>
                                        <p:strVal val="visible"/>
                                      </p:to>
                                    </p:set>
                                    <p:anim calcmode="lin" valueType="num">
                                      <p:cBhvr additive="base">
                                        <p:cTn id="21"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allAtOnce"/>
      <p:bldP spid="55"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矩形 47"/>
          <p:cNvSpPr/>
          <p:nvPr/>
        </p:nvSpPr>
        <p:spPr>
          <a:xfrm>
            <a:off x="179512" y="1708123"/>
            <a:ext cx="8964488" cy="946413"/>
          </a:xfrm>
          <a:prstGeom prst="rect">
            <a:avLst/>
          </a:prstGeom>
          <a:solidFill>
            <a:schemeClr val="bg1"/>
          </a:solidFill>
        </p:spPr>
        <p:txBody>
          <a:bodyPr wrap="square">
            <a:spAutoFit/>
          </a:bodyPr>
          <a:lstStyle/>
          <a:p>
            <a:pPr>
              <a:spcBef>
                <a:spcPts val="900"/>
              </a:spcBef>
            </a:pPr>
            <a:endParaRPr lang="en-US" altLang="zh-TW" sz="2400" dirty="0">
              <a:latin typeface="+mj-ea"/>
              <a:ea typeface="+mj-ea"/>
            </a:endParaRPr>
          </a:p>
          <a:p>
            <a:pPr marL="342900" indent="-342900">
              <a:spcBef>
                <a:spcPts val="900"/>
              </a:spcBef>
              <a:buFont typeface="Wingdings" panose="05000000000000000000" pitchFamily="2" charset="2"/>
              <a:buChar char="u"/>
            </a:pPr>
            <a:endParaRPr lang="en-US" altLang="zh-TW" sz="2400" dirty="0">
              <a:latin typeface="+mj-ea"/>
              <a:ea typeface="+mj-ea"/>
            </a:endParaRPr>
          </a:p>
        </p:txBody>
      </p:sp>
      <p:sp>
        <p:nvSpPr>
          <p:cNvPr id="19" name="矩形 18"/>
          <p:cNvSpPr/>
          <p:nvPr/>
        </p:nvSpPr>
        <p:spPr>
          <a:xfrm>
            <a:off x="242253" y="2877998"/>
            <a:ext cx="1872209" cy="2239074"/>
          </a:xfrm>
          <a:prstGeom prst="rect">
            <a:avLst/>
          </a:prstGeom>
        </p:spPr>
        <p:txBody>
          <a:bodyPr wrap="square">
            <a:spAutoFit/>
          </a:bodyPr>
          <a:lstStyle/>
          <a:p>
            <a:r>
              <a:rPr lang="zh-TW" altLang="en-US" sz="2400" b="1" u="sng" dirty="0">
                <a:solidFill>
                  <a:srgbClr val="003399"/>
                </a:solidFill>
                <a:latin typeface="+mj-ea"/>
                <a:ea typeface="+mj-ea"/>
              </a:rPr>
              <a:t>教學方法</a:t>
            </a:r>
            <a:endParaRPr lang="en-US" altLang="zh-TW" sz="2400" b="1" u="sng" dirty="0">
              <a:solidFill>
                <a:srgbClr val="003399"/>
              </a:solidFill>
              <a:latin typeface="+mj-ea"/>
              <a:ea typeface="+mj-ea"/>
            </a:endParaRPr>
          </a:p>
          <a:p>
            <a:pPr>
              <a:spcBef>
                <a:spcPts val="900"/>
              </a:spcBef>
            </a:pPr>
            <a:r>
              <a:rPr lang="zh-TW" altLang="en-US" dirty="0"/>
              <a:t>如</a:t>
            </a:r>
            <a:r>
              <a:rPr lang="zh-TW" altLang="zh-TW" dirty="0"/>
              <a:t>區分性教學（個別化教學）、多元感官、合作學習、實作體驗、專題探究、服務學習</a:t>
            </a:r>
            <a:r>
              <a:rPr lang="zh-TW" altLang="en-US" dirty="0"/>
              <a:t>等</a:t>
            </a:r>
            <a:endParaRPr lang="en-US" altLang="zh-TW" dirty="0"/>
          </a:p>
        </p:txBody>
      </p:sp>
      <p:sp>
        <p:nvSpPr>
          <p:cNvPr id="20" name="矩形 19"/>
          <p:cNvSpPr/>
          <p:nvPr/>
        </p:nvSpPr>
        <p:spPr>
          <a:xfrm>
            <a:off x="2114461" y="5013065"/>
            <a:ext cx="4662353" cy="1408078"/>
          </a:xfrm>
          <a:prstGeom prst="rect">
            <a:avLst/>
          </a:prstGeom>
        </p:spPr>
        <p:txBody>
          <a:bodyPr wrap="square">
            <a:spAutoFit/>
          </a:bodyPr>
          <a:lstStyle/>
          <a:p>
            <a:pPr algn="ctr"/>
            <a:r>
              <a:rPr lang="zh-TW" altLang="en-US" sz="2400" b="1" u="sng" dirty="0">
                <a:solidFill>
                  <a:srgbClr val="7030A0"/>
                </a:solidFill>
                <a:latin typeface="+mj-ea"/>
                <a:ea typeface="+mj-ea"/>
              </a:rPr>
              <a:t>高層次思考活動</a:t>
            </a:r>
            <a:endParaRPr lang="en-US" altLang="zh-TW" sz="2400" b="1" u="sng" dirty="0">
              <a:solidFill>
                <a:srgbClr val="7030A0"/>
              </a:solidFill>
              <a:latin typeface="+mj-ea"/>
              <a:ea typeface="+mj-ea"/>
            </a:endParaRPr>
          </a:p>
          <a:p>
            <a:pPr algn="ctr">
              <a:spcBef>
                <a:spcPts val="900"/>
              </a:spcBef>
            </a:pPr>
            <a:r>
              <a:rPr lang="zh-TW" altLang="en-US" dirty="0"/>
              <a:t>如</a:t>
            </a:r>
            <a:r>
              <a:rPr lang="zh-TW" altLang="zh-TW" dirty="0"/>
              <a:t>主題探討、專題研究或創作，批判思考、創造思考、問題解決</a:t>
            </a:r>
            <a:r>
              <a:rPr lang="zh-TW" altLang="en-US" dirty="0"/>
              <a:t>等</a:t>
            </a:r>
            <a:endParaRPr lang="en-US" altLang="zh-TW" dirty="0"/>
          </a:p>
          <a:p>
            <a:endParaRPr lang="zh-TW" altLang="en-US" dirty="0"/>
          </a:p>
        </p:txBody>
      </p:sp>
      <p:sp>
        <p:nvSpPr>
          <p:cNvPr id="21" name="矩形 20"/>
          <p:cNvSpPr/>
          <p:nvPr/>
        </p:nvSpPr>
        <p:spPr>
          <a:xfrm>
            <a:off x="277748" y="2301934"/>
            <a:ext cx="2176621" cy="646331"/>
          </a:xfrm>
          <a:prstGeom prst="rect">
            <a:avLst/>
          </a:prstGeom>
          <a:noFill/>
        </p:spPr>
        <p:txBody>
          <a:bodyPr wrap="none" lIns="91440" tIns="45720" rIns="91440" bIns="45720">
            <a:spAutoFit/>
          </a:bodyPr>
          <a:lstStyle/>
          <a:p>
            <a:pPr algn="ctr"/>
            <a:r>
              <a:rPr lang="en-US" altLang="zh-TW" sz="3600" b="1" cap="none" spc="0" dirty="0">
                <a:ln w="12700" cmpd="sng">
                  <a:solidFill>
                    <a:schemeClr val="bg1"/>
                  </a:solidFill>
                  <a:prstDash val="solid"/>
                </a:ln>
                <a:solidFill>
                  <a:srgbClr val="003399"/>
                </a:solidFill>
                <a:effectLst>
                  <a:outerShdw blurRad="50800" dist="40000" dir="5400000" algn="tl" rotWithShape="0">
                    <a:srgbClr val="000000">
                      <a:shade val="5000"/>
                      <a:satMod val="120000"/>
                      <a:alpha val="33000"/>
                    </a:srgbClr>
                  </a:outerShdw>
                </a:effectLst>
              </a:rPr>
              <a:t>Teaching</a:t>
            </a:r>
            <a:endParaRPr lang="zh-TW" altLang="en-US" sz="3600" b="1" cap="none" spc="0" dirty="0">
              <a:ln w="12700" cmpd="sng">
                <a:solidFill>
                  <a:schemeClr val="bg1"/>
                </a:solidFill>
                <a:prstDash val="solid"/>
              </a:ln>
              <a:solidFill>
                <a:srgbClr val="003399"/>
              </a:solidFill>
              <a:effectLst>
                <a:outerShdw blurRad="50800" dist="40000" dir="5400000" algn="tl" rotWithShape="0">
                  <a:srgbClr val="000000">
                    <a:shade val="5000"/>
                    <a:satMod val="120000"/>
                    <a:alpha val="33000"/>
                  </a:srgbClr>
                </a:outerShdw>
              </a:effectLst>
            </a:endParaRPr>
          </a:p>
        </p:txBody>
      </p:sp>
      <p:sp>
        <p:nvSpPr>
          <p:cNvPr id="22" name="矩形 21"/>
          <p:cNvSpPr/>
          <p:nvPr/>
        </p:nvSpPr>
        <p:spPr>
          <a:xfrm>
            <a:off x="3410605" y="4511065"/>
            <a:ext cx="2133918" cy="646331"/>
          </a:xfrm>
          <a:prstGeom prst="rect">
            <a:avLst/>
          </a:prstGeom>
          <a:noFill/>
        </p:spPr>
        <p:txBody>
          <a:bodyPr wrap="none" lIns="91440" tIns="45720" rIns="91440" bIns="45720">
            <a:spAutoFit/>
          </a:bodyPr>
          <a:lstStyle/>
          <a:p>
            <a:pPr algn="ctr"/>
            <a:r>
              <a:rPr lang="en-US" altLang="zh-TW" sz="3600" b="1" dirty="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Learning</a:t>
            </a:r>
            <a:endParaRPr lang="zh-TW" altLang="en-US" sz="3600" b="1" dirty="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endParaRPr>
          </a:p>
        </p:txBody>
      </p:sp>
      <p:grpSp>
        <p:nvGrpSpPr>
          <p:cNvPr id="2" name="群組 22"/>
          <p:cNvGrpSpPr/>
          <p:nvPr/>
        </p:nvGrpSpPr>
        <p:grpSpPr>
          <a:xfrm>
            <a:off x="2690526" y="2445950"/>
            <a:ext cx="3240359" cy="1296144"/>
            <a:chOff x="1907704" y="3429000"/>
            <a:chExt cx="6480720" cy="2520280"/>
          </a:xfrm>
        </p:grpSpPr>
        <p:sp>
          <p:nvSpPr>
            <p:cNvPr id="24" name="矩形 23"/>
            <p:cNvSpPr/>
            <p:nvPr/>
          </p:nvSpPr>
          <p:spPr>
            <a:xfrm>
              <a:off x="1907704" y="3429000"/>
              <a:ext cx="6480720" cy="2520280"/>
            </a:xfrm>
            <a:prstGeom prst="rect">
              <a:avLst/>
            </a:prstGeom>
            <a:gradFill flip="none" rotWithShape="1">
              <a:gsLst>
                <a:gs pos="20000">
                  <a:srgbClr val="003300"/>
                </a:gs>
                <a:gs pos="100000">
                  <a:schemeClr val="accent1">
                    <a:shade val="67500"/>
                    <a:satMod val="115000"/>
                  </a:schemeClr>
                </a:gs>
                <a:gs pos="100000">
                  <a:schemeClr val="accent1">
                    <a:shade val="100000"/>
                    <a:satMod val="115000"/>
                  </a:schemeClr>
                </a:gs>
              </a:gsLst>
              <a:path path="circle">
                <a:fillToRect t="100000" r="100000"/>
              </a:path>
              <a:tileRect l="-100000" b="-100000"/>
            </a:gradFill>
            <a:ln>
              <a:no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25" name="框架 24"/>
            <p:cNvSpPr/>
            <p:nvPr/>
          </p:nvSpPr>
          <p:spPr>
            <a:xfrm>
              <a:off x="1907704" y="3429000"/>
              <a:ext cx="6480720" cy="2520280"/>
            </a:xfrm>
            <a:prstGeom prst="frame">
              <a:avLst>
                <a:gd name="adj1" fmla="val 9351"/>
              </a:avLst>
            </a:prstGeom>
            <a:solidFill>
              <a:srgbClr val="663300"/>
            </a:solid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solidFill>
                  <a:schemeClr val="tx1"/>
                </a:solidFill>
              </a:endParaRPr>
            </a:p>
          </p:txBody>
        </p:sp>
      </p:grpSp>
      <p:grpSp>
        <p:nvGrpSpPr>
          <p:cNvPr id="3" name="群組 25"/>
          <p:cNvGrpSpPr/>
          <p:nvPr/>
        </p:nvGrpSpPr>
        <p:grpSpPr>
          <a:xfrm flipH="1">
            <a:off x="2034817" y="3022014"/>
            <a:ext cx="835219" cy="1152128"/>
            <a:chOff x="5637604" y="4221087"/>
            <a:chExt cx="645406" cy="1141811"/>
          </a:xfrm>
        </p:grpSpPr>
        <p:sp>
          <p:nvSpPr>
            <p:cNvPr id="27" name="橢圓 26"/>
            <p:cNvSpPr/>
            <p:nvPr/>
          </p:nvSpPr>
          <p:spPr>
            <a:xfrm>
              <a:off x="5868144" y="4509120"/>
              <a:ext cx="252000" cy="432048"/>
            </a:xfrm>
            <a:prstGeom prst="ellipse">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28" name="圓角矩形 27"/>
            <p:cNvSpPr/>
            <p:nvPr/>
          </p:nvSpPr>
          <p:spPr>
            <a:xfrm rot="6461885">
              <a:off x="5672727" y="5092565"/>
              <a:ext cx="468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29" name="圓角矩形 28"/>
            <p:cNvSpPr/>
            <p:nvPr/>
          </p:nvSpPr>
          <p:spPr>
            <a:xfrm rot="4995317">
              <a:off x="5819969" y="5092898"/>
              <a:ext cx="468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0" name="圓角矩形 29"/>
            <p:cNvSpPr/>
            <p:nvPr/>
          </p:nvSpPr>
          <p:spPr>
            <a:xfrm rot="1466659">
              <a:off x="5637604" y="4463306"/>
              <a:ext cx="365094" cy="92294"/>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1" name="圓角矩形 30"/>
            <p:cNvSpPr/>
            <p:nvPr/>
          </p:nvSpPr>
          <p:spPr>
            <a:xfrm rot="19560512">
              <a:off x="6067010" y="4814856"/>
              <a:ext cx="216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2" name="圓角矩形 31"/>
            <p:cNvSpPr/>
            <p:nvPr/>
          </p:nvSpPr>
          <p:spPr>
            <a:xfrm rot="13445716">
              <a:off x="6050600" y="4656167"/>
              <a:ext cx="216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3" name="橢圓 32"/>
            <p:cNvSpPr/>
            <p:nvPr/>
          </p:nvSpPr>
          <p:spPr>
            <a:xfrm>
              <a:off x="5900548" y="4221087"/>
              <a:ext cx="316471" cy="360040"/>
            </a:xfrm>
            <a:prstGeom prst="ellipse">
              <a:avLst/>
            </a:prstGeom>
            <a:solidFill>
              <a:schemeClr val="accent2">
                <a:lumMod val="75000"/>
              </a:schemeClr>
            </a:solidFill>
            <a:ln w="19050">
              <a:solidFill>
                <a:schemeClr val="bg1"/>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grpSp>
      <p:grpSp>
        <p:nvGrpSpPr>
          <p:cNvPr id="4" name="群組 33"/>
          <p:cNvGrpSpPr/>
          <p:nvPr/>
        </p:nvGrpSpPr>
        <p:grpSpPr>
          <a:xfrm>
            <a:off x="3986670" y="4002742"/>
            <a:ext cx="864095" cy="648072"/>
            <a:chOff x="5292078" y="5157192"/>
            <a:chExt cx="1080119" cy="792088"/>
          </a:xfrm>
        </p:grpSpPr>
        <p:sp>
          <p:nvSpPr>
            <p:cNvPr id="35" name="圓角矩形 34"/>
            <p:cNvSpPr/>
            <p:nvPr/>
          </p:nvSpPr>
          <p:spPr>
            <a:xfrm>
              <a:off x="5292078" y="5157192"/>
              <a:ext cx="1080119" cy="360040"/>
            </a:xfrm>
            <a:prstGeom prst="roundRect">
              <a:avLst/>
            </a:prstGeom>
            <a:solidFill>
              <a:schemeClr val="bg2">
                <a:lumMod val="40000"/>
                <a:lumOff val="60000"/>
              </a:schemeClr>
            </a:solidFill>
            <a:ln>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6" name="圓角矩形 35"/>
            <p:cNvSpPr/>
            <p:nvPr/>
          </p:nvSpPr>
          <p:spPr>
            <a:xfrm rot="19023980">
              <a:off x="5938344" y="5376036"/>
              <a:ext cx="361487" cy="104021"/>
            </a:xfrm>
            <a:prstGeom prst="roundRect">
              <a:avLst/>
            </a:prstGeom>
            <a:solidFill>
              <a:srgbClr val="7030A0"/>
            </a:solidFill>
            <a:ln>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7" name="圓角矩形 36"/>
            <p:cNvSpPr/>
            <p:nvPr/>
          </p:nvSpPr>
          <p:spPr>
            <a:xfrm rot="13445716">
              <a:off x="5349344" y="5374105"/>
              <a:ext cx="361487" cy="104021"/>
            </a:xfrm>
            <a:prstGeom prst="roundRect">
              <a:avLst/>
            </a:prstGeom>
            <a:solidFill>
              <a:srgbClr val="7030A0"/>
            </a:solidFill>
            <a:ln>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8" name="橢圓 37"/>
            <p:cNvSpPr/>
            <p:nvPr/>
          </p:nvSpPr>
          <p:spPr>
            <a:xfrm>
              <a:off x="5508104" y="5373216"/>
              <a:ext cx="648072" cy="576064"/>
            </a:xfrm>
            <a:prstGeom prst="ellipse">
              <a:avLst/>
            </a:prstGeom>
            <a:solidFill>
              <a:srgbClr val="FFE5FF"/>
            </a:solidFill>
            <a:ln w="19050">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39" name="橢圓 38"/>
            <p:cNvSpPr/>
            <p:nvPr/>
          </p:nvSpPr>
          <p:spPr>
            <a:xfrm>
              <a:off x="5660504" y="5453607"/>
              <a:ext cx="135632" cy="237303"/>
            </a:xfrm>
            <a:prstGeom prst="ellipse">
              <a:avLst/>
            </a:prstGeom>
            <a:solidFill>
              <a:schemeClr val="bg1"/>
            </a:solidFill>
            <a:ln w="19050">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40" name="橢圓 39"/>
            <p:cNvSpPr/>
            <p:nvPr/>
          </p:nvSpPr>
          <p:spPr>
            <a:xfrm>
              <a:off x="5724128" y="5481240"/>
              <a:ext cx="72000" cy="108000"/>
            </a:xfrm>
            <a:prstGeom prst="ellipse">
              <a:avLst/>
            </a:prstGeom>
            <a:solidFill>
              <a:srgbClr val="7030A0"/>
            </a:solidFill>
            <a:ln w="19050">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41" name="橢圓 40"/>
            <p:cNvSpPr/>
            <p:nvPr/>
          </p:nvSpPr>
          <p:spPr>
            <a:xfrm>
              <a:off x="5876528" y="5453607"/>
              <a:ext cx="135632" cy="237303"/>
            </a:xfrm>
            <a:prstGeom prst="ellipse">
              <a:avLst/>
            </a:prstGeom>
            <a:solidFill>
              <a:schemeClr val="bg1"/>
            </a:solidFill>
            <a:ln w="19050">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42" name="橢圓 41"/>
            <p:cNvSpPr/>
            <p:nvPr/>
          </p:nvSpPr>
          <p:spPr>
            <a:xfrm>
              <a:off x="5940152" y="5481240"/>
              <a:ext cx="72000" cy="108000"/>
            </a:xfrm>
            <a:prstGeom prst="ellipse">
              <a:avLst/>
            </a:prstGeom>
            <a:solidFill>
              <a:srgbClr val="7030A0"/>
            </a:solidFill>
            <a:ln w="19050">
              <a:solidFill>
                <a:srgbClr val="7030A0"/>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grpSp>
      <p:sp>
        <p:nvSpPr>
          <p:cNvPr id="44" name="矩形 43"/>
          <p:cNvSpPr/>
          <p:nvPr/>
        </p:nvSpPr>
        <p:spPr>
          <a:xfrm>
            <a:off x="6543461" y="2877998"/>
            <a:ext cx="2627784" cy="1131079"/>
          </a:xfrm>
          <a:prstGeom prst="rect">
            <a:avLst/>
          </a:prstGeom>
        </p:spPr>
        <p:txBody>
          <a:bodyPr wrap="square">
            <a:spAutoFit/>
          </a:bodyPr>
          <a:lstStyle/>
          <a:p>
            <a:r>
              <a:rPr lang="zh-TW" altLang="en-US" sz="2400" b="1" u="sng" dirty="0">
                <a:solidFill>
                  <a:srgbClr val="003399"/>
                </a:solidFill>
                <a:latin typeface="+mj-ea"/>
                <a:ea typeface="+mj-ea"/>
              </a:rPr>
              <a:t>教學策略</a:t>
            </a:r>
            <a:r>
              <a:rPr lang="en-US" altLang="zh-TW" sz="2400" b="1" u="sng" dirty="0">
                <a:solidFill>
                  <a:srgbClr val="003399"/>
                </a:solidFill>
                <a:latin typeface="+mj-ea"/>
                <a:ea typeface="+mj-ea"/>
              </a:rPr>
              <a:t>/</a:t>
            </a:r>
            <a:r>
              <a:rPr lang="zh-TW" altLang="en-US" sz="2400" b="1" u="sng" dirty="0">
                <a:solidFill>
                  <a:srgbClr val="003399"/>
                </a:solidFill>
                <a:latin typeface="+mj-ea"/>
                <a:ea typeface="+mj-ea"/>
              </a:rPr>
              <a:t>活動</a:t>
            </a:r>
            <a:endParaRPr lang="en-US" altLang="zh-TW" sz="2400" b="1" u="sng" dirty="0">
              <a:solidFill>
                <a:srgbClr val="003399"/>
              </a:solidFill>
              <a:latin typeface="+mj-ea"/>
              <a:ea typeface="+mj-ea"/>
            </a:endParaRPr>
          </a:p>
          <a:p>
            <a:pPr>
              <a:spcBef>
                <a:spcPts val="900"/>
              </a:spcBef>
            </a:pPr>
            <a:r>
              <a:rPr lang="zh-TW" altLang="en-US" dirty="0"/>
              <a:t>如</a:t>
            </a:r>
            <a:r>
              <a:rPr lang="zh-TW" altLang="zh-TW" dirty="0"/>
              <a:t>講述、發問、多媒體應用、操作、實驗</a:t>
            </a:r>
            <a:r>
              <a:rPr lang="zh-TW" altLang="en-US" dirty="0"/>
              <a:t>等</a:t>
            </a:r>
          </a:p>
        </p:txBody>
      </p:sp>
      <p:sp>
        <p:nvSpPr>
          <p:cNvPr id="45" name="矩形 44"/>
          <p:cNvSpPr/>
          <p:nvPr/>
        </p:nvSpPr>
        <p:spPr>
          <a:xfrm>
            <a:off x="6434941" y="2301934"/>
            <a:ext cx="2176621" cy="646331"/>
          </a:xfrm>
          <a:prstGeom prst="rect">
            <a:avLst/>
          </a:prstGeom>
          <a:noFill/>
        </p:spPr>
        <p:txBody>
          <a:bodyPr wrap="none" lIns="91440" tIns="45720" rIns="91440" bIns="45720">
            <a:spAutoFit/>
          </a:bodyPr>
          <a:lstStyle/>
          <a:p>
            <a:pPr algn="ctr"/>
            <a:r>
              <a:rPr lang="en-US" altLang="zh-TW" sz="3600" b="1" cap="none" spc="0" dirty="0">
                <a:ln w="12700" cmpd="sng">
                  <a:solidFill>
                    <a:schemeClr val="bg1"/>
                  </a:solidFill>
                  <a:prstDash val="solid"/>
                </a:ln>
                <a:solidFill>
                  <a:srgbClr val="003399"/>
                </a:solidFill>
                <a:effectLst>
                  <a:outerShdw blurRad="50800" dist="40000" dir="5400000" algn="tl" rotWithShape="0">
                    <a:srgbClr val="000000">
                      <a:shade val="5000"/>
                      <a:satMod val="120000"/>
                      <a:alpha val="33000"/>
                    </a:srgbClr>
                  </a:outerShdw>
                </a:effectLst>
              </a:rPr>
              <a:t>Teaching</a:t>
            </a:r>
            <a:endParaRPr lang="zh-TW" altLang="en-US" sz="3600" b="1" cap="none" spc="0" dirty="0">
              <a:ln w="12700" cmpd="sng">
                <a:solidFill>
                  <a:schemeClr val="bg1"/>
                </a:solidFill>
                <a:prstDash val="solid"/>
              </a:ln>
              <a:solidFill>
                <a:srgbClr val="003399"/>
              </a:solidFill>
              <a:effectLst>
                <a:outerShdw blurRad="50800" dist="40000" dir="5400000" algn="tl" rotWithShape="0">
                  <a:srgbClr val="000000">
                    <a:shade val="5000"/>
                    <a:satMod val="120000"/>
                    <a:alpha val="33000"/>
                  </a:srgbClr>
                </a:outerShdw>
              </a:effectLst>
            </a:endParaRPr>
          </a:p>
        </p:txBody>
      </p:sp>
      <p:grpSp>
        <p:nvGrpSpPr>
          <p:cNvPr id="7" name="群組 45"/>
          <p:cNvGrpSpPr/>
          <p:nvPr/>
        </p:nvGrpSpPr>
        <p:grpSpPr>
          <a:xfrm>
            <a:off x="5714861" y="3022014"/>
            <a:ext cx="820965" cy="1152128"/>
            <a:chOff x="5637604" y="4221087"/>
            <a:chExt cx="645406" cy="1141811"/>
          </a:xfrm>
        </p:grpSpPr>
        <p:sp>
          <p:nvSpPr>
            <p:cNvPr id="47" name="橢圓 46"/>
            <p:cNvSpPr/>
            <p:nvPr/>
          </p:nvSpPr>
          <p:spPr>
            <a:xfrm>
              <a:off x="5868144" y="4509120"/>
              <a:ext cx="252000" cy="432048"/>
            </a:xfrm>
            <a:prstGeom prst="ellipse">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49" name="圓角矩形 48"/>
            <p:cNvSpPr/>
            <p:nvPr/>
          </p:nvSpPr>
          <p:spPr>
            <a:xfrm rot="6461885">
              <a:off x="5672727" y="5092565"/>
              <a:ext cx="468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50" name="圓角矩形 49"/>
            <p:cNvSpPr/>
            <p:nvPr/>
          </p:nvSpPr>
          <p:spPr>
            <a:xfrm rot="4995317">
              <a:off x="5819969" y="5092898"/>
              <a:ext cx="468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51" name="圓角矩形 50"/>
            <p:cNvSpPr/>
            <p:nvPr/>
          </p:nvSpPr>
          <p:spPr>
            <a:xfrm rot="1466659">
              <a:off x="5637604" y="4463306"/>
              <a:ext cx="365094" cy="92294"/>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60" name="圓角矩形 59"/>
            <p:cNvSpPr/>
            <p:nvPr/>
          </p:nvSpPr>
          <p:spPr>
            <a:xfrm rot="19560512">
              <a:off x="6067010" y="4814856"/>
              <a:ext cx="216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61" name="圓角矩形 60"/>
            <p:cNvSpPr/>
            <p:nvPr/>
          </p:nvSpPr>
          <p:spPr>
            <a:xfrm rot="13445716">
              <a:off x="6050600" y="4656167"/>
              <a:ext cx="216000" cy="72000"/>
            </a:xfrm>
            <a:prstGeom prst="roundRect">
              <a:avLst/>
            </a:prstGeom>
            <a:solidFill>
              <a:schemeClr val="accent2">
                <a:lumMod val="75000"/>
              </a:schemeClr>
            </a:solidFill>
            <a:ln>
              <a:solidFill>
                <a:schemeClr val="accent2">
                  <a:lumMod val="75000"/>
                </a:schemeClr>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sp>
          <p:nvSpPr>
            <p:cNvPr id="62" name="橢圓 61"/>
            <p:cNvSpPr/>
            <p:nvPr/>
          </p:nvSpPr>
          <p:spPr>
            <a:xfrm>
              <a:off x="5900548" y="4221087"/>
              <a:ext cx="316471" cy="360040"/>
            </a:xfrm>
            <a:prstGeom prst="ellipse">
              <a:avLst/>
            </a:prstGeom>
            <a:solidFill>
              <a:schemeClr val="accent2">
                <a:lumMod val="75000"/>
              </a:schemeClr>
            </a:solidFill>
            <a:ln w="19050">
              <a:solidFill>
                <a:schemeClr val="bg1"/>
              </a:solidFill>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rtlCol="0" anchor="ctr"/>
            <a:lstStyle/>
            <a:p>
              <a:pPr algn="ctr"/>
              <a:endParaRPr lang="zh-TW" altLang="en-US"/>
            </a:p>
          </p:txBody>
        </p:sp>
      </p:grpSp>
      <p:sp>
        <p:nvSpPr>
          <p:cNvPr id="46" name="矩形 45">
            <a:extLst>
              <a:ext uri="{FF2B5EF4-FFF2-40B4-BE49-F238E27FC236}">
                <a16:creationId xmlns:a16="http://schemas.microsoft.com/office/drawing/2014/main" xmlns="" id="{CA0AC9DB-D0FF-4E68-A590-10801BC926B6}"/>
              </a:ext>
            </a:extLst>
          </p:cNvPr>
          <p:cNvSpPr/>
          <p:nvPr/>
        </p:nvSpPr>
        <p:spPr>
          <a:xfrm>
            <a:off x="776914" y="221366"/>
            <a:ext cx="635540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課程調整的規定：實施規範</a:t>
            </a:r>
            <a:endParaRPr lang="zh-CN" altLang="en-US" sz="4000" b="1" dirty="0">
              <a:solidFill>
                <a:schemeClr val="bg1"/>
              </a:solidFill>
              <a:latin typeface="微軟正黑體"/>
              <a:ea typeface="微軟正黑體"/>
              <a:cs typeface="微軟正黑體"/>
            </a:endParaRPr>
          </a:p>
        </p:txBody>
      </p:sp>
      <p:sp>
        <p:nvSpPr>
          <p:cNvPr id="56" name="內容版面配置區 2"/>
          <p:cNvSpPr txBox="1">
            <a:spLocks/>
          </p:cNvSpPr>
          <p:nvPr/>
        </p:nvSpPr>
        <p:spPr>
          <a:xfrm>
            <a:off x="577850" y="920973"/>
            <a:ext cx="8149590" cy="1111027"/>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20000"/>
              </a:lnSpc>
              <a:spcBef>
                <a:spcPct val="20000"/>
              </a:spcBef>
              <a:spcAft>
                <a:spcPts val="0"/>
              </a:spcAft>
              <a:buClrTx/>
              <a:buSzTx/>
              <a:buFont typeface="Arial"/>
              <a:buNone/>
              <a:tabLst/>
              <a:defRPr/>
            </a:pPr>
            <a:r>
              <a:rPr lang="zh-TW" altLang="en-US" sz="3600" b="1" dirty="0">
                <a:solidFill>
                  <a:srgbClr val="30B1B3"/>
                </a:solidFill>
                <a:ea typeface="微軟正黑體"/>
              </a:rPr>
              <a:t>學習歷程調整</a:t>
            </a:r>
            <a:endParaRPr kumimoji="0" lang="en-US" altLang="zh-TW" sz="1600" b="1" i="0" u="none" strike="noStrike" kern="1200" cap="none" spc="0" normalizeH="0" baseline="0" noProof="0" dirty="0">
              <a:ln>
                <a:noFill/>
              </a:ln>
              <a:solidFill>
                <a:srgbClr val="30B1B3"/>
              </a:solidFill>
              <a:effectLst/>
              <a:uLnTx/>
              <a:uFillTx/>
              <a:latin typeface="+mn-lt"/>
              <a:ea typeface="微軟正黑體"/>
              <a:cs typeface="+mn-cs"/>
            </a:endParaRPr>
          </a:p>
        </p:txBody>
      </p:sp>
      <p:grpSp>
        <p:nvGrpSpPr>
          <p:cNvPr id="52" name="群組 52"/>
          <p:cNvGrpSpPr/>
          <p:nvPr/>
        </p:nvGrpSpPr>
        <p:grpSpPr>
          <a:xfrm>
            <a:off x="242253" y="1505020"/>
            <a:ext cx="8816490" cy="720000"/>
            <a:chOff x="0" y="116632"/>
            <a:chExt cx="2339752" cy="792088"/>
          </a:xfrm>
        </p:grpSpPr>
        <p:sp>
          <p:nvSpPr>
            <p:cNvPr id="53" name="矩形 52"/>
            <p:cNvSpPr/>
            <p:nvPr/>
          </p:nvSpPr>
          <p:spPr bwMode="auto">
            <a:xfrm>
              <a:off x="45877" y="260648"/>
              <a:ext cx="2247997" cy="576064"/>
            </a:xfrm>
            <a:prstGeom prst="rect">
              <a:avLst/>
            </a:prstGeom>
            <a:solidFill>
              <a:srgbClr val="003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rtlCol="0" anchor="t" anchorCtr="0" compatLnSpc="1"/>
            <a:lstStyle/>
            <a:p>
              <a:pPr algn="ctr"/>
              <a:r>
                <a:rPr lang="zh-TW" altLang="en-US" sz="2400" dirty="0">
                  <a:solidFill>
                    <a:srgbClr val="FFFF00"/>
                  </a:solidFill>
                  <a:latin typeface="標楷體" pitchFamily="65" charset="-120"/>
                  <a:ea typeface="標楷體" pitchFamily="65" charset="-120"/>
                </a:rPr>
                <a:t>資賦優異生</a:t>
              </a:r>
            </a:p>
          </p:txBody>
        </p:sp>
        <p:sp>
          <p:nvSpPr>
            <p:cNvPr id="54" name="框架 53"/>
            <p:cNvSpPr/>
            <p:nvPr/>
          </p:nvSpPr>
          <p:spPr bwMode="auto">
            <a:xfrm>
              <a:off x="0" y="116632"/>
              <a:ext cx="2339752" cy="792088"/>
            </a:xfrm>
            <a:prstGeom prst="frame">
              <a:avLst/>
            </a:prstGeom>
            <a:solidFill>
              <a:srgbClr val="00B050"/>
            </a:solidFill>
            <a:ln/>
            <a:extLst>
              <a:ext uri="{91240B29-F687-4F45-9708-019B960494DF}">
                <a14:hiddenLine xmlns:a14="http://schemas.microsoft.com/office/drawing/2010/main" w="9525">
                  <a:solidFill>
                    <a:srgbClr val="000000"/>
                  </a:solidFill>
                  <a:round/>
                </a14:hiddenLine>
              </a:ext>
            </a:extLst>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lstStyle/>
            <a:p>
              <a:pPr algn="ctr"/>
              <a:endParaRPr lang="zh-TW" altLang="en-US" sz="2400">
                <a:latin typeface="標楷體" pitchFamily="65" charset="-120"/>
                <a:ea typeface="標楷體" pitchFamily="65" charset="-120"/>
              </a:endParaRPr>
            </a:p>
          </p:txBody>
        </p:sp>
      </p:grpSp>
    </p:spTree>
    <p:extLst>
      <p:ext uri="{BB962C8B-B14F-4D97-AF65-F5344CB8AC3E}">
        <p14:creationId xmlns:p14="http://schemas.microsoft.com/office/powerpoint/2010/main" val="407563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a:spLocks noGrp="1"/>
          </p:cNvSpPr>
          <p:nvPr>
            <p:ph type="title"/>
          </p:nvPr>
        </p:nvSpPr>
        <p:spPr>
          <a:xfrm>
            <a:off x="914400" y="274638"/>
            <a:ext cx="7772400" cy="1143000"/>
          </a:xfrm>
        </p:spPr>
        <p:txBody>
          <a:bodyPr>
            <a:normAutofit/>
          </a:bodyPr>
          <a:lstStyle/>
          <a:p>
            <a:pPr algn="l"/>
            <a:r>
              <a:rPr lang="zh-TW" altLang="en-US" sz="3600" dirty="0">
                <a:solidFill>
                  <a:schemeClr val="tx1"/>
                </a:solidFill>
                <a:latin typeface="標楷體" panose="03000509000000000000" pitchFamily="65" charset="-120"/>
                <a:ea typeface="標楷體" panose="03000509000000000000" pitchFamily="65" charset="-120"/>
              </a:rPr>
              <a:t>適性揚才、終身學習</a:t>
            </a:r>
            <a:r>
              <a:rPr lang="en-US" altLang="zh-TW" sz="3600" dirty="0">
                <a:solidFill>
                  <a:schemeClr val="tx1"/>
                </a:solidFill>
                <a:latin typeface="標楷體" panose="03000509000000000000" pitchFamily="65" charset="-120"/>
                <a:ea typeface="標楷體" panose="03000509000000000000" pitchFamily="65" charset="-120"/>
              </a:rPr>
              <a:t>……</a:t>
            </a:r>
            <a:endParaRPr lang="zh-TW" altLang="en-US" sz="3600" b="1" dirty="0">
              <a:solidFill>
                <a:schemeClr val="tx1"/>
              </a:solidFill>
              <a:latin typeface="標楷體" panose="03000509000000000000" pitchFamily="65" charset="-120"/>
              <a:ea typeface="標楷體" panose="03000509000000000000" pitchFamily="65" charset="-120"/>
            </a:endParaRPr>
          </a:p>
        </p:txBody>
      </p:sp>
      <p:pic>
        <p:nvPicPr>
          <p:cNvPr id="10" name="內容版面配置區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6595" y="1404176"/>
            <a:ext cx="1952816" cy="1952816"/>
          </a:xfrm>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99" y="1404176"/>
            <a:ext cx="1952816" cy="1952816"/>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4005064"/>
            <a:ext cx="1952816" cy="1952816"/>
          </a:xfrm>
          <a:prstGeom prst="rect">
            <a:avLst/>
          </a:prstGeom>
        </p:spPr>
      </p:pic>
      <p:pic>
        <p:nvPicPr>
          <p:cNvPr id="13" name="圖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5288" y="4032498"/>
            <a:ext cx="1952816" cy="1952816"/>
          </a:xfrm>
          <a:prstGeom prst="rect">
            <a:avLst/>
          </a:prstGeom>
        </p:spPr>
      </p:pic>
      <p:pic>
        <p:nvPicPr>
          <p:cNvPr id="14" name="圖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1592" y="4032498"/>
            <a:ext cx="1952816" cy="1952816"/>
          </a:xfrm>
          <a:prstGeom prst="rect">
            <a:avLst/>
          </a:prstGeom>
        </p:spPr>
      </p:pic>
      <p:sp>
        <p:nvSpPr>
          <p:cNvPr id="2" name="文字方塊 1">
            <a:extLst>
              <a:ext uri="{FF2B5EF4-FFF2-40B4-BE49-F238E27FC236}">
                <a16:creationId xmlns:a16="http://schemas.microsoft.com/office/drawing/2014/main" xmlns="" id="{5E8CBEC3-F5E7-46DF-9833-A6B2A1185719}"/>
              </a:ext>
            </a:extLst>
          </p:cNvPr>
          <p:cNvSpPr txBox="1"/>
          <p:nvPr/>
        </p:nvSpPr>
        <p:spPr>
          <a:xfrm>
            <a:off x="7283393" y="6270240"/>
            <a:ext cx="1821351" cy="369332"/>
          </a:xfrm>
          <a:prstGeom prst="rect">
            <a:avLst/>
          </a:prstGeom>
          <a:noFill/>
        </p:spPr>
        <p:txBody>
          <a:bodyPr wrap="square" rtlCol="0">
            <a:spAutoFit/>
          </a:bodyPr>
          <a:lstStyle/>
          <a:p>
            <a:r>
              <a:rPr lang="zh-TW" altLang="en-US" dirty="0"/>
              <a:t>製作</a:t>
            </a:r>
            <a:r>
              <a:rPr lang="en-US" altLang="zh-TW" dirty="0"/>
              <a:t>:</a:t>
            </a:r>
            <a:r>
              <a:rPr lang="zh-TW" altLang="en-US" dirty="0"/>
              <a:t>張志豪</a:t>
            </a:r>
          </a:p>
        </p:txBody>
      </p:sp>
      <p:sp>
        <p:nvSpPr>
          <p:cNvPr id="3" name="文字方塊 2">
            <a:extLst>
              <a:ext uri="{FF2B5EF4-FFF2-40B4-BE49-F238E27FC236}">
                <a16:creationId xmlns:a16="http://schemas.microsoft.com/office/drawing/2014/main" xmlns="" id="{539D492F-8BE9-48EE-9C80-6210EA96AC63}"/>
              </a:ext>
            </a:extLst>
          </p:cNvPr>
          <p:cNvSpPr txBox="1"/>
          <p:nvPr/>
        </p:nvSpPr>
        <p:spPr>
          <a:xfrm>
            <a:off x="6748041" y="601884"/>
            <a:ext cx="2356703" cy="461665"/>
          </a:xfrm>
          <a:prstGeom prst="rect">
            <a:avLst/>
          </a:prstGeom>
          <a:noFill/>
        </p:spPr>
        <p:txBody>
          <a:bodyPr wrap="square" rtlCol="0">
            <a:spAutoFit/>
          </a:bodyPr>
          <a:lstStyle/>
          <a:p>
            <a:r>
              <a:rPr lang="zh-TW" altLang="en-US" sz="2400" dirty="0"/>
              <a:t>有愛無礙</a:t>
            </a:r>
            <a:r>
              <a:rPr lang="zh-TW" altLang="en-US" sz="2400" dirty="0">
                <a:hlinkClick r:id="rId7"/>
              </a:rPr>
              <a:t>名人榜</a:t>
            </a:r>
            <a:endParaRPr lang="zh-TW" altLang="en-US" sz="2400" dirty="0"/>
          </a:p>
        </p:txBody>
      </p:sp>
    </p:spTree>
    <p:extLst>
      <p:ext uri="{BB962C8B-B14F-4D97-AF65-F5344CB8AC3E}">
        <p14:creationId xmlns:p14="http://schemas.microsoft.com/office/powerpoint/2010/main" val="91071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13"/>
                                        </p:tgtEl>
                                        <p:attrNameLst>
                                          <p:attrName>r</p:attrName>
                                        </p:attrNameLst>
                                      </p:cBhvr>
                                    </p:animRot>
                                    <p:animRot by="-240000">
                                      <p:cBhvr>
                                        <p:cTn id="29" dur="200" fill="hold">
                                          <p:stCondLst>
                                            <p:cond delay="200"/>
                                          </p:stCondLst>
                                        </p:cTn>
                                        <p:tgtEl>
                                          <p:spTgt spid="13"/>
                                        </p:tgtEl>
                                        <p:attrNameLst>
                                          <p:attrName>r</p:attrName>
                                        </p:attrNameLst>
                                      </p:cBhvr>
                                    </p:animRot>
                                    <p:animRot by="240000">
                                      <p:cBhvr>
                                        <p:cTn id="30" dur="200" fill="hold">
                                          <p:stCondLst>
                                            <p:cond delay="400"/>
                                          </p:stCondLst>
                                        </p:cTn>
                                        <p:tgtEl>
                                          <p:spTgt spid="13"/>
                                        </p:tgtEl>
                                        <p:attrNameLst>
                                          <p:attrName>r</p:attrName>
                                        </p:attrNameLst>
                                      </p:cBhvr>
                                    </p:animRot>
                                    <p:animRot by="-240000">
                                      <p:cBhvr>
                                        <p:cTn id="31" dur="200" fill="hold">
                                          <p:stCondLst>
                                            <p:cond delay="600"/>
                                          </p:stCondLst>
                                        </p:cTn>
                                        <p:tgtEl>
                                          <p:spTgt spid="13"/>
                                        </p:tgtEl>
                                        <p:attrNameLst>
                                          <p:attrName>r</p:attrName>
                                        </p:attrNameLst>
                                      </p:cBhvr>
                                    </p:animRot>
                                    <p:animRot by="120000">
                                      <p:cBhvr>
                                        <p:cTn id="32" dur="200" fill="hold">
                                          <p:stCondLst>
                                            <p:cond delay="800"/>
                                          </p:stCondLst>
                                        </p:cTn>
                                        <p:tgtEl>
                                          <p:spTgt spid="13"/>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14"/>
                                        </p:tgtEl>
                                        <p:attrNameLst>
                                          <p:attrName>r</p:attrName>
                                        </p:attrNameLst>
                                      </p:cBhvr>
                                    </p:animRot>
                                    <p:animRot by="-240000">
                                      <p:cBhvr>
                                        <p:cTn id="35" dur="200" fill="hold">
                                          <p:stCondLst>
                                            <p:cond delay="200"/>
                                          </p:stCondLst>
                                        </p:cTn>
                                        <p:tgtEl>
                                          <p:spTgt spid="14"/>
                                        </p:tgtEl>
                                        <p:attrNameLst>
                                          <p:attrName>r</p:attrName>
                                        </p:attrNameLst>
                                      </p:cBhvr>
                                    </p:animRot>
                                    <p:animRot by="240000">
                                      <p:cBhvr>
                                        <p:cTn id="36" dur="200" fill="hold">
                                          <p:stCondLst>
                                            <p:cond delay="400"/>
                                          </p:stCondLst>
                                        </p:cTn>
                                        <p:tgtEl>
                                          <p:spTgt spid="14"/>
                                        </p:tgtEl>
                                        <p:attrNameLst>
                                          <p:attrName>r</p:attrName>
                                        </p:attrNameLst>
                                      </p:cBhvr>
                                    </p:animRot>
                                    <p:animRot by="-240000">
                                      <p:cBhvr>
                                        <p:cTn id="37" dur="200" fill="hold">
                                          <p:stCondLst>
                                            <p:cond delay="600"/>
                                          </p:stCondLst>
                                        </p:cTn>
                                        <p:tgtEl>
                                          <p:spTgt spid="14"/>
                                        </p:tgtEl>
                                        <p:attrNameLst>
                                          <p:attrName>r</p:attrName>
                                        </p:attrNameLst>
                                      </p:cBhvr>
                                    </p:animRot>
                                    <p:animRot by="120000">
                                      <p:cBhvr>
                                        <p:cTn id="3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181">
            <a:extLst>
              <a:ext uri="{FF2B5EF4-FFF2-40B4-BE49-F238E27FC236}">
                <a16:creationId xmlns:a16="http://schemas.microsoft.com/office/drawing/2014/main" xmlns="" id="{10B02CDE-A3BF-47E9-8AF6-D0E75B18EC05}"/>
              </a:ext>
            </a:extLst>
          </p:cNvPr>
          <p:cNvSpPr/>
          <p:nvPr/>
        </p:nvSpPr>
        <p:spPr>
          <a:xfrm>
            <a:off x="313592" y="5046370"/>
            <a:ext cx="2617003" cy="1760482"/>
          </a:xfrm>
          <a:prstGeom prst="rect">
            <a:avLst/>
          </a:prstGeom>
        </p:spPr>
        <p:txBody>
          <a:bodyPr wrap="square" lIns="0" tIns="0" rIns="0" bIns="0">
            <a:spAutoFit/>
          </a:bodyPr>
          <a:lstStyle/>
          <a:p>
            <a:pPr marL="182563" indent="-182563" defTabSz="1219170">
              <a:spcBef>
                <a:spcPct val="20000"/>
              </a:spcBef>
              <a:buFont typeface="Arial" panose="020B0604020202020204" pitchFamily="34" charset="0"/>
              <a:buChar char="•"/>
              <a:defRPr/>
            </a:pPr>
            <a:r>
              <a:rPr lang="zh-TW" altLang="en-US" sz="2200" b="1" dirty="0">
                <a:latin typeface="標楷體" pitchFamily="65" charset="-120"/>
                <a:ea typeface="標楷體" pitchFamily="65" charset="-120"/>
              </a:rPr>
              <a:t>志工、教助員及特教生助理員等人力協助</a:t>
            </a:r>
            <a:endParaRPr lang="en-US" altLang="zh-TW" sz="2200" b="1" dirty="0">
              <a:latin typeface="標楷體" pitchFamily="65" charset="-120"/>
              <a:ea typeface="標楷體" pitchFamily="65" charset="-120"/>
            </a:endParaRPr>
          </a:p>
          <a:p>
            <a:pPr marL="182563" indent="-182563" defTabSz="1219170">
              <a:spcBef>
                <a:spcPct val="20000"/>
              </a:spcBef>
              <a:buFont typeface="Arial" panose="020B0604020202020204" pitchFamily="34" charset="0"/>
              <a:buChar char="•"/>
              <a:defRPr/>
            </a:pPr>
            <a:r>
              <a:rPr lang="zh-TW" altLang="en-US" sz="2200" b="1" dirty="0">
                <a:latin typeface="標楷體" pitchFamily="65" charset="-120"/>
                <a:ea typeface="標楷體" pitchFamily="65" charset="-120"/>
              </a:rPr>
              <a:t>校內外資源提供行政支援與自然支持</a:t>
            </a:r>
            <a:endParaRPr lang="en-US" altLang="zh-TW" sz="2200" b="1" dirty="0">
              <a:latin typeface="標楷體" pitchFamily="65" charset="-120"/>
              <a:ea typeface="標楷體" pitchFamily="65" charset="-120"/>
            </a:endParaRPr>
          </a:p>
        </p:txBody>
      </p:sp>
      <p:grpSp>
        <p:nvGrpSpPr>
          <p:cNvPr id="2" name="Group 58">
            <a:extLst>
              <a:ext uri="{FF2B5EF4-FFF2-40B4-BE49-F238E27FC236}">
                <a16:creationId xmlns:a16="http://schemas.microsoft.com/office/drawing/2014/main" xmlns="" id="{4994B879-D3A7-4B55-B6BF-BE85B5A123BD}"/>
              </a:ext>
            </a:extLst>
          </p:cNvPr>
          <p:cNvGrpSpPr/>
          <p:nvPr/>
        </p:nvGrpSpPr>
        <p:grpSpPr>
          <a:xfrm>
            <a:off x="130919" y="2177680"/>
            <a:ext cx="3034927" cy="1557349"/>
            <a:chOff x="7174424" y="1575863"/>
            <a:chExt cx="2276195" cy="1168011"/>
          </a:xfrm>
        </p:grpSpPr>
        <p:sp>
          <p:nvSpPr>
            <p:cNvPr id="70" name="TextBox 186">
              <a:extLst>
                <a:ext uri="{FF2B5EF4-FFF2-40B4-BE49-F238E27FC236}">
                  <a16:creationId xmlns:a16="http://schemas.microsoft.com/office/drawing/2014/main" xmlns="" id="{8BBF19AC-F94D-48F4-AEB3-878052DDC5DE}"/>
                </a:ext>
              </a:extLst>
            </p:cNvPr>
            <p:cNvSpPr txBox="1"/>
            <p:nvPr/>
          </p:nvSpPr>
          <p:spPr>
            <a:xfrm>
              <a:off x="7174424" y="1600395"/>
              <a:ext cx="2276195" cy="253915"/>
            </a:xfrm>
            <a:prstGeom prst="rect">
              <a:avLst/>
            </a:prstGeom>
            <a:noFill/>
          </p:spPr>
          <p:txBody>
            <a:bodyPr wrap="square" lIns="0" tIns="0" rIns="0" bIns="0" rtlCol="0">
              <a:spAutoFit/>
            </a:bodyPr>
            <a:lstStyle/>
            <a:p>
              <a:pPr defTabSz="1219170">
                <a:spcBef>
                  <a:spcPct val="20000"/>
                </a:spcBef>
                <a:defRPr/>
              </a:pPr>
              <a:endParaRPr lang="en-US" sz="2200" dirty="0">
                <a:latin typeface="標楷體" pitchFamily="65" charset="-120"/>
                <a:ea typeface="標楷體" pitchFamily="65" charset="-120"/>
              </a:endParaRPr>
            </a:p>
          </p:txBody>
        </p:sp>
        <p:sp>
          <p:nvSpPr>
            <p:cNvPr id="72" name="Rectangle 187">
              <a:extLst>
                <a:ext uri="{FF2B5EF4-FFF2-40B4-BE49-F238E27FC236}">
                  <a16:creationId xmlns:a16="http://schemas.microsoft.com/office/drawing/2014/main" xmlns="" id="{A8508D0D-780E-4972-BA9C-B161DAE2CE38}"/>
                </a:ext>
              </a:extLst>
            </p:cNvPr>
            <p:cNvSpPr/>
            <p:nvPr/>
          </p:nvSpPr>
          <p:spPr>
            <a:xfrm>
              <a:off x="7235082" y="1575863"/>
              <a:ext cx="2139790" cy="1168011"/>
            </a:xfrm>
            <a:prstGeom prst="rect">
              <a:avLst/>
            </a:prstGeom>
          </p:spPr>
          <p:txBody>
            <a:bodyPr wrap="square" lIns="0" tIns="0" rIns="0" bIns="0">
              <a:spAutoFit/>
            </a:bodyPr>
            <a:lstStyle/>
            <a:p>
              <a:pPr marL="182563" indent="-182563" defTabSz="1219170">
                <a:spcBef>
                  <a:spcPct val="20000"/>
                </a:spcBef>
                <a:buFont typeface="Arial" panose="020B0604020202020204" pitchFamily="34" charset="0"/>
                <a:buChar char="•"/>
                <a:defRPr/>
              </a:pPr>
              <a:r>
                <a:rPr lang="zh-TW" altLang="en-US" sz="2200" b="1" dirty="0">
                  <a:latin typeface="標楷體" pitchFamily="65" charset="-120"/>
                  <a:ea typeface="標楷體" pitchFamily="65" charset="-120"/>
                </a:rPr>
                <a:t>通用設計的校園環境</a:t>
              </a:r>
              <a:endParaRPr lang="en-US" altLang="zh-TW" sz="2200" b="1" dirty="0">
                <a:latin typeface="標楷體" pitchFamily="65" charset="-120"/>
                <a:ea typeface="標楷體" pitchFamily="65" charset="-120"/>
              </a:endParaRPr>
            </a:p>
            <a:p>
              <a:pPr marL="182563" indent="-182563" defTabSz="1219170">
                <a:spcBef>
                  <a:spcPct val="20000"/>
                </a:spcBef>
                <a:buFont typeface="Arial" panose="020B0604020202020204" pitchFamily="34" charset="0"/>
                <a:buChar char="•"/>
                <a:defRPr/>
              </a:pPr>
              <a:r>
                <a:rPr lang="zh-TW" altLang="en-US" sz="2200" b="1" dirty="0">
                  <a:latin typeface="標楷體" pitchFamily="65" charset="-120"/>
                  <a:ea typeface="標楷體" pitchFamily="65" charset="-120"/>
                </a:rPr>
                <a:t>合理調整的學習環境</a:t>
              </a:r>
              <a:endParaRPr lang="en-US" altLang="zh-TW" sz="2200" b="1" dirty="0">
                <a:latin typeface="標楷體" pitchFamily="65" charset="-120"/>
                <a:ea typeface="標楷體" pitchFamily="65" charset="-120"/>
              </a:endParaRPr>
            </a:p>
            <a:p>
              <a:pPr defTabSz="1219170">
                <a:spcBef>
                  <a:spcPct val="20000"/>
                </a:spcBef>
                <a:defRPr/>
              </a:pPr>
              <a:endParaRPr lang="en-US" altLang="zh-TW" sz="2200" b="1" dirty="0">
                <a:latin typeface="標楷體" pitchFamily="65" charset="-120"/>
                <a:ea typeface="標楷體" pitchFamily="65" charset="-120"/>
              </a:endParaRPr>
            </a:p>
            <a:p>
              <a:pPr defTabSz="1219170">
                <a:spcBef>
                  <a:spcPct val="20000"/>
                </a:spcBef>
                <a:defRPr/>
              </a:pPr>
              <a:endParaRPr lang="en-US" altLang="zh-TW" sz="2200" b="1" dirty="0">
                <a:latin typeface="標楷體" pitchFamily="65" charset="-120"/>
                <a:ea typeface="標楷體" pitchFamily="65" charset="-120"/>
              </a:endParaRPr>
            </a:p>
          </p:txBody>
        </p:sp>
      </p:grpSp>
      <p:sp>
        <p:nvSpPr>
          <p:cNvPr id="75" name="Rectangle 190">
            <a:extLst>
              <a:ext uri="{FF2B5EF4-FFF2-40B4-BE49-F238E27FC236}">
                <a16:creationId xmlns:a16="http://schemas.microsoft.com/office/drawing/2014/main" xmlns="" id="{E1E5EF1E-633A-4828-9CA0-76BBA11B9E5D}"/>
              </a:ext>
            </a:extLst>
          </p:cNvPr>
          <p:cNvSpPr/>
          <p:nvPr/>
        </p:nvSpPr>
        <p:spPr>
          <a:xfrm>
            <a:off x="6164362" y="1496127"/>
            <a:ext cx="2779369" cy="3250121"/>
          </a:xfrm>
          <a:prstGeom prst="rect">
            <a:avLst/>
          </a:prstGeom>
        </p:spPr>
        <p:txBody>
          <a:bodyPr wrap="square" lIns="0" tIns="0" rIns="0" bIns="0">
            <a:spAutoFit/>
          </a:bodyPr>
          <a:lstStyle/>
          <a:p>
            <a:pPr algn="r"/>
            <a:endParaRPr lang="en-US" sz="2200" b="1" dirty="0">
              <a:latin typeface="標楷體" pitchFamily="65" charset="-120"/>
              <a:ea typeface="標楷體" pitchFamily="65" charset="-120"/>
            </a:endParaRPr>
          </a:p>
          <a:p>
            <a:pPr algn="r"/>
            <a:endParaRPr lang="en-US" sz="2200" b="1" dirty="0">
              <a:latin typeface="標楷體" pitchFamily="65" charset="-120"/>
              <a:ea typeface="標楷體" pitchFamily="65" charset="-120"/>
            </a:endParaRPr>
          </a:p>
          <a:p>
            <a:pPr marL="182563" indent="-182563" defTabSz="1219170">
              <a:spcBef>
                <a:spcPct val="20000"/>
              </a:spcBef>
              <a:buFont typeface="Arial" panose="020B0604020202020204" pitchFamily="34" charset="0"/>
              <a:buChar char="•"/>
              <a:defRPr/>
            </a:pPr>
            <a:r>
              <a:rPr lang="zh-TW" altLang="zh-TW" sz="2200" b="1" dirty="0">
                <a:latin typeface="標楷體" pitchFamily="65" charset="-120"/>
                <a:ea typeface="標楷體" pitchFamily="65" charset="-120"/>
              </a:rPr>
              <a:t>挑戰性、豐富探索、討論及創作的</a:t>
            </a:r>
            <a:r>
              <a:rPr lang="zh-TW" altLang="en-US" sz="2200" b="1" dirty="0">
                <a:latin typeface="標楷體" pitchFamily="65" charset="-120"/>
                <a:ea typeface="標楷體" pitchFamily="65" charset="-120"/>
              </a:rPr>
              <a:t>環境</a:t>
            </a:r>
            <a:endParaRPr lang="en-US" altLang="zh-TW" sz="2200" b="1" dirty="0">
              <a:latin typeface="標楷體" pitchFamily="65" charset="-120"/>
              <a:ea typeface="標楷體" pitchFamily="65" charset="-120"/>
            </a:endParaRPr>
          </a:p>
          <a:p>
            <a:pPr marL="182563" indent="-182563" defTabSz="1219170">
              <a:spcBef>
                <a:spcPct val="20000"/>
              </a:spcBef>
              <a:buFont typeface="Arial" panose="020B0604020202020204" pitchFamily="34" charset="0"/>
              <a:buChar char="•"/>
              <a:defRPr/>
            </a:pPr>
            <a:r>
              <a:rPr lang="zh-TW" altLang="zh-TW" sz="2200" b="1" dirty="0">
                <a:latin typeface="標楷體" pitchFamily="65" charset="-120"/>
                <a:ea typeface="標楷體" pitchFamily="65" charset="-120"/>
              </a:rPr>
              <a:t>學習角、學習中心或個別學習桌</a:t>
            </a:r>
            <a:endParaRPr lang="en-US" altLang="zh-TW" sz="2200" b="1" dirty="0">
              <a:latin typeface="標楷體" pitchFamily="65" charset="-120"/>
              <a:ea typeface="標楷體" pitchFamily="65" charset="-120"/>
            </a:endParaRPr>
          </a:p>
          <a:p>
            <a:pPr marL="182563" indent="-182563" defTabSz="1219170">
              <a:spcBef>
                <a:spcPct val="20000"/>
              </a:spcBef>
              <a:buFont typeface="Arial" panose="020B0604020202020204" pitchFamily="34" charset="0"/>
              <a:buChar char="•"/>
              <a:defRPr/>
            </a:pPr>
            <a:r>
              <a:rPr lang="zh-TW" altLang="zh-TW" sz="2200" b="1" dirty="0">
                <a:latin typeface="標楷體" pitchFamily="65" charset="-120"/>
                <a:ea typeface="標楷體" pitchFamily="65" charset="-120"/>
              </a:rPr>
              <a:t>校外環境參觀、實察或訪談</a:t>
            </a:r>
          </a:p>
          <a:p>
            <a:pPr algn="r"/>
            <a:endParaRPr lang="en-US" sz="2200" b="1" dirty="0">
              <a:latin typeface="標楷體" pitchFamily="65" charset="-120"/>
              <a:ea typeface="標楷體" pitchFamily="65" charset="-120"/>
            </a:endParaRPr>
          </a:p>
        </p:txBody>
      </p:sp>
      <p:sp>
        <p:nvSpPr>
          <p:cNvPr id="81" name="Rectangle 193">
            <a:extLst>
              <a:ext uri="{FF2B5EF4-FFF2-40B4-BE49-F238E27FC236}">
                <a16:creationId xmlns:a16="http://schemas.microsoft.com/office/drawing/2014/main" xmlns="" id="{2703169B-4E0D-417E-BF2A-FCB1166AF624}"/>
              </a:ext>
            </a:extLst>
          </p:cNvPr>
          <p:cNvSpPr/>
          <p:nvPr/>
        </p:nvSpPr>
        <p:spPr>
          <a:xfrm>
            <a:off x="6180909" y="5123738"/>
            <a:ext cx="2762822" cy="1489639"/>
          </a:xfrm>
          <a:prstGeom prst="rect">
            <a:avLst/>
          </a:prstGeom>
        </p:spPr>
        <p:txBody>
          <a:bodyPr wrap="square" lIns="0" tIns="0" rIns="0" bIns="0">
            <a:spAutoFit/>
          </a:bodyPr>
          <a:lstStyle/>
          <a:p>
            <a:pPr marL="182563" indent="-182563" defTabSz="1219170">
              <a:spcBef>
                <a:spcPct val="20000"/>
              </a:spcBef>
              <a:buFont typeface="Arial" panose="020B0604020202020204" pitchFamily="34" charset="0"/>
              <a:buChar char="•"/>
              <a:defRPr/>
            </a:pPr>
            <a:r>
              <a:rPr lang="zh-TW" altLang="en-US" sz="2200" b="1" dirty="0">
                <a:latin typeface="標楷體" pitchFamily="65" charset="-120"/>
                <a:ea typeface="標楷體" pitchFamily="65" charset="-120"/>
              </a:rPr>
              <a:t>尊重、互動、接納與支持</a:t>
            </a:r>
            <a:endParaRPr lang="en-US" altLang="zh-TW" sz="2200" b="1" dirty="0">
              <a:latin typeface="標楷體" pitchFamily="65" charset="-120"/>
              <a:ea typeface="標楷體" pitchFamily="65" charset="-120"/>
            </a:endParaRPr>
          </a:p>
          <a:p>
            <a:pPr marL="182563" indent="-182563" defTabSz="1219170">
              <a:spcBef>
                <a:spcPct val="20000"/>
              </a:spcBef>
              <a:buFont typeface="Arial" panose="020B0604020202020204" pitchFamily="34" charset="0"/>
              <a:buChar char="•"/>
              <a:defRPr/>
            </a:pPr>
            <a:r>
              <a:rPr lang="zh-TW" altLang="en-US" sz="2200" b="1" dirty="0">
                <a:latin typeface="標楷體" pitchFamily="65" charset="-120"/>
                <a:ea typeface="標楷體" pitchFamily="65" charset="-120"/>
              </a:rPr>
              <a:t>激發學習動機</a:t>
            </a:r>
            <a:endParaRPr lang="en-US" altLang="zh-TW" sz="2200" b="1" dirty="0">
              <a:latin typeface="標楷體" pitchFamily="65" charset="-120"/>
              <a:ea typeface="標楷體" pitchFamily="65" charset="-120"/>
            </a:endParaRPr>
          </a:p>
          <a:p>
            <a:pPr marL="182563" indent="-182563" defTabSz="1219170">
              <a:spcBef>
                <a:spcPct val="20000"/>
              </a:spcBef>
              <a:buFont typeface="Arial" panose="020B0604020202020204" pitchFamily="34" charset="0"/>
              <a:buChar char="•"/>
              <a:defRPr/>
            </a:pPr>
            <a:r>
              <a:rPr lang="zh-TW" altLang="en-US" sz="2200" b="1" dirty="0">
                <a:latin typeface="標楷體" pitchFamily="65" charset="-120"/>
                <a:ea typeface="標楷體" pitchFamily="65" charset="-120"/>
              </a:rPr>
              <a:t>增進潛能展現</a:t>
            </a:r>
            <a:endParaRPr lang="en-US" altLang="en-US" sz="2200" b="1" dirty="0">
              <a:latin typeface="標楷體" pitchFamily="65" charset="-120"/>
              <a:ea typeface="標楷體" pitchFamily="65" charset="-120"/>
            </a:endParaRPr>
          </a:p>
        </p:txBody>
      </p:sp>
      <p:grpSp>
        <p:nvGrpSpPr>
          <p:cNvPr id="3" name="Group 73">
            <a:extLst>
              <a:ext uri="{FF2B5EF4-FFF2-40B4-BE49-F238E27FC236}">
                <a16:creationId xmlns:a16="http://schemas.microsoft.com/office/drawing/2014/main" xmlns="" id="{3070019A-E663-4D32-9346-39F58B7A09A5}"/>
              </a:ext>
            </a:extLst>
          </p:cNvPr>
          <p:cNvGrpSpPr/>
          <p:nvPr/>
        </p:nvGrpSpPr>
        <p:grpSpPr>
          <a:xfrm>
            <a:off x="2739370" y="1969299"/>
            <a:ext cx="1191187" cy="777177"/>
            <a:chOff x="2901397" y="1460250"/>
            <a:chExt cx="930338" cy="220268"/>
          </a:xfrm>
        </p:grpSpPr>
        <p:cxnSp>
          <p:nvCxnSpPr>
            <p:cNvPr id="86" name="Straight Connector 69">
              <a:extLst>
                <a:ext uri="{FF2B5EF4-FFF2-40B4-BE49-F238E27FC236}">
                  <a16:creationId xmlns:a16="http://schemas.microsoft.com/office/drawing/2014/main" xmlns="" id="{59A92E46-0D37-4CAD-ADAF-F905186855DD}"/>
                </a:ext>
              </a:extLst>
            </p:cNvPr>
            <p:cNvCxnSpPr/>
            <p:nvPr/>
          </p:nvCxnSpPr>
          <p:spPr>
            <a:xfrm flipH="1" flipV="1">
              <a:off x="3592681" y="1460250"/>
              <a:ext cx="239054" cy="220268"/>
            </a:xfrm>
            <a:prstGeom prst="line">
              <a:avLst/>
            </a:prstGeom>
            <a:ln w="19050" cap="rnd">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7" name="Straight Connector 72">
              <a:extLst>
                <a:ext uri="{FF2B5EF4-FFF2-40B4-BE49-F238E27FC236}">
                  <a16:creationId xmlns:a16="http://schemas.microsoft.com/office/drawing/2014/main" xmlns="" id="{945D8BD5-1A99-47D4-BDB2-00E0BED1A8C3}"/>
                </a:ext>
              </a:extLst>
            </p:cNvPr>
            <p:cNvCxnSpPr/>
            <p:nvPr/>
          </p:nvCxnSpPr>
          <p:spPr>
            <a:xfrm flipH="1">
              <a:off x="2901397" y="1461496"/>
              <a:ext cx="691284" cy="0"/>
            </a:xfrm>
            <a:prstGeom prst="line">
              <a:avLst/>
            </a:prstGeom>
            <a:ln w="19050" cap="rnd">
              <a:solidFill>
                <a:schemeClr val="accent6">
                  <a:lumMod val="60000"/>
                  <a:lumOff val="40000"/>
                </a:schemeClr>
              </a:solidFill>
              <a:prstDash val="solid"/>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4" name="Group 74">
            <a:extLst>
              <a:ext uri="{FF2B5EF4-FFF2-40B4-BE49-F238E27FC236}">
                <a16:creationId xmlns:a16="http://schemas.microsoft.com/office/drawing/2014/main" xmlns="" id="{88EEAC5A-8F18-4689-9D3C-0ECF67B99128}"/>
              </a:ext>
            </a:extLst>
          </p:cNvPr>
          <p:cNvGrpSpPr/>
          <p:nvPr/>
        </p:nvGrpSpPr>
        <p:grpSpPr>
          <a:xfrm flipH="1">
            <a:off x="4910881" y="1970155"/>
            <a:ext cx="1070542" cy="769393"/>
            <a:chOff x="2899016" y="1459156"/>
            <a:chExt cx="932719" cy="221362"/>
          </a:xfrm>
        </p:grpSpPr>
        <p:cxnSp>
          <p:nvCxnSpPr>
            <p:cNvPr id="89" name="Straight Connector 75">
              <a:extLst>
                <a:ext uri="{FF2B5EF4-FFF2-40B4-BE49-F238E27FC236}">
                  <a16:creationId xmlns:a16="http://schemas.microsoft.com/office/drawing/2014/main" xmlns="" id="{BD3BA872-37BE-4C3B-825E-F8378EFA9B70}"/>
                </a:ext>
              </a:extLst>
            </p:cNvPr>
            <p:cNvCxnSpPr/>
            <p:nvPr/>
          </p:nvCxnSpPr>
          <p:spPr>
            <a:xfrm flipH="1" flipV="1">
              <a:off x="3592681" y="1460250"/>
              <a:ext cx="239054" cy="220268"/>
            </a:xfrm>
            <a:prstGeom prst="line">
              <a:avLst/>
            </a:prstGeom>
            <a:ln w="19050" cap="rnd">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76">
              <a:extLst>
                <a:ext uri="{FF2B5EF4-FFF2-40B4-BE49-F238E27FC236}">
                  <a16:creationId xmlns:a16="http://schemas.microsoft.com/office/drawing/2014/main" xmlns="" id="{43C1329E-EDF3-4E9E-BF62-9E0D38ED0A24}"/>
                </a:ext>
              </a:extLst>
            </p:cNvPr>
            <p:cNvCxnSpPr/>
            <p:nvPr/>
          </p:nvCxnSpPr>
          <p:spPr>
            <a:xfrm flipH="1">
              <a:off x="2899016" y="1459156"/>
              <a:ext cx="691284" cy="0"/>
            </a:xfrm>
            <a:prstGeom prst="line">
              <a:avLst/>
            </a:prstGeom>
            <a:ln w="19050" cap="rnd">
              <a:solidFill>
                <a:schemeClr val="accent6">
                  <a:lumMod val="60000"/>
                  <a:lumOff val="40000"/>
                </a:schemeClr>
              </a:solidFill>
              <a:prstDash val="solid"/>
              <a:tailEnd type="oval"/>
            </a:ln>
          </p:spPr>
          <p:style>
            <a:lnRef idx="1">
              <a:schemeClr val="accent1"/>
            </a:lnRef>
            <a:fillRef idx="0">
              <a:schemeClr val="accent1"/>
            </a:fillRef>
            <a:effectRef idx="0">
              <a:schemeClr val="accent1"/>
            </a:effectRef>
            <a:fontRef idx="minor">
              <a:schemeClr val="tx1"/>
            </a:fontRef>
          </p:style>
        </p:cxnSp>
      </p:grpSp>
      <p:grpSp>
        <p:nvGrpSpPr>
          <p:cNvPr id="7" name="Group 81">
            <a:extLst>
              <a:ext uri="{FF2B5EF4-FFF2-40B4-BE49-F238E27FC236}">
                <a16:creationId xmlns:a16="http://schemas.microsoft.com/office/drawing/2014/main" xmlns="" id="{14B85196-8782-48CD-A5F5-37B6C0300A26}"/>
              </a:ext>
            </a:extLst>
          </p:cNvPr>
          <p:cNvGrpSpPr/>
          <p:nvPr/>
        </p:nvGrpSpPr>
        <p:grpSpPr>
          <a:xfrm flipV="1">
            <a:off x="2605749" y="4450824"/>
            <a:ext cx="958139" cy="365676"/>
            <a:chOff x="2899016" y="1460250"/>
            <a:chExt cx="932719" cy="220268"/>
          </a:xfrm>
        </p:grpSpPr>
        <p:cxnSp>
          <p:nvCxnSpPr>
            <p:cNvPr id="92" name="Straight Connector 82">
              <a:extLst>
                <a:ext uri="{FF2B5EF4-FFF2-40B4-BE49-F238E27FC236}">
                  <a16:creationId xmlns:a16="http://schemas.microsoft.com/office/drawing/2014/main" xmlns="" id="{BDE1B620-A092-462F-B299-3D620AFB83AD}"/>
                </a:ext>
              </a:extLst>
            </p:cNvPr>
            <p:cNvCxnSpPr/>
            <p:nvPr/>
          </p:nvCxnSpPr>
          <p:spPr>
            <a:xfrm flipH="1" flipV="1">
              <a:off x="3592681" y="1460250"/>
              <a:ext cx="239054" cy="220268"/>
            </a:xfrm>
            <a:prstGeom prst="line">
              <a:avLst/>
            </a:prstGeom>
            <a:ln w="19050" cap="rnd">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83">
              <a:extLst>
                <a:ext uri="{FF2B5EF4-FFF2-40B4-BE49-F238E27FC236}">
                  <a16:creationId xmlns:a16="http://schemas.microsoft.com/office/drawing/2014/main" xmlns="" id="{78CFA538-DB6C-4FE6-ADAB-722AF0DF0F20}"/>
                </a:ext>
              </a:extLst>
            </p:cNvPr>
            <p:cNvCxnSpPr/>
            <p:nvPr/>
          </p:nvCxnSpPr>
          <p:spPr>
            <a:xfrm flipH="1">
              <a:off x="2899016" y="1461496"/>
              <a:ext cx="691284" cy="0"/>
            </a:xfrm>
            <a:prstGeom prst="line">
              <a:avLst/>
            </a:prstGeom>
            <a:ln w="19050" cap="rnd">
              <a:solidFill>
                <a:srgbClr val="00B050"/>
              </a:solidFill>
              <a:prstDash val="solid"/>
              <a:tailEnd type="oval"/>
            </a:ln>
          </p:spPr>
          <p:style>
            <a:lnRef idx="1">
              <a:schemeClr val="accent1"/>
            </a:lnRef>
            <a:fillRef idx="0">
              <a:schemeClr val="accent1"/>
            </a:fillRef>
            <a:effectRef idx="0">
              <a:schemeClr val="accent1"/>
            </a:effectRef>
            <a:fontRef idx="minor">
              <a:schemeClr val="tx1"/>
            </a:fontRef>
          </p:style>
        </p:cxnSp>
      </p:grpSp>
      <p:grpSp>
        <p:nvGrpSpPr>
          <p:cNvPr id="9" name="Group 84">
            <a:extLst>
              <a:ext uri="{FF2B5EF4-FFF2-40B4-BE49-F238E27FC236}">
                <a16:creationId xmlns:a16="http://schemas.microsoft.com/office/drawing/2014/main" xmlns="" id="{17A9FD4D-6ED2-48A7-BEE3-94FD53D8A252}"/>
              </a:ext>
            </a:extLst>
          </p:cNvPr>
          <p:cNvGrpSpPr/>
          <p:nvPr/>
        </p:nvGrpSpPr>
        <p:grpSpPr>
          <a:xfrm flipH="1" flipV="1">
            <a:off x="5411781" y="4422679"/>
            <a:ext cx="856420" cy="410210"/>
            <a:chOff x="2901397" y="1459156"/>
            <a:chExt cx="930338" cy="221362"/>
          </a:xfrm>
          <a:solidFill>
            <a:srgbClr val="FF5353"/>
          </a:solidFill>
        </p:grpSpPr>
        <p:cxnSp>
          <p:nvCxnSpPr>
            <p:cNvPr id="95" name="Straight Connector 85">
              <a:extLst>
                <a:ext uri="{FF2B5EF4-FFF2-40B4-BE49-F238E27FC236}">
                  <a16:creationId xmlns:a16="http://schemas.microsoft.com/office/drawing/2014/main" xmlns="" id="{40F8564B-18C4-4FA7-BA97-D28DD71BB4A4}"/>
                </a:ext>
              </a:extLst>
            </p:cNvPr>
            <p:cNvCxnSpPr/>
            <p:nvPr/>
          </p:nvCxnSpPr>
          <p:spPr>
            <a:xfrm flipH="1" flipV="1">
              <a:off x="3592681" y="1460250"/>
              <a:ext cx="239054" cy="220268"/>
            </a:xfrm>
            <a:prstGeom prst="line">
              <a:avLst/>
            </a:prstGeom>
            <a:grpFill/>
            <a:ln w="19050" cap="rnd">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96" name="Straight Connector 86">
              <a:extLst>
                <a:ext uri="{FF2B5EF4-FFF2-40B4-BE49-F238E27FC236}">
                  <a16:creationId xmlns:a16="http://schemas.microsoft.com/office/drawing/2014/main" xmlns="" id="{0924AA0A-AE54-4A1B-8295-42E133E87266}"/>
                </a:ext>
              </a:extLst>
            </p:cNvPr>
            <p:cNvCxnSpPr/>
            <p:nvPr/>
          </p:nvCxnSpPr>
          <p:spPr>
            <a:xfrm flipH="1">
              <a:off x="2901397" y="1459156"/>
              <a:ext cx="691284" cy="0"/>
            </a:xfrm>
            <a:prstGeom prst="line">
              <a:avLst/>
            </a:prstGeom>
            <a:grpFill/>
            <a:ln w="19050" cap="rnd">
              <a:solidFill>
                <a:srgbClr val="00B050"/>
              </a:solidFill>
              <a:prstDash val="solid"/>
              <a:tailEnd type="oval"/>
            </a:ln>
          </p:spPr>
          <p:style>
            <a:lnRef idx="1">
              <a:schemeClr val="accent1"/>
            </a:lnRef>
            <a:fillRef idx="0">
              <a:schemeClr val="accent1"/>
            </a:fillRef>
            <a:effectRef idx="0">
              <a:schemeClr val="accent1"/>
            </a:effectRef>
            <a:fontRef idx="minor">
              <a:schemeClr val="tx1"/>
            </a:fontRef>
          </p:style>
        </p:cxnSp>
      </p:grpSp>
      <p:sp>
        <p:nvSpPr>
          <p:cNvPr id="208" name="矩形 207">
            <a:extLst>
              <a:ext uri="{FF2B5EF4-FFF2-40B4-BE49-F238E27FC236}">
                <a16:creationId xmlns:a16="http://schemas.microsoft.com/office/drawing/2014/main" xmlns="" id="{B320121C-C734-47C3-B0B7-C1D788DDBA01}"/>
              </a:ext>
            </a:extLst>
          </p:cNvPr>
          <p:cNvSpPr/>
          <p:nvPr/>
        </p:nvSpPr>
        <p:spPr bwMode="auto">
          <a:xfrm>
            <a:off x="194289" y="1891680"/>
            <a:ext cx="2124000" cy="144000"/>
          </a:xfrm>
          <a:prstGeom prst="rect">
            <a:avLst/>
          </a:prstGeom>
          <a:solidFill>
            <a:schemeClr val="accent5"/>
          </a:solidFill>
          <a:ln w="9525">
            <a:noFill/>
            <a:round/>
          </a:ln>
        </p:spPr>
        <p:txBody>
          <a:bodyPr vert="horz" wrap="square" lIns="91440" tIns="45720" rIns="91440" bIns="45720" numCol="1" rtlCol="0" anchor="t" anchorCtr="0" compatLnSpc="1"/>
          <a:lstStyle/>
          <a:p>
            <a:pPr algn="ctr"/>
            <a:endParaRPr lang="zh-TW" altLang="en-US"/>
          </a:p>
        </p:txBody>
      </p:sp>
      <p:sp>
        <p:nvSpPr>
          <p:cNvPr id="209" name="矩形 208">
            <a:extLst>
              <a:ext uri="{FF2B5EF4-FFF2-40B4-BE49-F238E27FC236}">
                <a16:creationId xmlns:a16="http://schemas.microsoft.com/office/drawing/2014/main" xmlns="" id="{E1C50E73-0638-4E9F-A9BC-B6B1B4E875D5}"/>
              </a:ext>
            </a:extLst>
          </p:cNvPr>
          <p:cNvSpPr/>
          <p:nvPr/>
        </p:nvSpPr>
        <p:spPr bwMode="auto">
          <a:xfrm>
            <a:off x="6276318" y="1898683"/>
            <a:ext cx="2124000" cy="144000"/>
          </a:xfrm>
          <a:prstGeom prst="rect">
            <a:avLst/>
          </a:prstGeom>
          <a:solidFill>
            <a:srgbClr val="FFE1E1"/>
          </a:solidFill>
          <a:ln>
            <a:noFill/>
          </a:ln>
        </p:spPr>
        <p:txBody>
          <a:bodyPr vert="horz" wrap="square" lIns="91440" tIns="45720" rIns="91440" bIns="45720" numCol="1" rtlCol="0" anchor="t" anchorCtr="0" compatLnSpc="1"/>
          <a:lstStyle/>
          <a:p>
            <a:pPr algn="ctr"/>
            <a:endParaRPr lang="zh-TW" altLang="en-US"/>
          </a:p>
        </p:txBody>
      </p:sp>
      <p:sp>
        <p:nvSpPr>
          <p:cNvPr id="210" name="Content Placeholder 2">
            <a:extLst>
              <a:ext uri="{FF2B5EF4-FFF2-40B4-BE49-F238E27FC236}">
                <a16:creationId xmlns:a16="http://schemas.microsoft.com/office/drawing/2014/main" xmlns="" id="{7CB1822C-61C3-4148-A814-84484A897BF1}"/>
              </a:ext>
            </a:extLst>
          </p:cNvPr>
          <p:cNvSpPr txBox="1">
            <a:spLocks/>
          </p:cNvSpPr>
          <p:nvPr/>
        </p:nvSpPr>
        <p:spPr>
          <a:xfrm>
            <a:off x="6430123" y="1531640"/>
            <a:ext cx="3398461" cy="466408"/>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lvl="0" algn="l"/>
            <a:r>
              <a:rPr lang="zh-TW" altLang="en-US" sz="2600" b="1" dirty="0">
                <a:solidFill>
                  <a:srgbClr val="C00000"/>
                </a:solidFill>
                <a:ea typeface="Roboto" panose="02000000000000000000" pitchFamily="2" charset="0"/>
                <a:cs typeface="Arial" panose="020B0604020202020204" pitchFamily="34" charset="0"/>
              </a:rPr>
              <a:t>資賦優異類</a:t>
            </a:r>
          </a:p>
          <a:p>
            <a:pPr algn="l" fontAlgn="auto">
              <a:lnSpc>
                <a:spcPct val="80000"/>
              </a:lnSpc>
              <a:defRPr/>
            </a:pPr>
            <a:endParaRPr lang="en-US" altLang="zh-TW" sz="1800" b="1" dirty="0">
              <a:solidFill>
                <a:schemeClr val="tx1">
                  <a:lumMod val="75000"/>
                  <a:lumOff val="25000"/>
                </a:schemeClr>
              </a:solidFill>
              <a:ea typeface="Roboto" panose="02000000000000000000" pitchFamily="2" charset="0"/>
              <a:cs typeface="Arial" panose="020B0604020202020204" pitchFamily="34" charset="0"/>
            </a:endParaRPr>
          </a:p>
        </p:txBody>
      </p:sp>
      <p:sp>
        <p:nvSpPr>
          <p:cNvPr id="211" name="Content Placeholder 2">
            <a:extLst>
              <a:ext uri="{FF2B5EF4-FFF2-40B4-BE49-F238E27FC236}">
                <a16:creationId xmlns:a16="http://schemas.microsoft.com/office/drawing/2014/main" xmlns="" id="{124B6F84-8E81-4AD6-93E5-78CA004C17C8}"/>
              </a:ext>
            </a:extLst>
          </p:cNvPr>
          <p:cNvSpPr txBox="1">
            <a:spLocks/>
          </p:cNvSpPr>
          <p:nvPr/>
        </p:nvSpPr>
        <p:spPr>
          <a:xfrm>
            <a:off x="179512" y="1609269"/>
            <a:ext cx="3183131" cy="554038"/>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fontAlgn="auto">
              <a:lnSpc>
                <a:spcPct val="80000"/>
              </a:lnSpc>
              <a:defRPr/>
            </a:pPr>
            <a:r>
              <a:rPr lang="zh-TW" altLang="en-US" sz="2600" b="1" dirty="0">
                <a:solidFill>
                  <a:srgbClr val="0070C0"/>
                </a:solidFill>
                <a:ea typeface="Roboto" panose="02000000000000000000" pitchFamily="2" charset="0"/>
                <a:cs typeface="Arial" panose="020B0604020202020204" pitchFamily="34" charset="0"/>
              </a:rPr>
              <a:t>身心障礙類</a:t>
            </a:r>
            <a:endParaRPr lang="en-US" altLang="zh-TW" sz="2600" b="1" dirty="0">
              <a:solidFill>
                <a:srgbClr val="0070C0"/>
              </a:solidFill>
              <a:ea typeface="Roboto" panose="02000000000000000000" pitchFamily="2" charset="0"/>
              <a:cs typeface="Arial" panose="020B0604020202020204" pitchFamily="34" charset="0"/>
            </a:endParaRPr>
          </a:p>
        </p:txBody>
      </p:sp>
      <p:sp>
        <p:nvSpPr>
          <p:cNvPr id="214" name="矩形 213">
            <a:extLst>
              <a:ext uri="{FF2B5EF4-FFF2-40B4-BE49-F238E27FC236}">
                <a16:creationId xmlns:a16="http://schemas.microsoft.com/office/drawing/2014/main" xmlns="" id="{5AEC3155-40FE-4F1D-9CC7-4CAC307003AC}"/>
              </a:ext>
            </a:extLst>
          </p:cNvPr>
          <p:cNvSpPr/>
          <p:nvPr/>
        </p:nvSpPr>
        <p:spPr bwMode="auto">
          <a:xfrm>
            <a:off x="194289" y="4832889"/>
            <a:ext cx="2124000" cy="144000"/>
          </a:xfrm>
          <a:prstGeom prst="rect">
            <a:avLst/>
          </a:prstGeom>
          <a:solidFill>
            <a:schemeClr val="accent5"/>
          </a:solidFill>
          <a:ln>
            <a:noFill/>
          </a:ln>
        </p:spPr>
        <p:txBody>
          <a:bodyPr vert="horz" wrap="square" lIns="91440" tIns="45720" rIns="91440" bIns="45720" numCol="1" rtlCol="0" anchor="t" anchorCtr="0" compatLnSpc="1"/>
          <a:lstStyle/>
          <a:p>
            <a:pPr algn="ctr"/>
            <a:endParaRPr lang="zh-TW" altLang="en-US"/>
          </a:p>
        </p:txBody>
      </p:sp>
      <p:sp>
        <p:nvSpPr>
          <p:cNvPr id="215" name="矩形 214">
            <a:extLst>
              <a:ext uri="{FF2B5EF4-FFF2-40B4-BE49-F238E27FC236}">
                <a16:creationId xmlns:a16="http://schemas.microsoft.com/office/drawing/2014/main" xmlns="" id="{E5E25A89-1811-45EB-97A1-C7499C718341}"/>
              </a:ext>
            </a:extLst>
          </p:cNvPr>
          <p:cNvSpPr/>
          <p:nvPr/>
        </p:nvSpPr>
        <p:spPr bwMode="auto">
          <a:xfrm>
            <a:off x="6420334" y="4881877"/>
            <a:ext cx="2124000" cy="144000"/>
          </a:xfrm>
          <a:prstGeom prst="rect">
            <a:avLst/>
          </a:prstGeom>
          <a:solidFill>
            <a:srgbClr val="FFE1E1"/>
          </a:solidFill>
          <a:ln>
            <a:noFill/>
          </a:ln>
        </p:spPr>
        <p:txBody>
          <a:bodyPr vert="horz" wrap="square" lIns="91440" tIns="45720" rIns="91440" bIns="45720" numCol="1" rtlCol="0" anchor="t" anchorCtr="0" compatLnSpc="1"/>
          <a:lstStyle/>
          <a:p>
            <a:pPr algn="ctr"/>
            <a:endParaRPr lang="zh-TW" altLang="en-US"/>
          </a:p>
        </p:txBody>
      </p:sp>
      <p:sp>
        <p:nvSpPr>
          <p:cNvPr id="216" name="Content Placeholder 2">
            <a:extLst>
              <a:ext uri="{FF2B5EF4-FFF2-40B4-BE49-F238E27FC236}">
                <a16:creationId xmlns:a16="http://schemas.microsoft.com/office/drawing/2014/main" xmlns="" id="{B66C5E2C-B429-4786-AF3F-0EA441CDA302}"/>
              </a:ext>
            </a:extLst>
          </p:cNvPr>
          <p:cNvSpPr txBox="1">
            <a:spLocks/>
          </p:cNvSpPr>
          <p:nvPr/>
        </p:nvSpPr>
        <p:spPr>
          <a:xfrm>
            <a:off x="6574139" y="4500736"/>
            <a:ext cx="3398461" cy="476251"/>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lvl="0" algn="l"/>
            <a:r>
              <a:rPr lang="zh-TW" altLang="en-US" sz="2600" b="1" dirty="0">
                <a:solidFill>
                  <a:srgbClr val="C00000"/>
                </a:solidFill>
                <a:ea typeface="Roboto" panose="02000000000000000000" pitchFamily="2" charset="0"/>
                <a:cs typeface="Arial" panose="020B0604020202020204" pitchFamily="34" charset="0"/>
              </a:rPr>
              <a:t>資賦優異類</a:t>
            </a:r>
          </a:p>
          <a:p>
            <a:pPr algn="l" fontAlgn="auto">
              <a:lnSpc>
                <a:spcPct val="80000"/>
              </a:lnSpc>
              <a:defRPr/>
            </a:pPr>
            <a:endParaRPr lang="en-US" altLang="zh-TW" sz="1800" b="1" dirty="0">
              <a:solidFill>
                <a:schemeClr val="tx1">
                  <a:lumMod val="75000"/>
                  <a:lumOff val="25000"/>
                </a:schemeClr>
              </a:solidFill>
              <a:ea typeface="Roboto" panose="02000000000000000000" pitchFamily="2" charset="0"/>
              <a:cs typeface="Arial" panose="020B0604020202020204" pitchFamily="34" charset="0"/>
            </a:endParaRPr>
          </a:p>
        </p:txBody>
      </p:sp>
      <p:sp>
        <p:nvSpPr>
          <p:cNvPr id="217" name="Content Placeholder 2">
            <a:extLst>
              <a:ext uri="{FF2B5EF4-FFF2-40B4-BE49-F238E27FC236}">
                <a16:creationId xmlns:a16="http://schemas.microsoft.com/office/drawing/2014/main" xmlns="" id="{6CD3A1B6-B7D9-48F3-AAD2-9243CA1E6EAD}"/>
              </a:ext>
            </a:extLst>
          </p:cNvPr>
          <p:cNvSpPr txBox="1">
            <a:spLocks/>
          </p:cNvSpPr>
          <p:nvPr/>
        </p:nvSpPr>
        <p:spPr>
          <a:xfrm>
            <a:off x="179512" y="4544858"/>
            <a:ext cx="3183131" cy="554038"/>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fontAlgn="auto">
              <a:lnSpc>
                <a:spcPct val="80000"/>
              </a:lnSpc>
              <a:defRPr/>
            </a:pPr>
            <a:r>
              <a:rPr lang="zh-TW" altLang="en-US" sz="2600" b="1" dirty="0">
                <a:solidFill>
                  <a:srgbClr val="0070C0"/>
                </a:solidFill>
                <a:ea typeface="Roboto" panose="02000000000000000000" pitchFamily="2" charset="0"/>
                <a:cs typeface="Arial" panose="020B0604020202020204" pitchFamily="34" charset="0"/>
              </a:rPr>
              <a:t>身心障礙類</a:t>
            </a:r>
            <a:endParaRPr lang="en-US" altLang="zh-TW" sz="2600" b="1" dirty="0">
              <a:solidFill>
                <a:srgbClr val="0070C0"/>
              </a:solidFill>
              <a:ea typeface="Roboto" panose="02000000000000000000" pitchFamily="2" charset="0"/>
              <a:cs typeface="Arial" panose="020B0604020202020204" pitchFamily="34" charset="0"/>
            </a:endParaRPr>
          </a:p>
        </p:txBody>
      </p:sp>
      <p:sp>
        <p:nvSpPr>
          <p:cNvPr id="219" name="拱形 218">
            <a:extLst>
              <a:ext uri="{FF2B5EF4-FFF2-40B4-BE49-F238E27FC236}">
                <a16:creationId xmlns:a16="http://schemas.microsoft.com/office/drawing/2014/main" xmlns="" id="{3DD9506F-C413-47C8-9678-2137C42631D7}"/>
              </a:ext>
            </a:extLst>
          </p:cNvPr>
          <p:cNvSpPr/>
          <p:nvPr/>
        </p:nvSpPr>
        <p:spPr bwMode="auto">
          <a:xfrm rot="10800000">
            <a:off x="3131841" y="2441214"/>
            <a:ext cx="2617005" cy="2463400"/>
          </a:xfrm>
          <a:prstGeom prst="blockArc">
            <a:avLst/>
          </a:prstGeom>
          <a:solidFill>
            <a:srgbClr val="5DCEAF"/>
          </a:solidFill>
          <a:ln>
            <a:noFill/>
          </a:ln>
          <a:extLst>
            <a:ext uri="{91240B29-F687-4F45-9708-019B960494DF}">
              <a14:hiddenLine xmlns:a14="http://schemas.microsoft.com/office/drawing/2010/main" w="9525">
                <a:solidFill>
                  <a:srgbClr val="000000"/>
                </a:solidFill>
                <a:round/>
              </a14:hiddenLine>
            </a:ex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solidFill>
                <a:schemeClr val="tx1"/>
              </a:solidFill>
            </a:endParaRPr>
          </a:p>
        </p:txBody>
      </p:sp>
      <p:sp>
        <p:nvSpPr>
          <p:cNvPr id="220" name="拱形 219">
            <a:extLst>
              <a:ext uri="{FF2B5EF4-FFF2-40B4-BE49-F238E27FC236}">
                <a16:creationId xmlns:a16="http://schemas.microsoft.com/office/drawing/2014/main" xmlns="" id="{5971A3D2-42C7-4423-827F-3305BFE29775}"/>
              </a:ext>
            </a:extLst>
          </p:cNvPr>
          <p:cNvSpPr/>
          <p:nvPr/>
        </p:nvSpPr>
        <p:spPr bwMode="auto">
          <a:xfrm>
            <a:off x="3131841" y="2251721"/>
            <a:ext cx="2617005" cy="2463400"/>
          </a:xfrm>
          <a:prstGeom prst="blockArc">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14:hiddenLine>
            </a:ex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solidFill>
                <a:schemeClr val="tx1"/>
              </a:solidFill>
            </a:endParaRPr>
          </a:p>
        </p:txBody>
      </p:sp>
      <p:sp>
        <p:nvSpPr>
          <p:cNvPr id="10" name="文字方塊 9">
            <a:extLst>
              <a:ext uri="{FF2B5EF4-FFF2-40B4-BE49-F238E27FC236}">
                <a16:creationId xmlns:a16="http://schemas.microsoft.com/office/drawing/2014/main" xmlns="" id="{36589285-BD16-461D-B8E8-4AC5227D8852}"/>
              </a:ext>
            </a:extLst>
          </p:cNvPr>
          <p:cNvSpPr txBox="1"/>
          <p:nvPr/>
        </p:nvSpPr>
        <p:spPr>
          <a:xfrm>
            <a:off x="3128370" y="2362269"/>
            <a:ext cx="2577361" cy="954107"/>
          </a:xfrm>
          <a:prstGeom prst="rect">
            <a:avLst/>
          </a:prstGeom>
          <a:noFill/>
        </p:spPr>
        <p:txBody>
          <a:bodyPr wrap="square" rtlCol="0">
            <a:spAutoFit/>
          </a:bodyPr>
          <a:lstStyle/>
          <a:p>
            <a:pPr algn="ctr"/>
            <a:r>
              <a:rPr lang="zh-TW" altLang="en-US" sz="2800" dirty="0">
                <a:latin typeface="+mj-ea"/>
                <a:ea typeface="+mj-ea"/>
              </a:rPr>
              <a:t>理   環</a:t>
            </a:r>
            <a:endParaRPr lang="en-US" altLang="zh-TW" sz="2800" dirty="0">
              <a:latin typeface="+mj-ea"/>
              <a:ea typeface="+mj-ea"/>
            </a:endParaRPr>
          </a:p>
          <a:p>
            <a:pPr algn="ctr"/>
            <a:r>
              <a:rPr lang="zh-TW" altLang="en-US" sz="2800" dirty="0">
                <a:latin typeface="+mj-ea"/>
                <a:ea typeface="+mj-ea"/>
              </a:rPr>
              <a:t>物                境</a:t>
            </a:r>
          </a:p>
        </p:txBody>
      </p:sp>
      <p:sp>
        <p:nvSpPr>
          <p:cNvPr id="223" name="文字方塊 222">
            <a:extLst>
              <a:ext uri="{FF2B5EF4-FFF2-40B4-BE49-F238E27FC236}">
                <a16:creationId xmlns:a16="http://schemas.microsoft.com/office/drawing/2014/main" xmlns="" id="{A5FE64BC-B11F-4709-A4A9-E02B776B055F}"/>
              </a:ext>
            </a:extLst>
          </p:cNvPr>
          <p:cNvSpPr txBox="1"/>
          <p:nvPr/>
        </p:nvSpPr>
        <p:spPr>
          <a:xfrm>
            <a:off x="3131840" y="3619872"/>
            <a:ext cx="2577361" cy="1197700"/>
          </a:xfrm>
          <a:prstGeom prst="rect">
            <a:avLst/>
          </a:prstGeom>
          <a:noFill/>
        </p:spPr>
        <p:txBody>
          <a:bodyPr wrap="square" rtlCol="0">
            <a:spAutoFit/>
          </a:bodyPr>
          <a:lstStyle/>
          <a:p>
            <a:pPr algn="ctr">
              <a:lnSpc>
                <a:spcPts val="3000"/>
              </a:lnSpc>
            </a:pPr>
            <a:r>
              <a:rPr lang="zh-TW" altLang="en-US" sz="2800" dirty="0">
                <a:latin typeface="+mj-ea"/>
                <a:ea typeface="+mj-ea"/>
              </a:rPr>
              <a:t>心                  境</a:t>
            </a:r>
            <a:r>
              <a:rPr lang="en-US" altLang="zh-TW" sz="2800" dirty="0">
                <a:latin typeface="+mj-ea"/>
                <a:ea typeface="+mj-ea"/>
              </a:rPr>
              <a:t/>
            </a:r>
            <a:br>
              <a:rPr lang="en-US" altLang="zh-TW" sz="2800" dirty="0">
                <a:latin typeface="+mj-ea"/>
                <a:ea typeface="+mj-ea"/>
              </a:rPr>
            </a:br>
            <a:r>
              <a:rPr lang="zh-TW" altLang="en-US" sz="2800" dirty="0">
                <a:latin typeface="+mj-ea"/>
                <a:ea typeface="+mj-ea"/>
              </a:rPr>
              <a:t>理            環</a:t>
            </a:r>
            <a:endParaRPr lang="en-US" altLang="zh-TW" sz="2800" dirty="0">
              <a:latin typeface="+mj-ea"/>
              <a:ea typeface="+mj-ea"/>
            </a:endParaRPr>
          </a:p>
          <a:p>
            <a:pPr algn="ctr">
              <a:lnSpc>
                <a:spcPts val="2600"/>
              </a:lnSpc>
            </a:pPr>
            <a:r>
              <a:rPr lang="zh-TW" altLang="en-US" sz="2800" dirty="0">
                <a:latin typeface="+mj-ea"/>
                <a:ea typeface="+mj-ea"/>
              </a:rPr>
              <a:t>社   會</a:t>
            </a:r>
          </a:p>
        </p:txBody>
      </p:sp>
      <p:sp>
        <p:nvSpPr>
          <p:cNvPr id="44" name="矩形 43">
            <a:extLst>
              <a:ext uri="{FF2B5EF4-FFF2-40B4-BE49-F238E27FC236}">
                <a16:creationId xmlns:a16="http://schemas.microsoft.com/office/drawing/2014/main" xmlns="" id="{CA0AC9DB-D0FF-4E68-A590-10801BC926B6}"/>
              </a:ext>
            </a:extLst>
          </p:cNvPr>
          <p:cNvSpPr/>
          <p:nvPr/>
        </p:nvSpPr>
        <p:spPr>
          <a:xfrm>
            <a:off x="776914" y="221366"/>
            <a:ext cx="635540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課程調整的規定：實施規範</a:t>
            </a:r>
            <a:endParaRPr lang="zh-CN" altLang="en-US" sz="4000" b="1" dirty="0">
              <a:solidFill>
                <a:schemeClr val="bg1"/>
              </a:solidFill>
              <a:latin typeface="微軟正黑體"/>
              <a:ea typeface="微軟正黑體"/>
              <a:cs typeface="微軟正黑體"/>
            </a:endParaRPr>
          </a:p>
        </p:txBody>
      </p:sp>
      <p:sp>
        <p:nvSpPr>
          <p:cNvPr id="45" name="矩形 44"/>
          <p:cNvSpPr/>
          <p:nvPr/>
        </p:nvSpPr>
        <p:spPr>
          <a:xfrm>
            <a:off x="817550" y="251846"/>
            <a:ext cx="6229699"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46" name="內容版面配置區 2"/>
          <p:cNvSpPr txBox="1">
            <a:spLocks/>
          </p:cNvSpPr>
          <p:nvPr/>
        </p:nvSpPr>
        <p:spPr>
          <a:xfrm>
            <a:off x="577850" y="920973"/>
            <a:ext cx="8149590" cy="1111027"/>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20000"/>
              </a:lnSpc>
              <a:spcBef>
                <a:spcPct val="20000"/>
              </a:spcBef>
              <a:spcAft>
                <a:spcPts val="0"/>
              </a:spcAft>
              <a:buClrTx/>
              <a:buSzTx/>
              <a:buFont typeface="Arial"/>
              <a:buNone/>
              <a:tabLst/>
              <a:defRPr/>
            </a:pPr>
            <a:r>
              <a:rPr lang="zh-TW" altLang="en-US" sz="3600" b="1" dirty="0">
                <a:solidFill>
                  <a:srgbClr val="30B1B3"/>
                </a:solidFill>
                <a:ea typeface="微軟正黑體"/>
              </a:rPr>
              <a:t>學習環境調整</a:t>
            </a:r>
            <a:endParaRPr kumimoji="0" lang="en-US" altLang="zh-TW" sz="1600" b="1" i="0" u="none" strike="noStrike" kern="1200" cap="none" spc="0" normalizeH="0" baseline="0" noProof="0" dirty="0">
              <a:ln>
                <a:noFill/>
              </a:ln>
              <a:solidFill>
                <a:srgbClr val="30B1B3"/>
              </a:solidFill>
              <a:effectLst/>
              <a:uLnTx/>
              <a:uFillTx/>
              <a:latin typeface="+mn-lt"/>
              <a:ea typeface="微軟正黑體"/>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0"/>
                                        </p:tgtEl>
                                        <p:attrNameLst>
                                          <p:attrName>style.visibility</p:attrName>
                                        </p:attrNameLst>
                                      </p:cBhvr>
                                      <p:to>
                                        <p:strVal val="visible"/>
                                      </p:to>
                                    </p:set>
                                    <p:animEffect transition="in" filter="wipe(down)">
                                      <p:cBhvr>
                                        <p:cTn id="10" dur="500"/>
                                        <p:tgtEl>
                                          <p:spTgt spid="220"/>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Righ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0"/>
                                        </p:tgtEl>
                                        <p:attrNameLst>
                                          <p:attrName>style.visibility</p:attrName>
                                        </p:attrNameLst>
                                      </p:cBhvr>
                                      <p:to>
                                        <p:strVal val="visible"/>
                                      </p:to>
                                    </p:set>
                                    <p:animEffect transition="in" filter="barn(inVertical)">
                                      <p:cBhvr>
                                        <p:cTn id="24" dur="500"/>
                                        <p:tgtEl>
                                          <p:spTgt spid="2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9"/>
                                        </p:tgtEl>
                                        <p:attrNameLst>
                                          <p:attrName>style.visibility</p:attrName>
                                        </p:attrNameLst>
                                      </p:cBhvr>
                                      <p:to>
                                        <p:strVal val="visible"/>
                                      </p:to>
                                    </p:set>
                                    <p:animEffect transition="in" filter="barn(inVertical)">
                                      <p:cBhvr>
                                        <p:cTn id="27" dur="500"/>
                                        <p:tgtEl>
                                          <p:spTgt spid="20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1"/>
                                        </p:tgtEl>
                                        <p:attrNameLst>
                                          <p:attrName>style.visibility</p:attrName>
                                        </p:attrNameLst>
                                      </p:cBhvr>
                                      <p:to>
                                        <p:strVal val="visible"/>
                                      </p:to>
                                    </p:set>
                                    <p:animEffect transition="in" filter="wipe(left)">
                                      <p:cBhvr>
                                        <p:cTn id="30" dur="750"/>
                                        <p:tgtEl>
                                          <p:spTgt spid="2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8"/>
                                        </p:tgtEl>
                                        <p:attrNameLst>
                                          <p:attrName>style.visibility</p:attrName>
                                        </p:attrNameLst>
                                      </p:cBhvr>
                                      <p:to>
                                        <p:strVal val="visible"/>
                                      </p:to>
                                    </p:set>
                                    <p:animEffect transition="in" filter="barn(inVertical)">
                                      <p:cBhvr>
                                        <p:cTn id="33" dur="500"/>
                                        <p:tgtEl>
                                          <p:spTgt spid="20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barn(inVertical)">
                                      <p:cBhvr>
                                        <p:cTn id="36" dur="5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223"/>
                                        </p:tgtEl>
                                        <p:attrNameLst>
                                          <p:attrName>style.visibility</p:attrName>
                                        </p:attrNameLst>
                                      </p:cBhvr>
                                      <p:to>
                                        <p:strVal val="visible"/>
                                      </p:to>
                                    </p:set>
                                    <p:animEffect transition="in" filter="wheel(1)">
                                      <p:cBhvr>
                                        <p:cTn id="41" dur="2000"/>
                                        <p:tgtEl>
                                          <p:spTgt spid="223"/>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219"/>
                                        </p:tgtEl>
                                        <p:attrNameLst>
                                          <p:attrName>style.visibility</p:attrName>
                                        </p:attrNameLst>
                                      </p:cBhvr>
                                      <p:to>
                                        <p:strVal val="visible"/>
                                      </p:to>
                                    </p:set>
                                    <p:animEffect transition="in" filter="wheel(1)">
                                      <p:cBhvr>
                                        <p:cTn id="44" dur="2000"/>
                                        <p:tgtEl>
                                          <p:spTgt spid="219"/>
                                        </p:tgtEl>
                                      </p:cBhvr>
                                    </p:animEffect>
                                  </p:childTnLst>
                                </p:cTn>
                              </p:par>
                            </p:childTnLst>
                          </p:cTn>
                        </p:par>
                        <p:par>
                          <p:cTn id="45" fill="hold">
                            <p:stCondLst>
                              <p:cond delay="2000"/>
                            </p:stCondLst>
                            <p:childTnLst>
                              <p:par>
                                <p:cTn id="46" presetID="18" presetClass="entr" presetSubtype="3"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strips(upRight)">
                                      <p:cBhvr>
                                        <p:cTn id="48" dur="500"/>
                                        <p:tgtEl>
                                          <p:spTgt spid="9"/>
                                        </p:tgtEl>
                                      </p:cBhvr>
                                    </p:animEffect>
                                  </p:childTnLst>
                                </p:cTn>
                              </p:par>
                            </p:childTnLst>
                          </p:cTn>
                        </p:par>
                        <p:par>
                          <p:cTn id="49" fill="hold">
                            <p:stCondLst>
                              <p:cond delay="2500"/>
                            </p:stCondLst>
                            <p:childTnLst>
                              <p:par>
                                <p:cTn id="50" presetID="18" presetClass="entr" presetSubtype="12"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strips(downLeft)">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16"/>
                                        </p:tgtEl>
                                        <p:attrNameLst>
                                          <p:attrName>style.visibility</p:attrName>
                                        </p:attrNameLst>
                                      </p:cBhvr>
                                      <p:to>
                                        <p:strVal val="visible"/>
                                      </p:to>
                                    </p:set>
                                    <p:animEffect transition="in" filter="barn(inVertical)">
                                      <p:cBhvr>
                                        <p:cTn id="57" dur="500"/>
                                        <p:tgtEl>
                                          <p:spTgt spid="21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17"/>
                                        </p:tgtEl>
                                        <p:attrNameLst>
                                          <p:attrName>style.visibility</p:attrName>
                                        </p:attrNameLst>
                                      </p:cBhvr>
                                      <p:to>
                                        <p:strVal val="visible"/>
                                      </p:to>
                                    </p:set>
                                    <p:animEffect transition="in" filter="barn(inVertical)">
                                      <p:cBhvr>
                                        <p:cTn id="60" dur="500"/>
                                        <p:tgtEl>
                                          <p:spTgt spid="21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barn(inVertical)">
                                      <p:cBhvr>
                                        <p:cTn id="63" dur="500"/>
                                        <p:tgtEl>
                                          <p:spTgt spid="5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arn(inVertical)">
                                      <p:cBhvr>
                                        <p:cTn id="66" dur="500"/>
                                        <p:tgtEl>
                                          <p:spTgt spid="8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14"/>
                                        </p:tgtEl>
                                        <p:attrNameLst>
                                          <p:attrName>style.visibility</p:attrName>
                                        </p:attrNameLst>
                                      </p:cBhvr>
                                      <p:to>
                                        <p:strVal val="visible"/>
                                      </p:to>
                                    </p:set>
                                    <p:animEffect transition="in" filter="barn(inVertical)">
                                      <p:cBhvr>
                                        <p:cTn id="69" dur="500"/>
                                        <p:tgtEl>
                                          <p:spTgt spid="21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15"/>
                                        </p:tgtEl>
                                        <p:attrNameLst>
                                          <p:attrName>style.visibility</p:attrName>
                                        </p:attrNameLst>
                                      </p:cBhvr>
                                      <p:to>
                                        <p:strVal val="visible"/>
                                      </p:to>
                                    </p:set>
                                    <p:animEffect transition="in" filter="barn(inVertical)">
                                      <p:cBhvr>
                                        <p:cTn id="72" dur="500"/>
                                        <p:tgtEl>
                                          <p:spTgt spid="21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5" grpId="0"/>
      <p:bldP spid="81" grpId="0"/>
      <p:bldP spid="208" grpId="0" animBg="1"/>
      <p:bldP spid="209" grpId="0" animBg="1"/>
      <p:bldP spid="210" grpId="0"/>
      <p:bldP spid="211" grpId="0"/>
      <p:bldP spid="214" grpId="0" animBg="1"/>
      <p:bldP spid="215" grpId="0" animBg="1"/>
      <p:bldP spid="216" grpId="0"/>
      <p:bldP spid="217" grpId="0"/>
      <p:bldP spid="219" grpId="0" animBg="1"/>
      <p:bldP spid="220" grpId="0" animBg="1"/>
      <p:bldP spid="10" grpId="0"/>
      <p:bldP spid="223" grpId="0"/>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矩形 41">
            <a:extLst>
              <a:ext uri="{FF2B5EF4-FFF2-40B4-BE49-F238E27FC236}">
                <a16:creationId xmlns:a16="http://schemas.microsoft.com/office/drawing/2014/main" xmlns="" id="{87FB532D-3BD5-4F43-90E9-3BA3B6D370B5}"/>
              </a:ext>
            </a:extLst>
          </p:cNvPr>
          <p:cNvSpPr/>
          <p:nvPr/>
        </p:nvSpPr>
        <p:spPr bwMode="auto">
          <a:xfrm>
            <a:off x="32519" y="3947876"/>
            <a:ext cx="3747393" cy="116115"/>
          </a:xfrm>
          <a:prstGeom prst="rect">
            <a:avLst/>
          </a:prstGeom>
          <a:solidFill>
            <a:schemeClr val="accent5">
              <a:lumMod val="20000"/>
              <a:lumOff val="80000"/>
            </a:schemeClr>
          </a:solidFill>
          <a:ln>
            <a:noFill/>
          </a:ln>
        </p:spPr>
        <p:txBody>
          <a:bodyPr vert="horz" wrap="square" lIns="91440" tIns="45720" rIns="91440" bIns="45720" numCol="1" rtlCol="0" anchor="t" anchorCtr="0" compatLnSpc="1"/>
          <a:lstStyle/>
          <a:p>
            <a:pPr algn="ctr"/>
            <a:endParaRPr lang="zh-TW" altLang="en-US">
              <a:latin typeface="標楷體" pitchFamily="65" charset="-120"/>
              <a:ea typeface="標楷體" pitchFamily="65" charset="-120"/>
            </a:endParaRPr>
          </a:p>
        </p:txBody>
      </p:sp>
      <p:sp>
        <p:nvSpPr>
          <p:cNvPr id="43" name="矩形 42">
            <a:extLst>
              <a:ext uri="{FF2B5EF4-FFF2-40B4-BE49-F238E27FC236}">
                <a16:creationId xmlns:a16="http://schemas.microsoft.com/office/drawing/2014/main" xmlns="" id="{78D372DE-3160-4BD5-87C1-3D43C39D72F0}"/>
              </a:ext>
            </a:extLst>
          </p:cNvPr>
          <p:cNvSpPr/>
          <p:nvPr/>
        </p:nvSpPr>
        <p:spPr bwMode="auto">
          <a:xfrm>
            <a:off x="5412221" y="3919991"/>
            <a:ext cx="3699259" cy="144000"/>
          </a:xfrm>
          <a:prstGeom prst="rect">
            <a:avLst/>
          </a:prstGeom>
          <a:solidFill>
            <a:srgbClr val="FFE1E1"/>
          </a:solidFill>
          <a:ln>
            <a:noFill/>
          </a:ln>
        </p:spPr>
        <p:txBody>
          <a:bodyPr vert="horz" wrap="square" lIns="91440" tIns="45720" rIns="91440" bIns="45720" numCol="1" rtlCol="0" anchor="t" anchorCtr="0" compatLnSpc="1"/>
          <a:lstStyle/>
          <a:p>
            <a:pPr algn="ctr"/>
            <a:endParaRPr lang="zh-TW" altLang="en-US">
              <a:latin typeface="標楷體" pitchFamily="65" charset="-120"/>
              <a:ea typeface="標楷體" pitchFamily="65" charset="-120"/>
            </a:endParaRPr>
          </a:p>
        </p:txBody>
      </p:sp>
      <p:sp>
        <p:nvSpPr>
          <p:cNvPr id="44" name="Content Placeholder 2">
            <a:extLst>
              <a:ext uri="{FF2B5EF4-FFF2-40B4-BE49-F238E27FC236}">
                <a16:creationId xmlns:a16="http://schemas.microsoft.com/office/drawing/2014/main" xmlns="" id="{47B7794B-B571-41AE-9D6B-25C02A68762E}"/>
              </a:ext>
            </a:extLst>
          </p:cNvPr>
          <p:cNvSpPr txBox="1">
            <a:spLocks/>
          </p:cNvSpPr>
          <p:nvPr/>
        </p:nvSpPr>
        <p:spPr>
          <a:xfrm>
            <a:off x="5638035" y="3696964"/>
            <a:ext cx="3038135" cy="476251"/>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fontAlgn="auto">
              <a:lnSpc>
                <a:spcPct val="80000"/>
              </a:lnSpc>
              <a:defRPr/>
            </a:pPr>
            <a:r>
              <a:rPr lang="zh-TW" altLang="en-US" sz="2600" b="1" dirty="0">
                <a:solidFill>
                  <a:srgbClr val="C00000"/>
                </a:solidFill>
                <a:ea typeface="Roboto" panose="02000000000000000000" pitchFamily="2" charset="0"/>
                <a:cs typeface="Arial" panose="020B0604020202020204" pitchFamily="34" charset="0"/>
              </a:rPr>
              <a:t>資賦優異學生</a:t>
            </a:r>
            <a:endParaRPr lang="en-US" altLang="zh-TW" sz="2600" b="1" dirty="0">
              <a:solidFill>
                <a:srgbClr val="C00000"/>
              </a:solidFill>
              <a:ea typeface="Roboto" panose="02000000000000000000" pitchFamily="2" charset="0"/>
              <a:cs typeface="Arial" panose="020B0604020202020204" pitchFamily="34" charset="0"/>
            </a:endParaRPr>
          </a:p>
          <a:p>
            <a:pPr algn="l" fontAlgn="auto">
              <a:lnSpc>
                <a:spcPct val="80000"/>
              </a:lnSpc>
              <a:defRPr/>
            </a:pPr>
            <a:endParaRPr lang="en-US" altLang="zh-TW" sz="1800" b="1" dirty="0">
              <a:solidFill>
                <a:schemeClr val="tx1">
                  <a:lumMod val="75000"/>
                  <a:lumOff val="25000"/>
                </a:schemeClr>
              </a:solidFill>
              <a:ea typeface="Roboto" panose="02000000000000000000" pitchFamily="2" charset="0"/>
              <a:cs typeface="Arial" panose="020B0604020202020204" pitchFamily="34" charset="0"/>
            </a:endParaRPr>
          </a:p>
        </p:txBody>
      </p:sp>
      <p:sp>
        <p:nvSpPr>
          <p:cNvPr id="45" name="Content Placeholder 2">
            <a:extLst>
              <a:ext uri="{FF2B5EF4-FFF2-40B4-BE49-F238E27FC236}">
                <a16:creationId xmlns:a16="http://schemas.microsoft.com/office/drawing/2014/main" xmlns="" id="{772A51C0-F415-4E91-A6B4-E58D074F0D7E}"/>
              </a:ext>
            </a:extLst>
          </p:cNvPr>
          <p:cNvSpPr txBox="1">
            <a:spLocks/>
          </p:cNvSpPr>
          <p:nvPr/>
        </p:nvSpPr>
        <p:spPr>
          <a:xfrm>
            <a:off x="1244853" y="3659845"/>
            <a:ext cx="3183131" cy="554038"/>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lvl="0" algn="l"/>
            <a:r>
              <a:rPr lang="zh-TW" altLang="en-US" sz="2600" b="1" dirty="0">
                <a:solidFill>
                  <a:srgbClr val="0070C0"/>
                </a:solidFill>
                <a:ea typeface="Roboto" panose="02000000000000000000" pitchFamily="2" charset="0"/>
                <a:cs typeface="Arial" panose="020B0604020202020204" pitchFamily="34" charset="0"/>
              </a:rPr>
              <a:t>身心障礙學生</a:t>
            </a:r>
          </a:p>
        </p:txBody>
      </p:sp>
      <p:cxnSp>
        <p:nvCxnSpPr>
          <p:cNvPr id="47" name="Elbow Connector 52">
            <a:extLst>
              <a:ext uri="{FF2B5EF4-FFF2-40B4-BE49-F238E27FC236}">
                <a16:creationId xmlns:a16="http://schemas.microsoft.com/office/drawing/2014/main" xmlns="" id="{2F3FE500-4544-4D7A-9A28-A324493942CE}"/>
              </a:ext>
            </a:extLst>
          </p:cNvPr>
          <p:cNvCxnSpPr/>
          <p:nvPr/>
        </p:nvCxnSpPr>
        <p:spPr>
          <a:xfrm rot="16200000" flipH="1">
            <a:off x="4750515" y="3517512"/>
            <a:ext cx="554038" cy="450850"/>
          </a:xfrm>
          <a:prstGeom prst="bentConnector3">
            <a:avLst>
              <a:gd name="adj1" fmla="val 50000"/>
            </a:avLst>
          </a:prstGeom>
          <a:ln w="6350">
            <a:solidFill>
              <a:srgbClr val="FF0000"/>
            </a:solidFill>
            <a:prstDash val="solid"/>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48" name="Elbow Connector 52">
            <a:extLst>
              <a:ext uri="{FF2B5EF4-FFF2-40B4-BE49-F238E27FC236}">
                <a16:creationId xmlns:a16="http://schemas.microsoft.com/office/drawing/2014/main" xmlns="" id="{253CDE2F-01D5-42AF-9F46-C2457CAB94A4}"/>
              </a:ext>
            </a:extLst>
          </p:cNvPr>
          <p:cNvCxnSpPr>
            <a:cxnSpLocks/>
          </p:cNvCxnSpPr>
          <p:nvPr/>
        </p:nvCxnSpPr>
        <p:spPr>
          <a:xfrm rot="5400000">
            <a:off x="3825851" y="3502859"/>
            <a:ext cx="581358" cy="452680"/>
          </a:xfrm>
          <a:prstGeom prst="bentConnector3">
            <a:avLst>
              <a:gd name="adj1" fmla="val 50000"/>
            </a:avLst>
          </a:prstGeom>
          <a:ln w="6350">
            <a:solidFill>
              <a:srgbClr val="0070C0"/>
            </a:solidFill>
            <a:prstDash val="solid"/>
            <a:headEnd type="none" w="lg" len="lg"/>
            <a:tailEnd type="oval" w="lg" len="lg"/>
          </a:ln>
        </p:spPr>
        <p:style>
          <a:lnRef idx="1">
            <a:schemeClr val="accent1"/>
          </a:lnRef>
          <a:fillRef idx="0">
            <a:schemeClr val="accent1"/>
          </a:fillRef>
          <a:effectRef idx="0">
            <a:schemeClr val="accent1"/>
          </a:effectRef>
          <a:fontRef idx="minor">
            <a:schemeClr val="tx1"/>
          </a:fontRef>
        </p:style>
      </p:cxnSp>
      <p:sp>
        <p:nvSpPr>
          <p:cNvPr id="16" name="Rounded Rectangle 11">
            <a:extLst>
              <a:ext uri="{FF2B5EF4-FFF2-40B4-BE49-F238E27FC236}">
                <a16:creationId xmlns:a16="http://schemas.microsoft.com/office/drawing/2014/main" xmlns="" id="{170362B3-0493-4D2F-A76D-D18F01137C92}"/>
              </a:ext>
            </a:extLst>
          </p:cNvPr>
          <p:cNvSpPr/>
          <p:nvPr/>
        </p:nvSpPr>
        <p:spPr>
          <a:xfrm>
            <a:off x="2865791" y="2415026"/>
            <a:ext cx="3302801" cy="592275"/>
          </a:xfrm>
          <a:prstGeom prst="roundRect">
            <a:avLst/>
          </a:prstGeom>
          <a:solidFill>
            <a:srgbClr val="4E6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標楷體" pitchFamily="65" charset="-120"/>
              <a:ea typeface="標楷體" pitchFamily="65" charset="-120"/>
            </a:endParaRPr>
          </a:p>
        </p:txBody>
      </p:sp>
      <p:sp>
        <p:nvSpPr>
          <p:cNvPr id="19" name="Isosceles Triangle 14">
            <a:extLst>
              <a:ext uri="{FF2B5EF4-FFF2-40B4-BE49-F238E27FC236}">
                <a16:creationId xmlns:a16="http://schemas.microsoft.com/office/drawing/2014/main" xmlns="" id="{DBCDC13C-1C20-4003-A623-CBF34C7EB99A}"/>
              </a:ext>
            </a:extLst>
          </p:cNvPr>
          <p:cNvSpPr/>
          <p:nvPr/>
        </p:nvSpPr>
        <p:spPr>
          <a:xfrm rot="5400000">
            <a:off x="5594769" y="2405152"/>
            <a:ext cx="592275" cy="433607"/>
          </a:xfrm>
          <a:prstGeom prst="triangle">
            <a:avLst/>
          </a:prstGeom>
          <a:solidFill>
            <a:srgbClr val="4E6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標楷體" pitchFamily="65" charset="-120"/>
              <a:ea typeface="標楷體" pitchFamily="65" charset="-120"/>
            </a:endParaRPr>
          </a:p>
        </p:txBody>
      </p:sp>
      <p:grpSp>
        <p:nvGrpSpPr>
          <p:cNvPr id="3" name="Group 134">
            <a:extLst>
              <a:ext uri="{FF2B5EF4-FFF2-40B4-BE49-F238E27FC236}">
                <a16:creationId xmlns:a16="http://schemas.microsoft.com/office/drawing/2014/main" xmlns="" id="{6B1E51B2-3581-43F9-A658-F08EB67B9D87}"/>
              </a:ext>
            </a:extLst>
          </p:cNvPr>
          <p:cNvGrpSpPr/>
          <p:nvPr/>
        </p:nvGrpSpPr>
        <p:grpSpPr>
          <a:xfrm>
            <a:off x="4123096" y="1601132"/>
            <a:ext cx="864665" cy="865389"/>
            <a:chOff x="3287425" y="1417883"/>
            <a:chExt cx="648499" cy="649042"/>
          </a:xfrm>
        </p:grpSpPr>
        <p:sp>
          <p:nvSpPr>
            <p:cNvPr id="23" name="Oval 18">
              <a:extLst>
                <a:ext uri="{FF2B5EF4-FFF2-40B4-BE49-F238E27FC236}">
                  <a16:creationId xmlns:a16="http://schemas.microsoft.com/office/drawing/2014/main" xmlns="" id="{46E51C13-F0D9-405D-B8EF-3005AA8F4E0A}"/>
                </a:ext>
              </a:extLst>
            </p:cNvPr>
            <p:cNvSpPr>
              <a:spLocks noChangeAspect="1"/>
            </p:cNvSpPr>
            <p:nvPr/>
          </p:nvSpPr>
          <p:spPr>
            <a:xfrm>
              <a:off x="3287425" y="1417883"/>
              <a:ext cx="648499" cy="649042"/>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 b="1" dirty="0">
                <a:solidFill>
                  <a:schemeClr val="bg1"/>
                </a:solidFill>
                <a:latin typeface="+mj-lt"/>
              </a:endParaRPr>
            </a:p>
          </p:txBody>
        </p:sp>
        <p:sp>
          <p:nvSpPr>
            <p:cNvPr id="24" name="Oval 19">
              <a:extLst>
                <a:ext uri="{FF2B5EF4-FFF2-40B4-BE49-F238E27FC236}">
                  <a16:creationId xmlns:a16="http://schemas.microsoft.com/office/drawing/2014/main" xmlns="" id="{373662C2-501F-40C9-9A5D-35D5D8CDCE99}"/>
                </a:ext>
              </a:extLst>
            </p:cNvPr>
            <p:cNvSpPr>
              <a:spLocks noChangeAspect="1"/>
            </p:cNvSpPr>
            <p:nvPr/>
          </p:nvSpPr>
          <p:spPr>
            <a:xfrm>
              <a:off x="3362252" y="1492773"/>
              <a:ext cx="498845" cy="499263"/>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01</a:t>
              </a:r>
              <a:endParaRPr lang="en-US" sz="133" b="1" dirty="0">
                <a:solidFill>
                  <a:schemeClr val="bg1"/>
                </a:solidFill>
                <a:latin typeface="+mj-lt"/>
              </a:endParaRPr>
            </a:p>
          </p:txBody>
        </p:sp>
      </p:grpSp>
      <p:sp>
        <p:nvSpPr>
          <p:cNvPr id="2" name="矩形 1">
            <a:extLst>
              <a:ext uri="{FF2B5EF4-FFF2-40B4-BE49-F238E27FC236}">
                <a16:creationId xmlns:a16="http://schemas.microsoft.com/office/drawing/2014/main" xmlns="" id="{3E393E59-9856-4FBC-9718-0E5243D51DCD}"/>
              </a:ext>
            </a:extLst>
          </p:cNvPr>
          <p:cNvSpPr/>
          <p:nvPr/>
        </p:nvSpPr>
        <p:spPr>
          <a:xfrm>
            <a:off x="2793783" y="2503245"/>
            <a:ext cx="3816424" cy="430887"/>
          </a:xfrm>
          <a:prstGeom prst="rect">
            <a:avLst/>
          </a:prstGeom>
        </p:spPr>
        <p:txBody>
          <a:bodyPr wrap="square">
            <a:spAutoFit/>
          </a:bodyPr>
          <a:lstStyle/>
          <a:p>
            <a:r>
              <a:rPr lang="zh-TW" altLang="en-US" sz="2200" dirty="0">
                <a:solidFill>
                  <a:schemeClr val="bg1"/>
                </a:solidFill>
                <a:latin typeface="標楷體" pitchFamily="65" charset="-120"/>
                <a:ea typeface="標楷體" pitchFamily="65" charset="-120"/>
              </a:rPr>
              <a:t> </a:t>
            </a:r>
            <a:r>
              <a:rPr lang="zh-TW" altLang="zh-TW" sz="2200" dirty="0">
                <a:solidFill>
                  <a:schemeClr val="bg1"/>
                </a:solidFill>
                <a:latin typeface="標楷體" pitchFamily="65" charset="-120"/>
                <a:ea typeface="標楷體" pitchFamily="65" charset="-120"/>
              </a:rPr>
              <a:t>依</a:t>
            </a:r>
            <a:r>
              <a:rPr lang="en-US" altLang="zh-TW" sz="2200" dirty="0">
                <a:solidFill>
                  <a:schemeClr val="bg1"/>
                </a:solidFill>
                <a:latin typeface="標楷體" pitchFamily="65" charset="-120"/>
                <a:ea typeface="標楷體" pitchFamily="65" charset="-120"/>
              </a:rPr>
              <a:t>IEP/IGP</a:t>
            </a:r>
            <a:r>
              <a:rPr lang="zh-TW" altLang="zh-TW" sz="2200" dirty="0">
                <a:solidFill>
                  <a:schemeClr val="bg1"/>
                </a:solidFill>
                <a:latin typeface="標楷體" pitchFamily="65" charset="-120"/>
                <a:ea typeface="標楷體" pitchFamily="65" charset="-120"/>
              </a:rPr>
              <a:t>實施</a:t>
            </a:r>
            <a:r>
              <a:rPr lang="zh-TW" altLang="en-US" sz="2200" dirty="0">
                <a:solidFill>
                  <a:schemeClr val="bg1"/>
                </a:solidFill>
                <a:latin typeface="標楷體" pitchFamily="65" charset="-120"/>
                <a:ea typeface="標楷體" pitchFamily="65" charset="-120"/>
              </a:rPr>
              <a:t>多元</a:t>
            </a:r>
            <a:r>
              <a:rPr lang="zh-TW" altLang="zh-TW" sz="2200" dirty="0">
                <a:solidFill>
                  <a:schemeClr val="bg1"/>
                </a:solidFill>
                <a:latin typeface="標楷體" pitchFamily="65" charset="-120"/>
                <a:ea typeface="標楷體" pitchFamily="65" charset="-120"/>
              </a:rPr>
              <a:t>評量</a:t>
            </a:r>
            <a:endParaRPr lang="zh-TW" altLang="en-US" sz="2200" dirty="0">
              <a:solidFill>
                <a:schemeClr val="bg1"/>
              </a:solidFill>
              <a:latin typeface="標楷體" pitchFamily="65" charset="-120"/>
              <a:ea typeface="標楷體" pitchFamily="65" charset="-120"/>
            </a:endParaRPr>
          </a:p>
        </p:txBody>
      </p:sp>
      <p:grpSp>
        <p:nvGrpSpPr>
          <p:cNvPr id="4" name="Group 134">
            <a:extLst>
              <a:ext uri="{FF2B5EF4-FFF2-40B4-BE49-F238E27FC236}">
                <a16:creationId xmlns:a16="http://schemas.microsoft.com/office/drawing/2014/main" xmlns="" id="{26A282B7-310A-48C1-A19D-18177BA215BC}"/>
              </a:ext>
            </a:extLst>
          </p:cNvPr>
          <p:cNvGrpSpPr/>
          <p:nvPr/>
        </p:nvGrpSpPr>
        <p:grpSpPr>
          <a:xfrm>
            <a:off x="4139666" y="3160539"/>
            <a:ext cx="864665" cy="865389"/>
            <a:chOff x="3287425" y="1417883"/>
            <a:chExt cx="648499" cy="649042"/>
          </a:xfrm>
        </p:grpSpPr>
        <p:sp>
          <p:nvSpPr>
            <p:cNvPr id="40" name="Oval 18">
              <a:extLst>
                <a:ext uri="{FF2B5EF4-FFF2-40B4-BE49-F238E27FC236}">
                  <a16:creationId xmlns:a16="http://schemas.microsoft.com/office/drawing/2014/main" xmlns="" id="{74F514F1-8478-4E03-99D7-8CA323BC3700}"/>
                </a:ext>
              </a:extLst>
            </p:cNvPr>
            <p:cNvSpPr>
              <a:spLocks noChangeAspect="1"/>
            </p:cNvSpPr>
            <p:nvPr/>
          </p:nvSpPr>
          <p:spPr>
            <a:xfrm>
              <a:off x="3287425" y="1417883"/>
              <a:ext cx="648499" cy="649042"/>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 b="1" dirty="0">
                <a:solidFill>
                  <a:schemeClr val="bg1"/>
                </a:solidFill>
                <a:latin typeface="+mj-lt"/>
              </a:endParaRPr>
            </a:p>
          </p:txBody>
        </p:sp>
        <p:sp>
          <p:nvSpPr>
            <p:cNvPr id="41" name="Oval 19">
              <a:extLst>
                <a:ext uri="{FF2B5EF4-FFF2-40B4-BE49-F238E27FC236}">
                  <a16:creationId xmlns:a16="http://schemas.microsoft.com/office/drawing/2014/main" xmlns="" id="{3A0DB338-3B1E-4D56-9D19-39E9C8B17E36}"/>
                </a:ext>
              </a:extLst>
            </p:cNvPr>
            <p:cNvSpPr>
              <a:spLocks noChangeAspect="1"/>
            </p:cNvSpPr>
            <p:nvPr/>
          </p:nvSpPr>
          <p:spPr>
            <a:xfrm>
              <a:off x="3362252" y="1492773"/>
              <a:ext cx="498845" cy="499263"/>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02</a:t>
              </a:r>
              <a:endParaRPr lang="en-US" sz="133" b="1" dirty="0">
                <a:solidFill>
                  <a:schemeClr val="bg1"/>
                </a:solidFill>
                <a:latin typeface="+mj-lt"/>
              </a:endParaRPr>
            </a:p>
          </p:txBody>
        </p:sp>
      </p:grpSp>
      <p:sp>
        <p:nvSpPr>
          <p:cNvPr id="63" name="矩形 62">
            <a:extLst>
              <a:ext uri="{FF2B5EF4-FFF2-40B4-BE49-F238E27FC236}">
                <a16:creationId xmlns:a16="http://schemas.microsoft.com/office/drawing/2014/main" xmlns="" id="{7921ECF6-9140-4B08-9221-F50A9BC5E1C5}"/>
              </a:ext>
            </a:extLst>
          </p:cNvPr>
          <p:cNvSpPr/>
          <p:nvPr/>
        </p:nvSpPr>
        <p:spPr>
          <a:xfrm>
            <a:off x="37583" y="4111925"/>
            <a:ext cx="4185281" cy="2669962"/>
          </a:xfrm>
          <a:prstGeom prst="rect">
            <a:avLst/>
          </a:prstGeom>
        </p:spPr>
        <p:txBody>
          <a:bodyPr wrap="square">
            <a:spAutoFit/>
          </a:bodyPr>
          <a:lstStyle/>
          <a:p>
            <a:pPr marL="285750" indent="-285750">
              <a:lnSpc>
                <a:spcPts val="2700"/>
              </a:lnSpc>
              <a:spcBef>
                <a:spcPts val="600"/>
              </a:spcBef>
              <a:buFont typeface="Arial" panose="020B0604020202020204" pitchFamily="34" charset="0"/>
              <a:buChar char="•"/>
            </a:pPr>
            <a:r>
              <a:rPr lang="zh-TW" altLang="en-US" sz="2400" dirty="0">
                <a:latin typeface="標楷體" pitchFamily="65" charset="-120"/>
                <a:ea typeface="標楷體" pitchFamily="65" charset="-120"/>
              </a:rPr>
              <a:t>評量調整或服務</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en-US" altLang="zh-TW" sz="1600" dirty="0">
                <a:latin typeface="+mj-ea"/>
                <a:ea typeface="+mj-ea"/>
              </a:rPr>
              <a:t>A. </a:t>
            </a:r>
            <a:r>
              <a:rPr lang="zh-TW" altLang="en-US" sz="1600" dirty="0">
                <a:latin typeface="+mj-ea"/>
                <a:ea typeface="+mj-ea"/>
              </a:rPr>
              <a:t>評量時間調整   </a:t>
            </a:r>
            <a:r>
              <a:rPr lang="en-US" altLang="zh-TW" sz="1600" dirty="0">
                <a:latin typeface="+mj-ea"/>
                <a:ea typeface="+mj-ea"/>
              </a:rPr>
              <a:t>B. </a:t>
            </a:r>
            <a:r>
              <a:rPr lang="zh-TW" altLang="en-US" sz="1600" dirty="0">
                <a:latin typeface="+mj-ea"/>
                <a:ea typeface="+mj-ea"/>
              </a:rPr>
              <a:t>評量環境調整</a:t>
            </a:r>
            <a:r>
              <a:rPr lang="en-US" altLang="zh-TW" sz="1600" dirty="0">
                <a:latin typeface="+mj-ea"/>
                <a:ea typeface="+mj-ea"/>
              </a:rPr>
              <a:t/>
            </a:r>
            <a:br>
              <a:rPr lang="en-US" altLang="zh-TW" sz="1600" dirty="0">
                <a:latin typeface="+mj-ea"/>
                <a:ea typeface="+mj-ea"/>
              </a:rPr>
            </a:br>
            <a:r>
              <a:rPr lang="en-US" altLang="zh-TW" sz="1600" dirty="0">
                <a:latin typeface="+mj-ea"/>
                <a:ea typeface="+mj-ea"/>
              </a:rPr>
              <a:t>C. </a:t>
            </a:r>
            <a:r>
              <a:rPr lang="zh-TW" altLang="en-US" sz="1600" dirty="0">
                <a:latin typeface="+mj-ea"/>
                <a:ea typeface="+mj-ea"/>
              </a:rPr>
              <a:t>評量方式調整   </a:t>
            </a:r>
            <a:r>
              <a:rPr lang="en-US" altLang="zh-TW" sz="1600" dirty="0">
                <a:latin typeface="+mj-ea"/>
                <a:ea typeface="+mj-ea"/>
              </a:rPr>
              <a:t>D. </a:t>
            </a:r>
            <a:r>
              <a:rPr lang="zh-TW" altLang="en-US" sz="1600" dirty="0">
                <a:latin typeface="+mj-ea"/>
                <a:ea typeface="+mj-ea"/>
              </a:rPr>
              <a:t>其他評量調整</a:t>
            </a:r>
            <a:endParaRPr lang="en-US" altLang="zh-TW" sz="1600" dirty="0">
              <a:latin typeface="+mj-ea"/>
              <a:ea typeface="+mj-ea"/>
            </a:endParaRPr>
          </a:p>
          <a:p>
            <a:pPr marL="285750" indent="-285750">
              <a:lnSpc>
                <a:spcPts val="2700"/>
              </a:lnSpc>
              <a:spcBef>
                <a:spcPts val="1200"/>
              </a:spcBef>
              <a:buFont typeface="Arial" panose="020B0604020202020204" pitchFamily="34" charset="0"/>
              <a:buChar char="•"/>
            </a:pPr>
            <a:r>
              <a:rPr lang="zh-TW" altLang="zh-TW" sz="2400" dirty="0">
                <a:latin typeface="標楷體" pitchFamily="65" charset="-120"/>
                <a:ea typeface="標楷體" pitchFamily="65" charset="-120"/>
              </a:rPr>
              <a:t>評量的內容或通過標準需依</a:t>
            </a:r>
            <a:r>
              <a:rPr lang="zh-TW" altLang="en-US" sz="2400" dirty="0">
                <a:latin typeface="標楷體" pitchFamily="65" charset="-120"/>
                <a:ea typeface="標楷體" pitchFamily="65" charset="-120"/>
              </a:rPr>
              <a:t>特推會</a:t>
            </a:r>
            <a:r>
              <a:rPr lang="zh-TW" altLang="zh-TW" sz="2400" dirty="0">
                <a:latin typeface="標楷體" pitchFamily="65" charset="-120"/>
                <a:ea typeface="標楷體" pitchFamily="65" charset="-120"/>
              </a:rPr>
              <a:t>所議決之</a:t>
            </a:r>
            <a:r>
              <a:rPr lang="en-US" altLang="zh-TW" sz="2400" dirty="0">
                <a:latin typeface="標楷體" pitchFamily="65" charset="-120"/>
                <a:ea typeface="標楷體" pitchFamily="65" charset="-120"/>
              </a:rPr>
              <a:t>IEP</a:t>
            </a:r>
            <a:r>
              <a:rPr lang="zh-TW" altLang="zh-TW" sz="2400" dirty="0">
                <a:latin typeface="標楷體" pitchFamily="65" charset="-120"/>
                <a:ea typeface="標楷體" pitchFamily="65" charset="-120"/>
              </a:rPr>
              <a:t>執行</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zh-TW" sz="1600" dirty="0">
                <a:latin typeface="+mj-ea"/>
                <a:ea typeface="+mj-ea"/>
              </a:rPr>
              <a:t>內容難易度、題型、題數增刪</a:t>
            </a:r>
            <a:r>
              <a:rPr lang="zh-TW" altLang="en-US" sz="1600" dirty="0">
                <a:latin typeface="+mj-ea"/>
                <a:ea typeface="+mj-ea"/>
              </a:rPr>
              <a:t>等</a:t>
            </a:r>
            <a:r>
              <a:rPr lang="en-US" altLang="zh-TW" sz="1600" dirty="0">
                <a:latin typeface="+mj-ea"/>
                <a:ea typeface="+mj-ea"/>
              </a:rPr>
              <a:t/>
            </a:r>
            <a:br>
              <a:rPr lang="en-US" altLang="zh-TW" sz="1600" dirty="0">
                <a:latin typeface="+mj-ea"/>
                <a:ea typeface="+mj-ea"/>
              </a:rPr>
            </a:br>
            <a:r>
              <a:rPr lang="zh-TW" altLang="en-US" sz="1600" dirty="0">
                <a:latin typeface="+mj-ea"/>
                <a:ea typeface="+mj-ea"/>
              </a:rPr>
              <a:t>依試題與考生之適配性調整計分比重</a:t>
            </a:r>
            <a:endParaRPr lang="en-US" altLang="zh-TW" sz="1600" dirty="0">
              <a:latin typeface="+mj-ea"/>
              <a:ea typeface="+mj-ea"/>
            </a:endParaRPr>
          </a:p>
        </p:txBody>
      </p:sp>
      <p:sp>
        <p:nvSpPr>
          <p:cNvPr id="31" name="矩形 30">
            <a:extLst>
              <a:ext uri="{FF2B5EF4-FFF2-40B4-BE49-F238E27FC236}">
                <a16:creationId xmlns:a16="http://schemas.microsoft.com/office/drawing/2014/main" xmlns="" id="{A8B0D900-4167-4C1A-9F11-F0F5F8CD37E7}"/>
              </a:ext>
            </a:extLst>
          </p:cNvPr>
          <p:cNvSpPr/>
          <p:nvPr/>
        </p:nvSpPr>
        <p:spPr>
          <a:xfrm>
            <a:off x="5394849" y="4113376"/>
            <a:ext cx="3713655" cy="2092881"/>
          </a:xfrm>
          <a:prstGeom prst="rect">
            <a:avLst/>
          </a:prstGeom>
        </p:spPr>
        <p:txBody>
          <a:bodyPr wrap="square">
            <a:spAutoFit/>
          </a:bodyPr>
          <a:lstStyle/>
          <a:p>
            <a:pPr marL="285750" indent="-285750">
              <a:lnSpc>
                <a:spcPts val="2500"/>
              </a:lnSpc>
              <a:spcBef>
                <a:spcPts val="600"/>
              </a:spcBef>
              <a:buFont typeface="Arial" panose="020B0604020202020204" pitchFamily="34" charset="0"/>
              <a:buChar char="•"/>
            </a:pPr>
            <a:r>
              <a:rPr lang="zh-TW" altLang="zh-TW" sz="2000" dirty="0">
                <a:latin typeface="標楷體" pitchFamily="65" charset="-120"/>
                <a:ea typeface="標楷體" pitchFamily="65" charset="-120"/>
              </a:rPr>
              <a:t>提高目標層次</a:t>
            </a:r>
            <a:r>
              <a:rPr lang="zh-TW" altLang="en-US" sz="2000" dirty="0">
                <a:latin typeface="標楷體" pitchFamily="65" charset="-120"/>
                <a:ea typeface="標楷體" pitchFamily="65" charset="-120"/>
              </a:rPr>
              <a:t>或</a:t>
            </a:r>
            <a:r>
              <a:rPr lang="zh-TW" altLang="zh-TW" sz="2000" dirty="0">
                <a:latin typeface="標楷體" pitchFamily="65" charset="-120"/>
                <a:ea typeface="標楷體" pitchFamily="65" charset="-120"/>
              </a:rPr>
              <a:t>引導自我設定目標或自我評鑑為評量依據</a:t>
            </a:r>
            <a:endParaRPr lang="en-US" altLang="zh-TW" sz="2000" dirty="0">
              <a:latin typeface="標楷體" pitchFamily="65" charset="-120"/>
              <a:ea typeface="標楷體" pitchFamily="65" charset="-120"/>
            </a:endParaRPr>
          </a:p>
          <a:p>
            <a:pPr marL="285750" indent="-285750">
              <a:lnSpc>
                <a:spcPts val="2500"/>
              </a:lnSpc>
              <a:spcBef>
                <a:spcPts val="600"/>
              </a:spcBef>
              <a:buFont typeface="Arial" panose="020B0604020202020204" pitchFamily="34" charset="0"/>
              <a:buChar char="•"/>
            </a:pPr>
            <a:r>
              <a:rPr lang="zh-TW" altLang="zh-TW" sz="2000" dirty="0">
                <a:latin typeface="標楷體" pitchFamily="65" charset="-120"/>
                <a:ea typeface="標楷體" pitchFamily="65" charset="-120"/>
              </a:rPr>
              <a:t>以多元智能的觀點，提供符合其學習風格與優勢智能的彈性措施</a:t>
            </a:r>
            <a:endParaRPr lang="en-US" altLang="zh-TW" sz="2000" dirty="0">
              <a:latin typeface="標楷體" pitchFamily="65" charset="-120"/>
              <a:ea typeface="標楷體" pitchFamily="65" charset="-120"/>
            </a:endParaRPr>
          </a:p>
        </p:txBody>
      </p:sp>
      <p:sp>
        <p:nvSpPr>
          <p:cNvPr id="32" name="矩形 31">
            <a:extLst>
              <a:ext uri="{FF2B5EF4-FFF2-40B4-BE49-F238E27FC236}">
                <a16:creationId xmlns:a16="http://schemas.microsoft.com/office/drawing/2014/main" xmlns="" id="{CA0AC9DB-D0FF-4E68-A590-10801BC926B6}"/>
              </a:ext>
            </a:extLst>
          </p:cNvPr>
          <p:cNvSpPr/>
          <p:nvPr/>
        </p:nvSpPr>
        <p:spPr>
          <a:xfrm>
            <a:off x="776914" y="221366"/>
            <a:ext cx="635540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課程調整的規定：實施規範</a:t>
            </a:r>
            <a:endParaRPr lang="zh-CN" altLang="en-US" sz="4000" b="1" dirty="0">
              <a:solidFill>
                <a:schemeClr val="bg1"/>
              </a:solidFill>
              <a:latin typeface="微軟正黑體"/>
              <a:ea typeface="微軟正黑體"/>
              <a:cs typeface="微軟正黑體"/>
            </a:endParaRPr>
          </a:p>
        </p:txBody>
      </p:sp>
      <p:sp>
        <p:nvSpPr>
          <p:cNvPr id="33" name="矩形 32"/>
          <p:cNvSpPr/>
          <p:nvPr/>
        </p:nvSpPr>
        <p:spPr>
          <a:xfrm>
            <a:off x="817550" y="251846"/>
            <a:ext cx="6229699"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34" name="內容版面配置區 2"/>
          <p:cNvSpPr txBox="1">
            <a:spLocks/>
          </p:cNvSpPr>
          <p:nvPr/>
        </p:nvSpPr>
        <p:spPr>
          <a:xfrm>
            <a:off x="577850" y="920973"/>
            <a:ext cx="8149590" cy="1111027"/>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20000"/>
              </a:lnSpc>
              <a:spcBef>
                <a:spcPct val="20000"/>
              </a:spcBef>
              <a:spcAft>
                <a:spcPts val="0"/>
              </a:spcAft>
              <a:buClrTx/>
              <a:buSzTx/>
              <a:buFont typeface="Arial"/>
              <a:buNone/>
              <a:tabLst/>
              <a:defRPr/>
            </a:pPr>
            <a:r>
              <a:rPr lang="zh-TW" altLang="en-US" sz="3600" b="1" dirty="0">
                <a:solidFill>
                  <a:srgbClr val="30B1B3"/>
                </a:solidFill>
                <a:ea typeface="微軟正黑體"/>
              </a:rPr>
              <a:t>學習評量調整</a:t>
            </a:r>
            <a:endParaRPr kumimoji="0" lang="en-US" altLang="zh-TW" sz="1600" b="1" i="0" u="none" strike="noStrike" kern="1200" cap="none" spc="0" normalizeH="0" baseline="0" noProof="0" dirty="0">
              <a:ln>
                <a:noFill/>
              </a:ln>
              <a:solidFill>
                <a:srgbClr val="30B1B3"/>
              </a:solidFill>
              <a:effectLst/>
              <a:uLnTx/>
              <a:uFillTx/>
              <a:latin typeface="+mn-lt"/>
              <a:ea typeface="微軟正黑體"/>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up)">
                                      <p:cBhvr>
                                        <p:cTn id="24" dur="500"/>
                                        <p:tgtEl>
                                          <p:spTgt spid="4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up)">
                                      <p:cBhvr>
                                        <p:cTn id="27" dur="500"/>
                                        <p:tgtEl>
                                          <p:spTgt spid="4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up)">
                                      <p:cBhvr>
                                        <p:cTn id="30" dur="500"/>
                                        <p:tgtEl>
                                          <p:spTgt spid="45"/>
                                        </p:tgtEl>
                                      </p:cBhvr>
                                    </p:animEffect>
                                  </p:childTnLst>
                                </p:cTn>
                              </p:par>
                              <p:par>
                                <p:cTn id="31" presetID="22" presetClass="entr" presetSubtype="1"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wipe(up)">
                                      <p:cBhvr>
                                        <p:cTn id="33" dur="500"/>
                                        <p:tgtEl>
                                          <p:spTgt spid="47"/>
                                        </p:tgtEl>
                                      </p:cBhvr>
                                    </p:animEffect>
                                  </p:childTnLst>
                                </p:cTn>
                              </p:par>
                              <p:par>
                                <p:cTn id="34" presetID="22" presetClass="entr" presetSubtype="1"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up)">
                                      <p:cBhvr>
                                        <p:cTn id="36" dur="500"/>
                                        <p:tgtEl>
                                          <p:spTgt spid="4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wipe(up)">
                                      <p:cBhvr>
                                        <p:cTn id="39" dur="500"/>
                                        <p:tgtEl>
                                          <p:spTgt spid="63"/>
                                        </p:tgtEl>
                                      </p:cBhvr>
                                    </p:animEffect>
                                  </p:childTnLst>
                                </p:cTn>
                              </p:par>
                              <p:par>
                                <p:cTn id="40" presetID="22" presetClass="entr" presetSubtype="1"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up)">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p:bldP spid="45" grpId="0"/>
      <p:bldP spid="16" grpId="0" animBg="1"/>
      <p:bldP spid="19" grpId="0" animBg="1"/>
      <p:bldP spid="2" grpId="0"/>
      <p:bldP spid="63" grpId="0"/>
      <p:bldP spid="31" grpId="0"/>
      <p:bldP spid="3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C9B742B3-5AC0-4471-A92A-0FEE787239F7}"/>
              </a:ext>
            </a:extLst>
          </p:cNvPr>
          <p:cNvSpPr/>
          <p:nvPr/>
        </p:nvSpPr>
        <p:spPr>
          <a:xfrm>
            <a:off x="1438918" y="2112461"/>
            <a:ext cx="6374122" cy="2347779"/>
          </a:xfrm>
          <a:prstGeom prst="rect">
            <a:avLst/>
          </a:prstGeom>
          <a:no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CA0AC9DB-D0FF-4E68-A590-10801BC926B6}"/>
              </a:ext>
            </a:extLst>
          </p:cNvPr>
          <p:cNvSpPr/>
          <p:nvPr/>
        </p:nvSpPr>
        <p:spPr>
          <a:xfrm>
            <a:off x="1829461" y="2461117"/>
            <a:ext cx="5606941" cy="1688499"/>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xmlns="" id="{D112B39A-C1E0-4C5C-B50B-907B4620DCEB}"/>
              </a:ext>
            </a:extLst>
          </p:cNvPr>
          <p:cNvSpPr txBox="1"/>
          <p:nvPr/>
        </p:nvSpPr>
        <p:spPr>
          <a:xfrm>
            <a:off x="2558688" y="2430190"/>
            <a:ext cx="4248512" cy="1107996"/>
          </a:xfrm>
          <a:prstGeom prst="rect">
            <a:avLst/>
          </a:prstGeom>
          <a:noFill/>
        </p:spPr>
        <p:txBody>
          <a:bodyPr wrap="square" rtlCol="0">
            <a:spAutoFit/>
          </a:bodyPr>
          <a:lstStyle/>
          <a:p>
            <a:pPr algn="ctr"/>
            <a:r>
              <a:rPr lang="en-US" altLang="zh-CN" sz="6600" b="1" dirty="0">
                <a:solidFill>
                  <a:schemeClr val="bg1"/>
                </a:solidFill>
              </a:rPr>
              <a:t>PART</a:t>
            </a:r>
            <a:r>
              <a:rPr lang="zh-TW" altLang="en-US" sz="6600" b="1" dirty="0">
                <a:solidFill>
                  <a:schemeClr val="bg1"/>
                </a:solidFill>
              </a:rPr>
              <a:t>  </a:t>
            </a:r>
            <a:r>
              <a:rPr lang="en-US" altLang="zh-TW" sz="6600" b="1" dirty="0">
                <a:solidFill>
                  <a:schemeClr val="bg1"/>
                </a:solidFill>
              </a:rPr>
              <a:t>III</a:t>
            </a:r>
            <a:endParaRPr lang="zh-CN" altLang="en-US" sz="6600" b="1" dirty="0">
              <a:solidFill>
                <a:schemeClr val="bg1"/>
              </a:solidFill>
            </a:endParaRPr>
          </a:p>
        </p:txBody>
      </p:sp>
      <p:sp>
        <p:nvSpPr>
          <p:cNvPr id="9" name="文本框 8">
            <a:extLst>
              <a:ext uri="{FF2B5EF4-FFF2-40B4-BE49-F238E27FC236}">
                <a16:creationId xmlns:a16="http://schemas.microsoft.com/office/drawing/2014/main" xmlns="" id="{CC6444EA-4DA9-4265-BDC4-B6BB13A93419}"/>
              </a:ext>
            </a:extLst>
          </p:cNvPr>
          <p:cNvSpPr txBox="1"/>
          <p:nvPr/>
        </p:nvSpPr>
        <p:spPr>
          <a:xfrm>
            <a:off x="2119777" y="3149600"/>
            <a:ext cx="5063343" cy="1107996"/>
          </a:xfrm>
          <a:prstGeom prst="rect">
            <a:avLst/>
          </a:prstGeom>
          <a:noFill/>
        </p:spPr>
        <p:txBody>
          <a:bodyPr wrap="square" rtlCol="0">
            <a:spAutoFit/>
          </a:bodyPr>
          <a:lstStyle/>
          <a:p>
            <a:pPr lvl="0" algn="ctr">
              <a:lnSpc>
                <a:spcPct val="150000"/>
              </a:lnSpc>
            </a:pPr>
            <a:r>
              <a:rPr lang="zh-TW" altLang="en-US" sz="4400" dirty="0">
                <a:solidFill>
                  <a:schemeClr val="bg1"/>
                </a:solidFill>
              </a:rPr>
              <a:t>課程調整的實施</a:t>
            </a:r>
            <a:endParaRPr lang="zh-CN" altLang="en-US" sz="4400" dirty="0">
              <a:solidFill>
                <a:schemeClr val="bg1"/>
              </a:solidFill>
            </a:endParaRPr>
          </a:p>
        </p:txBody>
      </p:sp>
      <p:pic>
        <p:nvPicPr>
          <p:cNvPr id="10" name="图片 4">
            <a:extLst>
              <a:ext uri="{FF2B5EF4-FFF2-40B4-BE49-F238E27FC236}">
                <a16:creationId xmlns:a16="http://schemas.microsoft.com/office/drawing/2014/main" xmlns="" id="{5130BFA4-1C08-4BEA-A6F4-8921103959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39" t="6283" r="72507" b="80180"/>
          <a:stretch/>
        </p:blipFill>
        <p:spPr>
          <a:xfrm flipH="1">
            <a:off x="1367798" y="1600092"/>
            <a:ext cx="617726" cy="492049"/>
          </a:xfrm>
          <a:prstGeom prst="rect">
            <a:avLst/>
          </a:prstGeom>
        </p:spPr>
      </p:pic>
      <p:pic>
        <p:nvPicPr>
          <p:cNvPr id="11" name="图片 4">
            <a:extLst>
              <a:ext uri="{FF2B5EF4-FFF2-40B4-BE49-F238E27FC236}">
                <a16:creationId xmlns:a16="http://schemas.microsoft.com/office/drawing/2014/main" xmlns="" id="{5130BFA4-1C08-4BEA-A6F4-8921103959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39" t="6283" r="72507" b="80180"/>
          <a:stretch/>
        </p:blipFill>
        <p:spPr>
          <a:xfrm>
            <a:off x="912366" y="1661052"/>
            <a:ext cx="546872" cy="492049"/>
          </a:xfrm>
          <a:prstGeom prst="rect">
            <a:avLst/>
          </a:prstGeom>
        </p:spPr>
      </p:pic>
    </p:spTree>
    <p:extLst>
      <p:ext uri="{BB962C8B-B14F-4D97-AF65-F5344CB8AC3E}">
        <p14:creationId xmlns:p14="http://schemas.microsoft.com/office/powerpoint/2010/main" val="2810983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不同層次看課程</a:t>
            </a:r>
          </a:p>
        </p:txBody>
      </p:sp>
      <p:grpSp>
        <p:nvGrpSpPr>
          <p:cNvPr id="18" name="群組 17">
            <a:extLst>
              <a:ext uri="{FF2B5EF4-FFF2-40B4-BE49-F238E27FC236}">
                <a16:creationId xmlns:a16="http://schemas.microsoft.com/office/drawing/2014/main" xmlns="" id="{D01F4108-C292-47DA-810A-7FE0EAB1FEF8}"/>
              </a:ext>
            </a:extLst>
          </p:cNvPr>
          <p:cNvGrpSpPr/>
          <p:nvPr/>
        </p:nvGrpSpPr>
        <p:grpSpPr>
          <a:xfrm>
            <a:off x="210032" y="5187993"/>
            <a:ext cx="8011886" cy="1412590"/>
            <a:chOff x="0" y="2482850"/>
            <a:chExt cx="6096000" cy="676275"/>
          </a:xfrm>
        </p:grpSpPr>
        <p:sp>
          <p:nvSpPr>
            <p:cNvPr id="19" name="矩形: 圓角 18">
              <a:extLst>
                <a:ext uri="{FF2B5EF4-FFF2-40B4-BE49-F238E27FC236}">
                  <a16:creationId xmlns:a16="http://schemas.microsoft.com/office/drawing/2014/main" xmlns="" id="{2D86E9D9-63FE-4A86-8288-5BED6955919D}"/>
                </a:ext>
              </a:extLst>
            </p:cNvPr>
            <p:cNvSpPr/>
            <p:nvPr/>
          </p:nvSpPr>
          <p:spPr>
            <a:xfrm>
              <a:off x="0" y="2482850"/>
              <a:ext cx="6096000" cy="676275"/>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0" name="矩形: 圓角 4">
              <a:extLst>
                <a:ext uri="{FF2B5EF4-FFF2-40B4-BE49-F238E27FC236}">
                  <a16:creationId xmlns:a16="http://schemas.microsoft.com/office/drawing/2014/main" xmlns="" id="{8772EE47-460D-4241-962F-8A91A8378BB7}"/>
                </a:ext>
              </a:extLst>
            </p:cNvPr>
            <p:cNvSpPr txBox="1"/>
            <p:nvPr/>
          </p:nvSpPr>
          <p:spPr>
            <a:xfrm>
              <a:off x="0" y="2482850"/>
              <a:ext cx="1828800" cy="6762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zh-TW" altLang="en-US" sz="4000" kern="1200" dirty="0">
                  <a:latin typeface="標楷體" panose="03000509000000000000" pitchFamily="65" charset="-120"/>
                  <a:ea typeface="標楷體" panose="03000509000000000000" pitchFamily="65" charset="-120"/>
                </a:rPr>
                <a:t>課堂</a:t>
              </a:r>
            </a:p>
          </p:txBody>
        </p:sp>
      </p:grpSp>
      <p:grpSp>
        <p:nvGrpSpPr>
          <p:cNvPr id="21" name="群組 20">
            <a:extLst>
              <a:ext uri="{FF2B5EF4-FFF2-40B4-BE49-F238E27FC236}">
                <a16:creationId xmlns:a16="http://schemas.microsoft.com/office/drawing/2014/main" xmlns="" id="{8A67363F-A98E-4441-8369-7E1311C93092}"/>
              </a:ext>
            </a:extLst>
          </p:cNvPr>
          <p:cNvGrpSpPr/>
          <p:nvPr/>
        </p:nvGrpSpPr>
        <p:grpSpPr>
          <a:xfrm>
            <a:off x="210032" y="3539971"/>
            <a:ext cx="8011886" cy="1412590"/>
            <a:chOff x="0" y="1693862"/>
            <a:chExt cx="6096000" cy="676275"/>
          </a:xfrm>
        </p:grpSpPr>
        <p:sp>
          <p:nvSpPr>
            <p:cNvPr id="22" name="矩形: 圓角 21">
              <a:extLst>
                <a:ext uri="{FF2B5EF4-FFF2-40B4-BE49-F238E27FC236}">
                  <a16:creationId xmlns:a16="http://schemas.microsoft.com/office/drawing/2014/main" xmlns="" id="{48439F09-8E23-4072-9368-A6B2B512D444}"/>
                </a:ext>
              </a:extLst>
            </p:cNvPr>
            <p:cNvSpPr/>
            <p:nvPr/>
          </p:nvSpPr>
          <p:spPr>
            <a:xfrm>
              <a:off x="0" y="1693862"/>
              <a:ext cx="6096000" cy="676275"/>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3" name="矩形: 圓角 6">
              <a:extLst>
                <a:ext uri="{FF2B5EF4-FFF2-40B4-BE49-F238E27FC236}">
                  <a16:creationId xmlns:a16="http://schemas.microsoft.com/office/drawing/2014/main" xmlns="" id="{136CEBC5-6D9F-4297-AA38-A2C236084D54}"/>
                </a:ext>
              </a:extLst>
            </p:cNvPr>
            <p:cNvSpPr txBox="1"/>
            <p:nvPr/>
          </p:nvSpPr>
          <p:spPr>
            <a:xfrm>
              <a:off x="0" y="1693862"/>
              <a:ext cx="1828800" cy="6762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zh-TW" altLang="en-US" sz="4000" kern="1200" dirty="0">
                  <a:latin typeface="標楷體" panose="03000509000000000000" pitchFamily="65" charset="-120"/>
                  <a:ea typeface="標楷體" panose="03000509000000000000" pitchFamily="65" charset="-120"/>
                </a:rPr>
                <a:t>學校</a:t>
              </a:r>
            </a:p>
          </p:txBody>
        </p:sp>
      </p:grpSp>
      <p:grpSp>
        <p:nvGrpSpPr>
          <p:cNvPr id="24" name="群組 23">
            <a:extLst>
              <a:ext uri="{FF2B5EF4-FFF2-40B4-BE49-F238E27FC236}">
                <a16:creationId xmlns:a16="http://schemas.microsoft.com/office/drawing/2014/main" xmlns="" id="{BE73E289-9A22-41D8-BB10-A21080EC777E}"/>
              </a:ext>
            </a:extLst>
          </p:cNvPr>
          <p:cNvGrpSpPr/>
          <p:nvPr/>
        </p:nvGrpSpPr>
        <p:grpSpPr>
          <a:xfrm>
            <a:off x="210032" y="1110322"/>
            <a:ext cx="8011886" cy="2194218"/>
            <a:chOff x="0" y="904874"/>
            <a:chExt cx="6096000" cy="676275"/>
          </a:xfrm>
        </p:grpSpPr>
        <p:sp>
          <p:nvSpPr>
            <p:cNvPr id="25" name="矩形: 圓角 24">
              <a:extLst>
                <a:ext uri="{FF2B5EF4-FFF2-40B4-BE49-F238E27FC236}">
                  <a16:creationId xmlns:a16="http://schemas.microsoft.com/office/drawing/2014/main" xmlns="" id="{105165AE-3F2F-418E-BA65-5CA087474AF3}"/>
                </a:ext>
              </a:extLst>
            </p:cNvPr>
            <p:cNvSpPr/>
            <p:nvPr/>
          </p:nvSpPr>
          <p:spPr>
            <a:xfrm>
              <a:off x="0" y="904874"/>
              <a:ext cx="6096000" cy="676275"/>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6" name="矩形: 圓角 8">
              <a:extLst>
                <a:ext uri="{FF2B5EF4-FFF2-40B4-BE49-F238E27FC236}">
                  <a16:creationId xmlns:a16="http://schemas.microsoft.com/office/drawing/2014/main" xmlns="" id="{FDEEE6F7-0340-4F99-BFCB-824DC29BE04F}"/>
                </a:ext>
              </a:extLst>
            </p:cNvPr>
            <p:cNvSpPr txBox="1"/>
            <p:nvPr/>
          </p:nvSpPr>
          <p:spPr>
            <a:xfrm>
              <a:off x="0" y="904874"/>
              <a:ext cx="1828800" cy="6762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zh-TW" altLang="en-US" sz="4000" kern="1200" dirty="0">
                  <a:latin typeface="標楷體" panose="03000509000000000000" pitchFamily="65" charset="-120"/>
                  <a:ea typeface="標楷體" panose="03000509000000000000" pitchFamily="65" charset="-120"/>
                </a:rPr>
                <a:t>國家</a:t>
              </a:r>
            </a:p>
          </p:txBody>
        </p:sp>
      </p:grpSp>
      <p:grpSp>
        <p:nvGrpSpPr>
          <p:cNvPr id="27" name="群組 26">
            <a:extLst>
              <a:ext uri="{FF2B5EF4-FFF2-40B4-BE49-F238E27FC236}">
                <a16:creationId xmlns:a16="http://schemas.microsoft.com/office/drawing/2014/main" xmlns="" id="{07AF8ADD-B9AC-43E2-9C11-20684AAD5B1D}"/>
              </a:ext>
            </a:extLst>
          </p:cNvPr>
          <p:cNvGrpSpPr/>
          <p:nvPr/>
        </p:nvGrpSpPr>
        <p:grpSpPr>
          <a:xfrm>
            <a:off x="2506697" y="3657686"/>
            <a:ext cx="2326191" cy="1177157"/>
            <a:chOff x="1846853" y="1750218"/>
            <a:chExt cx="1911278" cy="563562"/>
          </a:xfrm>
        </p:grpSpPr>
        <p:sp>
          <p:nvSpPr>
            <p:cNvPr id="28" name="矩形: 圓角 27">
              <a:extLst>
                <a:ext uri="{FF2B5EF4-FFF2-40B4-BE49-F238E27FC236}">
                  <a16:creationId xmlns:a16="http://schemas.microsoft.com/office/drawing/2014/main" xmlns="" id="{78E058AE-AABC-4E22-A0C0-182B3093E62E}"/>
                </a:ext>
              </a:extLst>
            </p:cNvPr>
            <p:cNvSpPr/>
            <p:nvPr/>
          </p:nvSpPr>
          <p:spPr>
            <a:xfrm>
              <a:off x="1846853" y="1750218"/>
              <a:ext cx="1911277" cy="563562"/>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矩形: 圓角 12">
              <a:extLst>
                <a:ext uri="{FF2B5EF4-FFF2-40B4-BE49-F238E27FC236}">
                  <a16:creationId xmlns:a16="http://schemas.microsoft.com/office/drawing/2014/main" xmlns="" id="{F355134B-DADA-430C-B968-23FE6518153F}"/>
                </a:ext>
              </a:extLst>
            </p:cNvPr>
            <p:cNvSpPr txBox="1"/>
            <p:nvPr/>
          </p:nvSpPr>
          <p:spPr>
            <a:xfrm>
              <a:off x="1846853" y="1763043"/>
              <a:ext cx="1911278" cy="530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課程計畫</a:t>
              </a:r>
            </a:p>
          </p:txBody>
        </p:sp>
      </p:grpSp>
      <p:grpSp>
        <p:nvGrpSpPr>
          <p:cNvPr id="30" name="群組 29">
            <a:extLst>
              <a:ext uri="{FF2B5EF4-FFF2-40B4-BE49-F238E27FC236}">
                <a16:creationId xmlns:a16="http://schemas.microsoft.com/office/drawing/2014/main" xmlns="" id="{C064D0ED-730A-40C9-8876-8881BBA35191}"/>
              </a:ext>
            </a:extLst>
          </p:cNvPr>
          <p:cNvGrpSpPr/>
          <p:nvPr/>
        </p:nvGrpSpPr>
        <p:grpSpPr>
          <a:xfrm>
            <a:off x="2485003" y="5305709"/>
            <a:ext cx="1111022" cy="1177157"/>
            <a:chOff x="1830347" y="2539206"/>
            <a:chExt cx="845343" cy="563562"/>
          </a:xfrm>
        </p:grpSpPr>
        <p:sp>
          <p:nvSpPr>
            <p:cNvPr id="31" name="矩形: 圓角 30">
              <a:extLst>
                <a:ext uri="{FF2B5EF4-FFF2-40B4-BE49-F238E27FC236}">
                  <a16:creationId xmlns:a16="http://schemas.microsoft.com/office/drawing/2014/main" xmlns="" id="{9FD67A76-D388-4CAF-A1B1-120F38D8940B}"/>
                </a:ext>
              </a:extLst>
            </p:cNvPr>
            <p:cNvSpPr/>
            <p:nvPr/>
          </p:nvSpPr>
          <p:spPr>
            <a:xfrm>
              <a:off x="1830347" y="2539206"/>
              <a:ext cx="845343" cy="563562"/>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2" name="矩形: 圓角 14">
              <a:extLst>
                <a:ext uri="{FF2B5EF4-FFF2-40B4-BE49-F238E27FC236}">
                  <a16:creationId xmlns:a16="http://schemas.microsoft.com/office/drawing/2014/main" xmlns="" id="{F933502C-DD67-413B-B020-46A67A31A0B6}"/>
                </a:ext>
              </a:extLst>
            </p:cNvPr>
            <p:cNvSpPr txBox="1"/>
            <p:nvPr/>
          </p:nvSpPr>
          <p:spPr>
            <a:xfrm>
              <a:off x="1846853" y="2555712"/>
              <a:ext cx="812331" cy="530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教材</a:t>
              </a:r>
            </a:p>
          </p:txBody>
        </p:sp>
      </p:grpSp>
      <p:grpSp>
        <p:nvGrpSpPr>
          <p:cNvPr id="33" name="群組 32">
            <a:extLst>
              <a:ext uri="{FF2B5EF4-FFF2-40B4-BE49-F238E27FC236}">
                <a16:creationId xmlns:a16="http://schemas.microsoft.com/office/drawing/2014/main" xmlns="" id="{A92623BE-5EF2-4C5E-BB1A-2502A01F155E}"/>
              </a:ext>
            </a:extLst>
          </p:cNvPr>
          <p:cNvGrpSpPr/>
          <p:nvPr/>
        </p:nvGrpSpPr>
        <p:grpSpPr>
          <a:xfrm>
            <a:off x="3683445" y="5305709"/>
            <a:ext cx="1111022" cy="1177157"/>
            <a:chOff x="2929294" y="2539206"/>
            <a:chExt cx="845343" cy="563562"/>
          </a:xfrm>
        </p:grpSpPr>
        <p:sp>
          <p:nvSpPr>
            <p:cNvPr id="34" name="矩形: 圓角 33">
              <a:extLst>
                <a:ext uri="{FF2B5EF4-FFF2-40B4-BE49-F238E27FC236}">
                  <a16:creationId xmlns:a16="http://schemas.microsoft.com/office/drawing/2014/main" xmlns="" id="{15EA4DB3-A5F7-4EF8-BE8B-35D0864B80CD}"/>
                </a:ext>
              </a:extLst>
            </p:cNvPr>
            <p:cNvSpPr/>
            <p:nvPr/>
          </p:nvSpPr>
          <p:spPr>
            <a:xfrm>
              <a:off x="2929294" y="2539206"/>
              <a:ext cx="845343" cy="563562"/>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矩形: 圓角 16">
              <a:extLst>
                <a:ext uri="{FF2B5EF4-FFF2-40B4-BE49-F238E27FC236}">
                  <a16:creationId xmlns:a16="http://schemas.microsoft.com/office/drawing/2014/main" xmlns="" id="{B8F10C51-0B33-4165-850C-C8F29187E998}"/>
                </a:ext>
              </a:extLst>
            </p:cNvPr>
            <p:cNvSpPr txBox="1"/>
            <p:nvPr/>
          </p:nvSpPr>
          <p:spPr>
            <a:xfrm>
              <a:off x="2945800" y="2555712"/>
              <a:ext cx="812331" cy="530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教學</a:t>
              </a:r>
            </a:p>
          </p:txBody>
        </p:sp>
      </p:grpSp>
      <p:grpSp>
        <p:nvGrpSpPr>
          <p:cNvPr id="36" name="群組 35">
            <a:extLst>
              <a:ext uri="{FF2B5EF4-FFF2-40B4-BE49-F238E27FC236}">
                <a16:creationId xmlns:a16="http://schemas.microsoft.com/office/drawing/2014/main" xmlns="" id="{DFDF92CC-54A0-41F2-9F0C-AA7286D325CB}"/>
              </a:ext>
            </a:extLst>
          </p:cNvPr>
          <p:cNvGrpSpPr/>
          <p:nvPr/>
        </p:nvGrpSpPr>
        <p:grpSpPr>
          <a:xfrm>
            <a:off x="4942001" y="3657686"/>
            <a:ext cx="2326191" cy="1177157"/>
            <a:chOff x="4044747" y="1750218"/>
            <a:chExt cx="1911278" cy="563562"/>
          </a:xfrm>
        </p:grpSpPr>
        <p:sp>
          <p:nvSpPr>
            <p:cNvPr id="37" name="矩形: 圓角 36">
              <a:extLst>
                <a:ext uri="{FF2B5EF4-FFF2-40B4-BE49-F238E27FC236}">
                  <a16:creationId xmlns:a16="http://schemas.microsoft.com/office/drawing/2014/main" xmlns="" id="{7128D7C9-0171-4C5F-BF8A-08EA4008D317}"/>
                </a:ext>
              </a:extLst>
            </p:cNvPr>
            <p:cNvSpPr/>
            <p:nvPr/>
          </p:nvSpPr>
          <p:spPr>
            <a:xfrm>
              <a:off x="4044747" y="1750218"/>
              <a:ext cx="1911277" cy="563562"/>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8" name="矩形: 圓角 18">
              <a:extLst>
                <a:ext uri="{FF2B5EF4-FFF2-40B4-BE49-F238E27FC236}">
                  <a16:creationId xmlns:a16="http://schemas.microsoft.com/office/drawing/2014/main" xmlns="" id="{B69B4AC2-A01D-4F67-ADF3-8022F0299E08}"/>
                </a:ext>
              </a:extLst>
            </p:cNvPr>
            <p:cNvSpPr txBox="1"/>
            <p:nvPr/>
          </p:nvSpPr>
          <p:spPr>
            <a:xfrm>
              <a:off x="4044747" y="1763043"/>
              <a:ext cx="1911278" cy="530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教科書</a:t>
              </a:r>
              <a:r>
                <a:rPr lang="en-US" altLang="zh-TW" sz="2800" kern="1200" dirty="0">
                  <a:latin typeface="標楷體" panose="03000509000000000000" pitchFamily="65" charset="-120"/>
                  <a:ea typeface="標楷體" panose="03000509000000000000" pitchFamily="65" charset="-120"/>
                </a:rPr>
                <a:t>/</a:t>
              </a:r>
              <a:r>
                <a:rPr lang="zh-TW" altLang="en-US" sz="2800" kern="1200" dirty="0">
                  <a:latin typeface="標楷體" panose="03000509000000000000" pitchFamily="65" charset="-120"/>
                  <a:ea typeface="標楷體" panose="03000509000000000000" pitchFamily="65" charset="-120"/>
                </a:rPr>
                <a:t>教材</a:t>
              </a:r>
            </a:p>
          </p:txBody>
        </p:sp>
      </p:grpSp>
      <p:grpSp>
        <p:nvGrpSpPr>
          <p:cNvPr id="39" name="群組 38">
            <a:extLst>
              <a:ext uri="{FF2B5EF4-FFF2-40B4-BE49-F238E27FC236}">
                <a16:creationId xmlns:a16="http://schemas.microsoft.com/office/drawing/2014/main" xmlns="" id="{846F609E-13B5-4587-8715-C75044DA62A3}"/>
              </a:ext>
            </a:extLst>
          </p:cNvPr>
          <p:cNvGrpSpPr/>
          <p:nvPr/>
        </p:nvGrpSpPr>
        <p:grpSpPr>
          <a:xfrm>
            <a:off x="4920308" y="5305709"/>
            <a:ext cx="1111022" cy="1177157"/>
            <a:chOff x="4028241" y="2539206"/>
            <a:chExt cx="845343" cy="563562"/>
          </a:xfrm>
        </p:grpSpPr>
        <p:sp>
          <p:nvSpPr>
            <p:cNvPr id="40" name="矩形: 圓角 39">
              <a:extLst>
                <a:ext uri="{FF2B5EF4-FFF2-40B4-BE49-F238E27FC236}">
                  <a16:creationId xmlns:a16="http://schemas.microsoft.com/office/drawing/2014/main" xmlns="" id="{A4A27962-C800-43BF-9CD9-13D0A712BAB4}"/>
                </a:ext>
              </a:extLst>
            </p:cNvPr>
            <p:cNvSpPr/>
            <p:nvPr/>
          </p:nvSpPr>
          <p:spPr>
            <a:xfrm>
              <a:off x="4028241" y="2539206"/>
              <a:ext cx="845343" cy="563562"/>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1" name="矩形: 圓角 20">
              <a:extLst>
                <a:ext uri="{FF2B5EF4-FFF2-40B4-BE49-F238E27FC236}">
                  <a16:creationId xmlns:a16="http://schemas.microsoft.com/office/drawing/2014/main" xmlns="" id="{6048C1D7-B946-430F-9EFD-585F430DD04F}"/>
                </a:ext>
              </a:extLst>
            </p:cNvPr>
            <p:cNvSpPr txBox="1"/>
            <p:nvPr/>
          </p:nvSpPr>
          <p:spPr>
            <a:xfrm>
              <a:off x="4044747" y="2555712"/>
              <a:ext cx="812331" cy="530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評量</a:t>
              </a:r>
            </a:p>
          </p:txBody>
        </p:sp>
      </p:grpSp>
      <p:grpSp>
        <p:nvGrpSpPr>
          <p:cNvPr id="42" name="群組 41">
            <a:extLst>
              <a:ext uri="{FF2B5EF4-FFF2-40B4-BE49-F238E27FC236}">
                <a16:creationId xmlns:a16="http://schemas.microsoft.com/office/drawing/2014/main" xmlns="" id="{CC1FE8C2-5C33-44C7-90EF-0F26AC9AE1AB}"/>
              </a:ext>
            </a:extLst>
          </p:cNvPr>
          <p:cNvGrpSpPr/>
          <p:nvPr/>
        </p:nvGrpSpPr>
        <p:grpSpPr>
          <a:xfrm>
            <a:off x="6157170" y="5305709"/>
            <a:ext cx="1111022" cy="1177157"/>
            <a:chOff x="5127188" y="2539206"/>
            <a:chExt cx="845343" cy="563562"/>
          </a:xfrm>
        </p:grpSpPr>
        <p:sp>
          <p:nvSpPr>
            <p:cNvPr id="43" name="矩形: 圓角 42">
              <a:extLst>
                <a:ext uri="{FF2B5EF4-FFF2-40B4-BE49-F238E27FC236}">
                  <a16:creationId xmlns:a16="http://schemas.microsoft.com/office/drawing/2014/main" xmlns="" id="{D4122871-1469-48C7-87C1-A56802CDD8C1}"/>
                </a:ext>
              </a:extLst>
            </p:cNvPr>
            <p:cNvSpPr/>
            <p:nvPr/>
          </p:nvSpPr>
          <p:spPr>
            <a:xfrm>
              <a:off x="5127188" y="2539206"/>
              <a:ext cx="845343" cy="563562"/>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4" name="矩形: 圓角 22">
              <a:extLst>
                <a:ext uri="{FF2B5EF4-FFF2-40B4-BE49-F238E27FC236}">
                  <a16:creationId xmlns:a16="http://schemas.microsoft.com/office/drawing/2014/main" xmlns="" id="{22DA5395-B769-4692-9020-948E09C02140}"/>
                </a:ext>
              </a:extLst>
            </p:cNvPr>
            <p:cNvSpPr txBox="1"/>
            <p:nvPr/>
          </p:nvSpPr>
          <p:spPr>
            <a:xfrm>
              <a:off x="5143694" y="2555712"/>
              <a:ext cx="812331" cy="530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環境</a:t>
              </a:r>
            </a:p>
          </p:txBody>
        </p:sp>
      </p:grpSp>
      <p:sp>
        <p:nvSpPr>
          <p:cNvPr id="45" name="梯形 44">
            <a:extLst>
              <a:ext uri="{FF2B5EF4-FFF2-40B4-BE49-F238E27FC236}">
                <a16:creationId xmlns:a16="http://schemas.microsoft.com/office/drawing/2014/main" xmlns="" id="{54AB641F-7BDB-45C4-956F-98A176F593EC}"/>
              </a:ext>
            </a:extLst>
          </p:cNvPr>
          <p:cNvSpPr/>
          <p:nvPr/>
        </p:nvSpPr>
        <p:spPr>
          <a:xfrm>
            <a:off x="2506697" y="2120828"/>
            <a:ext cx="2235644" cy="959222"/>
          </a:xfrm>
          <a:prstGeom prst="trapezoid">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latin typeface="標楷體" panose="03000509000000000000" pitchFamily="65" charset="-120"/>
                <a:ea typeface="標楷體" panose="03000509000000000000" pitchFamily="65" charset="-120"/>
              </a:rPr>
              <a:t>領綱</a:t>
            </a:r>
          </a:p>
        </p:txBody>
      </p:sp>
      <p:sp>
        <p:nvSpPr>
          <p:cNvPr id="46" name="梯形 45">
            <a:extLst>
              <a:ext uri="{FF2B5EF4-FFF2-40B4-BE49-F238E27FC236}">
                <a16:creationId xmlns:a16="http://schemas.microsoft.com/office/drawing/2014/main" xmlns="" id="{C7BDCA79-A722-4968-B3F7-36B2E8513978}"/>
              </a:ext>
            </a:extLst>
          </p:cNvPr>
          <p:cNvSpPr/>
          <p:nvPr/>
        </p:nvSpPr>
        <p:spPr>
          <a:xfrm>
            <a:off x="4987349" y="2127232"/>
            <a:ext cx="2235644" cy="959222"/>
          </a:xfrm>
          <a:prstGeom prst="trapezoid">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latin typeface="標楷體" panose="03000509000000000000" pitchFamily="65" charset="-120"/>
                <a:ea typeface="標楷體" panose="03000509000000000000" pitchFamily="65" charset="-120"/>
              </a:rPr>
              <a:t>實施規範</a:t>
            </a:r>
          </a:p>
        </p:txBody>
      </p:sp>
      <p:sp>
        <p:nvSpPr>
          <p:cNvPr id="47" name="梯形 46">
            <a:extLst>
              <a:ext uri="{FF2B5EF4-FFF2-40B4-BE49-F238E27FC236}">
                <a16:creationId xmlns:a16="http://schemas.microsoft.com/office/drawing/2014/main" xmlns="" id="{C35561AD-69F4-4442-ABBE-BA3AD0B2CA96}"/>
              </a:ext>
            </a:extLst>
          </p:cNvPr>
          <p:cNvSpPr/>
          <p:nvPr/>
        </p:nvSpPr>
        <p:spPr>
          <a:xfrm>
            <a:off x="2506697" y="1242123"/>
            <a:ext cx="4716296" cy="959222"/>
          </a:xfrm>
          <a:prstGeom prst="trapezoid">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latin typeface="標楷體" panose="03000509000000000000" pitchFamily="65" charset="-120"/>
                <a:ea typeface="標楷體" panose="03000509000000000000" pitchFamily="65" charset="-120"/>
              </a:rPr>
              <a:t>總綱</a:t>
            </a:r>
          </a:p>
        </p:txBody>
      </p:sp>
      <p:sp>
        <p:nvSpPr>
          <p:cNvPr id="11" name="矩形 10"/>
          <p:cNvSpPr/>
          <p:nvPr/>
        </p:nvSpPr>
        <p:spPr>
          <a:xfrm>
            <a:off x="7513199" y="1236715"/>
            <a:ext cx="1453426" cy="5246151"/>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TW" sz="3200" dirty="0">
                <a:solidFill>
                  <a:srgbClr val="FF0000"/>
                </a:solidFill>
              </a:rPr>
              <a:t>IEP/IGP</a:t>
            </a:r>
            <a:endParaRPr lang="zh-TW" altLang="en-US" sz="3200" dirty="0">
              <a:solidFill>
                <a:srgbClr val="FF0000"/>
              </a:solidFill>
            </a:endParaRPr>
          </a:p>
        </p:txBody>
      </p:sp>
    </p:spTree>
    <p:extLst>
      <p:ext uri="{BB962C8B-B14F-4D97-AF65-F5344CB8AC3E}">
        <p14:creationId xmlns:p14="http://schemas.microsoft.com/office/powerpoint/2010/main" val="1520369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圓角矩形 4"/>
          <p:cNvSpPr/>
          <p:nvPr/>
        </p:nvSpPr>
        <p:spPr>
          <a:xfrm>
            <a:off x="7056119" y="1575468"/>
            <a:ext cx="1728000" cy="2196000"/>
          </a:xfrm>
          <a:prstGeom prst="rect">
            <a:avLst/>
          </a:prstGeom>
          <a:noFill/>
        </p:spPr>
        <p:style>
          <a:lnRef idx="2">
            <a:schemeClr val="accent1"/>
          </a:lnRef>
          <a:fillRef idx="1">
            <a:schemeClr val="lt1"/>
          </a:fillRef>
          <a:effectRef idx="0">
            <a:schemeClr val="accent1"/>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2200" dirty="0">
                <a:latin typeface="標楷體" pitchFamily="65" charset="-120"/>
                <a:ea typeface="標楷體" pitchFamily="65" charset="-120"/>
              </a:rPr>
              <a:t>課程調整</a:t>
            </a:r>
            <a:endParaRPr lang="en-US" altLang="zh-TW" sz="2200" dirty="0">
              <a:latin typeface="標楷體" pitchFamily="65" charset="-120"/>
              <a:ea typeface="標楷體" pitchFamily="65" charset="-120"/>
            </a:endParaRPr>
          </a:p>
          <a:p>
            <a:pPr lvl="0" algn="ctr" defTabSz="666750">
              <a:lnSpc>
                <a:spcPct val="90000"/>
              </a:lnSpc>
              <a:spcBef>
                <a:spcPct val="0"/>
              </a:spcBef>
              <a:spcAft>
                <a:spcPct val="35000"/>
              </a:spcAft>
            </a:pPr>
            <a:endParaRPr lang="en-US" altLang="zh-TW" sz="2200" dirty="0">
              <a:latin typeface="標楷體" pitchFamily="65" charset="-120"/>
              <a:ea typeface="標楷體" pitchFamily="65" charset="-120"/>
            </a:endParaRPr>
          </a:p>
          <a:p>
            <a:pPr algn="ctr" defTabSz="666750">
              <a:lnSpc>
                <a:spcPct val="90000"/>
              </a:lnSpc>
              <a:spcBef>
                <a:spcPct val="0"/>
              </a:spcBef>
              <a:spcAft>
                <a:spcPct val="35000"/>
              </a:spcAft>
            </a:pPr>
            <a:r>
              <a:rPr lang="zh-TW" altLang="en-US" sz="2200" dirty="0">
                <a:solidFill>
                  <a:srgbClr val="FF0000"/>
                </a:solidFill>
                <a:latin typeface="標楷體" pitchFamily="65" charset="-120"/>
                <a:ea typeface="標楷體" pitchFamily="65" charset="-120"/>
              </a:rPr>
              <a:t>學習重點</a:t>
            </a:r>
            <a:r>
              <a:rPr lang="en-US" altLang="zh-TW" sz="2200" dirty="0">
                <a:latin typeface="標楷體" pitchFamily="65" charset="-120"/>
                <a:ea typeface="標楷體" pitchFamily="65" charset="-120"/>
              </a:rPr>
              <a:t/>
            </a:r>
            <a:br>
              <a:rPr lang="en-US" altLang="zh-TW" sz="2200" dirty="0">
                <a:latin typeface="標楷體" pitchFamily="65" charset="-120"/>
                <a:ea typeface="標楷體" pitchFamily="65" charset="-120"/>
              </a:rPr>
            </a:b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領域</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科目課程綱要之</a:t>
            </a:r>
            <a:r>
              <a:rPr lang="zh-TW" altLang="en-US" u="sng" dirty="0">
                <a:latin typeface="標楷體" pitchFamily="65" charset="-120"/>
                <a:ea typeface="標楷體" pitchFamily="65" charset="-120"/>
              </a:rPr>
              <a:t>學習表現</a:t>
            </a:r>
            <a:r>
              <a:rPr lang="zh-TW" altLang="en-US" dirty="0">
                <a:latin typeface="標楷體" pitchFamily="65" charset="-120"/>
                <a:ea typeface="標楷體" pitchFamily="65" charset="-120"/>
              </a:rPr>
              <a:t>與</a:t>
            </a:r>
            <a:r>
              <a:rPr lang="zh-TW" altLang="en-US" u="sng" dirty="0">
                <a:latin typeface="標楷體" pitchFamily="65" charset="-120"/>
                <a:ea typeface="標楷體" pitchFamily="65" charset="-120"/>
              </a:rPr>
              <a:t>學習內容</a:t>
            </a:r>
            <a:r>
              <a:rPr lang="en-US" altLang="zh-TW" dirty="0">
                <a:latin typeface="標楷體" pitchFamily="65" charset="-120"/>
                <a:ea typeface="標楷體" pitchFamily="65" charset="-120"/>
              </a:rPr>
              <a:t>)</a:t>
            </a:r>
            <a:endParaRPr lang="zh-TW" altLang="en-US" sz="2200" kern="1200" dirty="0">
              <a:latin typeface="標楷體" pitchFamily="65" charset="-120"/>
              <a:ea typeface="標楷體" pitchFamily="65" charset="-120"/>
            </a:endParaRPr>
          </a:p>
        </p:txBody>
      </p:sp>
      <p:sp>
        <p:nvSpPr>
          <p:cNvPr id="70" name="文字方塊 69"/>
          <p:cNvSpPr txBox="1"/>
          <p:nvPr/>
        </p:nvSpPr>
        <p:spPr>
          <a:xfrm>
            <a:off x="2499360" y="3078480"/>
            <a:ext cx="731520" cy="369332"/>
          </a:xfrm>
          <a:prstGeom prst="rect">
            <a:avLst/>
          </a:prstGeom>
          <a:noFill/>
        </p:spPr>
        <p:txBody>
          <a:bodyPr wrap="square" rtlCol="0">
            <a:spAutoFit/>
          </a:bodyPr>
          <a:lstStyle/>
          <a:p>
            <a:r>
              <a:rPr lang="zh-TW" altLang="en-US" dirty="0"/>
              <a:t>是</a:t>
            </a:r>
          </a:p>
        </p:txBody>
      </p:sp>
      <p:sp>
        <p:nvSpPr>
          <p:cNvPr id="72" name="文字方塊 71"/>
          <p:cNvSpPr txBox="1"/>
          <p:nvPr/>
        </p:nvSpPr>
        <p:spPr>
          <a:xfrm>
            <a:off x="5989320" y="3063240"/>
            <a:ext cx="731520" cy="369332"/>
          </a:xfrm>
          <a:prstGeom prst="rect">
            <a:avLst/>
          </a:prstGeom>
          <a:noFill/>
        </p:spPr>
        <p:txBody>
          <a:bodyPr wrap="square" rtlCol="0">
            <a:spAutoFit/>
          </a:bodyPr>
          <a:lstStyle/>
          <a:p>
            <a:r>
              <a:rPr lang="zh-TW" altLang="en-US" dirty="0"/>
              <a:t>是</a:t>
            </a:r>
          </a:p>
        </p:txBody>
      </p:sp>
      <p:sp>
        <p:nvSpPr>
          <p:cNvPr id="69" name="文字方塊 68"/>
          <p:cNvSpPr txBox="1"/>
          <p:nvPr/>
        </p:nvSpPr>
        <p:spPr>
          <a:xfrm>
            <a:off x="3093720" y="2316480"/>
            <a:ext cx="731520" cy="369332"/>
          </a:xfrm>
          <a:prstGeom prst="rect">
            <a:avLst/>
          </a:prstGeom>
          <a:noFill/>
        </p:spPr>
        <p:txBody>
          <a:bodyPr wrap="square" rtlCol="0">
            <a:spAutoFit/>
          </a:bodyPr>
          <a:lstStyle/>
          <a:p>
            <a:r>
              <a:rPr lang="zh-TW" altLang="en-US" dirty="0"/>
              <a:t>否</a:t>
            </a:r>
          </a:p>
        </p:txBody>
      </p:sp>
      <p:sp>
        <p:nvSpPr>
          <p:cNvPr id="5" name="標題 2"/>
          <p:cNvSpPr>
            <a:spLocks noGrp="1"/>
          </p:cNvSpPr>
          <p:nvPr>
            <p:ph type="title"/>
          </p:nvPr>
        </p:nvSpPr>
        <p:spPr>
          <a:xfrm>
            <a:off x="776913" y="221366"/>
            <a:ext cx="8229600" cy="862166"/>
          </a:xfrm>
        </p:spPr>
        <p:txBody>
          <a:bodyPr/>
          <a:lstStyle/>
          <a:p>
            <a:r>
              <a:rPr lang="zh-TW" altLang="en-US" dirty="0"/>
              <a:t>課程調整流程</a:t>
            </a:r>
          </a:p>
        </p:txBody>
      </p:sp>
      <p:grpSp>
        <p:nvGrpSpPr>
          <p:cNvPr id="12" name="群組 11"/>
          <p:cNvGrpSpPr/>
          <p:nvPr/>
        </p:nvGrpSpPr>
        <p:grpSpPr>
          <a:xfrm>
            <a:off x="198121" y="2739390"/>
            <a:ext cx="1440000" cy="720000"/>
            <a:chOff x="0" y="87629"/>
            <a:chExt cx="1028699" cy="617219"/>
          </a:xfrm>
        </p:grpSpPr>
        <p:sp>
          <p:nvSpPr>
            <p:cNvPr id="43" name="圓角矩形 42"/>
            <p:cNvSpPr/>
            <p:nvPr/>
          </p:nvSpPr>
          <p:spPr>
            <a:xfrm>
              <a:off x="0" y="87629"/>
              <a:ext cx="1028699" cy="617219"/>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44" name="圓角矩形 4"/>
            <p:cNvSpPr/>
            <p:nvPr/>
          </p:nvSpPr>
          <p:spPr>
            <a:xfrm>
              <a:off x="18078" y="105707"/>
              <a:ext cx="992543" cy="581063"/>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2200" kern="1200" dirty="0">
                  <a:latin typeface="標楷體" pitchFamily="65" charset="-120"/>
                  <a:ea typeface="標楷體" pitchFamily="65" charset="-120"/>
                </a:rPr>
                <a:t>領域</a:t>
              </a:r>
              <a:r>
                <a:rPr lang="en-US" altLang="zh-TW" sz="2200" kern="1200" dirty="0">
                  <a:latin typeface="標楷體" pitchFamily="65" charset="-120"/>
                  <a:ea typeface="標楷體" pitchFamily="65" charset="-120"/>
                </a:rPr>
                <a:t>/</a:t>
              </a:r>
              <a:r>
                <a:rPr lang="zh-TW" altLang="en-US" sz="2200" kern="1200" dirty="0">
                  <a:latin typeface="標楷體" pitchFamily="65" charset="-120"/>
                  <a:ea typeface="標楷體" pitchFamily="65" charset="-120"/>
                </a:rPr>
                <a:t>科目</a:t>
              </a:r>
              <a:r>
                <a:rPr lang="en-US" altLang="zh-TW" sz="2200" kern="1200" dirty="0">
                  <a:latin typeface="標楷體" pitchFamily="65" charset="-120"/>
                  <a:ea typeface="標楷體" pitchFamily="65" charset="-120"/>
                </a:rPr>
                <a:t/>
              </a:r>
              <a:br>
                <a:rPr lang="en-US" altLang="zh-TW" sz="2200" kern="1200" dirty="0">
                  <a:latin typeface="標楷體" pitchFamily="65" charset="-120"/>
                  <a:ea typeface="標楷體" pitchFamily="65" charset="-120"/>
                </a:rPr>
              </a:br>
              <a:r>
                <a:rPr lang="zh-TW" altLang="en-US" sz="2200" kern="1200" dirty="0">
                  <a:latin typeface="標楷體" pitchFamily="65" charset="-120"/>
                  <a:ea typeface="標楷體" pitchFamily="65" charset="-120"/>
                </a:rPr>
                <a:t>課程綱要</a:t>
              </a:r>
            </a:p>
          </p:txBody>
        </p:sp>
      </p:grpSp>
      <p:grpSp>
        <p:nvGrpSpPr>
          <p:cNvPr id="22" name="群組 21"/>
          <p:cNvGrpSpPr/>
          <p:nvPr/>
        </p:nvGrpSpPr>
        <p:grpSpPr>
          <a:xfrm>
            <a:off x="3728096" y="3161760"/>
            <a:ext cx="1260000" cy="432000"/>
            <a:chOff x="7200898" y="87629"/>
            <a:chExt cx="1800000" cy="599141"/>
          </a:xfrm>
        </p:grpSpPr>
        <p:sp>
          <p:nvSpPr>
            <p:cNvPr id="23" name="圓角矩形 22"/>
            <p:cNvSpPr/>
            <p:nvPr/>
          </p:nvSpPr>
          <p:spPr>
            <a:xfrm>
              <a:off x="7200898" y="87629"/>
              <a:ext cx="1800000" cy="581063"/>
            </a:xfrm>
            <a:prstGeom prst="roundRect">
              <a:avLst>
                <a:gd name="adj" fmla="val 10000"/>
              </a:avLst>
            </a:prstGeom>
            <a:solidFill>
              <a:srgbClr val="00B0F0"/>
            </a:soli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vert="horz" anchor="ctr"/>
            <a:lstStyle/>
            <a:p>
              <a:pPr algn="ctr"/>
              <a:r>
                <a:rPr lang="zh-TW" altLang="en-US" sz="2000" dirty="0">
                  <a:latin typeface="標楷體" pitchFamily="65" charset="-120"/>
                  <a:ea typeface="標楷體" pitchFamily="65" charset="-120"/>
                </a:rPr>
                <a:t>學習評量</a:t>
              </a:r>
            </a:p>
          </p:txBody>
        </p:sp>
        <p:sp>
          <p:nvSpPr>
            <p:cNvPr id="24" name="圓角矩形 24"/>
            <p:cNvSpPr/>
            <p:nvPr/>
          </p:nvSpPr>
          <p:spPr>
            <a:xfrm>
              <a:off x="7218977" y="105707"/>
              <a:ext cx="992543" cy="5810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zh-TW" altLang="en-US" sz="1500" kern="1200" dirty="0"/>
            </a:p>
          </p:txBody>
        </p:sp>
      </p:grpSp>
      <p:grpSp>
        <p:nvGrpSpPr>
          <p:cNvPr id="45" name="群組 44"/>
          <p:cNvGrpSpPr/>
          <p:nvPr/>
        </p:nvGrpSpPr>
        <p:grpSpPr>
          <a:xfrm>
            <a:off x="182881" y="1779270"/>
            <a:ext cx="1440000" cy="720000"/>
            <a:chOff x="0" y="87629"/>
            <a:chExt cx="1028699" cy="617219"/>
          </a:xfrm>
        </p:grpSpPr>
        <p:sp>
          <p:nvSpPr>
            <p:cNvPr id="46" name="圓角矩形 45"/>
            <p:cNvSpPr/>
            <p:nvPr/>
          </p:nvSpPr>
          <p:spPr>
            <a:xfrm>
              <a:off x="0" y="87629"/>
              <a:ext cx="1028699" cy="617219"/>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47" name="圓角矩形 4"/>
            <p:cNvSpPr/>
            <p:nvPr/>
          </p:nvSpPr>
          <p:spPr>
            <a:xfrm>
              <a:off x="18078" y="105707"/>
              <a:ext cx="992543" cy="581063"/>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2200" kern="1200" dirty="0">
                  <a:latin typeface="標楷體" pitchFamily="65" charset="-120"/>
                  <a:ea typeface="標楷體" pitchFamily="65" charset="-120"/>
                </a:rPr>
                <a:t>學生</a:t>
              </a:r>
              <a:r>
                <a:rPr lang="en-US" altLang="zh-TW" sz="2200" kern="1200" dirty="0">
                  <a:latin typeface="標楷體" pitchFamily="65" charset="-120"/>
                  <a:ea typeface="標楷體" pitchFamily="65" charset="-120"/>
                </a:rPr>
                <a:t/>
              </a:r>
              <a:br>
                <a:rPr lang="en-US" altLang="zh-TW" sz="2200" kern="1200" dirty="0">
                  <a:latin typeface="標楷體" pitchFamily="65" charset="-120"/>
                  <a:ea typeface="標楷體" pitchFamily="65" charset="-120"/>
                </a:rPr>
              </a:br>
              <a:r>
                <a:rPr lang="zh-TW" altLang="en-US" sz="2200" kern="1200" dirty="0">
                  <a:latin typeface="標楷體" pitchFamily="65" charset="-120"/>
                  <a:ea typeface="標楷體" pitchFamily="65" charset="-120"/>
                </a:rPr>
                <a:t>學習功能</a:t>
              </a:r>
            </a:p>
          </p:txBody>
        </p:sp>
      </p:grpSp>
      <p:sp>
        <p:nvSpPr>
          <p:cNvPr id="48" name="右中括弧 47"/>
          <p:cNvSpPr/>
          <p:nvPr/>
        </p:nvSpPr>
        <p:spPr>
          <a:xfrm>
            <a:off x="1600200" y="2148840"/>
            <a:ext cx="182880" cy="975360"/>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TW" altLang="en-US"/>
          </a:p>
        </p:txBody>
      </p:sp>
      <p:sp>
        <p:nvSpPr>
          <p:cNvPr id="51" name="流程圖: 決策 50"/>
          <p:cNvSpPr/>
          <p:nvPr/>
        </p:nvSpPr>
        <p:spPr>
          <a:xfrm>
            <a:off x="1935480" y="2209800"/>
            <a:ext cx="1260000" cy="828000"/>
          </a:xfrm>
          <a:prstGeom prst="flowChartDecision">
            <a:avLst/>
          </a:prstGeom>
          <a:solidFill>
            <a:srgbClr val="FFFF00"/>
          </a:solidFill>
          <a:ln>
            <a:prstDash val="sys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dirty="0">
                <a:solidFill>
                  <a:srgbClr val="FF0000"/>
                </a:solidFill>
              </a:rPr>
              <a:t>適配</a:t>
            </a:r>
          </a:p>
        </p:txBody>
      </p:sp>
      <p:cxnSp>
        <p:nvCxnSpPr>
          <p:cNvPr id="56" name="直線接點 55"/>
          <p:cNvCxnSpPr/>
          <p:nvPr/>
        </p:nvCxnSpPr>
        <p:spPr>
          <a:xfrm>
            <a:off x="1783080" y="2636520"/>
            <a:ext cx="180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直線接點 56"/>
          <p:cNvCxnSpPr/>
          <p:nvPr/>
        </p:nvCxnSpPr>
        <p:spPr>
          <a:xfrm>
            <a:off x="3200400" y="2636520"/>
            <a:ext cx="504000" cy="0"/>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63" name="流程圖: 決策 62"/>
          <p:cNvSpPr/>
          <p:nvPr/>
        </p:nvSpPr>
        <p:spPr>
          <a:xfrm>
            <a:off x="5273040" y="2209800"/>
            <a:ext cx="1260000" cy="828000"/>
          </a:xfrm>
          <a:prstGeom prst="flowChartDecision">
            <a:avLst/>
          </a:prstGeom>
          <a:solidFill>
            <a:srgbClr val="FFFF00"/>
          </a:solidFill>
          <a:ln>
            <a:prstDash val="sys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dirty="0">
                <a:solidFill>
                  <a:srgbClr val="FF0000"/>
                </a:solidFill>
              </a:rPr>
              <a:t>適配</a:t>
            </a:r>
          </a:p>
        </p:txBody>
      </p:sp>
      <p:cxnSp>
        <p:nvCxnSpPr>
          <p:cNvPr id="71" name="直線接點 70"/>
          <p:cNvCxnSpPr/>
          <p:nvPr/>
        </p:nvCxnSpPr>
        <p:spPr>
          <a:xfrm rot="5400000">
            <a:off x="5494260" y="3444000"/>
            <a:ext cx="792000" cy="1588"/>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73" name="文字方塊 72"/>
          <p:cNvSpPr txBox="1"/>
          <p:nvPr/>
        </p:nvSpPr>
        <p:spPr>
          <a:xfrm>
            <a:off x="6522720" y="2316480"/>
            <a:ext cx="731520" cy="369332"/>
          </a:xfrm>
          <a:prstGeom prst="rect">
            <a:avLst/>
          </a:prstGeom>
          <a:noFill/>
        </p:spPr>
        <p:txBody>
          <a:bodyPr wrap="square" rtlCol="0">
            <a:spAutoFit/>
          </a:bodyPr>
          <a:lstStyle/>
          <a:p>
            <a:r>
              <a:rPr lang="zh-TW" altLang="en-US" dirty="0"/>
              <a:t>否</a:t>
            </a:r>
          </a:p>
        </p:txBody>
      </p:sp>
      <p:cxnSp>
        <p:nvCxnSpPr>
          <p:cNvPr id="74" name="直線接點 73"/>
          <p:cNvCxnSpPr/>
          <p:nvPr/>
        </p:nvCxnSpPr>
        <p:spPr>
          <a:xfrm>
            <a:off x="6553200" y="2636520"/>
            <a:ext cx="504000" cy="0"/>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78" name="群組 77"/>
          <p:cNvGrpSpPr/>
          <p:nvPr/>
        </p:nvGrpSpPr>
        <p:grpSpPr>
          <a:xfrm>
            <a:off x="1790700" y="3808966"/>
            <a:ext cx="1470659" cy="805393"/>
            <a:chOff x="1440180" y="87629"/>
            <a:chExt cx="1028699" cy="617219"/>
          </a:xfrm>
        </p:grpSpPr>
        <p:sp>
          <p:nvSpPr>
            <p:cNvPr id="79" name="圓角矩形 78"/>
            <p:cNvSpPr/>
            <p:nvPr/>
          </p:nvSpPr>
          <p:spPr>
            <a:xfrm>
              <a:off x="1440180" y="87629"/>
              <a:ext cx="1028699" cy="617219"/>
            </a:xfrm>
            <a:prstGeom prst="roundRect">
              <a:avLst>
                <a:gd name="adj" fmla="val 10000"/>
              </a:avLst>
            </a:prstGeom>
            <a:solidFill>
              <a:srgbClr val="00FF00"/>
            </a:solidFill>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txBody>
            <a:bodyPr anchor="ctr"/>
            <a:lstStyle/>
            <a:p>
              <a:pPr algn="ctr"/>
              <a:r>
                <a:rPr lang="zh-TW" altLang="en-US" sz="2400" dirty="0">
                  <a:solidFill>
                    <a:schemeClr val="tx1"/>
                  </a:solidFill>
                  <a:latin typeface="標楷體" pitchFamily="65" charset="-120"/>
                  <a:ea typeface="標楷體" pitchFamily="65" charset="-120"/>
                </a:rPr>
                <a:t>一般課程</a:t>
              </a:r>
            </a:p>
          </p:txBody>
        </p:sp>
        <p:sp>
          <p:nvSpPr>
            <p:cNvPr id="80" name="圓角矩形 8"/>
            <p:cNvSpPr/>
            <p:nvPr/>
          </p:nvSpPr>
          <p:spPr>
            <a:xfrm>
              <a:off x="1458258" y="105707"/>
              <a:ext cx="992543" cy="5810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zh-TW" altLang="en-US" sz="1500" kern="1200" dirty="0"/>
            </a:p>
          </p:txBody>
        </p:sp>
      </p:grpSp>
      <p:grpSp>
        <p:nvGrpSpPr>
          <p:cNvPr id="104" name="群組 103"/>
          <p:cNvGrpSpPr/>
          <p:nvPr/>
        </p:nvGrpSpPr>
        <p:grpSpPr>
          <a:xfrm>
            <a:off x="3728096" y="2637478"/>
            <a:ext cx="1260000" cy="432000"/>
            <a:chOff x="7200898" y="87629"/>
            <a:chExt cx="1800000" cy="599141"/>
          </a:xfrm>
        </p:grpSpPr>
        <p:sp>
          <p:nvSpPr>
            <p:cNvPr id="105" name="圓角矩形 104"/>
            <p:cNvSpPr/>
            <p:nvPr/>
          </p:nvSpPr>
          <p:spPr>
            <a:xfrm>
              <a:off x="7200898" y="87629"/>
              <a:ext cx="1800000" cy="581063"/>
            </a:xfrm>
            <a:prstGeom prst="roundRect">
              <a:avLst>
                <a:gd name="adj" fmla="val 10000"/>
              </a:avLst>
            </a:prstGeom>
            <a:solidFill>
              <a:srgbClr val="00B0F0"/>
            </a:soli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vert="horz" anchor="ctr"/>
            <a:lstStyle/>
            <a:p>
              <a:pPr algn="ctr"/>
              <a:r>
                <a:rPr lang="zh-TW" altLang="en-US" sz="2000" dirty="0">
                  <a:latin typeface="標楷體" pitchFamily="65" charset="-120"/>
                  <a:ea typeface="標楷體" pitchFamily="65" charset="-120"/>
                </a:rPr>
                <a:t>學習環境</a:t>
              </a:r>
            </a:p>
          </p:txBody>
        </p:sp>
        <p:sp>
          <p:nvSpPr>
            <p:cNvPr id="106" name="圓角矩形 24"/>
            <p:cNvSpPr/>
            <p:nvPr/>
          </p:nvSpPr>
          <p:spPr>
            <a:xfrm>
              <a:off x="7218977" y="105707"/>
              <a:ext cx="992543" cy="5810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zh-TW" altLang="en-US" sz="1500" kern="1200" dirty="0"/>
            </a:p>
          </p:txBody>
        </p:sp>
      </p:grpSp>
      <p:grpSp>
        <p:nvGrpSpPr>
          <p:cNvPr id="107" name="群組 106"/>
          <p:cNvGrpSpPr/>
          <p:nvPr/>
        </p:nvGrpSpPr>
        <p:grpSpPr>
          <a:xfrm>
            <a:off x="3728096" y="2132520"/>
            <a:ext cx="1260000" cy="432000"/>
            <a:chOff x="7200898" y="87629"/>
            <a:chExt cx="1800000" cy="599141"/>
          </a:xfrm>
        </p:grpSpPr>
        <p:sp>
          <p:nvSpPr>
            <p:cNvPr id="108" name="圓角矩形 107"/>
            <p:cNvSpPr/>
            <p:nvPr/>
          </p:nvSpPr>
          <p:spPr>
            <a:xfrm>
              <a:off x="7200898" y="87629"/>
              <a:ext cx="1800000" cy="581063"/>
            </a:xfrm>
            <a:prstGeom prst="roundRect">
              <a:avLst>
                <a:gd name="adj" fmla="val 10000"/>
              </a:avLst>
            </a:prstGeom>
            <a:solidFill>
              <a:srgbClr val="00B0F0"/>
            </a:soli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vert="horz" anchor="ctr"/>
            <a:lstStyle/>
            <a:p>
              <a:pPr algn="ctr"/>
              <a:r>
                <a:rPr lang="zh-TW" altLang="en-US" sz="2000" dirty="0">
                  <a:latin typeface="標楷體" pitchFamily="65" charset="-120"/>
                  <a:ea typeface="標楷體" pitchFamily="65" charset="-120"/>
                </a:rPr>
                <a:t>學習歷程</a:t>
              </a:r>
            </a:p>
          </p:txBody>
        </p:sp>
        <p:sp>
          <p:nvSpPr>
            <p:cNvPr id="109" name="圓角矩形 24"/>
            <p:cNvSpPr/>
            <p:nvPr/>
          </p:nvSpPr>
          <p:spPr>
            <a:xfrm>
              <a:off x="7218977" y="105707"/>
              <a:ext cx="992543" cy="5810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zh-TW" altLang="en-US" sz="1500" kern="1200" dirty="0"/>
            </a:p>
          </p:txBody>
        </p:sp>
      </p:grpSp>
      <p:sp>
        <p:nvSpPr>
          <p:cNvPr id="111" name="圓角矩形 4"/>
          <p:cNvSpPr/>
          <p:nvPr/>
        </p:nvSpPr>
        <p:spPr>
          <a:xfrm>
            <a:off x="3674908" y="1575468"/>
            <a:ext cx="1368000" cy="2179708"/>
          </a:xfrm>
          <a:prstGeom prst="rect">
            <a:avLst/>
          </a:prstGeom>
          <a:noFill/>
        </p:spPr>
        <p:style>
          <a:lnRef idx="2">
            <a:schemeClr val="accent1"/>
          </a:lnRef>
          <a:fillRef idx="1">
            <a:schemeClr val="lt1"/>
          </a:fillRef>
          <a:effectRef idx="0">
            <a:schemeClr val="accent1"/>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2200" dirty="0">
                <a:latin typeface="標楷體" pitchFamily="65" charset="-120"/>
                <a:ea typeface="標楷體" pitchFamily="65" charset="-120"/>
              </a:rPr>
              <a:t>課程調整</a:t>
            </a:r>
            <a:endParaRPr lang="en-US" altLang="zh-TW" sz="2200" dirty="0">
              <a:latin typeface="標楷體" pitchFamily="65" charset="-120"/>
              <a:ea typeface="標楷體" pitchFamily="65" charset="-120"/>
            </a:endParaRPr>
          </a:p>
          <a:p>
            <a:pPr lvl="0" algn="ctr" defTabSz="666750">
              <a:lnSpc>
                <a:spcPct val="90000"/>
              </a:lnSpc>
              <a:spcBef>
                <a:spcPct val="0"/>
              </a:spcBef>
              <a:spcAft>
                <a:spcPct val="35000"/>
              </a:spcAft>
            </a:pPr>
            <a:endParaRPr lang="en-US" altLang="zh-TW" sz="1600" kern="1200" dirty="0">
              <a:latin typeface="標楷體" pitchFamily="65" charset="-120"/>
              <a:ea typeface="標楷體" pitchFamily="65" charset="-120"/>
            </a:endParaRPr>
          </a:p>
          <a:p>
            <a:pPr lvl="0" algn="ctr" defTabSz="666750">
              <a:lnSpc>
                <a:spcPct val="90000"/>
              </a:lnSpc>
              <a:spcBef>
                <a:spcPct val="0"/>
              </a:spcBef>
              <a:spcAft>
                <a:spcPct val="35000"/>
              </a:spcAft>
            </a:pPr>
            <a:endParaRPr lang="en-US" altLang="zh-TW" sz="1600" dirty="0">
              <a:latin typeface="標楷體" pitchFamily="65" charset="-120"/>
              <a:ea typeface="標楷體" pitchFamily="65" charset="-120"/>
            </a:endParaRPr>
          </a:p>
          <a:p>
            <a:pPr lvl="0" algn="ctr" defTabSz="666750">
              <a:lnSpc>
                <a:spcPct val="90000"/>
              </a:lnSpc>
              <a:spcBef>
                <a:spcPct val="0"/>
              </a:spcBef>
              <a:spcAft>
                <a:spcPct val="35000"/>
              </a:spcAft>
            </a:pPr>
            <a:endParaRPr lang="en-US" altLang="zh-TW" sz="2200" kern="1200" dirty="0">
              <a:latin typeface="標楷體" pitchFamily="65" charset="-120"/>
              <a:ea typeface="標楷體" pitchFamily="65" charset="-120"/>
            </a:endParaRPr>
          </a:p>
          <a:p>
            <a:pPr lvl="0" algn="ctr" defTabSz="666750">
              <a:lnSpc>
                <a:spcPct val="90000"/>
              </a:lnSpc>
              <a:spcBef>
                <a:spcPct val="0"/>
              </a:spcBef>
              <a:spcAft>
                <a:spcPct val="35000"/>
              </a:spcAft>
            </a:pPr>
            <a:endParaRPr lang="zh-TW" altLang="en-US" sz="2200" kern="1200" dirty="0">
              <a:latin typeface="標楷體" pitchFamily="65" charset="-120"/>
              <a:ea typeface="標楷體" pitchFamily="65" charset="-120"/>
            </a:endParaRPr>
          </a:p>
        </p:txBody>
      </p:sp>
      <p:cxnSp>
        <p:nvCxnSpPr>
          <p:cNvPr id="114" name="直線接點 113"/>
          <p:cNvCxnSpPr/>
          <p:nvPr/>
        </p:nvCxnSpPr>
        <p:spPr>
          <a:xfrm>
            <a:off x="5029200" y="2636520"/>
            <a:ext cx="2520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15" name="群組 114"/>
          <p:cNvGrpSpPr/>
          <p:nvPr/>
        </p:nvGrpSpPr>
        <p:grpSpPr>
          <a:xfrm>
            <a:off x="7200745" y="2080051"/>
            <a:ext cx="1404000" cy="432000"/>
            <a:chOff x="7200891" y="87629"/>
            <a:chExt cx="1748570" cy="599141"/>
          </a:xfrm>
        </p:grpSpPr>
        <p:sp>
          <p:nvSpPr>
            <p:cNvPr id="116" name="圓角矩形 115"/>
            <p:cNvSpPr/>
            <p:nvPr/>
          </p:nvSpPr>
          <p:spPr>
            <a:xfrm>
              <a:off x="7200891" y="87629"/>
              <a:ext cx="1748570" cy="581063"/>
            </a:xfrm>
            <a:prstGeom prst="roundRect">
              <a:avLst>
                <a:gd name="adj" fmla="val 10000"/>
              </a:avLst>
            </a:prstGeom>
            <a:solidFill>
              <a:srgbClr val="00B0F0"/>
            </a:soli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vert="horz" anchor="ctr"/>
            <a:lstStyle/>
            <a:p>
              <a:pPr algn="ctr"/>
              <a:r>
                <a:rPr lang="zh-TW" altLang="en-US" sz="2000" dirty="0">
                  <a:latin typeface="標楷體" pitchFamily="65" charset="-120"/>
                  <a:ea typeface="標楷體" pitchFamily="65" charset="-120"/>
                </a:rPr>
                <a:t>學習內容</a:t>
              </a:r>
            </a:p>
          </p:txBody>
        </p:sp>
        <p:sp>
          <p:nvSpPr>
            <p:cNvPr id="117" name="圓角矩形 24"/>
            <p:cNvSpPr/>
            <p:nvPr/>
          </p:nvSpPr>
          <p:spPr>
            <a:xfrm>
              <a:off x="7218977" y="105707"/>
              <a:ext cx="992543" cy="5810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zh-TW" altLang="en-US" sz="1500" kern="1200" dirty="0"/>
            </a:p>
          </p:txBody>
        </p:sp>
      </p:grpSp>
      <p:grpSp>
        <p:nvGrpSpPr>
          <p:cNvPr id="75" name="群組 74"/>
          <p:cNvGrpSpPr/>
          <p:nvPr/>
        </p:nvGrpSpPr>
        <p:grpSpPr>
          <a:xfrm>
            <a:off x="6214958" y="5993620"/>
            <a:ext cx="2389785" cy="617219"/>
            <a:chOff x="1440179" y="87629"/>
            <a:chExt cx="1365761" cy="617219"/>
          </a:xfrm>
        </p:grpSpPr>
        <p:sp>
          <p:nvSpPr>
            <p:cNvPr id="76" name="圓角矩形 75"/>
            <p:cNvSpPr/>
            <p:nvPr/>
          </p:nvSpPr>
          <p:spPr>
            <a:xfrm>
              <a:off x="1440179" y="87629"/>
              <a:ext cx="1365761" cy="617219"/>
            </a:xfrm>
            <a:prstGeom prst="roundRect">
              <a:avLst>
                <a:gd name="adj" fmla="val 10000"/>
              </a:avLst>
            </a:prstGeom>
            <a:solidFill>
              <a:srgbClr val="00FF00"/>
            </a:solidFill>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txBody>
            <a:bodyPr anchor="ctr"/>
            <a:lstStyle/>
            <a:p>
              <a:pPr algn="ctr"/>
              <a:r>
                <a:rPr lang="zh-TW" altLang="en-US" sz="2400" dirty="0">
                  <a:solidFill>
                    <a:schemeClr val="tx1"/>
                  </a:solidFill>
                  <a:latin typeface="標楷體" pitchFamily="65" charset="-120"/>
                  <a:ea typeface="標楷體" pitchFamily="65" charset="-120"/>
                </a:rPr>
                <a:t>調整後課程</a:t>
              </a:r>
            </a:p>
          </p:txBody>
        </p:sp>
        <p:sp>
          <p:nvSpPr>
            <p:cNvPr id="77" name="圓角矩形 8"/>
            <p:cNvSpPr/>
            <p:nvPr/>
          </p:nvSpPr>
          <p:spPr>
            <a:xfrm>
              <a:off x="1458258" y="105707"/>
              <a:ext cx="992543" cy="5810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zh-TW" altLang="en-US" sz="1500" kern="1200" dirty="0"/>
            </a:p>
          </p:txBody>
        </p:sp>
      </p:grpSp>
      <p:cxnSp>
        <p:nvCxnSpPr>
          <p:cNvPr id="121" name="直線接點 120"/>
          <p:cNvCxnSpPr/>
          <p:nvPr/>
        </p:nvCxnSpPr>
        <p:spPr>
          <a:xfrm rot="5400000">
            <a:off x="6436793" y="4920001"/>
            <a:ext cx="2160000" cy="1588"/>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4" name="圓角矩形 4"/>
          <p:cNvSpPr/>
          <p:nvPr/>
        </p:nvSpPr>
        <p:spPr>
          <a:xfrm>
            <a:off x="7545096" y="4542491"/>
            <a:ext cx="1584000" cy="673638"/>
          </a:xfrm>
          <a:prstGeom prst="rect">
            <a:avLst/>
          </a:prstGeom>
          <a:solidFill>
            <a:schemeClr val="accent2">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2000" dirty="0">
                <a:latin typeface="標楷體" pitchFamily="65" charset="-120"/>
                <a:ea typeface="標楷體" pitchFamily="65" charset="-120"/>
              </a:rPr>
              <a:t>視需要調整</a:t>
            </a:r>
            <a:r>
              <a:rPr lang="en-US" altLang="zh-TW" sz="2000" dirty="0">
                <a:latin typeface="標楷體" pitchFamily="65" charset="-120"/>
                <a:ea typeface="標楷體" pitchFamily="65" charset="-120"/>
              </a:rPr>
              <a:t/>
            </a:r>
            <a:br>
              <a:rPr lang="en-US" altLang="zh-TW" sz="2000" dirty="0">
                <a:latin typeface="標楷體" pitchFamily="65" charset="-120"/>
                <a:ea typeface="標楷體" pitchFamily="65" charset="-120"/>
              </a:rPr>
            </a:br>
            <a:r>
              <a:rPr lang="zh-TW" altLang="en-US" sz="2000" dirty="0">
                <a:latin typeface="標楷體" pitchFamily="65" charset="-120"/>
                <a:ea typeface="標楷體" pitchFamily="65" charset="-120"/>
              </a:rPr>
              <a:t>節數</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學分數</a:t>
            </a:r>
            <a:endParaRPr lang="zh-TW" altLang="en-US" sz="2000" kern="1200" dirty="0">
              <a:latin typeface="標楷體" pitchFamily="65" charset="-120"/>
              <a:ea typeface="標楷體" pitchFamily="65" charset="-120"/>
            </a:endParaRPr>
          </a:p>
        </p:txBody>
      </p:sp>
      <p:sp>
        <p:nvSpPr>
          <p:cNvPr id="133" name="矩形 132"/>
          <p:cNvSpPr/>
          <p:nvPr/>
        </p:nvSpPr>
        <p:spPr>
          <a:xfrm>
            <a:off x="0" y="5745970"/>
            <a:ext cx="1800000" cy="369332"/>
          </a:xfrm>
          <a:prstGeom prst="rect">
            <a:avLst/>
          </a:prstGeom>
        </p:spPr>
        <p:txBody>
          <a:bodyPr wrap="square">
            <a:spAutoFit/>
          </a:bodyPr>
          <a:lstStyle/>
          <a:p>
            <a:r>
              <a:rPr lang="zh-TW" altLang="zh-TW" dirty="0">
                <a:latin typeface="+mj-ea"/>
              </a:rPr>
              <a:t>經專業評估後，外加其所需之特殊需求領域課程</a:t>
            </a:r>
            <a:endParaRPr lang="zh-TW" altLang="en-US" dirty="0"/>
          </a:p>
        </p:txBody>
      </p:sp>
      <p:grpSp>
        <p:nvGrpSpPr>
          <p:cNvPr id="134" name="群組 133"/>
          <p:cNvGrpSpPr/>
          <p:nvPr/>
        </p:nvGrpSpPr>
        <p:grpSpPr>
          <a:xfrm>
            <a:off x="1816005" y="5989810"/>
            <a:ext cx="2664000" cy="617219"/>
            <a:chOff x="1440180" y="87629"/>
            <a:chExt cx="1028699" cy="617219"/>
          </a:xfrm>
        </p:grpSpPr>
        <p:sp>
          <p:nvSpPr>
            <p:cNvPr id="135" name="圓角矩形 134"/>
            <p:cNvSpPr/>
            <p:nvPr/>
          </p:nvSpPr>
          <p:spPr>
            <a:xfrm>
              <a:off x="1440180" y="87629"/>
              <a:ext cx="1028699" cy="617219"/>
            </a:xfrm>
            <a:prstGeom prst="roundRect">
              <a:avLst>
                <a:gd name="adj" fmla="val 10000"/>
              </a:avLst>
            </a:prstGeom>
            <a:solidFill>
              <a:srgbClr val="00FF00"/>
            </a:solidFill>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txBody>
            <a:bodyPr anchor="ctr"/>
            <a:lstStyle/>
            <a:p>
              <a:pPr algn="ctr"/>
              <a:r>
                <a:rPr lang="zh-TW" altLang="en-US" sz="2400" dirty="0">
                  <a:solidFill>
                    <a:schemeClr val="tx1"/>
                  </a:solidFill>
                  <a:latin typeface="標楷體" pitchFamily="65" charset="-120"/>
                  <a:ea typeface="標楷體" pitchFamily="65" charset="-120"/>
                </a:rPr>
                <a:t>特殊需求領域課程</a:t>
              </a:r>
            </a:p>
          </p:txBody>
        </p:sp>
        <p:sp>
          <p:nvSpPr>
            <p:cNvPr id="136" name="圓角矩形 8"/>
            <p:cNvSpPr/>
            <p:nvPr/>
          </p:nvSpPr>
          <p:spPr>
            <a:xfrm>
              <a:off x="1458258" y="105707"/>
              <a:ext cx="992543" cy="5810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zh-TW" altLang="en-US" sz="1500" kern="1200" dirty="0"/>
            </a:p>
          </p:txBody>
        </p:sp>
      </p:grpSp>
      <p:cxnSp>
        <p:nvCxnSpPr>
          <p:cNvPr id="59" name="直線接點 58"/>
          <p:cNvCxnSpPr/>
          <p:nvPr/>
        </p:nvCxnSpPr>
        <p:spPr>
          <a:xfrm rot="5400000">
            <a:off x="2159460" y="3441240"/>
            <a:ext cx="756000" cy="1588"/>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0" name="直線接點 139"/>
          <p:cNvCxnSpPr/>
          <p:nvPr/>
        </p:nvCxnSpPr>
        <p:spPr>
          <a:xfrm>
            <a:off x="2545080" y="4560568"/>
            <a:ext cx="0" cy="1440000"/>
          </a:xfrm>
          <a:prstGeom prst="line">
            <a:avLst/>
          </a:prstGeom>
          <a:ln w="7620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41" name="直線接點 140"/>
          <p:cNvCxnSpPr>
            <a:stCxn id="76" idx="1"/>
          </p:cNvCxnSpPr>
          <p:nvPr/>
        </p:nvCxnSpPr>
        <p:spPr>
          <a:xfrm rot="10800000">
            <a:off x="4480009" y="6288000"/>
            <a:ext cx="1734951" cy="14230"/>
          </a:xfrm>
          <a:prstGeom prst="line">
            <a:avLst/>
          </a:prstGeom>
          <a:ln w="7620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37" name="十字形 136"/>
          <p:cNvSpPr/>
          <p:nvPr/>
        </p:nvSpPr>
        <p:spPr>
          <a:xfrm>
            <a:off x="2151180" y="5017381"/>
            <a:ext cx="432000" cy="432000"/>
          </a:xfrm>
          <a:prstGeom prst="plus">
            <a:avLst>
              <a:gd name="adj" fmla="val 35561"/>
            </a:avLst>
          </a:prstGeom>
          <a:solidFill>
            <a:srgbClr val="00339A"/>
          </a:solidFill>
          <a:ln w="76200">
            <a:solidFill>
              <a:srgbClr val="FFF15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43" name="十字形 142"/>
          <p:cNvSpPr/>
          <p:nvPr/>
        </p:nvSpPr>
        <p:spPr>
          <a:xfrm>
            <a:off x="5065200" y="5914542"/>
            <a:ext cx="432000" cy="432000"/>
          </a:xfrm>
          <a:prstGeom prst="plus">
            <a:avLst>
              <a:gd name="adj" fmla="val 35561"/>
            </a:avLst>
          </a:prstGeom>
          <a:solidFill>
            <a:srgbClr val="00339A"/>
          </a:solidFill>
          <a:ln w="76200">
            <a:solidFill>
              <a:srgbClr val="FFF15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44" name="矩形 143"/>
          <p:cNvSpPr/>
          <p:nvPr/>
        </p:nvSpPr>
        <p:spPr>
          <a:xfrm>
            <a:off x="2583180" y="5069520"/>
            <a:ext cx="1332000" cy="369332"/>
          </a:xfrm>
          <a:prstGeom prst="rect">
            <a:avLst/>
          </a:prstGeom>
        </p:spPr>
        <p:txBody>
          <a:bodyPr wrap="square">
            <a:spAutoFit/>
          </a:bodyPr>
          <a:lstStyle/>
          <a:p>
            <a:pPr algn="ctr"/>
            <a:r>
              <a:rPr lang="zh-TW" altLang="en-US" dirty="0">
                <a:solidFill>
                  <a:srgbClr val="00339A"/>
                </a:solidFill>
              </a:rPr>
              <a:t>視需求內嵌</a:t>
            </a:r>
          </a:p>
        </p:txBody>
      </p:sp>
      <p:sp>
        <p:nvSpPr>
          <p:cNvPr id="145" name="矩形 144"/>
          <p:cNvSpPr/>
          <p:nvPr/>
        </p:nvSpPr>
        <p:spPr>
          <a:xfrm>
            <a:off x="4672560" y="6389045"/>
            <a:ext cx="1332000" cy="369332"/>
          </a:xfrm>
          <a:prstGeom prst="rect">
            <a:avLst/>
          </a:prstGeom>
        </p:spPr>
        <p:txBody>
          <a:bodyPr wrap="square">
            <a:spAutoFit/>
          </a:bodyPr>
          <a:lstStyle/>
          <a:p>
            <a:pPr algn="ctr"/>
            <a:r>
              <a:rPr lang="zh-TW" altLang="en-US" dirty="0">
                <a:solidFill>
                  <a:srgbClr val="00339A"/>
                </a:solidFill>
              </a:rPr>
              <a:t>視需求內嵌</a:t>
            </a:r>
          </a:p>
        </p:txBody>
      </p:sp>
      <p:grpSp>
        <p:nvGrpSpPr>
          <p:cNvPr id="82" name="群組 81"/>
          <p:cNvGrpSpPr/>
          <p:nvPr/>
        </p:nvGrpSpPr>
        <p:grpSpPr>
          <a:xfrm>
            <a:off x="4672560" y="3840000"/>
            <a:ext cx="2383559" cy="805393"/>
            <a:chOff x="1102771" y="87629"/>
            <a:chExt cx="1366108" cy="617219"/>
          </a:xfrm>
        </p:grpSpPr>
        <p:sp>
          <p:nvSpPr>
            <p:cNvPr id="83" name="圓角矩形 82"/>
            <p:cNvSpPr/>
            <p:nvPr/>
          </p:nvSpPr>
          <p:spPr>
            <a:xfrm>
              <a:off x="1102771" y="87629"/>
              <a:ext cx="1366108" cy="617219"/>
            </a:xfrm>
            <a:prstGeom prst="roundRect">
              <a:avLst>
                <a:gd name="adj" fmla="val 10000"/>
              </a:avLst>
            </a:prstGeom>
            <a:solidFill>
              <a:srgbClr val="00FF00"/>
            </a:solidFill>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txBody>
            <a:bodyPr anchor="ctr"/>
            <a:lstStyle/>
            <a:p>
              <a:pPr algn="ctr"/>
              <a:r>
                <a:rPr lang="zh-TW" altLang="en-US" sz="2400" dirty="0">
                  <a:solidFill>
                    <a:schemeClr val="tx1"/>
                  </a:solidFill>
                  <a:latin typeface="標楷體" pitchFamily="65" charset="-120"/>
                  <a:ea typeface="標楷體" pitchFamily="65" charset="-120"/>
                </a:rPr>
                <a:t>使用一般課程</a:t>
              </a:r>
              <a:endParaRPr lang="en-US" altLang="zh-TW" sz="2400" dirty="0">
                <a:solidFill>
                  <a:schemeClr val="tx1"/>
                </a:solidFill>
                <a:latin typeface="標楷體" pitchFamily="65" charset="-120"/>
                <a:ea typeface="標楷體" pitchFamily="65" charset="-120"/>
              </a:endParaRPr>
            </a:p>
            <a:p>
              <a:pPr algn="ctr"/>
              <a:r>
                <a:rPr lang="zh-TW" altLang="en-US" sz="2400" dirty="0">
                  <a:solidFill>
                    <a:schemeClr val="tx1"/>
                  </a:solidFill>
                  <a:latin typeface="標楷體" pitchFamily="65" charset="-120"/>
                  <a:ea typeface="標楷體" pitchFamily="65" charset="-120"/>
                </a:rPr>
                <a:t>學習重點</a:t>
              </a:r>
            </a:p>
          </p:txBody>
        </p:sp>
        <p:sp>
          <p:nvSpPr>
            <p:cNvPr id="84" name="圓角矩形 8"/>
            <p:cNvSpPr/>
            <p:nvPr/>
          </p:nvSpPr>
          <p:spPr>
            <a:xfrm>
              <a:off x="1458258" y="105707"/>
              <a:ext cx="992543" cy="5810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zh-TW" altLang="en-US" sz="1500" kern="1200" dirty="0"/>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00201"/>
            <a:ext cx="7787640" cy="4525963"/>
          </a:xfrm>
        </p:spPr>
        <p:txBody>
          <a:bodyPr/>
          <a:lstStyle/>
          <a:p>
            <a:r>
              <a:rPr lang="zh-TW" altLang="en-US" dirty="0"/>
              <a:t>學校層次</a:t>
            </a:r>
            <a:endParaRPr lang="en-US" altLang="zh-TW" dirty="0"/>
          </a:p>
        </p:txBody>
      </p:sp>
      <p:sp>
        <p:nvSpPr>
          <p:cNvPr id="5" name="矩形 4">
            <a:extLst>
              <a:ext uri="{FF2B5EF4-FFF2-40B4-BE49-F238E27FC236}">
                <a16:creationId xmlns:a16="http://schemas.microsoft.com/office/drawing/2014/main" xmlns="" id="{CA0AC9DB-D0FF-4E68-A590-10801BC926B6}"/>
              </a:ext>
            </a:extLst>
          </p:cNvPr>
          <p:cNvSpPr/>
          <p:nvPr/>
        </p:nvSpPr>
        <p:spPr>
          <a:xfrm>
            <a:off x="776914" y="221366"/>
            <a:ext cx="383572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課程調整的實施</a:t>
            </a:r>
            <a:endParaRPr lang="zh-CN" altLang="en-US" sz="4000" b="1" dirty="0">
              <a:solidFill>
                <a:schemeClr val="bg1"/>
              </a:solidFill>
              <a:latin typeface="微軟正黑體"/>
              <a:ea typeface="微軟正黑體"/>
              <a:cs typeface="微軟正黑體"/>
            </a:endParaRPr>
          </a:p>
        </p:txBody>
      </p:sp>
      <p:sp>
        <p:nvSpPr>
          <p:cNvPr id="6" name="矩形 5"/>
          <p:cNvSpPr/>
          <p:nvPr/>
        </p:nvSpPr>
        <p:spPr>
          <a:xfrm>
            <a:off x="817551" y="251846"/>
            <a:ext cx="3744000"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aphicFrame>
        <p:nvGraphicFramePr>
          <p:cNvPr id="7" name="資料庫圖表 6"/>
          <p:cNvGraphicFramePr/>
          <p:nvPr/>
        </p:nvGraphicFramePr>
        <p:xfrm>
          <a:off x="802310" y="2286000"/>
          <a:ext cx="8113090" cy="3749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62583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圓角矩形 30"/>
          <p:cNvSpPr/>
          <p:nvPr/>
        </p:nvSpPr>
        <p:spPr>
          <a:xfrm>
            <a:off x="1399847" y="1810111"/>
            <a:ext cx="3156914" cy="1080000"/>
          </a:xfrm>
          <a:prstGeom prst="roundRect">
            <a:avLst>
              <a:gd name="adj"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142608"/>
              </a:solidFill>
              <a:latin typeface="標楷體" pitchFamily="65" charset="-120"/>
              <a:ea typeface="標楷體" pitchFamily="65" charset="-120"/>
            </a:endParaRPr>
          </a:p>
        </p:txBody>
      </p:sp>
      <p:sp>
        <p:nvSpPr>
          <p:cNvPr id="32" name="圓角矩形 31"/>
          <p:cNvSpPr/>
          <p:nvPr/>
        </p:nvSpPr>
        <p:spPr>
          <a:xfrm>
            <a:off x="1399847" y="3299750"/>
            <a:ext cx="3156914" cy="1332000"/>
          </a:xfrm>
          <a:prstGeom prst="roundRect">
            <a:avLst>
              <a:gd name="adj"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142608"/>
              </a:solidFill>
              <a:latin typeface="標楷體" pitchFamily="65" charset="-120"/>
              <a:ea typeface="標楷體" pitchFamily="65" charset="-120"/>
            </a:endParaRPr>
          </a:p>
        </p:txBody>
      </p:sp>
      <p:sp>
        <p:nvSpPr>
          <p:cNvPr id="33" name="圓角矩形 32"/>
          <p:cNvSpPr/>
          <p:nvPr/>
        </p:nvSpPr>
        <p:spPr>
          <a:xfrm>
            <a:off x="1399847" y="5018239"/>
            <a:ext cx="3156914" cy="468000"/>
          </a:xfrm>
          <a:prstGeom prst="roundRect">
            <a:avLst>
              <a:gd name="adj"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142608"/>
              </a:solidFill>
              <a:latin typeface="標楷體" pitchFamily="65" charset="-120"/>
              <a:ea typeface="標楷體" pitchFamily="65" charset="-120"/>
            </a:endParaRPr>
          </a:p>
        </p:txBody>
      </p:sp>
      <p:grpSp>
        <p:nvGrpSpPr>
          <p:cNvPr id="18" name="群組 17"/>
          <p:cNvGrpSpPr/>
          <p:nvPr/>
        </p:nvGrpSpPr>
        <p:grpSpPr>
          <a:xfrm>
            <a:off x="1399847" y="1810110"/>
            <a:ext cx="6314112" cy="4777264"/>
            <a:chOff x="387249" y="1301583"/>
            <a:chExt cx="6310294" cy="3789638"/>
          </a:xfrm>
        </p:grpSpPr>
        <p:sp>
          <p:nvSpPr>
            <p:cNvPr id="5" name="圓角矩形 4"/>
            <p:cNvSpPr/>
            <p:nvPr/>
          </p:nvSpPr>
          <p:spPr>
            <a:xfrm>
              <a:off x="3542252" y="1301583"/>
              <a:ext cx="3155291" cy="856726"/>
            </a:xfrm>
            <a:prstGeom prst="roundRect">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142608"/>
                </a:solidFill>
                <a:latin typeface="標楷體" pitchFamily="65" charset="-120"/>
                <a:ea typeface="標楷體" pitchFamily="65" charset="-120"/>
              </a:endParaRPr>
            </a:p>
          </p:txBody>
        </p:sp>
        <p:sp>
          <p:nvSpPr>
            <p:cNvPr id="7" name="圓角矩形 6"/>
            <p:cNvSpPr/>
            <p:nvPr/>
          </p:nvSpPr>
          <p:spPr>
            <a:xfrm>
              <a:off x="3542252" y="2483260"/>
              <a:ext cx="3155291" cy="1056629"/>
            </a:xfrm>
            <a:prstGeom prst="roundRect">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142608"/>
                </a:solidFill>
                <a:latin typeface="標楷體" pitchFamily="65" charset="-120"/>
                <a:ea typeface="標楷體" pitchFamily="65" charset="-120"/>
              </a:endParaRPr>
            </a:p>
          </p:txBody>
        </p:sp>
        <p:sp>
          <p:nvSpPr>
            <p:cNvPr id="8" name="圓角矩形 7"/>
            <p:cNvSpPr/>
            <p:nvPr/>
          </p:nvSpPr>
          <p:spPr>
            <a:xfrm>
              <a:off x="3542252" y="3846474"/>
              <a:ext cx="3155291" cy="371247"/>
            </a:xfrm>
            <a:prstGeom prst="roundRect">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142608"/>
                </a:solidFill>
                <a:latin typeface="標楷體" pitchFamily="65" charset="-120"/>
                <a:ea typeface="標楷體" pitchFamily="65" charset="-120"/>
              </a:endParaRPr>
            </a:p>
          </p:txBody>
        </p:sp>
        <p:sp>
          <p:nvSpPr>
            <p:cNvPr id="9" name="圓角矩形 8"/>
            <p:cNvSpPr/>
            <p:nvPr/>
          </p:nvSpPr>
          <p:spPr>
            <a:xfrm>
              <a:off x="387249" y="4312415"/>
              <a:ext cx="3179049" cy="342690"/>
            </a:xfrm>
            <a:prstGeom prst="roundRect">
              <a:avLst>
                <a:gd name="adj"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b="1" kern="1700" spc="-100" dirty="0">
                  <a:solidFill>
                    <a:srgbClr val="006600"/>
                  </a:solidFill>
                  <a:latin typeface="標楷體" pitchFamily="65" charset="-120"/>
                  <a:ea typeface="標楷體" pitchFamily="65" charset="-120"/>
                </a:rPr>
                <a:t>行為介入方案與行政支援</a:t>
              </a:r>
            </a:p>
          </p:txBody>
        </p:sp>
        <p:sp>
          <p:nvSpPr>
            <p:cNvPr id="10" name="圓角矩形 9"/>
            <p:cNvSpPr/>
            <p:nvPr/>
          </p:nvSpPr>
          <p:spPr>
            <a:xfrm>
              <a:off x="387249" y="4748531"/>
              <a:ext cx="3179049" cy="342690"/>
            </a:xfrm>
            <a:prstGeom prst="roundRect">
              <a:avLst>
                <a:gd name="adj"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b="1" dirty="0">
                  <a:solidFill>
                    <a:srgbClr val="006600"/>
                  </a:solidFill>
                  <a:latin typeface="標楷體" pitchFamily="65" charset="-120"/>
                  <a:ea typeface="標楷體" pitchFamily="65" charset="-120"/>
                </a:rPr>
                <a:t>轉銜服務</a:t>
              </a:r>
            </a:p>
          </p:txBody>
        </p:sp>
        <p:sp>
          <p:nvSpPr>
            <p:cNvPr id="12" name="向下箭號 11"/>
            <p:cNvSpPr/>
            <p:nvPr/>
          </p:nvSpPr>
          <p:spPr>
            <a:xfrm>
              <a:off x="3258113" y="2234148"/>
              <a:ext cx="540060" cy="199903"/>
            </a:xfrm>
            <a:prstGeom prst="down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a:solidFill>
                  <a:srgbClr val="142608"/>
                </a:solidFill>
                <a:latin typeface="標楷體" pitchFamily="65" charset="-120"/>
                <a:ea typeface="標楷體" pitchFamily="65" charset="-120"/>
              </a:endParaRPr>
            </a:p>
          </p:txBody>
        </p:sp>
        <p:sp>
          <p:nvSpPr>
            <p:cNvPr id="15" name="向下箭號 14"/>
            <p:cNvSpPr/>
            <p:nvPr/>
          </p:nvSpPr>
          <p:spPr>
            <a:xfrm>
              <a:off x="3312120" y="3600624"/>
              <a:ext cx="540060" cy="199903"/>
            </a:xfrm>
            <a:prstGeom prst="down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a:solidFill>
                  <a:srgbClr val="142608"/>
                </a:solidFill>
                <a:latin typeface="標楷體" pitchFamily="65" charset="-120"/>
                <a:ea typeface="標楷體" pitchFamily="65" charset="-120"/>
              </a:endParaRPr>
            </a:p>
          </p:txBody>
        </p:sp>
        <p:sp>
          <p:nvSpPr>
            <p:cNvPr id="16" name="文字方塊 15"/>
            <p:cNvSpPr txBox="1"/>
            <p:nvPr/>
          </p:nvSpPr>
          <p:spPr>
            <a:xfrm>
              <a:off x="1486114" y="2830195"/>
              <a:ext cx="4242392" cy="695822"/>
            </a:xfrm>
            <a:prstGeom prst="rect">
              <a:avLst/>
            </a:prstGeom>
            <a:noFill/>
          </p:spPr>
          <p:txBody>
            <a:bodyPr wrap="square" rtlCol="0">
              <a:spAutoFit/>
            </a:bodyPr>
            <a:lstStyle/>
            <a:p>
              <a:pPr algn="ctr"/>
              <a:r>
                <a:rPr lang="zh-TW" altLang="en-US" sz="1700" b="1" dirty="0">
                  <a:latin typeface="+mj-ea"/>
                  <a:ea typeface="+mj-ea"/>
                </a:rPr>
                <a:t>安排特教服務的課程領域和節數</a:t>
              </a:r>
              <a:endParaRPr lang="en-US" altLang="zh-TW" sz="1700" b="1" dirty="0">
                <a:latin typeface="+mj-ea"/>
                <a:ea typeface="+mj-ea"/>
              </a:endParaRPr>
            </a:p>
            <a:p>
              <a:pPr algn="ctr"/>
              <a:r>
                <a:rPr lang="zh-TW" altLang="en-US" sz="1700" b="1" dirty="0">
                  <a:latin typeface="+mj-ea"/>
                  <a:ea typeface="+mj-ea"/>
                </a:rPr>
                <a:t>相關服務的項目</a:t>
              </a:r>
              <a:endParaRPr lang="en-US" altLang="zh-TW" sz="1700" b="1" dirty="0">
                <a:latin typeface="+mj-ea"/>
                <a:ea typeface="+mj-ea"/>
              </a:endParaRPr>
            </a:p>
            <a:p>
              <a:pPr algn="ctr"/>
              <a:r>
                <a:rPr lang="zh-TW" altLang="en-US" sz="1700" b="1" dirty="0">
                  <a:latin typeface="+mj-ea"/>
                  <a:ea typeface="+mj-ea"/>
                </a:rPr>
                <a:t>提供所需支持策略</a:t>
              </a:r>
            </a:p>
          </p:txBody>
        </p:sp>
        <p:sp>
          <p:nvSpPr>
            <p:cNvPr id="13" name="文字方塊 12"/>
            <p:cNvSpPr txBox="1"/>
            <p:nvPr/>
          </p:nvSpPr>
          <p:spPr>
            <a:xfrm>
              <a:off x="1562269" y="1643550"/>
              <a:ext cx="4142765" cy="488296"/>
            </a:xfrm>
            <a:prstGeom prst="rect">
              <a:avLst/>
            </a:prstGeom>
            <a:noFill/>
          </p:spPr>
          <p:txBody>
            <a:bodyPr wrap="square" rtlCol="0">
              <a:spAutoFit/>
            </a:bodyPr>
            <a:lstStyle/>
            <a:p>
              <a:r>
                <a:rPr lang="zh-TW" altLang="en-US" sz="1700" b="1" dirty="0">
                  <a:latin typeface="+mj-ea"/>
                  <a:ea typeface="+mj-ea"/>
                </a:rPr>
                <a:t>正式和非正式評量、教育需求評估、普通課程的調整需求、特殊需求領域課程</a:t>
              </a:r>
              <a:r>
                <a:rPr lang="en-US" altLang="zh-TW" sz="1700" b="1" dirty="0">
                  <a:latin typeface="+mj-ea"/>
                  <a:ea typeface="+mj-ea"/>
                </a:rPr>
                <a:t>……</a:t>
              </a:r>
              <a:endParaRPr lang="zh-TW" altLang="en-US" sz="1700" b="1" dirty="0">
                <a:latin typeface="+mj-ea"/>
                <a:ea typeface="+mj-ea"/>
              </a:endParaRPr>
            </a:p>
          </p:txBody>
        </p:sp>
      </p:grpSp>
      <p:sp>
        <p:nvSpPr>
          <p:cNvPr id="36" name="圓角矩形 35"/>
          <p:cNvSpPr/>
          <p:nvPr/>
        </p:nvSpPr>
        <p:spPr>
          <a:xfrm>
            <a:off x="2825710" y="4911559"/>
            <a:ext cx="3500129" cy="6174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006600"/>
                </a:solidFill>
                <a:latin typeface="標楷體" pitchFamily="65" charset="-120"/>
                <a:ea typeface="標楷體" pitchFamily="65" charset="-120"/>
              </a:rPr>
              <a:t>學年與學期教育目標</a:t>
            </a:r>
          </a:p>
        </p:txBody>
      </p:sp>
      <p:sp>
        <p:nvSpPr>
          <p:cNvPr id="34" name="圓角矩形 33"/>
          <p:cNvSpPr/>
          <p:nvPr/>
        </p:nvSpPr>
        <p:spPr>
          <a:xfrm>
            <a:off x="2825710" y="1733911"/>
            <a:ext cx="3500129" cy="6155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006600"/>
                </a:solidFill>
                <a:latin typeface="標楷體" pitchFamily="65" charset="-120"/>
                <a:ea typeface="標楷體" pitchFamily="65" charset="-120"/>
              </a:rPr>
              <a:t>現況能力表現與需求</a:t>
            </a:r>
          </a:p>
        </p:txBody>
      </p:sp>
      <p:sp>
        <p:nvSpPr>
          <p:cNvPr id="35" name="圓角矩形 34"/>
          <p:cNvSpPr/>
          <p:nvPr/>
        </p:nvSpPr>
        <p:spPr>
          <a:xfrm>
            <a:off x="2362200" y="2979711"/>
            <a:ext cx="4358639" cy="10892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006600"/>
                </a:solidFill>
                <a:latin typeface="標楷體" pitchFamily="65" charset="-120"/>
                <a:ea typeface="標楷體" pitchFamily="65" charset="-120"/>
              </a:rPr>
              <a:t>特殊教育</a:t>
            </a:r>
            <a:r>
              <a:rPr lang="en-US" altLang="zh-TW" sz="2400" b="1" dirty="0">
                <a:solidFill>
                  <a:srgbClr val="006600"/>
                </a:solidFill>
                <a:latin typeface="標楷體" pitchFamily="65" charset="-120"/>
                <a:ea typeface="標楷體" pitchFamily="65" charset="-120"/>
              </a:rPr>
              <a:t>.</a:t>
            </a:r>
            <a:r>
              <a:rPr lang="zh-TW" altLang="en-US" sz="2400" b="1" dirty="0">
                <a:solidFill>
                  <a:srgbClr val="006600"/>
                </a:solidFill>
                <a:latin typeface="標楷體" pitchFamily="65" charset="-120"/>
                <a:ea typeface="標楷體" pitchFamily="65" charset="-120"/>
              </a:rPr>
              <a:t>相關服務</a:t>
            </a:r>
            <a:r>
              <a:rPr lang="en-US" altLang="zh-TW" sz="2400" b="1" dirty="0">
                <a:solidFill>
                  <a:srgbClr val="006600"/>
                </a:solidFill>
                <a:latin typeface="標楷體" pitchFamily="65" charset="-120"/>
                <a:ea typeface="標楷體" pitchFamily="65" charset="-120"/>
              </a:rPr>
              <a:t>.</a:t>
            </a:r>
            <a:r>
              <a:rPr lang="zh-TW" altLang="en-US" sz="2400" b="1" dirty="0">
                <a:solidFill>
                  <a:srgbClr val="006600"/>
                </a:solidFill>
                <a:latin typeface="標楷體" pitchFamily="65" charset="-120"/>
                <a:ea typeface="標楷體" pitchFamily="65" charset="-120"/>
              </a:rPr>
              <a:t>支持策略</a:t>
            </a:r>
          </a:p>
        </p:txBody>
      </p:sp>
      <p:sp>
        <p:nvSpPr>
          <p:cNvPr id="37" name="文字方塊 36"/>
          <p:cNvSpPr txBox="1"/>
          <p:nvPr/>
        </p:nvSpPr>
        <p:spPr>
          <a:xfrm>
            <a:off x="2362200" y="1021079"/>
            <a:ext cx="4572000" cy="646331"/>
          </a:xfrm>
          <a:prstGeom prst="rect">
            <a:avLst/>
          </a:prstGeom>
          <a:noFill/>
        </p:spPr>
        <p:txBody>
          <a:bodyPr wrap="square" rtlCol="0">
            <a:spAutoFit/>
          </a:bodyPr>
          <a:lstStyle/>
          <a:p>
            <a:r>
              <a:rPr lang="zh-TW" altLang="en-US" sz="3600" b="1" dirty="0">
                <a:solidFill>
                  <a:srgbClr val="0070C0"/>
                </a:solidFill>
              </a:rPr>
              <a:t>  </a:t>
            </a:r>
            <a:r>
              <a:rPr lang="en-US" altLang="zh-TW" sz="3600" b="1" dirty="0">
                <a:solidFill>
                  <a:srgbClr val="0070C0"/>
                </a:solidFill>
              </a:rPr>
              <a:t>IEP</a:t>
            </a:r>
            <a:r>
              <a:rPr lang="zh-TW" altLang="en-US" sz="3600" dirty="0"/>
              <a:t>                        </a:t>
            </a:r>
            <a:r>
              <a:rPr lang="en-US" altLang="zh-TW" sz="3600" b="1" dirty="0">
                <a:solidFill>
                  <a:srgbClr val="FF0066"/>
                </a:solidFill>
              </a:rPr>
              <a:t>IGP</a:t>
            </a:r>
            <a:endParaRPr lang="zh-TW" altLang="en-US" sz="3600" b="1" dirty="0">
              <a:solidFill>
                <a:srgbClr val="FF0066"/>
              </a:solidFill>
            </a:endParaRPr>
          </a:p>
        </p:txBody>
      </p:sp>
      <p:sp>
        <p:nvSpPr>
          <p:cNvPr id="29" name="矩形圖說文字 28"/>
          <p:cNvSpPr/>
          <p:nvPr/>
        </p:nvSpPr>
        <p:spPr bwMode="auto">
          <a:xfrm>
            <a:off x="8060192" y="2495793"/>
            <a:ext cx="1073050" cy="2433178"/>
          </a:xfrm>
          <a:prstGeom prst="wedgeRectCallout">
            <a:avLst>
              <a:gd name="adj1" fmla="val -63976"/>
              <a:gd name="adj2" fmla="val 81164"/>
            </a:avLst>
          </a:prstGeom>
          <a:noFill/>
          <a:ln w="57150">
            <a:no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r>
              <a:rPr lang="zh-TW" altLang="zh-TW" sz="2400" dirty="0">
                <a:solidFill>
                  <a:schemeClr val="tx1"/>
                </a:solidFill>
              </a:rPr>
              <a:t>需參照</a:t>
            </a:r>
            <a:r>
              <a:rPr lang="zh-TW" altLang="en-US" sz="2400" dirty="0">
                <a:solidFill>
                  <a:schemeClr val="tx1"/>
                </a:solidFill>
              </a:rPr>
              <a:t>各領域</a:t>
            </a:r>
            <a:r>
              <a:rPr lang="en-US" altLang="zh-TW" sz="2400" dirty="0">
                <a:solidFill>
                  <a:schemeClr val="tx1"/>
                </a:solidFill>
              </a:rPr>
              <a:t>/</a:t>
            </a:r>
            <a:r>
              <a:rPr lang="zh-TW" altLang="en-US" sz="2400" dirty="0">
                <a:solidFill>
                  <a:schemeClr val="tx1"/>
                </a:solidFill>
              </a:rPr>
              <a:t>科目之學習重點</a:t>
            </a:r>
            <a:endParaRPr lang="en-US" altLang="zh-TW" sz="2400" dirty="0">
              <a:solidFill>
                <a:schemeClr val="tx1"/>
              </a:solidFill>
            </a:endParaRPr>
          </a:p>
        </p:txBody>
      </p:sp>
      <p:grpSp>
        <p:nvGrpSpPr>
          <p:cNvPr id="39" name="群組 38"/>
          <p:cNvGrpSpPr/>
          <p:nvPr/>
        </p:nvGrpSpPr>
        <p:grpSpPr>
          <a:xfrm>
            <a:off x="893612" y="118317"/>
            <a:ext cx="8113090" cy="767520"/>
            <a:chOff x="0" y="902666"/>
            <a:chExt cx="8113090" cy="767520"/>
          </a:xfrm>
          <a:solidFill>
            <a:schemeClr val="accent6">
              <a:lumMod val="60000"/>
              <a:lumOff val="40000"/>
            </a:schemeClr>
          </a:solidFill>
        </p:grpSpPr>
        <p:sp>
          <p:nvSpPr>
            <p:cNvPr id="40" name="圓角矩形 39"/>
            <p:cNvSpPr/>
            <p:nvPr/>
          </p:nvSpPr>
          <p:spPr>
            <a:xfrm>
              <a:off x="0" y="902666"/>
              <a:ext cx="8113090" cy="76752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1" name="圓角矩形 4"/>
            <p:cNvSpPr/>
            <p:nvPr/>
          </p:nvSpPr>
          <p:spPr>
            <a:xfrm>
              <a:off x="37467" y="940133"/>
              <a:ext cx="8038156" cy="69258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3200" b="1" dirty="0">
                  <a:solidFill>
                    <a:schemeClr val="accent6">
                      <a:lumMod val="50000"/>
                    </a:schemeClr>
                  </a:solidFill>
                  <a:latin typeface="微軟正黑體"/>
                  <a:ea typeface="微軟正黑體"/>
                  <a:cs typeface="微軟正黑體"/>
                </a:rPr>
                <a:t>特殊教育學生的</a:t>
              </a:r>
              <a:r>
                <a:rPr lang="en-US" altLang="zh-TW" sz="3200" b="1" dirty="0">
                  <a:solidFill>
                    <a:schemeClr val="accent6">
                      <a:lumMod val="50000"/>
                    </a:schemeClr>
                  </a:solidFill>
                  <a:latin typeface="微軟正黑體"/>
                  <a:ea typeface="微軟正黑體"/>
                  <a:cs typeface="微軟正黑體"/>
                </a:rPr>
                <a:t>IEP</a:t>
              </a:r>
              <a:r>
                <a:rPr lang="zh-TW" altLang="en-US" sz="3200" b="1" dirty="0">
                  <a:solidFill>
                    <a:schemeClr val="accent6">
                      <a:lumMod val="50000"/>
                    </a:schemeClr>
                  </a:solidFill>
                  <a:latin typeface="微軟正黑體"/>
                  <a:ea typeface="微軟正黑體"/>
                  <a:cs typeface="微軟正黑體"/>
                </a:rPr>
                <a:t>與</a:t>
              </a:r>
              <a:r>
                <a:rPr lang="en-US" altLang="zh-TW" sz="3200" b="1" dirty="0">
                  <a:solidFill>
                    <a:schemeClr val="accent6">
                      <a:lumMod val="50000"/>
                    </a:schemeClr>
                  </a:solidFill>
                  <a:latin typeface="微軟正黑體"/>
                  <a:ea typeface="微軟正黑體"/>
                  <a:cs typeface="微軟正黑體"/>
                </a:rPr>
                <a:t>IGP</a:t>
              </a:r>
            </a:p>
          </p:txBody>
        </p:sp>
      </p:grpSp>
      <p:sp>
        <p:nvSpPr>
          <p:cNvPr id="25" name="右大括弧 24"/>
          <p:cNvSpPr/>
          <p:nvPr/>
        </p:nvSpPr>
        <p:spPr>
          <a:xfrm>
            <a:off x="7713959" y="1957893"/>
            <a:ext cx="356991" cy="352833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TW" altLang="en-US"/>
          </a:p>
        </p:txBody>
      </p:sp>
      <p:sp>
        <p:nvSpPr>
          <p:cNvPr id="26" name="矩形圖說文字 25"/>
          <p:cNvSpPr/>
          <p:nvPr/>
        </p:nvSpPr>
        <p:spPr bwMode="auto">
          <a:xfrm>
            <a:off x="129096" y="2446107"/>
            <a:ext cx="1073050" cy="2433178"/>
          </a:xfrm>
          <a:prstGeom prst="wedgeRectCallout">
            <a:avLst>
              <a:gd name="adj1" fmla="val -63976"/>
              <a:gd name="adj2" fmla="val 81164"/>
            </a:avLst>
          </a:prstGeom>
          <a:noFill/>
          <a:ln w="57150">
            <a:no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r>
              <a:rPr lang="zh-TW" altLang="zh-TW" sz="2400" dirty="0">
                <a:solidFill>
                  <a:schemeClr val="tx1"/>
                </a:solidFill>
              </a:rPr>
              <a:t>需參照</a:t>
            </a:r>
            <a:r>
              <a:rPr lang="zh-TW" altLang="en-US" sz="2400" dirty="0">
                <a:solidFill>
                  <a:schemeClr val="tx1"/>
                </a:solidFill>
              </a:rPr>
              <a:t>各領域</a:t>
            </a:r>
            <a:r>
              <a:rPr lang="en-US" altLang="zh-TW" sz="2400" dirty="0">
                <a:solidFill>
                  <a:schemeClr val="tx1"/>
                </a:solidFill>
              </a:rPr>
              <a:t>/</a:t>
            </a:r>
            <a:r>
              <a:rPr lang="zh-TW" altLang="en-US" sz="2400" dirty="0">
                <a:solidFill>
                  <a:schemeClr val="tx1"/>
                </a:solidFill>
              </a:rPr>
              <a:t>科目之學習重點</a:t>
            </a:r>
            <a:endParaRPr lang="en-US" altLang="zh-TW" sz="2400" dirty="0">
              <a:solidFill>
                <a:schemeClr val="tx1"/>
              </a:solidFill>
            </a:endParaRPr>
          </a:p>
        </p:txBody>
      </p:sp>
      <p:sp>
        <p:nvSpPr>
          <p:cNvPr id="27" name="左大括弧 26"/>
          <p:cNvSpPr/>
          <p:nvPr/>
        </p:nvSpPr>
        <p:spPr>
          <a:xfrm>
            <a:off x="931079" y="1971481"/>
            <a:ext cx="468768" cy="339659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1036870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群組 24"/>
          <p:cNvGrpSpPr/>
          <p:nvPr/>
        </p:nvGrpSpPr>
        <p:grpSpPr>
          <a:xfrm>
            <a:off x="893612" y="118317"/>
            <a:ext cx="8113090" cy="767520"/>
            <a:chOff x="0" y="902666"/>
            <a:chExt cx="8113090" cy="767520"/>
          </a:xfrm>
          <a:solidFill>
            <a:schemeClr val="accent6">
              <a:lumMod val="60000"/>
              <a:lumOff val="40000"/>
            </a:schemeClr>
          </a:solidFill>
        </p:grpSpPr>
        <p:sp>
          <p:nvSpPr>
            <p:cNvPr id="27" name="圓角矩形 26"/>
            <p:cNvSpPr/>
            <p:nvPr/>
          </p:nvSpPr>
          <p:spPr>
            <a:xfrm>
              <a:off x="0" y="902666"/>
              <a:ext cx="8113090" cy="76752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9" name="圓角矩形 4"/>
            <p:cNvSpPr/>
            <p:nvPr/>
          </p:nvSpPr>
          <p:spPr>
            <a:xfrm>
              <a:off x="37467" y="940133"/>
              <a:ext cx="8038156" cy="69258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3200" b="1" dirty="0">
                  <a:solidFill>
                    <a:schemeClr val="accent6">
                      <a:lumMod val="50000"/>
                    </a:schemeClr>
                  </a:solidFill>
                  <a:latin typeface="微軟正黑體"/>
                  <a:ea typeface="微軟正黑體"/>
                  <a:cs typeface="微軟正黑體"/>
                </a:rPr>
                <a:t>學校的課程規劃舉例</a:t>
              </a:r>
              <a:endParaRPr lang="en-US" altLang="zh-TW" sz="3200" b="1" dirty="0">
                <a:solidFill>
                  <a:schemeClr val="accent6">
                    <a:lumMod val="50000"/>
                  </a:schemeClr>
                </a:solidFill>
                <a:latin typeface="微軟正黑體"/>
                <a:ea typeface="微軟正黑體"/>
                <a:cs typeface="微軟正黑體"/>
              </a:endParaRPr>
            </a:p>
          </p:txBody>
        </p:sp>
      </p:grpSp>
      <p:sp>
        <p:nvSpPr>
          <p:cNvPr id="40" name="矩形 39"/>
          <p:cNvSpPr/>
          <p:nvPr/>
        </p:nvSpPr>
        <p:spPr>
          <a:xfrm>
            <a:off x="-25400" y="1684473"/>
            <a:ext cx="1332130" cy="4308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endParaRPr lang="zh-TW" altLang="en-US" sz="2200" dirty="0">
              <a:solidFill>
                <a:srgbClr val="142608"/>
              </a:solidFill>
              <a:latin typeface="標楷體" pitchFamily="65" charset="-120"/>
              <a:ea typeface="標楷體" pitchFamily="65" charset="-120"/>
            </a:endParaRPr>
          </a:p>
        </p:txBody>
      </p:sp>
      <p:sp>
        <p:nvSpPr>
          <p:cNvPr id="73" name="矩形 72"/>
          <p:cNvSpPr/>
          <p:nvPr/>
        </p:nvSpPr>
        <p:spPr>
          <a:xfrm>
            <a:off x="1442905" y="4828317"/>
            <a:ext cx="720000" cy="9052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chemeClr val="tx1"/>
                </a:solidFill>
              </a:rPr>
              <a:t>數學</a:t>
            </a:r>
          </a:p>
        </p:txBody>
      </p:sp>
      <p:sp>
        <p:nvSpPr>
          <p:cNvPr id="77" name="矩形 76"/>
          <p:cNvSpPr/>
          <p:nvPr/>
        </p:nvSpPr>
        <p:spPr>
          <a:xfrm>
            <a:off x="-3525" y="5319575"/>
            <a:ext cx="1224000" cy="101566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zh-TW" altLang="en-US" sz="2000" dirty="0">
                <a:solidFill>
                  <a:srgbClr val="142608"/>
                </a:solidFill>
                <a:latin typeface="標楷體" pitchFamily="65" charset="-120"/>
                <a:ea typeface="標楷體" pitchFamily="65" charset="-120"/>
              </a:rPr>
              <a:t>學年和</a:t>
            </a:r>
            <a:r>
              <a:rPr lang="en-US" altLang="zh-TW" sz="2000" dirty="0">
                <a:solidFill>
                  <a:srgbClr val="142608"/>
                </a:solidFill>
                <a:latin typeface="標楷體" pitchFamily="65" charset="-120"/>
                <a:ea typeface="標楷體" pitchFamily="65" charset="-120"/>
              </a:rPr>
              <a:t/>
            </a:r>
            <a:br>
              <a:rPr lang="en-US" altLang="zh-TW" sz="2000" dirty="0">
                <a:solidFill>
                  <a:srgbClr val="142608"/>
                </a:solidFill>
                <a:latin typeface="標楷體" pitchFamily="65" charset="-120"/>
                <a:ea typeface="標楷體" pitchFamily="65" charset="-120"/>
              </a:rPr>
            </a:br>
            <a:r>
              <a:rPr lang="zh-TW" altLang="en-US" sz="2000" dirty="0">
                <a:solidFill>
                  <a:srgbClr val="142608"/>
                </a:solidFill>
                <a:latin typeface="標楷體" pitchFamily="65" charset="-120"/>
                <a:ea typeface="標楷體" pitchFamily="65" charset="-120"/>
              </a:rPr>
              <a:t>學期目標</a:t>
            </a:r>
          </a:p>
        </p:txBody>
      </p:sp>
      <p:grpSp>
        <p:nvGrpSpPr>
          <p:cNvPr id="80" name="群組 79"/>
          <p:cNvGrpSpPr/>
          <p:nvPr/>
        </p:nvGrpSpPr>
        <p:grpSpPr>
          <a:xfrm>
            <a:off x="1557205" y="1140470"/>
            <a:ext cx="6727630" cy="2283701"/>
            <a:chOff x="2680271" y="894980"/>
            <a:chExt cx="5733226" cy="2075659"/>
          </a:xfrm>
        </p:grpSpPr>
        <p:grpSp>
          <p:nvGrpSpPr>
            <p:cNvPr id="66" name="群組 65"/>
            <p:cNvGrpSpPr/>
            <p:nvPr/>
          </p:nvGrpSpPr>
          <p:grpSpPr>
            <a:xfrm>
              <a:off x="2857191" y="894980"/>
              <a:ext cx="4188851" cy="1862792"/>
              <a:chOff x="2635215" y="1523986"/>
              <a:chExt cx="2130788" cy="1486837"/>
            </a:xfrm>
          </p:grpSpPr>
          <p:pic>
            <p:nvPicPr>
              <p:cNvPr id="62" name="圖片 61" descr="people-4035403_960_720.png"/>
              <p:cNvPicPr>
                <a:picLocks noChangeAspect="1"/>
              </p:cNvPicPr>
              <p:nvPr/>
            </p:nvPicPr>
            <p:blipFill>
              <a:blip r:embed="rId3"/>
              <a:srcRect l="20606" t="50404" r="72579"/>
              <a:stretch>
                <a:fillRect/>
              </a:stretch>
            </p:blipFill>
            <p:spPr>
              <a:xfrm>
                <a:off x="2635215" y="1551168"/>
                <a:ext cx="264261" cy="1424118"/>
              </a:xfrm>
              <a:prstGeom prst="rect">
                <a:avLst/>
              </a:prstGeom>
            </p:spPr>
          </p:pic>
          <p:pic>
            <p:nvPicPr>
              <p:cNvPr id="63" name="圖片 62" descr="people-4035403_960_720.png"/>
              <p:cNvPicPr>
                <a:picLocks noChangeAspect="1"/>
              </p:cNvPicPr>
              <p:nvPr/>
            </p:nvPicPr>
            <p:blipFill>
              <a:blip r:embed="rId3"/>
              <a:srcRect l="69306" t="50404" r="22341"/>
              <a:stretch>
                <a:fillRect/>
              </a:stretch>
            </p:blipFill>
            <p:spPr>
              <a:xfrm>
                <a:off x="4404628" y="1551168"/>
                <a:ext cx="361375" cy="1459655"/>
              </a:xfrm>
              <a:prstGeom prst="rect">
                <a:avLst/>
              </a:prstGeom>
            </p:spPr>
          </p:pic>
          <p:pic>
            <p:nvPicPr>
              <p:cNvPr id="64" name="圖片 63" descr="people-4035403_960_720.png"/>
              <p:cNvPicPr>
                <a:picLocks noChangeAspect="1"/>
              </p:cNvPicPr>
              <p:nvPr/>
            </p:nvPicPr>
            <p:blipFill>
              <a:blip r:embed="rId3"/>
              <a:srcRect l="48327" t="50404" r="42775"/>
              <a:stretch>
                <a:fillRect/>
              </a:stretch>
            </p:blipFill>
            <p:spPr>
              <a:xfrm>
                <a:off x="3843243" y="1523986"/>
                <a:ext cx="400008" cy="1431015"/>
              </a:xfrm>
              <a:prstGeom prst="rect">
                <a:avLst/>
              </a:prstGeom>
            </p:spPr>
          </p:pic>
        </p:grpSp>
        <p:sp>
          <p:nvSpPr>
            <p:cNvPr id="67" name="矩形 66"/>
            <p:cNvSpPr/>
            <p:nvPr/>
          </p:nvSpPr>
          <p:spPr>
            <a:xfrm>
              <a:off x="2680271" y="2616902"/>
              <a:ext cx="1014036" cy="3537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FF0000"/>
                  </a:solidFill>
                </a:rPr>
                <a:t>A</a:t>
              </a:r>
              <a:r>
                <a:rPr lang="zh-TW" altLang="en-US" sz="2800" dirty="0">
                  <a:solidFill>
                    <a:srgbClr val="FF0000"/>
                  </a:solidFill>
                </a:rPr>
                <a:t>生</a:t>
              </a:r>
              <a:endParaRPr lang="zh-TW" altLang="en-US" dirty="0">
                <a:solidFill>
                  <a:srgbClr val="142608"/>
                </a:solidFill>
              </a:endParaRPr>
            </a:p>
          </p:txBody>
        </p:sp>
        <p:sp>
          <p:nvSpPr>
            <p:cNvPr id="68" name="矩形 67"/>
            <p:cNvSpPr/>
            <p:nvPr/>
          </p:nvSpPr>
          <p:spPr>
            <a:xfrm>
              <a:off x="3846707" y="2616902"/>
              <a:ext cx="1014036" cy="3537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FF0000"/>
                  </a:solidFill>
                </a:rPr>
                <a:t>B</a:t>
              </a:r>
              <a:r>
                <a:rPr lang="zh-TW" altLang="en-US" sz="2800" dirty="0">
                  <a:solidFill>
                    <a:srgbClr val="FF0000"/>
                  </a:solidFill>
                </a:rPr>
                <a:t>生</a:t>
              </a:r>
              <a:endParaRPr lang="zh-TW" altLang="en-US" dirty="0">
                <a:solidFill>
                  <a:srgbClr val="142608"/>
                </a:solidFill>
              </a:endParaRPr>
            </a:p>
          </p:txBody>
        </p:sp>
        <p:sp>
          <p:nvSpPr>
            <p:cNvPr id="69" name="矩形 68"/>
            <p:cNvSpPr/>
            <p:nvPr/>
          </p:nvSpPr>
          <p:spPr>
            <a:xfrm>
              <a:off x="5028489" y="2616902"/>
              <a:ext cx="1014036" cy="3537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FF0000"/>
                  </a:solidFill>
                </a:rPr>
                <a:t>C</a:t>
              </a:r>
              <a:r>
                <a:rPr lang="zh-TW" altLang="en-US" sz="2800" dirty="0">
                  <a:solidFill>
                    <a:srgbClr val="FF0000"/>
                  </a:solidFill>
                </a:rPr>
                <a:t>生</a:t>
              </a:r>
              <a:endParaRPr lang="zh-TW" altLang="en-US" dirty="0">
                <a:solidFill>
                  <a:srgbClr val="142608"/>
                </a:solidFill>
              </a:endParaRPr>
            </a:p>
          </p:txBody>
        </p:sp>
        <p:sp>
          <p:nvSpPr>
            <p:cNvPr id="70" name="矩形 69"/>
            <p:cNvSpPr/>
            <p:nvPr/>
          </p:nvSpPr>
          <p:spPr>
            <a:xfrm>
              <a:off x="6233025" y="2616902"/>
              <a:ext cx="1014036" cy="3537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FF0000"/>
                  </a:solidFill>
                </a:rPr>
                <a:t>D</a:t>
              </a:r>
              <a:r>
                <a:rPr lang="zh-TW" altLang="en-US" sz="2800" dirty="0">
                  <a:solidFill>
                    <a:srgbClr val="FF0000"/>
                  </a:solidFill>
                </a:rPr>
                <a:t>生</a:t>
              </a:r>
              <a:endParaRPr lang="zh-TW" altLang="en-US" dirty="0">
                <a:solidFill>
                  <a:srgbClr val="142608"/>
                </a:solidFill>
              </a:endParaRPr>
            </a:p>
          </p:txBody>
        </p:sp>
        <p:sp>
          <p:nvSpPr>
            <p:cNvPr id="71" name="矩形 70"/>
            <p:cNvSpPr/>
            <p:nvPr/>
          </p:nvSpPr>
          <p:spPr>
            <a:xfrm>
              <a:off x="7399461" y="2616902"/>
              <a:ext cx="1014036" cy="3537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FF0000"/>
                  </a:solidFill>
                </a:rPr>
                <a:t>E</a:t>
              </a:r>
              <a:r>
                <a:rPr lang="zh-TW" altLang="en-US" sz="2800" dirty="0">
                  <a:solidFill>
                    <a:srgbClr val="FF0000"/>
                  </a:solidFill>
                </a:rPr>
                <a:t>生</a:t>
              </a:r>
              <a:endParaRPr lang="zh-TW" altLang="en-US" dirty="0">
                <a:solidFill>
                  <a:srgbClr val="142608"/>
                </a:solidFill>
              </a:endParaRPr>
            </a:p>
          </p:txBody>
        </p:sp>
        <p:pic>
          <p:nvPicPr>
            <p:cNvPr id="78" name="圖片 77" descr="people-4035403_960_720.png"/>
            <p:cNvPicPr>
              <a:picLocks noChangeAspect="1"/>
            </p:cNvPicPr>
            <p:nvPr/>
          </p:nvPicPr>
          <p:blipFill>
            <a:blip r:embed="rId3"/>
            <a:srcRect l="27421" t="50404" r="63907"/>
            <a:stretch>
              <a:fillRect/>
            </a:stretch>
          </p:blipFill>
          <p:spPr>
            <a:xfrm>
              <a:off x="3916953" y="1038242"/>
              <a:ext cx="743451" cy="1675008"/>
            </a:xfrm>
            <a:prstGeom prst="rect">
              <a:avLst/>
            </a:prstGeom>
          </p:spPr>
        </p:pic>
      </p:grpSp>
      <p:sp>
        <p:nvSpPr>
          <p:cNvPr id="82" name="矩形 81"/>
          <p:cNvSpPr/>
          <p:nvPr/>
        </p:nvSpPr>
        <p:spPr>
          <a:xfrm>
            <a:off x="7811694" y="4815617"/>
            <a:ext cx="1224000" cy="906727"/>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142608"/>
                </a:solidFill>
              </a:rPr>
              <a:t>特殊需求領域課程</a:t>
            </a:r>
          </a:p>
        </p:txBody>
      </p:sp>
      <p:sp>
        <p:nvSpPr>
          <p:cNvPr id="87" name="矩形 86"/>
          <p:cNvSpPr/>
          <p:nvPr/>
        </p:nvSpPr>
        <p:spPr>
          <a:xfrm>
            <a:off x="2222021" y="4820958"/>
            <a:ext cx="720000" cy="9052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chemeClr val="tx1"/>
                </a:solidFill>
              </a:rPr>
              <a:t>語文</a:t>
            </a:r>
          </a:p>
        </p:txBody>
      </p:sp>
      <p:sp>
        <p:nvSpPr>
          <p:cNvPr id="88" name="矩形 87"/>
          <p:cNvSpPr/>
          <p:nvPr/>
        </p:nvSpPr>
        <p:spPr>
          <a:xfrm>
            <a:off x="3008384" y="4828317"/>
            <a:ext cx="720000" cy="9052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142608"/>
                </a:solidFill>
              </a:rPr>
              <a:t>自然科學</a:t>
            </a:r>
          </a:p>
        </p:txBody>
      </p:sp>
      <p:sp>
        <p:nvSpPr>
          <p:cNvPr id="89" name="矩形 88"/>
          <p:cNvSpPr/>
          <p:nvPr/>
        </p:nvSpPr>
        <p:spPr>
          <a:xfrm>
            <a:off x="3802241" y="4820958"/>
            <a:ext cx="720000" cy="9052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142608"/>
                </a:solidFill>
              </a:rPr>
              <a:t>社會</a:t>
            </a:r>
          </a:p>
        </p:txBody>
      </p:sp>
      <p:sp>
        <p:nvSpPr>
          <p:cNvPr id="90" name="矩形 89"/>
          <p:cNvSpPr/>
          <p:nvPr/>
        </p:nvSpPr>
        <p:spPr>
          <a:xfrm>
            <a:off x="4601895" y="4829805"/>
            <a:ext cx="720000" cy="9052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142608"/>
                </a:solidFill>
              </a:rPr>
              <a:t>藝術</a:t>
            </a:r>
          </a:p>
        </p:txBody>
      </p:sp>
      <p:sp>
        <p:nvSpPr>
          <p:cNvPr id="91" name="矩形 90"/>
          <p:cNvSpPr/>
          <p:nvPr/>
        </p:nvSpPr>
        <p:spPr>
          <a:xfrm>
            <a:off x="5395969" y="4829805"/>
            <a:ext cx="720000" cy="9052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142608"/>
                </a:solidFill>
              </a:rPr>
              <a:t>綜合活動</a:t>
            </a:r>
          </a:p>
        </p:txBody>
      </p:sp>
      <p:sp>
        <p:nvSpPr>
          <p:cNvPr id="92" name="矩形 91"/>
          <p:cNvSpPr/>
          <p:nvPr/>
        </p:nvSpPr>
        <p:spPr>
          <a:xfrm>
            <a:off x="6207094" y="4820958"/>
            <a:ext cx="720000" cy="9052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142608"/>
                </a:solidFill>
              </a:rPr>
              <a:t>科技</a:t>
            </a:r>
          </a:p>
        </p:txBody>
      </p:sp>
      <p:sp>
        <p:nvSpPr>
          <p:cNvPr id="95" name="矩形 94"/>
          <p:cNvSpPr/>
          <p:nvPr/>
        </p:nvSpPr>
        <p:spPr>
          <a:xfrm>
            <a:off x="12700" y="2315946"/>
            <a:ext cx="1332000" cy="193899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zh-TW" altLang="en-US" sz="2000" dirty="0">
                <a:solidFill>
                  <a:srgbClr val="142608"/>
                </a:solidFill>
                <a:latin typeface="標楷體" pitchFamily="65" charset="-120"/>
                <a:ea typeface="標楷體" pitchFamily="65" charset="-120"/>
              </a:rPr>
              <a:t>學生</a:t>
            </a:r>
            <a:r>
              <a:rPr lang="en-US" altLang="zh-TW" sz="2000" dirty="0">
                <a:solidFill>
                  <a:srgbClr val="142608"/>
                </a:solidFill>
                <a:latin typeface="標楷體" pitchFamily="65" charset="-120"/>
                <a:ea typeface="標楷體" pitchFamily="65" charset="-120"/>
              </a:rPr>
              <a:t/>
            </a:r>
            <a:br>
              <a:rPr lang="en-US" altLang="zh-TW" sz="2000" dirty="0">
                <a:solidFill>
                  <a:srgbClr val="142608"/>
                </a:solidFill>
                <a:latin typeface="標楷體" pitchFamily="65" charset="-120"/>
                <a:ea typeface="標楷體" pitchFamily="65" charset="-120"/>
              </a:rPr>
            </a:br>
            <a:r>
              <a:rPr lang="zh-TW" altLang="en-US" sz="2000" dirty="0">
                <a:solidFill>
                  <a:srgbClr val="142608"/>
                </a:solidFill>
                <a:latin typeface="標楷體" pitchFamily="65" charset="-120"/>
                <a:ea typeface="標楷體" pitchFamily="65" charset="-120"/>
              </a:rPr>
              <a:t>教育需求</a:t>
            </a:r>
          </a:p>
          <a:p>
            <a:pPr algn="ctr"/>
            <a:r>
              <a:rPr lang="zh-TW" altLang="en-US" sz="2000" dirty="0">
                <a:solidFill>
                  <a:srgbClr val="142608"/>
                </a:solidFill>
                <a:latin typeface="標楷體" pitchFamily="65" charset="-120"/>
                <a:ea typeface="標楷體" pitchFamily="65" charset="-120"/>
              </a:rPr>
              <a:t>及</a:t>
            </a:r>
            <a:endParaRPr lang="en-US" altLang="zh-TW" sz="2000" dirty="0">
              <a:solidFill>
                <a:srgbClr val="142608"/>
              </a:solidFill>
              <a:latin typeface="標楷體" pitchFamily="65" charset="-120"/>
              <a:ea typeface="標楷體" pitchFamily="65" charset="-120"/>
            </a:endParaRPr>
          </a:p>
          <a:p>
            <a:pPr algn="ctr"/>
            <a:r>
              <a:rPr lang="zh-TW" altLang="en-US" sz="2000" dirty="0">
                <a:solidFill>
                  <a:srgbClr val="142608"/>
                </a:solidFill>
                <a:latin typeface="標楷體" pitchFamily="65" charset="-120"/>
                <a:ea typeface="標楷體" pitchFamily="65" charset="-120"/>
              </a:rPr>
              <a:t>領域</a:t>
            </a:r>
            <a:r>
              <a:rPr lang="en-US" altLang="zh-TW" sz="2000" dirty="0">
                <a:solidFill>
                  <a:srgbClr val="142608"/>
                </a:solidFill>
                <a:latin typeface="標楷體" pitchFamily="65" charset="-120"/>
                <a:ea typeface="標楷體" pitchFamily="65" charset="-120"/>
              </a:rPr>
              <a:t>/</a:t>
            </a:r>
            <a:r>
              <a:rPr lang="zh-TW" altLang="en-US" sz="2000" dirty="0">
                <a:solidFill>
                  <a:srgbClr val="142608"/>
                </a:solidFill>
                <a:latin typeface="標楷體" pitchFamily="65" charset="-120"/>
                <a:ea typeface="標楷體" pitchFamily="65" charset="-120"/>
              </a:rPr>
              <a:t>科目</a:t>
            </a:r>
            <a:endParaRPr lang="en-US" altLang="zh-TW" sz="2000" dirty="0">
              <a:solidFill>
                <a:srgbClr val="142608"/>
              </a:solidFill>
              <a:latin typeface="標楷體" pitchFamily="65" charset="-120"/>
              <a:ea typeface="標楷體" pitchFamily="65" charset="-120"/>
            </a:endParaRPr>
          </a:p>
          <a:p>
            <a:pPr algn="ctr"/>
            <a:r>
              <a:rPr lang="zh-TW" altLang="en-US" sz="2000" dirty="0">
                <a:solidFill>
                  <a:srgbClr val="142608"/>
                </a:solidFill>
                <a:latin typeface="標楷體" pitchFamily="65" charset="-120"/>
                <a:ea typeface="標楷體" pitchFamily="65" charset="-120"/>
              </a:rPr>
              <a:t>學習功能</a:t>
            </a:r>
          </a:p>
        </p:txBody>
      </p:sp>
      <p:cxnSp>
        <p:nvCxnSpPr>
          <p:cNvPr id="97" name="直線接點 96"/>
          <p:cNvCxnSpPr>
            <a:stCxn id="67" idx="2"/>
            <a:endCxn id="73" idx="0"/>
          </p:cNvCxnSpPr>
          <p:nvPr/>
        </p:nvCxnSpPr>
        <p:spPr>
          <a:xfrm flipH="1">
            <a:off x="1802905" y="3424171"/>
            <a:ext cx="349258" cy="1404146"/>
          </a:xfrm>
          <a:prstGeom prst="line">
            <a:avLst/>
          </a:prstGeom>
        </p:spPr>
        <p:style>
          <a:lnRef idx="2">
            <a:schemeClr val="accent6"/>
          </a:lnRef>
          <a:fillRef idx="0">
            <a:schemeClr val="accent6"/>
          </a:fillRef>
          <a:effectRef idx="1">
            <a:schemeClr val="accent6"/>
          </a:effectRef>
          <a:fontRef idx="minor">
            <a:schemeClr val="tx1"/>
          </a:fontRef>
        </p:style>
      </p:cxnSp>
      <p:cxnSp>
        <p:nvCxnSpPr>
          <p:cNvPr id="99" name="直線接點 98"/>
          <p:cNvCxnSpPr>
            <a:stCxn id="68" idx="2"/>
            <a:endCxn id="73" idx="0"/>
          </p:cNvCxnSpPr>
          <p:nvPr/>
        </p:nvCxnSpPr>
        <p:spPr>
          <a:xfrm flipH="1">
            <a:off x="1802905" y="3424171"/>
            <a:ext cx="1718007" cy="1404146"/>
          </a:xfrm>
          <a:prstGeom prst="line">
            <a:avLst/>
          </a:prstGeom>
        </p:spPr>
        <p:style>
          <a:lnRef idx="2">
            <a:schemeClr val="accent5"/>
          </a:lnRef>
          <a:fillRef idx="0">
            <a:schemeClr val="accent5"/>
          </a:fillRef>
          <a:effectRef idx="1">
            <a:schemeClr val="accent5"/>
          </a:effectRef>
          <a:fontRef idx="minor">
            <a:schemeClr val="tx1"/>
          </a:fontRef>
        </p:style>
      </p:cxnSp>
      <p:cxnSp>
        <p:nvCxnSpPr>
          <p:cNvPr id="101" name="直線接點 100"/>
          <p:cNvCxnSpPr>
            <a:stCxn id="69" idx="2"/>
            <a:endCxn id="73" idx="0"/>
          </p:cNvCxnSpPr>
          <p:nvPr/>
        </p:nvCxnSpPr>
        <p:spPr>
          <a:xfrm flipH="1">
            <a:off x="1802905" y="3424171"/>
            <a:ext cx="3104765" cy="1404146"/>
          </a:xfrm>
          <a:prstGeom prst="line">
            <a:avLst/>
          </a:prstGeom>
        </p:spPr>
        <p:style>
          <a:lnRef idx="2">
            <a:schemeClr val="accent3"/>
          </a:lnRef>
          <a:fillRef idx="0">
            <a:schemeClr val="accent3"/>
          </a:fillRef>
          <a:effectRef idx="1">
            <a:schemeClr val="accent3"/>
          </a:effectRef>
          <a:fontRef idx="minor">
            <a:schemeClr val="tx1"/>
          </a:fontRef>
        </p:style>
      </p:cxnSp>
      <p:cxnSp>
        <p:nvCxnSpPr>
          <p:cNvPr id="103" name="直線接點 102"/>
          <p:cNvCxnSpPr>
            <a:stCxn id="70" idx="2"/>
            <a:endCxn id="73" idx="0"/>
          </p:cNvCxnSpPr>
          <p:nvPr/>
        </p:nvCxnSpPr>
        <p:spPr>
          <a:xfrm flipH="1">
            <a:off x="1802905" y="3424171"/>
            <a:ext cx="4518222" cy="140414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直線接點 104"/>
          <p:cNvCxnSpPr>
            <a:stCxn id="67" idx="2"/>
            <a:endCxn id="88" idx="0"/>
          </p:cNvCxnSpPr>
          <p:nvPr/>
        </p:nvCxnSpPr>
        <p:spPr>
          <a:xfrm>
            <a:off x="2152163" y="3424171"/>
            <a:ext cx="1216221" cy="1404146"/>
          </a:xfrm>
          <a:prstGeom prst="line">
            <a:avLst/>
          </a:prstGeom>
        </p:spPr>
        <p:style>
          <a:lnRef idx="2">
            <a:schemeClr val="accent6"/>
          </a:lnRef>
          <a:fillRef idx="0">
            <a:schemeClr val="accent6"/>
          </a:fillRef>
          <a:effectRef idx="1">
            <a:schemeClr val="accent6"/>
          </a:effectRef>
          <a:fontRef idx="minor">
            <a:schemeClr val="tx1"/>
          </a:fontRef>
        </p:style>
      </p:cxnSp>
      <p:cxnSp>
        <p:nvCxnSpPr>
          <p:cNvPr id="107" name="直線接點 106"/>
          <p:cNvCxnSpPr>
            <a:stCxn id="68" idx="2"/>
            <a:endCxn id="88" idx="0"/>
          </p:cNvCxnSpPr>
          <p:nvPr/>
        </p:nvCxnSpPr>
        <p:spPr>
          <a:xfrm flipH="1">
            <a:off x="3368384" y="3424171"/>
            <a:ext cx="152528" cy="1404146"/>
          </a:xfrm>
          <a:prstGeom prst="line">
            <a:avLst/>
          </a:prstGeom>
        </p:spPr>
        <p:style>
          <a:lnRef idx="2">
            <a:schemeClr val="accent5"/>
          </a:lnRef>
          <a:fillRef idx="0">
            <a:schemeClr val="accent5"/>
          </a:fillRef>
          <a:effectRef idx="1">
            <a:schemeClr val="accent5"/>
          </a:effectRef>
          <a:fontRef idx="minor">
            <a:schemeClr val="tx1"/>
          </a:fontRef>
        </p:style>
      </p:cxnSp>
      <p:cxnSp>
        <p:nvCxnSpPr>
          <p:cNvPr id="109" name="直線接點 108"/>
          <p:cNvCxnSpPr>
            <a:stCxn id="69" idx="2"/>
            <a:endCxn id="87" idx="0"/>
          </p:cNvCxnSpPr>
          <p:nvPr/>
        </p:nvCxnSpPr>
        <p:spPr>
          <a:xfrm flipH="1">
            <a:off x="2582021" y="3424171"/>
            <a:ext cx="2325649" cy="1396787"/>
          </a:xfrm>
          <a:prstGeom prst="line">
            <a:avLst/>
          </a:prstGeom>
        </p:spPr>
        <p:style>
          <a:lnRef idx="2">
            <a:schemeClr val="accent3"/>
          </a:lnRef>
          <a:fillRef idx="0">
            <a:schemeClr val="accent3"/>
          </a:fillRef>
          <a:effectRef idx="1">
            <a:schemeClr val="accent3"/>
          </a:effectRef>
          <a:fontRef idx="minor">
            <a:schemeClr val="tx1"/>
          </a:fontRef>
        </p:style>
      </p:cxnSp>
      <p:cxnSp>
        <p:nvCxnSpPr>
          <p:cNvPr id="113" name="直線接點 112"/>
          <p:cNvCxnSpPr>
            <a:stCxn id="70" idx="2"/>
            <a:endCxn id="88" idx="0"/>
          </p:cNvCxnSpPr>
          <p:nvPr/>
        </p:nvCxnSpPr>
        <p:spPr>
          <a:xfrm flipH="1">
            <a:off x="3368384" y="3424171"/>
            <a:ext cx="2952743" cy="140414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直線接點 115"/>
          <p:cNvCxnSpPr>
            <a:stCxn id="71" idx="2"/>
            <a:endCxn id="71" idx="2"/>
          </p:cNvCxnSpPr>
          <p:nvPr/>
        </p:nvCxnSpPr>
        <p:spPr>
          <a:xfrm>
            <a:off x="7689877" y="3424171"/>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18" name="矩形 117"/>
          <p:cNvSpPr/>
          <p:nvPr/>
        </p:nvSpPr>
        <p:spPr>
          <a:xfrm>
            <a:off x="7007194" y="4833658"/>
            <a:ext cx="720000" cy="9052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142608"/>
                </a:solidFill>
              </a:rPr>
              <a:t>健康與體育</a:t>
            </a:r>
          </a:p>
        </p:txBody>
      </p:sp>
      <p:cxnSp>
        <p:nvCxnSpPr>
          <p:cNvPr id="123" name="直線接點 122"/>
          <p:cNvCxnSpPr>
            <a:stCxn id="71" idx="2"/>
            <a:endCxn id="118" idx="0"/>
          </p:cNvCxnSpPr>
          <p:nvPr/>
        </p:nvCxnSpPr>
        <p:spPr>
          <a:xfrm flipH="1">
            <a:off x="7367194" y="3424171"/>
            <a:ext cx="322683" cy="1409487"/>
          </a:xfrm>
          <a:prstGeom prst="line">
            <a:avLst/>
          </a:prstGeom>
        </p:spPr>
        <p:style>
          <a:lnRef idx="2">
            <a:schemeClr val="accent2"/>
          </a:lnRef>
          <a:fillRef idx="0">
            <a:schemeClr val="accent2"/>
          </a:fillRef>
          <a:effectRef idx="1">
            <a:schemeClr val="accent2"/>
          </a:effectRef>
          <a:fontRef idx="minor">
            <a:schemeClr val="tx1"/>
          </a:fontRef>
        </p:style>
      </p:cxnSp>
      <p:pic>
        <p:nvPicPr>
          <p:cNvPr id="64514" name="Picture 2" descr="ãè¼ªæ¤ãçåçæå°çµæ"/>
          <p:cNvPicPr>
            <a:picLocks noChangeAspect="1" noChangeArrowheads="1"/>
          </p:cNvPicPr>
          <p:nvPr/>
        </p:nvPicPr>
        <p:blipFill>
          <a:blip r:embed="rId4"/>
          <a:srcRect/>
          <a:stretch>
            <a:fillRect/>
          </a:stretch>
        </p:blipFill>
        <p:spPr bwMode="auto">
          <a:xfrm>
            <a:off x="7170333" y="1298091"/>
            <a:ext cx="1114502" cy="1736888"/>
          </a:xfrm>
          <a:prstGeom prst="rect">
            <a:avLst/>
          </a:prstGeom>
          <a:noFill/>
        </p:spPr>
      </p:pic>
      <p:cxnSp>
        <p:nvCxnSpPr>
          <p:cNvPr id="125" name="直線接點 124"/>
          <p:cNvCxnSpPr>
            <a:stCxn id="71" idx="2"/>
            <a:endCxn id="82" idx="0"/>
          </p:cNvCxnSpPr>
          <p:nvPr/>
        </p:nvCxnSpPr>
        <p:spPr>
          <a:xfrm>
            <a:off x="7689877" y="3424171"/>
            <a:ext cx="733817" cy="1391446"/>
          </a:xfrm>
          <a:prstGeom prst="line">
            <a:avLst/>
          </a:prstGeom>
        </p:spPr>
        <p:style>
          <a:lnRef idx="2">
            <a:schemeClr val="accent2"/>
          </a:lnRef>
          <a:fillRef idx="0">
            <a:schemeClr val="accent2"/>
          </a:fillRef>
          <a:effectRef idx="1">
            <a:schemeClr val="accent2"/>
          </a:effectRef>
          <a:fontRef idx="minor">
            <a:schemeClr val="tx1"/>
          </a:fontRef>
        </p:style>
      </p:cxnSp>
      <p:cxnSp>
        <p:nvCxnSpPr>
          <p:cNvPr id="127" name="直線接點 126"/>
          <p:cNvCxnSpPr>
            <a:stCxn id="70" idx="2"/>
            <a:endCxn id="118" idx="0"/>
          </p:cNvCxnSpPr>
          <p:nvPr/>
        </p:nvCxnSpPr>
        <p:spPr>
          <a:xfrm>
            <a:off x="6321127" y="3424171"/>
            <a:ext cx="1046067" cy="14094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直線接點 129"/>
          <p:cNvCxnSpPr>
            <a:stCxn id="68" idx="2"/>
            <a:endCxn id="87" idx="0"/>
          </p:cNvCxnSpPr>
          <p:nvPr/>
        </p:nvCxnSpPr>
        <p:spPr>
          <a:xfrm flipH="1">
            <a:off x="2582021" y="3424171"/>
            <a:ext cx="938891" cy="1396787"/>
          </a:xfrm>
          <a:prstGeom prst="line">
            <a:avLst/>
          </a:prstGeom>
        </p:spPr>
        <p:style>
          <a:lnRef idx="2">
            <a:schemeClr val="accent5"/>
          </a:lnRef>
          <a:fillRef idx="0">
            <a:schemeClr val="accent5"/>
          </a:fillRef>
          <a:effectRef idx="1">
            <a:schemeClr val="accent5"/>
          </a:effectRef>
          <a:fontRef idx="minor">
            <a:schemeClr val="tx1"/>
          </a:fontRef>
        </p:style>
      </p:cxnSp>
      <p:cxnSp>
        <p:nvCxnSpPr>
          <p:cNvPr id="132" name="直線接點 131"/>
          <p:cNvCxnSpPr>
            <a:stCxn id="69" idx="2"/>
            <a:endCxn id="89" idx="0"/>
          </p:cNvCxnSpPr>
          <p:nvPr/>
        </p:nvCxnSpPr>
        <p:spPr>
          <a:xfrm flipH="1">
            <a:off x="4162241" y="3424171"/>
            <a:ext cx="745429" cy="1396787"/>
          </a:xfrm>
          <a:prstGeom prst="line">
            <a:avLst/>
          </a:prstGeom>
        </p:spPr>
        <p:style>
          <a:lnRef idx="2">
            <a:schemeClr val="accent3"/>
          </a:lnRef>
          <a:fillRef idx="0">
            <a:schemeClr val="accent3"/>
          </a:fillRef>
          <a:effectRef idx="1">
            <a:schemeClr val="accent3"/>
          </a:effectRef>
          <a:fontRef idx="minor">
            <a:schemeClr val="tx1"/>
          </a:fontRef>
        </p:style>
      </p:cxnSp>
      <p:cxnSp>
        <p:nvCxnSpPr>
          <p:cNvPr id="134" name="直線接點 133"/>
          <p:cNvCxnSpPr>
            <a:stCxn id="69" idx="2"/>
            <a:endCxn id="82" idx="0"/>
          </p:cNvCxnSpPr>
          <p:nvPr/>
        </p:nvCxnSpPr>
        <p:spPr>
          <a:xfrm>
            <a:off x="4907670" y="3424171"/>
            <a:ext cx="3516024" cy="1391446"/>
          </a:xfrm>
          <a:prstGeom prst="line">
            <a:avLst/>
          </a:prstGeom>
        </p:spPr>
        <p:style>
          <a:lnRef idx="2">
            <a:schemeClr val="accent3"/>
          </a:lnRef>
          <a:fillRef idx="0">
            <a:schemeClr val="accent3"/>
          </a:fillRef>
          <a:effectRef idx="1">
            <a:schemeClr val="accent3"/>
          </a:effectRef>
          <a:fontRef idx="minor">
            <a:schemeClr val="tx1"/>
          </a:fontRef>
        </p:style>
      </p:cxnSp>
      <p:sp>
        <p:nvSpPr>
          <p:cNvPr id="135" name="矩形 134"/>
          <p:cNvSpPr/>
          <p:nvPr/>
        </p:nvSpPr>
        <p:spPr>
          <a:xfrm>
            <a:off x="1462322" y="5888875"/>
            <a:ext cx="7573372" cy="698260"/>
          </a:xfrm>
          <a:prstGeom prst="rect">
            <a:avLst/>
          </a:prstGeom>
          <a:solidFill>
            <a:srgbClr val="78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rgbClr val="142608"/>
                </a:solidFill>
              </a:rPr>
              <a:t>規劃課程與排課 </a:t>
            </a:r>
            <a:endParaRPr lang="en-US" altLang="zh-TW" sz="2400" dirty="0">
              <a:solidFill>
                <a:srgbClr val="142608"/>
              </a:solidFill>
            </a:endParaRPr>
          </a:p>
        </p:txBody>
      </p:sp>
      <p:sp>
        <p:nvSpPr>
          <p:cNvPr id="144" name="右大括弧 143"/>
          <p:cNvSpPr/>
          <p:nvPr/>
        </p:nvSpPr>
        <p:spPr>
          <a:xfrm flipH="1">
            <a:off x="1175048" y="1533217"/>
            <a:ext cx="263363" cy="3159609"/>
          </a:xfrm>
          <a:prstGeom prst="rightBrace">
            <a:avLst/>
          </a:prstGeom>
          <a:ln w="57150"/>
        </p:spPr>
        <p:style>
          <a:lnRef idx="2">
            <a:schemeClr val="dk1"/>
          </a:lnRef>
          <a:fillRef idx="0">
            <a:schemeClr val="dk1"/>
          </a:fillRef>
          <a:effectRef idx="1">
            <a:schemeClr val="dk1"/>
          </a:effectRef>
          <a:fontRef idx="minor">
            <a:schemeClr val="tx1"/>
          </a:fontRef>
        </p:style>
        <p:txBody>
          <a:bodyPr rtlCol="0" anchor="ctr"/>
          <a:lstStyle/>
          <a:p>
            <a:pPr algn="ctr"/>
            <a:endParaRPr lang="zh-TW" altLang="en-US"/>
          </a:p>
        </p:txBody>
      </p:sp>
      <p:sp>
        <p:nvSpPr>
          <p:cNvPr id="145" name="右大括弧 144"/>
          <p:cNvSpPr/>
          <p:nvPr/>
        </p:nvSpPr>
        <p:spPr>
          <a:xfrm flipH="1">
            <a:off x="1175048" y="4845226"/>
            <a:ext cx="263363" cy="1620000"/>
          </a:xfrm>
          <a:prstGeom prst="rightBrace">
            <a:avLst/>
          </a:prstGeom>
          <a:ln w="57150"/>
        </p:spPr>
        <p:style>
          <a:lnRef idx="2">
            <a:schemeClr val="dk1"/>
          </a:lnRef>
          <a:fillRef idx="0">
            <a:schemeClr val="dk1"/>
          </a:fillRef>
          <a:effectRef idx="1">
            <a:schemeClr val="dk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823766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4">
            <a:extLst>
              <a:ext uri="{FF2B5EF4-FFF2-40B4-BE49-F238E27FC236}">
                <a16:creationId xmlns:a16="http://schemas.microsoft.com/office/drawing/2014/main" xmlns="" id="{F06626D2-F488-4E95-964B-6F208AB1A8F7}"/>
              </a:ext>
            </a:extLst>
          </p:cNvPr>
          <p:cNvGrpSpPr/>
          <p:nvPr/>
        </p:nvGrpSpPr>
        <p:grpSpPr>
          <a:xfrm>
            <a:off x="876300" y="980728"/>
            <a:ext cx="8160196" cy="4668499"/>
            <a:chOff x="1851919" y="1304794"/>
            <a:chExt cx="5690691" cy="3689878"/>
          </a:xfrm>
        </p:grpSpPr>
        <p:sp>
          <p:nvSpPr>
            <p:cNvPr id="27662" name="AutoShape 18"/>
            <p:cNvSpPr>
              <a:spLocks noChangeArrowheads="1"/>
            </p:cNvSpPr>
            <p:nvPr/>
          </p:nvSpPr>
          <p:spPr bwMode="auto">
            <a:xfrm>
              <a:off x="2667566" y="3206973"/>
              <a:ext cx="3966652" cy="312990"/>
            </a:xfrm>
            <a:prstGeom prst="flowChartAlternateProcess">
              <a:avLst/>
            </a:prstGeom>
            <a:solidFill>
              <a:srgbClr val="FFFFFF"/>
            </a:solidFill>
            <a:ln w="9525">
              <a:solidFill>
                <a:srgbClr val="000000"/>
              </a:solidFill>
              <a:miter lim="800000"/>
              <a:headEnd/>
              <a:tailEnd/>
            </a:ln>
          </p:spPr>
          <p:txBody>
            <a:bodyPr lIns="68580" tIns="34290" rIns="68580" bIns="34290"/>
            <a:lstStyle>
              <a:lvl1pPr>
                <a:spcBef>
                  <a:spcPct val="20000"/>
                </a:spcBef>
                <a:buChar char="•"/>
                <a:defRPr kumimoji="1" sz="3000">
                  <a:solidFill>
                    <a:schemeClr val="tx1"/>
                  </a:solidFill>
                  <a:latin typeface="Arial" panose="020B0604020202020204" pitchFamily="34" charset="0"/>
                  <a:ea typeface="標楷體" panose="03000509000000000000" pitchFamily="65"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lnSpc>
                  <a:spcPct val="96000"/>
                </a:lnSpc>
                <a:spcBef>
                  <a:spcPct val="0"/>
                </a:spcBef>
                <a:buNone/>
              </a:pPr>
              <a:r>
                <a:rPr lang="zh-TW" altLang="en-US" sz="2000" b="1" dirty="0">
                  <a:solidFill>
                    <a:srgbClr val="C00000"/>
                  </a:solidFill>
                </a:rPr>
                <a:t>特推會</a:t>
              </a:r>
              <a:r>
                <a:rPr lang="zh-TW" altLang="en-US" sz="2000" dirty="0"/>
                <a:t>審議</a:t>
              </a:r>
              <a:r>
                <a:rPr lang="en-US" altLang="zh-TW" sz="2000" b="1" dirty="0">
                  <a:latin typeface="標楷體" panose="03000509000000000000" pitchFamily="65" charset="-120"/>
                </a:rPr>
                <a:t>IEP/IGP</a:t>
              </a:r>
              <a:endParaRPr lang="zh-TW" altLang="en-US" sz="2000" dirty="0"/>
            </a:p>
          </p:txBody>
        </p:sp>
        <p:sp>
          <p:nvSpPr>
            <p:cNvPr id="27663" name="AutoShape 24"/>
            <p:cNvSpPr>
              <a:spLocks noChangeArrowheads="1"/>
            </p:cNvSpPr>
            <p:nvPr/>
          </p:nvSpPr>
          <p:spPr bwMode="auto">
            <a:xfrm>
              <a:off x="2678095" y="3721712"/>
              <a:ext cx="3966652" cy="312990"/>
            </a:xfrm>
            <a:prstGeom prst="flowChartAlternateProcess">
              <a:avLst/>
            </a:prstGeom>
            <a:solidFill>
              <a:srgbClr val="FFFFFF"/>
            </a:solidFill>
            <a:ln w="9525">
              <a:solidFill>
                <a:srgbClr val="000000"/>
              </a:solidFill>
              <a:miter lim="800000"/>
              <a:headEnd/>
              <a:tailEnd/>
            </a:ln>
          </p:spPr>
          <p:txBody>
            <a:bodyPr lIns="68580" tIns="34290" rIns="68580" bIns="34290"/>
            <a:lstStyle>
              <a:lvl1pPr>
                <a:spcBef>
                  <a:spcPct val="20000"/>
                </a:spcBef>
                <a:buChar char="•"/>
                <a:defRPr kumimoji="1" sz="3000">
                  <a:solidFill>
                    <a:schemeClr val="tx1"/>
                  </a:solidFill>
                  <a:latin typeface="Arial" panose="020B0604020202020204" pitchFamily="34" charset="0"/>
                  <a:ea typeface="標楷體" panose="03000509000000000000" pitchFamily="65"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lnSpc>
                  <a:spcPct val="96000"/>
                </a:lnSpc>
                <a:spcBef>
                  <a:spcPct val="0"/>
                </a:spcBef>
                <a:buNone/>
              </a:pPr>
              <a:r>
                <a:rPr lang="zh-TW" altLang="en-US" sz="2000" b="1" dirty="0">
                  <a:solidFill>
                    <a:srgbClr val="C00000"/>
                  </a:solidFill>
                </a:rPr>
                <a:t>特推會</a:t>
              </a:r>
              <a:r>
                <a:rPr lang="zh-TW" altLang="en-US" sz="2000" dirty="0"/>
                <a:t>審議特殊教育班級課程規劃</a:t>
              </a:r>
            </a:p>
            <a:p>
              <a:pPr algn="ctr">
                <a:lnSpc>
                  <a:spcPct val="96000"/>
                </a:lnSpc>
                <a:spcBef>
                  <a:spcPct val="0"/>
                </a:spcBef>
                <a:buNone/>
              </a:pPr>
              <a:endParaRPr lang="zh-TW" altLang="en-US" sz="2000" dirty="0"/>
            </a:p>
          </p:txBody>
        </p:sp>
        <p:sp>
          <p:nvSpPr>
            <p:cNvPr id="27666" name="Line 28"/>
            <p:cNvSpPr>
              <a:spLocks noChangeShapeType="1"/>
            </p:cNvSpPr>
            <p:nvPr/>
          </p:nvSpPr>
          <p:spPr bwMode="auto">
            <a:xfrm flipH="1">
              <a:off x="4402933" y="1431131"/>
              <a:ext cx="3572" cy="3000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zh-TW" altLang="en-US" sz="2800"/>
            </a:p>
          </p:txBody>
        </p:sp>
        <p:sp>
          <p:nvSpPr>
            <p:cNvPr id="27671" name="AutoShape 34"/>
            <p:cNvSpPr>
              <a:spLocks noChangeArrowheads="1"/>
            </p:cNvSpPr>
            <p:nvPr/>
          </p:nvSpPr>
          <p:spPr bwMode="auto">
            <a:xfrm>
              <a:off x="1851919" y="4234295"/>
              <a:ext cx="5599600" cy="540618"/>
            </a:xfrm>
            <a:prstGeom prst="flowChartAlternateProcess">
              <a:avLst/>
            </a:prstGeom>
            <a:solidFill>
              <a:srgbClr val="FFFFFF"/>
            </a:solidFill>
            <a:ln w="12700">
              <a:solidFill>
                <a:srgbClr val="000000"/>
              </a:solidFill>
              <a:miter lim="800000"/>
              <a:headEnd/>
              <a:tailEnd/>
            </a:ln>
          </p:spPr>
          <p:txBody>
            <a:bodyPr lIns="68580" tIns="34290" rIns="68580" bIns="34290"/>
            <a:lstStyle>
              <a:lvl1pPr>
                <a:spcBef>
                  <a:spcPct val="20000"/>
                </a:spcBef>
                <a:buChar char="•"/>
                <a:defRPr kumimoji="1" sz="3000">
                  <a:solidFill>
                    <a:schemeClr val="tx1"/>
                  </a:solidFill>
                  <a:latin typeface="Arial" panose="020B0604020202020204" pitchFamily="34" charset="0"/>
                  <a:ea typeface="標楷體" panose="03000509000000000000" pitchFamily="65"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None/>
              </a:pPr>
              <a:r>
                <a:rPr lang="zh-TW" altLang="en-US" sz="2000" b="1" dirty="0">
                  <a:solidFill>
                    <a:srgbClr val="C00000"/>
                  </a:solidFill>
                  <a:latin typeface="Tahoma" panose="020B0604030504040204" pitchFamily="34" charset="0"/>
                </a:rPr>
                <a:t>課程發展委員會</a:t>
              </a:r>
              <a:r>
                <a:rPr lang="zh-TW" altLang="en-US" sz="2000" dirty="0">
                  <a:latin typeface="Tahoma" panose="020B0604030504040204" pitchFamily="34" charset="0"/>
                </a:rPr>
                <a:t>通過課程規劃</a:t>
              </a:r>
              <a:r>
                <a:rPr lang="zh-TW" altLang="en-US" sz="2000" dirty="0">
                  <a:latin typeface="標楷體" panose="03000509000000000000" pitchFamily="65" charset="-120"/>
                </a:rPr>
                <a:t>並於第一學期開學日前報主管機關備查</a:t>
              </a:r>
              <a:endParaRPr lang="en-US" altLang="zh-TW" sz="2000" dirty="0">
                <a:latin typeface="Tahoma" panose="020B0604030504040204" pitchFamily="34" charset="0"/>
              </a:endParaRPr>
            </a:p>
            <a:p>
              <a:pPr algn="ctr">
                <a:spcBef>
                  <a:spcPct val="0"/>
                </a:spcBef>
                <a:buNone/>
              </a:pPr>
              <a:r>
                <a:rPr lang="en-US" altLang="zh-TW" sz="1600" dirty="0">
                  <a:latin typeface="標楷體" panose="03000509000000000000" pitchFamily="65" charset="-120"/>
                </a:rPr>
                <a:t>(</a:t>
              </a:r>
              <a:r>
                <a:rPr lang="zh-TW" altLang="en-US" sz="1600" dirty="0">
                  <a:latin typeface="標楷體" panose="03000509000000000000" pitchFamily="65" charset="-120"/>
                </a:rPr>
                <a:t>確認特殊教育班級課程計畫纳入學校課程計畫</a:t>
              </a:r>
              <a:r>
                <a:rPr lang="en-US" altLang="zh-TW" sz="1600" dirty="0">
                  <a:latin typeface="標楷體" panose="03000509000000000000" pitchFamily="65" charset="-120"/>
                </a:rPr>
                <a:t>)</a:t>
              </a:r>
              <a:endParaRPr lang="zh-TW" altLang="en-US" sz="1600" dirty="0">
                <a:latin typeface="標楷體" panose="03000509000000000000" pitchFamily="65" charset="-120"/>
              </a:endParaRPr>
            </a:p>
          </p:txBody>
        </p:sp>
        <p:sp>
          <p:nvSpPr>
            <p:cNvPr id="27675" name="Line 39"/>
            <p:cNvSpPr>
              <a:spLocks noChangeShapeType="1"/>
            </p:cNvSpPr>
            <p:nvPr/>
          </p:nvSpPr>
          <p:spPr bwMode="auto">
            <a:xfrm>
              <a:off x="4647654" y="3524171"/>
              <a:ext cx="0" cy="1991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zh-TW" altLang="en-US" sz="2800"/>
            </a:p>
          </p:txBody>
        </p:sp>
        <p:sp>
          <p:nvSpPr>
            <p:cNvPr id="27677" name="Line 41"/>
            <p:cNvSpPr>
              <a:spLocks noChangeShapeType="1"/>
            </p:cNvSpPr>
            <p:nvPr/>
          </p:nvSpPr>
          <p:spPr bwMode="auto">
            <a:xfrm>
              <a:off x="7542610" y="4994672"/>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TW" altLang="en-US" sz="2800"/>
            </a:p>
          </p:txBody>
        </p:sp>
        <p:sp>
          <p:nvSpPr>
            <p:cNvPr id="27680" name="AutoShape 5"/>
            <p:cNvSpPr>
              <a:spLocks noChangeArrowheads="1"/>
            </p:cNvSpPr>
            <p:nvPr/>
          </p:nvSpPr>
          <p:spPr bwMode="auto">
            <a:xfrm>
              <a:off x="2667566" y="1304794"/>
              <a:ext cx="3996928" cy="540620"/>
            </a:xfrm>
            <a:prstGeom prst="flowChartAlternateProcess">
              <a:avLst/>
            </a:prstGeom>
            <a:solidFill>
              <a:srgbClr val="FFFFFF"/>
            </a:solidFill>
            <a:ln w="9525">
              <a:solidFill>
                <a:srgbClr val="000000"/>
              </a:solidFill>
              <a:miter lim="800000"/>
              <a:headEnd/>
              <a:tailEnd/>
            </a:ln>
          </p:spPr>
          <p:txBody>
            <a:bodyPr lIns="68580" tIns="34290" rIns="68580" bIns="34290"/>
            <a:lstStyle>
              <a:lvl1pPr>
                <a:spcBef>
                  <a:spcPct val="20000"/>
                </a:spcBef>
                <a:buChar char="•"/>
                <a:defRPr kumimoji="1" sz="3000">
                  <a:solidFill>
                    <a:schemeClr val="tx1"/>
                  </a:solidFill>
                  <a:latin typeface="Arial" panose="020B0604020202020204" pitchFamily="34" charset="0"/>
                  <a:ea typeface="標楷體" panose="03000509000000000000" pitchFamily="65"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lnSpc>
                  <a:spcPct val="96000"/>
                </a:lnSpc>
                <a:spcBef>
                  <a:spcPct val="0"/>
                </a:spcBef>
                <a:buNone/>
              </a:pPr>
              <a:r>
                <a:rPr lang="zh-TW" altLang="en-US" sz="2000" dirty="0">
                  <a:latin typeface="標楷體" panose="03000509000000000000" pitchFamily="65" charset="-120"/>
                </a:rPr>
                <a:t>依據特殊教育學生</a:t>
              </a:r>
              <a:r>
                <a:rPr lang="en-US" altLang="zh-TW" sz="1600" dirty="0">
                  <a:latin typeface="標楷體" panose="03000509000000000000" pitchFamily="65" charset="-120"/>
                </a:rPr>
                <a:t>(</a:t>
              </a:r>
              <a:r>
                <a:rPr lang="zh-TW" altLang="en-US" sz="1600" dirty="0">
                  <a:latin typeface="標楷體" panose="03000509000000000000" pitchFamily="65" charset="-120"/>
                </a:rPr>
                <a:t>含新生</a:t>
              </a:r>
              <a:r>
                <a:rPr lang="en-US" altLang="zh-TW" sz="1600" dirty="0">
                  <a:latin typeface="標楷體" panose="03000509000000000000" pitchFamily="65" charset="-120"/>
                </a:rPr>
                <a:t>)</a:t>
              </a:r>
              <a:r>
                <a:rPr lang="zh-TW" altLang="en-US" sz="2000" dirty="0">
                  <a:latin typeface="標楷體" panose="03000509000000000000" pitchFamily="65" charset="-120"/>
                </a:rPr>
                <a:t>能力現況與需求分析</a:t>
              </a:r>
              <a:r>
                <a:rPr lang="en-US" altLang="zh-TW" sz="2000" dirty="0">
                  <a:latin typeface="標楷體" panose="03000509000000000000" pitchFamily="65" charset="-120"/>
                </a:rPr>
                <a:t/>
              </a:r>
              <a:br>
                <a:rPr lang="en-US" altLang="zh-TW" sz="2000" dirty="0">
                  <a:latin typeface="標楷體" panose="03000509000000000000" pitchFamily="65" charset="-120"/>
                </a:rPr>
              </a:br>
              <a:r>
                <a:rPr lang="zh-TW" altLang="en-US" sz="2000" dirty="0">
                  <a:solidFill>
                    <a:srgbClr val="FF0000"/>
                  </a:solidFill>
                  <a:latin typeface="標楷體" panose="03000509000000000000" pitchFamily="65" charset="-120"/>
                </a:rPr>
                <a:t>擬訂</a:t>
              </a:r>
              <a:r>
                <a:rPr lang="en-US" altLang="zh-TW" sz="2000" b="1" dirty="0">
                  <a:solidFill>
                    <a:srgbClr val="FF0000"/>
                  </a:solidFill>
                  <a:latin typeface="標楷體" panose="03000509000000000000" pitchFamily="65" charset="-120"/>
                </a:rPr>
                <a:t>IEP/IGP</a:t>
              </a:r>
              <a:endParaRPr lang="zh-TW" altLang="en-US" sz="2000" dirty="0">
                <a:solidFill>
                  <a:srgbClr val="FF0000"/>
                </a:solidFill>
                <a:latin typeface="Tahoma" panose="020B0604030504040204" pitchFamily="34" charset="0"/>
                <a:ea typeface="新細明體" panose="02020500000000000000" pitchFamily="18" charset="-120"/>
              </a:endParaRPr>
            </a:p>
          </p:txBody>
        </p:sp>
        <p:cxnSp>
          <p:nvCxnSpPr>
            <p:cNvPr id="3" name="直線接點 2"/>
            <p:cNvCxnSpPr/>
            <p:nvPr/>
          </p:nvCxnSpPr>
          <p:spPr>
            <a:xfrm>
              <a:off x="4439631" y="2231232"/>
              <a:ext cx="3572" cy="0"/>
            </a:xfrm>
            <a:prstGeom prst="line">
              <a:avLst/>
            </a:prstGeom>
          </p:spPr>
          <p:style>
            <a:lnRef idx="1">
              <a:schemeClr val="accent1"/>
            </a:lnRef>
            <a:fillRef idx="0">
              <a:schemeClr val="accent1"/>
            </a:fillRef>
            <a:effectRef idx="0">
              <a:schemeClr val="accent1"/>
            </a:effectRef>
            <a:fontRef idx="minor">
              <a:schemeClr val="tx1"/>
            </a:fontRef>
          </p:style>
        </p:cxnSp>
        <p:sp>
          <p:nvSpPr>
            <p:cNvPr id="27685" name="Line 39"/>
            <p:cNvSpPr>
              <a:spLocks noChangeShapeType="1"/>
            </p:cNvSpPr>
            <p:nvPr/>
          </p:nvSpPr>
          <p:spPr bwMode="auto">
            <a:xfrm>
              <a:off x="4647654" y="4035119"/>
              <a:ext cx="0" cy="1991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zh-TW" altLang="en-US" sz="2800"/>
            </a:p>
          </p:txBody>
        </p:sp>
      </p:grpSp>
      <p:sp>
        <p:nvSpPr>
          <p:cNvPr id="2" name="矩形 1"/>
          <p:cNvSpPr/>
          <p:nvPr/>
        </p:nvSpPr>
        <p:spPr>
          <a:xfrm>
            <a:off x="-36512" y="188640"/>
            <a:ext cx="9180512" cy="561692"/>
          </a:xfrm>
          <a:prstGeom prst="rect">
            <a:avLst/>
          </a:prstGeom>
          <a:solidFill>
            <a:schemeClr val="accent5">
              <a:lumMod val="25000"/>
            </a:schemeClr>
          </a:solidFill>
        </p:spPr>
        <p:txBody>
          <a:bodyPr wrap="square" lIns="68580" tIns="34290" rIns="68580" bIns="34290">
            <a:spAutoFit/>
          </a:bodyPr>
          <a:lstStyle/>
          <a:p>
            <a:pPr algn="ctr"/>
            <a:r>
              <a:rPr lang="zh-TW" altLang="en-US" sz="3200" b="1" dirty="0">
                <a:solidFill>
                  <a:schemeClr val="bg1"/>
                </a:solidFill>
              </a:rPr>
              <a:t>國中小教育階段</a:t>
            </a:r>
            <a:r>
              <a:rPr lang="en-US" altLang="zh-TW" sz="3200" b="1" dirty="0">
                <a:solidFill>
                  <a:schemeClr val="bg1"/>
                </a:solidFill>
              </a:rPr>
              <a:t>(</a:t>
            </a:r>
            <a:r>
              <a:rPr lang="zh-TW" altLang="en-US" sz="3200" b="1" dirty="0">
                <a:solidFill>
                  <a:schemeClr val="bg1"/>
                </a:solidFill>
              </a:rPr>
              <a:t>含特教學校</a:t>
            </a:r>
            <a:r>
              <a:rPr lang="en-US" altLang="zh-TW" sz="3200" b="1" dirty="0">
                <a:solidFill>
                  <a:schemeClr val="bg1"/>
                </a:solidFill>
              </a:rPr>
              <a:t>)</a:t>
            </a:r>
            <a:r>
              <a:rPr lang="zh-TW" altLang="en-US" sz="3200" b="1" dirty="0">
                <a:solidFill>
                  <a:schemeClr val="bg1"/>
                </a:solidFill>
              </a:rPr>
              <a:t>流程</a:t>
            </a:r>
            <a:endParaRPr lang="en-US" altLang="zh-TW" sz="3200" b="1" dirty="0">
              <a:solidFill>
                <a:schemeClr val="bg1"/>
              </a:solidFill>
            </a:endParaRPr>
          </a:p>
        </p:txBody>
      </p:sp>
      <p:cxnSp>
        <p:nvCxnSpPr>
          <p:cNvPr id="9" name="直線接點 8">
            <a:extLst>
              <a:ext uri="{FF2B5EF4-FFF2-40B4-BE49-F238E27FC236}">
                <a16:creationId xmlns:a16="http://schemas.microsoft.com/office/drawing/2014/main" xmlns="" id="{AFE1A21B-8F6F-4063-8D32-D657E01D66FA}"/>
              </a:ext>
            </a:extLst>
          </p:cNvPr>
          <p:cNvCxnSpPr/>
          <p:nvPr/>
        </p:nvCxnSpPr>
        <p:spPr>
          <a:xfrm>
            <a:off x="307183" y="6572250"/>
            <a:ext cx="172800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直線接點 10">
            <a:extLst>
              <a:ext uri="{FF2B5EF4-FFF2-40B4-BE49-F238E27FC236}">
                <a16:creationId xmlns:a16="http://schemas.microsoft.com/office/drawing/2014/main" xmlns="" id="{AE3A4A66-6483-44F5-B99A-576A2C73620B}"/>
              </a:ext>
            </a:extLst>
          </p:cNvPr>
          <p:cNvCxnSpPr/>
          <p:nvPr/>
        </p:nvCxnSpPr>
        <p:spPr>
          <a:xfrm flipV="1">
            <a:off x="323528" y="1293143"/>
            <a:ext cx="0" cy="529200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直線接點 12">
            <a:extLst>
              <a:ext uri="{FF2B5EF4-FFF2-40B4-BE49-F238E27FC236}">
                <a16:creationId xmlns:a16="http://schemas.microsoft.com/office/drawing/2014/main" xmlns="" id="{CC0FA63E-D7BA-4FC6-8D7F-AA6FBF1E6BE7}"/>
              </a:ext>
            </a:extLst>
          </p:cNvPr>
          <p:cNvCxnSpPr>
            <a:endCxn id="27680" idx="1"/>
          </p:cNvCxnSpPr>
          <p:nvPr/>
        </p:nvCxnSpPr>
        <p:spPr>
          <a:xfrm flipV="1">
            <a:off x="323848" y="1322728"/>
            <a:ext cx="1722054" cy="0"/>
          </a:xfrm>
          <a:prstGeom prst="line">
            <a:avLst/>
          </a:prstGeom>
          <a:ln w="57150">
            <a:tailEnd type="triangle"/>
          </a:ln>
        </p:spPr>
        <p:style>
          <a:lnRef idx="1">
            <a:schemeClr val="dk1"/>
          </a:lnRef>
          <a:fillRef idx="0">
            <a:schemeClr val="dk1"/>
          </a:fillRef>
          <a:effectRef idx="0">
            <a:schemeClr val="dk1"/>
          </a:effectRef>
          <a:fontRef idx="minor">
            <a:schemeClr val="tx1"/>
          </a:fontRef>
        </p:style>
      </p:cxnSp>
      <p:sp>
        <p:nvSpPr>
          <p:cNvPr id="39" name="AutoShape 3">
            <a:extLst>
              <a:ext uri="{FF2B5EF4-FFF2-40B4-BE49-F238E27FC236}">
                <a16:creationId xmlns:a16="http://schemas.microsoft.com/office/drawing/2014/main" xmlns="" id="{CCFB3F34-E458-4CD9-884D-BF191CEB2A1C}"/>
              </a:ext>
            </a:extLst>
          </p:cNvPr>
          <p:cNvSpPr>
            <a:spLocks noChangeArrowheads="1"/>
          </p:cNvSpPr>
          <p:nvPr/>
        </p:nvSpPr>
        <p:spPr bwMode="auto">
          <a:xfrm>
            <a:off x="1171575" y="1894401"/>
            <a:ext cx="7467601" cy="1267900"/>
          </a:xfrm>
          <a:prstGeom prst="flowChartAlternateProcess">
            <a:avLst/>
          </a:prstGeom>
          <a:solidFill>
            <a:schemeClr val="accent5">
              <a:lumMod val="40000"/>
              <a:lumOff val="60000"/>
            </a:schemeClr>
          </a:solidFill>
          <a:ln w="9525">
            <a:noFill/>
            <a:miter lim="800000"/>
            <a:headEnd/>
            <a:tailEnd/>
          </a:ln>
        </p:spPr>
        <p:txBody>
          <a:bodyPr lIns="68580" tIns="34290" rIns="68580" bIns="34290"/>
          <a:lstStyle>
            <a:lvl1pPr>
              <a:spcBef>
                <a:spcPct val="20000"/>
              </a:spcBef>
              <a:buChar char="•"/>
              <a:defRPr kumimoji="1" sz="3000">
                <a:solidFill>
                  <a:schemeClr val="tx1"/>
                </a:solidFill>
                <a:latin typeface="Arial" panose="020B0604020202020204" pitchFamily="34" charset="0"/>
                <a:ea typeface="標楷體" panose="03000509000000000000" pitchFamily="65"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lnSpc>
                <a:spcPct val="96000"/>
              </a:lnSpc>
              <a:spcBef>
                <a:spcPct val="0"/>
              </a:spcBef>
              <a:buNone/>
            </a:pPr>
            <a:r>
              <a:rPr lang="zh-TW" altLang="en-US" sz="2000" dirty="0">
                <a:solidFill>
                  <a:srgbClr val="C00000"/>
                </a:solidFill>
                <a:latin typeface="標楷體" panose="03000509000000000000" pitchFamily="65" charset="-120"/>
              </a:rPr>
              <a:t>召開</a:t>
            </a:r>
            <a:r>
              <a:rPr lang="en-US" altLang="zh-TW" sz="2000" b="1" dirty="0">
                <a:solidFill>
                  <a:srgbClr val="C00000"/>
                </a:solidFill>
                <a:latin typeface="標楷體" panose="03000509000000000000" pitchFamily="65" charset="-120"/>
              </a:rPr>
              <a:t>IEP/IGP</a:t>
            </a:r>
            <a:r>
              <a:rPr lang="zh-TW" altLang="en-US" sz="2000" dirty="0">
                <a:solidFill>
                  <a:srgbClr val="C00000"/>
                </a:solidFill>
                <a:latin typeface="標楷體" panose="03000509000000000000" pitchFamily="65" charset="-120"/>
              </a:rPr>
              <a:t>會議</a:t>
            </a:r>
            <a:endParaRPr lang="en-US" altLang="zh-TW" sz="2000" dirty="0">
              <a:solidFill>
                <a:srgbClr val="C00000"/>
              </a:solidFill>
              <a:latin typeface="標楷體" panose="03000509000000000000" pitchFamily="65" charset="-120"/>
            </a:endParaRPr>
          </a:p>
          <a:p>
            <a:pPr algn="ctr">
              <a:lnSpc>
                <a:spcPct val="96000"/>
              </a:lnSpc>
              <a:spcBef>
                <a:spcPct val="0"/>
              </a:spcBef>
              <a:buNone/>
            </a:pPr>
            <a:r>
              <a:rPr lang="zh-TW" altLang="en-US" sz="2000" b="1" dirty="0">
                <a:latin typeface="標楷體" panose="03000509000000000000" pitchFamily="65" charset="-120"/>
              </a:rPr>
              <a:t>規劃課程及相關需求服務</a:t>
            </a:r>
            <a:endParaRPr lang="zh-TW" altLang="en-US" sz="2000" b="1" dirty="0">
              <a:latin typeface="Tahoma" panose="020B0604030504040204" pitchFamily="34" charset="0"/>
              <a:ea typeface="新細明體" panose="02020500000000000000" pitchFamily="18" charset="-120"/>
            </a:endParaRPr>
          </a:p>
          <a:p>
            <a:pPr eaLnBrk="1" hangingPunct="1">
              <a:lnSpc>
                <a:spcPct val="96000"/>
              </a:lnSpc>
              <a:spcBef>
                <a:spcPct val="0"/>
              </a:spcBef>
              <a:buFontTx/>
              <a:buNone/>
            </a:pPr>
            <a:endParaRPr lang="en-US" altLang="zh-TW" sz="2000" dirty="0">
              <a:solidFill>
                <a:srgbClr val="C00000"/>
              </a:solidFill>
              <a:latin typeface="標楷體" panose="03000509000000000000" pitchFamily="65" charset="-120"/>
            </a:endParaRPr>
          </a:p>
          <a:p>
            <a:pPr eaLnBrk="1" hangingPunct="1">
              <a:lnSpc>
                <a:spcPct val="96000"/>
              </a:lnSpc>
              <a:spcBef>
                <a:spcPct val="0"/>
              </a:spcBef>
              <a:buFontTx/>
              <a:buNone/>
            </a:pPr>
            <a:endParaRPr lang="zh-TW" altLang="en-US" sz="2000" dirty="0">
              <a:solidFill>
                <a:srgbClr val="C00000"/>
              </a:solidFill>
            </a:endParaRPr>
          </a:p>
        </p:txBody>
      </p:sp>
      <p:sp>
        <p:nvSpPr>
          <p:cNvPr id="40" name="AutoShape 10">
            <a:extLst>
              <a:ext uri="{FF2B5EF4-FFF2-40B4-BE49-F238E27FC236}">
                <a16:creationId xmlns:a16="http://schemas.microsoft.com/office/drawing/2014/main" xmlns="" id="{C510F63B-DE28-4657-9162-7CBAE37F7F58}"/>
              </a:ext>
            </a:extLst>
          </p:cNvPr>
          <p:cNvSpPr>
            <a:spLocks noChangeArrowheads="1"/>
          </p:cNvSpPr>
          <p:nvPr/>
        </p:nvSpPr>
        <p:spPr bwMode="auto">
          <a:xfrm>
            <a:off x="1412090" y="2683700"/>
            <a:ext cx="1965811" cy="336531"/>
          </a:xfrm>
          <a:prstGeom prst="flowChartAlternateProcess">
            <a:avLst/>
          </a:prstGeom>
          <a:solidFill>
            <a:schemeClr val="accent2">
              <a:lumMod val="40000"/>
              <a:lumOff val="60000"/>
            </a:schemeClr>
          </a:solidFill>
          <a:ln w="9525">
            <a:noFill/>
            <a:miter lim="800000"/>
            <a:headEnd/>
            <a:tailEnd/>
          </a:ln>
        </p:spPr>
        <p:txBody>
          <a:bodyPr lIns="68580" tIns="34290" rIns="68580" bIns="34290"/>
          <a:lstStyle>
            <a:lvl1pPr>
              <a:spcBef>
                <a:spcPct val="20000"/>
              </a:spcBef>
              <a:buChar char="•"/>
              <a:defRPr kumimoji="1" sz="3000">
                <a:solidFill>
                  <a:schemeClr val="tx1"/>
                </a:solidFill>
                <a:latin typeface="Arial" panose="020B0604020202020204" pitchFamily="34" charset="0"/>
                <a:ea typeface="標楷體" panose="03000509000000000000" pitchFamily="65"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lnSpc>
                <a:spcPct val="96000"/>
              </a:lnSpc>
              <a:spcBef>
                <a:spcPct val="0"/>
              </a:spcBef>
              <a:buFontTx/>
              <a:buNone/>
            </a:pPr>
            <a:r>
              <a:rPr lang="zh-TW" altLang="en-US" sz="1800" b="1" dirty="0">
                <a:latin typeface="標楷體" panose="03000509000000000000" pitchFamily="65" charset="-120"/>
              </a:rPr>
              <a:t>領域</a:t>
            </a:r>
            <a:r>
              <a:rPr lang="en-US" altLang="zh-TW" sz="1800" b="1" dirty="0">
                <a:latin typeface="標楷體" panose="03000509000000000000" pitchFamily="65" charset="-120"/>
              </a:rPr>
              <a:t>/</a:t>
            </a:r>
            <a:r>
              <a:rPr lang="zh-TW" altLang="en-US" sz="1800" b="1" dirty="0">
                <a:latin typeface="標楷體" panose="03000509000000000000" pitchFamily="65" charset="-120"/>
              </a:rPr>
              <a:t>科目調整</a:t>
            </a:r>
            <a:endParaRPr lang="zh-TW" altLang="en-US" sz="1800" b="1" dirty="0">
              <a:latin typeface="Tahoma" panose="020B0604030504040204" pitchFamily="34" charset="0"/>
              <a:ea typeface="新細明體" panose="02020500000000000000" pitchFamily="18" charset="-120"/>
            </a:endParaRPr>
          </a:p>
        </p:txBody>
      </p:sp>
      <p:sp>
        <p:nvSpPr>
          <p:cNvPr id="41" name="AutoShape 11">
            <a:extLst>
              <a:ext uri="{FF2B5EF4-FFF2-40B4-BE49-F238E27FC236}">
                <a16:creationId xmlns:a16="http://schemas.microsoft.com/office/drawing/2014/main" xmlns="" id="{1EC9D6AD-2559-48F8-9210-D55FD3F1A2E2}"/>
              </a:ext>
            </a:extLst>
          </p:cNvPr>
          <p:cNvSpPr>
            <a:spLocks noChangeArrowheads="1"/>
          </p:cNvSpPr>
          <p:nvPr/>
        </p:nvSpPr>
        <p:spPr bwMode="auto">
          <a:xfrm>
            <a:off x="6065512" y="2672549"/>
            <a:ext cx="2390777" cy="338400"/>
          </a:xfrm>
          <a:prstGeom prst="flowChartAlternateProcess">
            <a:avLst/>
          </a:prstGeom>
          <a:solidFill>
            <a:schemeClr val="accent2">
              <a:lumMod val="40000"/>
              <a:lumOff val="60000"/>
            </a:schemeClr>
          </a:solidFill>
          <a:ln w="9525">
            <a:noFill/>
            <a:miter lim="800000"/>
            <a:headEnd/>
            <a:tailEnd/>
          </a:ln>
        </p:spPr>
        <p:txBody>
          <a:bodyPr lIns="68580" tIns="34290" rIns="68580" bIns="34290"/>
          <a:lstStyle>
            <a:lvl1pPr>
              <a:spcBef>
                <a:spcPct val="20000"/>
              </a:spcBef>
              <a:buChar char="•"/>
              <a:defRPr kumimoji="1" sz="3000">
                <a:solidFill>
                  <a:schemeClr val="tx1"/>
                </a:solidFill>
                <a:latin typeface="Arial" panose="020B0604020202020204" pitchFamily="34" charset="0"/>
                <a:ea typeface="標楷體" panose="03000509000000000000" pitchFamily="65"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lnSpc>
                <a:spcPct val="96000"/>
              </a:lnSpc>
              <a:spcBef>
                <a:spcPct val="0"/>
              </a:spcBef>
              <a:buFontTx/>
              <a:buNone/>
            </a:pPr>
            <a:r>
              <a:rPr lang="zh-TW" altLang="en-US" sz="1800" b="1" dirty="0">
                <a:latin typeface="標楷體" panose="03000509000000000000" pitchFamily="65" charset="-120"/>
              </a:rPr>
              <a:t>相關服務與支持策略</a:t>
            </a:r>
            <a:endParaRPr lang="zh-TW" altLang="en-US" sz="1800" b="1" dirty="0">
              <a:latin typeface="Tahoma" panose="020B0604030504040204" pitchFamily="34" charset="0"/>
              <a:ea typeface="新細明體" panose="02020500000000000000" pitchFamily="18" charset="-120"/>
            </a:endParaRPr>
          </a:p>
        </p:txBody>
      </p:sp>
      <p:sp>
        <p:nvSpPr>
          <p:cNvPr id="42" name="AutoShape 12">
            <a:extLst>
              <a:ext uri="{FF2B5EF4-FFF2-40B4-BE49-F238E27FC236}">
                <a16:creationId xmlns:a16="http://schemas.microsoft.com/office/drawing/2014/main" xmlns="" id="{63AE6980-CD7F-41D5-9413-C7710E23B152}"/>
              </a:ext>
            </a:extLst>
          </p:cNvPr>
          <p:cNvSpPr>
            <a:spLocks noChangeArrowheads="1"/>
          </p:cNvSpPr>
          <p:nvPr/>
        </p:nvSpPr>
        <p:spPr bwMode="auto">
          <a:xfrm>
            <a:off x="3535499" y="2686728"/>
            <a:ext cx="2386341" cy="337408"/>
          </a:xfrm>
          <a:prstGeom prst="flowChartAlternateProcess">
            <a:avLst/>
          </a:prstGeom>
          <a:solidFill>
            <a:schemeClr val="accent2">
              <a:lumMod val="40000"/>
              <a:lumOff val="60000"/>
            </a:schemeClr>
          </a:solidFill>
          <a:ln w="9525">
            <a:noFill/>
            <a:miter lim="800000"/>
            <a:headEnd/>
            <a:tailEnd/>
          </a:ln>
        </p:spPr>
        <p:txBody>
          <a:bodyPr lIns="68580" tIns="34290" rIns="68580" bIns="34290"/>
          <a:lstStyle>
            <a:lvl1pPr>
              <a:spcBef>
                <a:spcPct val="20000"/>
              </a:spcBef>
              <a:buChar char="•"/>
              <a:defRPr kumimoji="1" sz="3000">
                <a:solidFill>
                  <a:schemeClr val="tx1"/>
                </a:solidFill>
                <a:latin typeface="Arial" panose="020B0604020202020204" pitchFamily="34" charset="0"/>
                <a:ea typeface="標楷體" panose="03000509000000000000" pitchFamily="65"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lnSpc>
                <a:spcPct val="96000"/>
              </a:lnSpc>
              <a:spcBef>
                <a:spcPct val="0"/>
              </a:spcBef>
              <a:buFontTx/>
              <a:buNone/>
            </a:pPr>
            <a:r>
              <a:rPr lang="zh-TW" altLang="en-US" sz="1800" b="1" dirty="0">
                <a:latin typeface="標楷體" panose="03000509000000000000" pitchFamily="65" charset="-120"/>
              </a:rPr>
              <a:t>特殊需求領域課程</a:t>
            </a:r>
            <a:endParaRPr lang="zh-TW" altLang="en-US" sz="1800" b="1" dirty="0">
              <a:latin typeface="Tahoma" panose="020B0604030504040204" pitchFamily="34" charset="0"/>
              <a:ea typeface="新細明體" panose="02020500000000000000" pitchFamily="18" charset="-120"/>
            </a:endParaRPr>
          </a:p>
        </p:txBody>
      </p:sp>
      <p:sp>
        <p:nvSpPr>
          <p:cNvPr id="43" name="Line 14">
            <a:extLst>
              <a:ext uri="{FF2B5EF4-FFF2-40B4-BE49-F238E27FC236}">
                <a16:creationId xmlns:a16="http://schemas.microsoft.com/office/drawing/2014/main" xmlns="" id="{7EDE9BF2-6D94-4B8E-A04F-034582870138}"/>
              </a:ext>
            </a:extLst>
          </p:cNvPr>
          <p:cNvSpPr>
            <a:spLocks noChangeShapeType="1"/>
          </p:cNvSpPr>
          <p:nvPr/>
        </p:nvSpPr>
        <p:spPr bwMode="auto">
          <a:xfrm>
            <a:off x="4885259" y="1679389"/>
            <a:ext cx="0" cy="216000"/>
          </a:xfrm>
          <a:prstGeom prst="line">
            <a:avLst/>
          </a:prstGeom>
          <a:noFill/>
          <a:ln w="28575">
            <a:solidFill>
              <a:srgbClr val="00339A"/>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zh-TW" altLang="en-US" sz="2800"/>
          </a:p>
        </p:txBody>
      </p:sp>
      <p:sp>
        <p:nvSpPr>
          <p:cNvPr id="44" name="Line 14">
            <a:extLst>
              <a:ext uri="{FF2B5EF4-FFF2-40B4-BE49-F238E27FC236}">
                <a16:creationId xmlns:a16="http://schemas.microsoft.com/office/drawing/2014/main" xmlns="" id="{7EDE9BF2-6D94-4B8E-A04F-034582870138}"/>
              </a:ext>
            </a:extLst>
          </p:cNvPr>
          <p:cNvSpPr>
            <a:spLocks noChangeShapeType="1"/>
          </p:cNvSpPr>
          <p:nvPr/>
        </p:nvSpPr>
        <p:spPr bwMode="auto">
          <a:xfrm>
            <a:off x="4885259" y="3162301"/>
            <a:ext cx="0" cy="216000"/>
          </a:xfrm>
          <a:prstGeom prst="line">
            <a:avLst/>
          </a:prstGeom>
          <a:noFill/>
          <a:ln w="28575">
            <a:solidFill>
              <a:srgbClr val="00339A"/>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zh-TW" altLang="en-US" sz="2800"/>
          </a:p>
        </p:txBody>
      </p:sp>
      <p:sp>
        <p:nvSpPr>
          <p:cNvPr id="53" name="AutoShape 35">
            <a:extLst>
              <a:ext uri="{FF2B5EF4-FFF2-40B4-BE49-F238E27FC236}">
                <a16:creationId xmlns:a16="http://schemas.microsoft.com/office/drawing/2014/main" xmlns="" id="{1DF33C86-7F0B-4022-8ABE-A84174BFE3A3}"/>
              </a:ext>
            </a:extLst>
          </p:cNvPr>
          <p:cNvSpPr>
            <a:spLocks noChangeArrowheads="1"/>
          </p:cNvSpPr>
          <p:nvPr/>
        </p:nvSpPr>
        <p:spPr bwMode="auto">
          <a:xfrm>
            <a:off x="2061001" y="5639725"/>
            <a:ext cx="5662182" cy="432000"/>
          </a:xfrm>
          <a:prstGeom prst="flowChartAlternateProcess">
            <a:avLst/>
          </a:prstGeom>
          <a:solidFill>
            <a:srgbClr val="FFFFFF"/>
          </a:solidFill>
          <a:ln w="38100">
            <a:solidFill>
              <a:srgbClr val="006600"/>
            </a:solidFill>
            <a:miter lim="800000"/>
            <a:headEnd/>
            <a:tailEnd/>
          </a:ln>
        </p:spPr>
        <p:txBody>
          <a:bodyPr lIns="68580" tIns="34290" rIns="68580" bIns="34290"/>
          <a:lstStyle>
            <a:lvl1pPr>
              <a:spcBef>
                <a:spcPct val="20000"/>
              </a:spcBef>
              <a:buChar char="•"/>
              <a:defRPr kumimoji="1" sz="3000">
                <a:solidFill>
                  <a:schemeClr val="tx1"/>
                </a:solidFill>
                <a:latin typeface="Arial" panose="020B0604020202020204" pitchFamily="34" charset="0"/>
                <a:ea typeface="標楷體" panose="03000509000000000000" pitchFamily="65"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None/>
            </a:pPr>
            <a:r>
              <a:rPr lang="en-US" altLang="zh-TW" sz="2000" b="1" dirty="0">
                <a:latin typeface="標楷體" panose="03000509000000000000" pitchFamily="65" charset="-120"/>
              </a:rPr>
              <a:t>IEP/IGP</a:t>
            </a:r>
            <a:r>
              <a:rPr lang="zh-TW" altLang="en-US" sz="2000" dirty="0"/>
              <a:t>執行</a:t>
            </a:r>
            <a:r>
              <a:rPr lang="en-US" altLang="zh-TW" sz="2000" dirty="0"/>
              <a:t>(</a:t>
            </a:r>
            <a:r>
              <a:rPr lang="zh-TW" altLang="en-US" sz="2000" dirty="0"/>
              <a:t>含</a:t>
            </a:r>
            <a:r>
              <a:rPr lang="zh-TW" altLang="en-US" sz="2000" b="1" dirty="0">
                <a:solidFill>
                  <a:srgbClr val="C00000"/>
                </a:solidFill>
              </a:rPr>
              <a:t>教務處</a:t>
            </a:r>
            <a:r>
              <a:rPr lang="zh-TW" altLang="en-US" sz="2000" dirty="0"/>
              <a:t>排課</a:t>
            </a:r>
            <a:r>
              <a:rPr lang="en-US" altLang="zh-TW" sz="2000" dirty="0"/>
              <a:t>)</a:t>
            </a:r>
            <a:endParaRPr lang="zh-TW" altLang="en-US" sz="2000" dirty="0"/>
          </a:p>
        </p:txBody>
      </p:sp>
      <p:sp>
        <p:nvSpPr>
          <p:cNvPr id="54" name="Line 39">
            <a:extLst>
              <a:ext uri="{FF2B5EF4-FFF2-40B4-BE49-F238E27FC236}">
                <a16:creationId xmlns:a16="http://schemas.microsoft.com/office/drawing/2014/main" xmlns="" id="{8020ABC1-AFCC-4A76-953F-F255C1D31787}"/>
              </a:ext>
            </a:extLst>
          </p:cNvPr>
          <p:cNvSpPr>
            <a:spLocks noChangeShapeType="1"/>
          </p:cNvSpPr>
          <p:nvPr/>
        </p:nvSpPr>
        <p:spPr bwMode="auto">
          <a:xfrm>
            <a:off x="4884656" y="5379012"/>
            <a:ext cx="0" cy="2520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zh-TW" altLang="en-US" sz="2800"/>
          </a:p>
        </p:txBody>
      </p:sp>
      <p:sp>
        <p:nvSpPr>
          <p:cNvPr id="55" name="AutoShape 35">
            <a:extLst>
              <a:ext uri="{FF2B5EF4-FFF2-40B4-BE49-F238E27FC236}">
                <a16:creationId xmlns:a16="http://schemas.microsoft.com/office/drawing/2014/main" xmlns="" id="{1DF33C86-7F0B-4022-8ABE-A84174BFE3A3}"/>
              </a:ext>
            </a:extLst>
          </p:cNvPr>
          <p:cNvSpPr>
            <a:spLocks noChangeArrowheads="1"/>
          </p:cNvSpPr>
          <p:nvPr/>
        </p:nvSpPr>
        <p:spPr bwMode="auto">
          <a:xfrm>
            <a:off x="2035183" y="6335050"/>
            <a:ext cx="5687999" cy="432000"/>
          </a:xfrm>
          <a:prstGeom prst="flowChartAlternateProcess">
            <a:avLst/>
          </a:prstGeom>
          <a:solidFill>
            <a:srgbClr val="FFFFFF"/>
          </a:solidFill>
          <a:ln w="38100">
            <a:solidFill>
              <a:srgbClr val="006600"/>
            </a:solidFill>
            <a:miter lim="800000"/>
            <a:headEnd/>
            <a:tailEnd/>
          </a:ln>
        </p:spPr>
        <p:txBody>
          <a:bodyPr lIns="68580" tIns="34290" rIns="68580" bIns="34290"/>
          <a:lstStyle>
            <a:lvl1pPr>
              <a:spcBef>
                <a:spcPct val="20000"/>
              </a:spcBef>
              <a:buChar char="•"/>
              <a:defRPr kumimoji="1" sz="3000">
                <a:solidFill>
                  <a:schemeClr val="tx1"/>
                </a:solidFill>
                <a:latin typeface="Arial" panose="020B0604020202020204" pitchFamily="34" charset="0"/>
                <a:ea typeface="標楷體" panose="03000509000000000000" pitchFamily="65"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None/>
            </a:pPr>
            <a:r>
              <a:rPr lang="en-US" altLang="zh-TW" sz="2000" b="1" dirty="0">
                <a:latin typeface="標楷體" panose="03000509000000000000" pitchFamily="65" charset="-120"/>
              </a:rPr>
              <a:t>IEP/IGP</a:t>
            </a:r>
            <a:r>
              <a:rPr lang="zh-TW" altLang="en-US" sz="2000" b="1" dirty="0">
                <a:latin typeface="標楷體" panose="03000509000000000000" pitchFamily="65" charset="-120"/>
              </a:rPr>
              <a:t>檢討</a:t>
            </a:r>
            <a:endParaRPr lang="zh-TW" altLang="en-US" sz="2000" dirty="0"/>
          </a:p>
        </p:txBody>
      </p:sp>
      <p:sp>
        <p:nvSpPr>
          <p:cNvPr id="56" name="Line 39">
            <a:extLst>
              <a:ext uri="{FF2B5EF4-FFF2-40B4-BE49-F238E27FC236}">
                <a16:creationId xmlns:a16="http://schemas.microsoft.com/office/drawing/2014/main" xmlns="" id="{8020ABC1-AFCC-4A76-953F-F255C1D31787}"/>
              </a:ext>
            </a:extLst>
          </p:cNvPr>
          <p:cNvSpPr>
            <a:spLocks noChangeShapeType="1"/>
          </p:cNvSpPr>
          <p:nvPr/>
        </p:nvSpPr>
        <p:spPr bwMode="auto">
          <a:xfrm>
            <a:off x="4884656" y="6074337"/>
            <a:ext cx="0" cy="2520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zh-TW" altLang="en-US" sz="2800"/>
          </a:p>
        </p:txBody>
      </p:sp>
    </p:spTree>
    <p:extLst>
      <p:ext uri="{BB962C8B-B14F-4D97-AF65-F5344CB8AC3E}">
        <p14:creationId xmlns:p14="http://schemas.microsoft.com/office/powerpoint/2010/main" val="5071632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a:off x="776913" y="1535745"/>
            <a:ext cx="7648241" cy="3771958"/>
          </a:xfrm>
          <a:prstGeom prst="roundRect">
            <a:avLst/>
          </a:prstGeom>
          <a:solidFill>
            <a:srgbClr val="FADC90"/>
          </a:solidFill>
          <a:ln>
            <a:noFill/>
          </a:ln>
          <a:effectLst>
            <a:outerShdw blurRad="508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圓角矩形 5"/>
          <p:cNvSpPr/>
          <p:nvPr/>
        </p:nvSpPr>
        <p:spPr>
          <a:xfrm>
            <a:off x="409607" y="1111010"/>
            <a:ext cx="8452997" cy="5215575"/>
          </a:xfrm>
          <a:prstGeom prst="roundRect">
            <a:avLst>
              <a:gd name="adj" fmla="val 9912"/>
            </a:avLst>
          </a:prstGeom>
          <a:solidFill>
            <a:srgbClr val="FADC90"/>
          </a:solidFill>
          <a:ln>
            <a:noFill/>
          </a:ln>
          <a:effectLst>
            <a:outerShdw blurRad="50800" dist="889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橢圓 7"/>
          <p:cNvSpPr/>
          <p:nvPr/>
        </p:nvSpPr>
        <p:spPr>
          <a:xfrm rot="19034654">
            <a:off x="4510174" y="1584715"/>
            <a:ext cx="468000" cy="576000"/>
          </a:xfrm>
          <a:prstGeom prst="ellipse">
            <a:avLst/>
          </a:prstGeom>
          <a:solidFill>
            <a:schemeClr val="tx1">
              <a:lumMod val="65000"/>
              <a:lumOff val="35000"/>
            </a:schemeClr>
          </a:solidFill>
          <a:effectLst>
            <a:softEdge rad="127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9" name="Picture 6" descr="C:\Users\USER\AppData\Local\Microsoft\Windows\INetCache\IE\R4O0BJW1\drawing-pin-151658_640[1].png"/>
          <p:cNvPicPr>
            <a:picLocks noChangeAspect="1" noChangeArrowheads="1"/>
          </p:cNvPicPr>
          <p:nvPr/>
        </p:nvPicPr>
        <p:blipFill>
          <a:blip r:embed="rId3"/>
          <a:srcRect/>
          <a:stretch>
            <a:fillRect/>
          </a:stretch>
        </p:blipFill>
        <p:spPr bwMode="auto">
          <a:xfrm>
            <a:off x="4565241" y="531415"/>
            <a:ext cx="1048414" cy="1028634"/>
          </a:xfrm>
          <a:prstGeom prst="rect">
            <a:avLst/>
          </a:prstGeom>
          <a:noFill/>
        </p:spPr>
      </p:pic>
      <p:sp>
        <p:nvSpPr>
          <p:cNvPr id="2" name="標題 1"/>
          <p:cNvSpPr>
            <a:spLocks noGrp="1"/>
          </p:cNvSpPr>
          <p:nvPr>
            <p:ph type="title"/>
          </p:nvPr>
        </p:nvSpPr>
        <p:spPr/>
        <p:txBody>
          <a:bodyPr/>
          <a:lstStyle/>
          <a:p>
            <a:r>
              <a:rPr lang="zh-TW" altLang="en-US" dirty="0"/>
              <a:t>小結</a:t>
            </a:r>
          </a:p>
        </p:txBody>
      </p:sp>
      <p:sp>
        <p:nvSpPr>
          <p:cNvPr id="3" name="內容版面配置區 2"/>
          <p:cNvSpPr>
            <a:spLocks noGrp="1"/>
          </p:cNvSpPr>
          <p:nvPr>
            <p:ph idx="1"/>
          </p:nvPr>
        </p:nvSpPr>
        <p:spPr>
          <a:xfrm>
            <a:off x="591722" y="1774654"/>
            <a:ext cx="8229600" cy="4454350"/>
          </a:xfrm>
        </p:spPr>
        <p:txBody>
          <a:bodyPr>
            <a:normAutofit fontScale="77500" lnSpcReduction="20000"/>
          </a:bodyPr>
          <a:lstStyle/>
          <a:p>
            <a:r>
              <a:rPr lang="zh-TW" altLang="en-US" dirty="0">
                <a:solidFill>
                  <a:schemeClr val="tx1"/>
                </a:solidFill>
              </a:rPr>
              <a:t>不是依學生的障礙程度或資優，是依學生在特定</a:t>
            </a:r>
            <a:r>
              <a:rPr lang="zh-TW" altLang="en-US" dirty="0">
                <a:solidFill>
                  <a:srgbClr val="FF0000"/>
                </a:solidFill>
              </a:rPr>
              <a:t>領域</a:t>
            </a:r>
            <a:r>
              <a:rPr lang="en-US" altLang="zh-TW" dirty="0">
                <a:solidFill>
                  <a:srgbClr val="FF0000"/>
                </a:solidFill>
              </a:rPr>
              <a:t>/</a:t>
            </a:r>
            <a:r>
              <a:rPr lang="zh-TW" altLang="en-US" dirty="0">
                <a:solidFill>
                  <a:srgbClr val="FF0000"/>
                </a:solidFill>
              </a:rPr>
              <a:t>科目</a:t>
            </a:r>
            <a:r>
              <a:rPr lang="zh-TW" altLang="en-US" dirty="0">
                <a:solidFill>
                  <a:schemeClr val="tx1"/>
                </a:solidFill>
              </a:rPr>
              <a:t>的學習表現</a:t>
            </a:r>
            <a:endParaRPr lang="en-US" altLang="zh-TW" dirty="0">
              <a:solidFill>
                <a:schemeClr val="tx1"/>
              </a:solidFill>
            </a:endParaRPr>
          </a:p>
          <a:p>
            <a:r>
              <a:rPr lang="zh-TW" altLang="en-US" dirty="0">
                <a:solidFill>
                  <a:schemeClr val="tx1"/>
                </a:solidFill>
              </a:rPr>
              <a:t>要分析學生在學習內容、學習歷程、學習環境和學習評量調整的需求</a:t>
            </a:r>
            <a:endParaRPr lang="en-US" altLang="zh-TW" dirty="0">
              <a:solidFill>
                <a:schemeClr val="tx1"/>
              </a:solidFill>
            </a:endParaRPr>
          </a:p>
          <a:p>
            <a:r>
              <a:rPr lang="zh-TW" altLang="en-US" dirty="0">
                <a:solidFill>
                  <a:schemeClr val="tx1"/>
                </a:solidFill>
              </a:rPr>
              <a:t>學習內容的調整是指</a:t>
            </a:r>
            <a:r>
              <a:rPr lang="zh-TW" altLang="en-US" dirty="0">
                <a:solidFill>
                  <a:srgbClr val="FF0000"/>
                </a:solidFill>
              </a:rPr>
              <a:t>領綱的學習重點</a:t>
            </a:r>
            <a:r>
              <a:rPr lang="zh-TW" altLang="en-US" dirty="0">
                <a:solidFill>
                  <a:schemeClr val="tx1"/>
                </a:solidFill>
              </a:rPr>
              <a:t>，而非教學設計中的教學或學習內容</a:t>
            </a:r>
            <a:endParaRPr lang="en-US" altLang="zh-TW" dirty="0">
              <a:solidFill>
                <a:schemeClr val="tx1"/>
              </a:solidFill>
            </a:endParaRPr>
          </a:p>
          <a:p>
            <a:r>
              <a:rPr lang="zh-TW" altLang="en-US" dirty="0">
                <a:solidFill>
                  <a:schemeClr val="tx1"/>
                </a:solidFill>
              </a:rPr>
              <a:t>特定領域</a:t>
            </a:r>
            <a:r>
              <a:rPr lang="en-US" altLang="zh-TW" dirty="0">
                <a:solidFill>
                  <a:schemeClr val="tx1"/>
                </a:solidFill>
              </a:rPr>
              <a:t>/</a:t>
            </a:r>
            <a:r>
              <a:rPr lang="zh-TW" altLang="en-US" dirty="0">
                <a:solidFill>
                  <a:schemeClr val="tx1"/>
                </a:solidFill>
              </a:rPr>
              <a:t>科目學習功能之缺損程度雖分成輕微和嚴重，但每位學生程度可能都不一樣，領域課程調整手冊之學習重點調整建議只供參考，而非選擇學習重點之依據。</a:t>
            </a:r>
            <a:endParaRPr lang="en-US" altLang="zh-TW" dirty="0">
              <a:solidFill>
                <a:schemeClr val="tx1"/>
              </a:solidFill>
            </a:endParaRPr>
          </a:p>
          <a:p>
            <a:r>
              <a:rPr lang="zh-TW" altLang="en-US" dirty="0">
                <a:solidFill>
                  <a:schemeClr val="tx1"/>
                </a:solidFill>
              </a:rPr>
              <a:t>調整部定及校訂課程（包含學習節數</a:t>
            </a:r>
            <a:r>
              <a:rPr lang="en-US" altLang="zh-TW" dirty="0">
                <a:solidFill>
                  <a:schemeClr val="tx1"/>
                </a:solidFill>
              </a:rPr>
              <a:t>/</a:t>
            </a:r>
            <a:r>
              <a:rPr lang="zh-TW" altLang="en-US" dirty="0">
                <a:solidFill>
                  <a:schemeClr val="tx1"/>
                </a:solidFill>
              </a:rPr>
              <a:t>學分數配置比例與學習內容）</a:t>
            </a:r>
            <a:endParaRPr lang="en-US" altLang="zh-TW" dirty="0">
              <a:solidFill>
                <a:schemeClr val="tx1"/>
              </a:solidFill>
            </a:endParaRPr>
          </a:p>
          <a:p>
            <a:r>
              <a:rPr lang="en-US" altLang="zh-TW" dirty="0">
                <a:solidFill>
                  <a:schemeClr val="tx1"/>
                </a:solidFill>
              </a:rPr>
              <a:t>IEP</a:t>
            </a:r>
            <a:r>
              <a:rPr lang="zh-TW" altLang="en-US" dirty="0">
                <a:solidFill>
                  <a:schemeClr val="tx1"/>
                </a:solidFill>
              </a:rPr>
              <a:t>中的教育目標是經一學年或一學期特殊教育後要學會的重要目標，不等於學習的課程內容</a:t>
            </a:r>
            <a:endParaRPr lang="en-US" altLang="zh-TW" dirty="0">
              <a:solidFill>
                <a:schemeClr val="tx1"/>
              </a:solidFill>
            </a:endParaRPr>
          </a:p>
          <a:p>
            <a:endParaRPr lang="en-US" altLang="zh-TW" dirty="0">
              <a:solidFill>
                <a:schemeClr val="tx1"/>
              </a:solidFill>
            </a:endParaRPr>
          </a:p>
          <a:p>
            <a:endParaRPr lang="zh-TW" altLang="en-US" dirty="0">
              <a:solidFill>
                <a:schemeClr val="tx1"/>
              </a:solidFill>
            </a:endParaRPr>
          </a:p>
          <a:p>
            <a:endParaRPr lang="zh-TW" altLang="en-US" dirty="0">
              <a:solidFill>
                <a:schemeClr val="tx1"/>
              </a:solidFill>
            </a:endParaRPr>
          </a:p>
        </p:txBody>
      </p:sp>
      <p:sp>
        <p:nvSpPr>
          <p:cNvPr id="7" name="內容版面配置區 2"/>
          <p:cNvSpPr txBox="1">
            <a:spLocks/>
          </p:cNvSpPr>
          <p:nvPr/>
        </p:nvSpPr>
        <p:spPr>
          <a:xfrm>
            <a:off x="322678" y="2390775"/>
            <a:ext cx="8552082" cy="3738898"/>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zh-TW" altLang="en-US" sz="3200" b="1" i="0" u="none" strike="noStrike" kern="1200" cap="none" spc="0" normalizeH="0" baseline="0" noProof="0" dirty="0">
              <a:ln>
                <a:noFill/>
              </a:ln>
              <a:solidFill>
                <a:srgbClr val="30B1B3"/>
              </a:solidFill>
              <a:effectLst/>
              <a:uLnTx/>
              <a:uFillTx/>
              <a:latin typeface="+mn-lt"/>
              <a:ea typeface="微軟正黑體"/>
              <a:cs typeface="+mn-cs"/>
            </a:endParaRPr>
          </a:p>
        </p:txBody>
      </p:sp>
      <p:pic>
        <p:nvPicPr>
          <p:cNvPr id="5" name="Picture 9"/>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596884" y="209215"/>
            <a:ext cx="943805" cy="1207076"/>
          </a:xfrm>
          <a:prstGeom prst="rect">
            <a:avLst/>
          </a:prstGeom>
          <a:noFill/>
          <a:ln w="9525">
            <a:noFill/>
            <a:miter lim="800000"/>
            <a:headEnd/>
            <a:tailEnd/>
          </a:ln>
        </p:spPr>
      </p:pic>
    </p:spTree>
    <p:extLst>
      <p:ext uri="{BB962C8B-B14F-4D97-AF65-F5344CB8AC3E}">
        <p14:creationId xmlns:p14="http://schemas.microsoft.com/office/powerpoint/2010/main" val="391432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a:spLocks noGrp="1"/>
          </p:cNvSpPr>
          <p:nvPr>
            <p:ph type="title"/>
          </p:nvPr>
        </p:nvSpPr>
        <p:spPr>
          <a:xfrm>
            <a:off x="827584" y="328620"/>
            <a:ext cx="8229600" cy="1143000"/>
          </a:xfrm>
        </p:spPr>
        <p:txBody>
          <a:bodyPr>
            <a:normAutofit/>
          </a:bodyPr>
          <a:lstStyle/>
          <a:p>
            <a:pPr algn="l"/>
            <a:r>
              <a:rPr lang="zh-TW" altLang="en-US" sz="3600" b="1" dirty="0">
                <a:latin typeface="標楷體" panose="03000509000000000000" pitchFamily="65" charset="-120"/>
                <a:ea typeface="標楷體" panose="03000509000000000000" pitchFamily="65" charset="-120"/>
              </a:rPr>
              <a:t>他們遇到了什麼共同的困難</a:t>
            </a:r>
            <a:r>
              <a:rPr lang="en-US" altLang="zh-TW" sz="3600" b="1" dirty="0">
                <a:latin typeface="標楷體" panose="03000509000000000000" pitchFamily="65" charset="-120"/>
                <a:ea typeface="標楷體" panose="03000509000000000000" pitchFamily="65" charset="-120"/>
              </a:rPr>
              <a:t>?</a:t>
            </a:r>
            <a:endParaRPr lang="zh-TW" altLang="en-US" sz="3600" b="1" dirty="0">
              <a:latin typeface="標楷體" panose="03000509000000000000" pitchFamily="65" charset="-120"/>
              <a:ea typeface="標楷體" panose="03000509000000000000" pitchFamily="65" charset="-120"/>
            </a:endParaRPr>
          </a:p>
        </p:txBody>
      </p:sp>
      <p:pic>
        <p:nvPicPr>
          <p:cNvPr id="10" name="內容版面配置區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6595" y="1404176"/>
            <a:ext cx="1952816" cy="1952816"/>
          </a:xfrm>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99" y="1404176"/>
            <a:ext cx="1952816" cy="1952816"/>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4005064"/>
            <a:ext cx="1952816" cy="1952816"/>
          </a:xfrm>
          <a:prstGeom prst="rect">
            <a:avLst/>
          </a:prstGeom>
        </p:spPr>
      </p:pic>
      <p:pic>
        <p:nvPicPr>
          <p:cNvPr id="13" name="圖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5288" y="4032498"/>
            <a:ext cx="1952816" cy="1952816"/>
          </a:xfrm>
          <a:prstGeom prst="rect">
            <a:avLst/>
          </a:prstGeom>
        </p:spPr>
      </p:pic>
      <p:pic>
        <p:nvPicPr>
          <p:cNvPr id="14" name="圖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1592" y="4032498"/>
            <a:ext cx="1952816" cy="1952816"/>
          </a:xfrm>
          <a:prstGeom prst="rect">
            <a:avLst/>
          </a:prstGeom>
        </p:spPr>
      </p:pic>
      <p:sp>
        <p:nvSpPr>
          <p:cNvPr id="9" name="標題 1"/>
          <p:cNvSpPr txBox="1">
            <a:spLocks/>
          </p:cNvSpPr>
          <p:nvPr/>
        </p:nvSpPr>
        <p:spPr>
          <a:xfrm>
            <a:off x="2364655" y="3356992"/>
            <a:ext cx="1343249"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2800" b="1" dirty="0">
                <a:latin typeface="微軟正黑體" panose="020B0604030504040204" pitchFamily="34" charset="-120"/>
                <a:ea typeface="微軟正黑體" panose="020B0604030504040204" pitchFamily="34" charset="-120"/>
              </a:rPr>
              <a:t>達文西</a:t>
            </a:r>
          </a:p>
        </p:txBody>
      </p:sp>
      <p:sp>
        <p:nvSpPr>
          <p:cNvPr id="15" name="標題 1"/>
          <p:cNvSpPr txBox="1">
            <a:spLocks/>
          </p:cNvSpPr>
          <p:nvPr/>
        </p:nvSpPr>
        <p:spPr>
          <a:xfrm>
            <a:off x="5321381" y="3384426"/>
            <a:ext cx="1343249"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2800" b="1" dirty="0">
                <a:latin typeface="微軟正黑體" panose="020B0604030504040204" pitchFamily="34" charset="-120"/>
                <a:ea typeface="微軟正黑體" panose="020B0604030504040204" pitchFamily="34" charset="-120"/>
              </a:rPr>
              <a:t>愛迪生</a:t>
            </a:r>
          </a:p>
        </p:txBody>
      </p:sp>
      <p:sp>
        <p:nvSpPr>
          <p:cNvPr id="16" name="標題 1"/>
          <p:cNvSpPr txBox="1">
            <a:spLocks/>
          </p:cNvSpPr>
          <p:nvPr/>
        </p:nvSpPr>
        <p:spPr>
          <a:xfrm>
            <a:off x="890992" y="5985314"/>
            <a:ext cx="1952816" cy="648072"/>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2800" b="1" dirty="0">
                <a:latin typeface="微軟正黑體" panose="020B0604030504040204" pitchFamily="34" charset="-120"/>
                <a:ea typeface="微軟正黑體" panose="020B0604030504040204" pitchFamily="34" charset="-120"/>
              </a:rPr>
              <a:t>湯姆克魯斯</a:t>
            </a:r>
          </a:p>
        </p:txBody>
      </p:sp>
      <p:sp>
        <p:nvSpPr>
          <p:cNvPr id="17" name="標題 1"/>
          <p:cNvSpPr txBox="1">
            <a:spLocks/>
          </p:cNvSpPr>
          <p:nvPr/>
        </p:nvSpPr>
        <p:spPr>
          <a:xfrm>
            <a:off x="3699304" y="5998453"/>
            <a:ext cx="1952816"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2800" b="1" dirty="0">
                <a:latin typeface="微軟正黑體" panose="020B0604030504040204" pitchFamily="34" charset="-120"/>
                <a:ea typeface="微軟正黑體" panose="020B0604030504040204" pitchFamily="34" charset="-120"/>
              </a:rPr>
              <a:t>愛因斯坦</a:t>
            </a:r>
          </a:p>
        </p:txBody>
      </p:sp>
      <p:sp>
        <p:nvSpPr>
          <p:cNvPr id="18" name="標題 1"/>
          <p:cNvSpPr txBox="1">
            <a:spLocks/>
          </p:cNvSpPr>
          <p:nvPr/>
        </p:nvSpPr>
        <p:spPr>
          <a:xfrm>
            <a:off x="6651632" y="5998453"/>
            <a:ext cx="1952816"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2800" b="1" dirty="0">
                <a:latin typeface="微軟正黑體" panose="020B0604030504040204" pitchFamily="34" charset="-120"/>
                <a:ea typeface="微軟正黑體" panose="020B0604030504040204" pitchFamily="34" charset="-120"/>
              </a:rPr>
              <a:t>畢卡索</a:t>
            </a:r>
          </a:p>
        </p:txBody>
      </p:sp>
      <p:sp>
        <p:nvSpPr>
          <p:cNvPr id="2" name="文字方塊 1">
            <a:extLst>
              <a:ext uri="{FF2B5EF4-FFF2-40B4-BE49-F238E27FC236}">
                <a16:creationId xmlns:a16="http://schemas.microsoft.com/office/drawing/2014/main" xmlns="" id="{31186DCE-FE48-4FBE-BDBB-558CCE8A517C}"/>
              </a:ext>
            </a:extLst>
          </p:cNvPr>
          <p:cNvSpPr txBox="1"/>
          <p:nvPr/>
        </p:nvSpPr>
        <p:spPr>
          <a:xfrm>
            <a:off x="7579605" y="2126255"/>
            <a:ext cx="1366091" cy="369332"/>
          </a:xfrm>
          <a:prstGeom prst="rect">
            <a:avLst/>
          </a:prstGeom>
          <a:noFill/>
        </p:spPr>
        <p:txBody>
          <a:bodyPr wrap="square" rtlCol="0">
            <a:spAutoFit/>
          </a:bodyPr>
          <a:lstStyle/>
          <a:p>
            <a:r>
              <a:rPr lang="zh-TW" altLang="en-US" dirty="0">
                <a:hlinkClick r:id="rId7"/>
              </a:rPr>
              <a:t>蕭敬騰</a:t>
            </a:r>
            <a:endParaRPr lang="zh-TW" altLang="en-US" dirty="0"/>
          </a:p>
        </p:txBody>
      </p:sp>
      <p:pic>
        <p:nvPicPr>
          <p:cNvPr id="1026" name="Picture 2" descr="âè­æ¬é¨°âçå¾çæç´¢ç»æ">
            <a:extLst>
              <a:ext uri="{FF2B5EF4-FFF2-40B4-BE49-F238E27FC236}">
                <a16:creationId xmlns:a16="http://schemas.microsoft.com/office/drawing/2014/main" xmlns="" id="{28D66BC5-1614-4FAC-8F6B-4256211F34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3763" y="211475"/>
            <a:ext cx="1508010" cy="1847312"/>
          </a:xfrm>
          <a:prstGeom prst="rect">
            <a:avLst/>
          </a:prstGeom>
          <a:noFill/>
          <a:extLst>
            <a:ext uri="{909E8E84-426E-40DD-AFC4-6F175D3DCCD1}">
              <a14:hiddenFill xmlns:a14="http://schemas.microsoft.com/office/drawing/2010/main">
                <a:solidFill>
                  <a:srgbClr val="FFFFFF"/>
                </a:solidFill>
              </a14:hiddenFill>
            </a:ext>
          </a:extLst>
        </p:spPr>
      </p:pic>
      <p:pic>
        <p:nvPicPr>
          <p:cNvPr id="4" name="圖形 3" descr="外星人臉孔">
            <a:hlinkClick r:id="rId9"/>
            <a:extLst>
              <a:ext uri="{FF2B5EF4-FFF2-40B4-BE49-F238E27FC236}">
                <a16:creationId xmlns:a16="http://schemas.microsoft.com/office/drawing/2014/main" xmlns="" id="{61EBD99E-FFA2-4FEB-8940-EED0AC8D4C7B}"/>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690048" y="2654329"/>
            <a:ext cx="914400" cy="914400"/>
          </a:xfrm>
          <a:prstGeom prst="rect">
            <a:avLst/>
          </a:prstGeom>
        </p:spPr>
      </p:pic>
    </p:spTree>
    <p:extLst>
      <p:ext uri="{BB962C8B-B14F-4D97-AF65-F5344CB8AC3E}">
        <p14:creationId xmlns:p14="http://schemas.microsoft.com/office/powerpoint/2010/main" val="395952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6" grpId="0"/>
      <p:bldP spid="17"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249681"/>
            <a:ext cx="8229600" cy="5608320"/>
          </a:xfrm>
        </p:spPr>
        <p:txBody>
          <a:bodyPr>
            <a:normAutofit/>
          </a:bodyPr>
          <a:lstStyle/>
          <a:p>
            <a:r>
              <a:rPr lang="zh-TW" altLang="en-US" dirty="0"/>
              <a:t>班級層次</a:t>
            </a:r>
            <a:endParaRPr lang="en-US" altLang="zh-TW" dirty="0">
              <a:latin typeface="標楷體" pitchFamily="65" charset="-120"/>
              <a:ea typeface="標楷體" pitchFamily="65" charset="-120"/>
            </a:endParaRPr>
          </a:p>
          <a:p>
            <a:pPr lvl="1"/>
            <a:endParaRPr lang="en-US" altLang="zh-TW" dirty="0"/>
          </a:p>
          <a:p>
            <a:pPr lvl="1"/>
            <a:endParaRPr lang="en-US" altLang="zh-TW" dirty="0"/>
          </a:p>
          <a:p>
            <a:pPr lvl="1"/>
            <a:endParaRPr lang="zh-TW" altLang="en-US" dirty="0"/>
          </a:p>
        </p:txBody>
      </p:sp>
      <p:sp>
        <p:nvSpPr>
          <p:cNvPr id="4" name="爆炸 1 3"/>
          <p:cNvSpPr/>
          <p:nvPr/>
        </p:nvSpPr>
        <p:spPr>
          <a:xfrm>
            <a:off x="5021226" y="2080807"/>
            <a:ext cx="2929270" cy="231398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t>鬆綁</a:t>
            </a:r>
          </a:p>
        </p:txBody>
      </p:sp>
      <p:sp>
        <p:nvSpPr>
          <p:cNvPr id="6" name="矩形 5">
            <a:extLst>
              <a:ext uri="{FF2B5EF4-FFF2-40B4-BE49-F238E27FC236}">
                <a16:creationId xmlns:a16="http://schemas.microsoft.com/office/drawing/2014/main" xmlns="" id="{CA0AC9DB-D0FF-4E68-A590-10801BC926B6}"/>
              </a:ext>
            </a:extLst>
          </p:cNvPr>
          <p:cNvSpPr/>
          <p:nvPr/>
        </p:nvSpPr>
        <p:spPr>
          <a:xfrm>
            <a:off x="776914" y="221366"/>
            <a:ext cx="383572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課程調整的實施</a:t>
            </a:r>
            <a:endParaRPr lang="zh-CN" altLang="en-US" sz="4000" b="1" dirty="0">
              <a:solidFill>
                <a:schemeClr val="bg1"/>
              </a:solidFill>
              <a:latin typeface="微軟正黑體"/>
              <a:ea typeface="微軟正黑體"/>
              <a:cs typeface="微軟正黑體"/>
            </a:endParaRPr>
          </a:p>
        </p:txBody>
      </p:sp>
      <p:sp>
        <p:nvSpPr>
          <p:cNvPr id="7" name="矩形 6"/>
          <p:cNvSpPr/>
          <p:nvPr/>
        </p:nvSpPr>
        <p:spPr>
          <a:xfrm>
            <a:off x="817551" y="251846"/>
            <a:ext cx="3744000"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nvGrpSpPr>
          <p:cNvPr id="9" name="群組 8"/>
          <p:cNvGrpSpPr/>
          <p:nvPr/>
        </p:nvGrpSpPr>
        <p:grpSpPr>
          <a:xfrm>
            <a:off x="1046151" y="1826851"/>
            <a:ext cx="2977209" cy="612000"/>
            <a:chOff x="0" y="127000"/>
            <a:chExt cx="1904999" cy="1143000"/>
          </a:xfrm>
        </p:grpSpPr>
        <p:sp>
          <p:nvSpPr>
            <p:cNvPr id="28" name="矩形 27"/>
            <p:cNvSpPr/>
            <p:nvPr/>
          </p:nvSpPr>
          <p:spPr>
            <a:xfrm>
              <a:off x="0" y="127000"/>
              <a:ext cx="1904999" cy="1143000"/>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矩形 28"/>
            <p:cNvSpPr/>
            <p:nvPr/>
          </p:nvSpPr>
          <p:spPr>
            <a:xfrm>
              <a:off x="0" y="127000"/>
              <a:ext cx="1904999" cy="1143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dirty="0">
                  <a:latin typeface="標楷體" pitchFamily="65" charset="-120"/>
                  <a:ea typeface="標楷體" pitchFamily="65" charset="-120"/>
                </a:rPr>
                <a:t>課程模式</a:t>
              </a:r>
              <a:r>
                <a:rPr lang="zh-TW" altLang="en-US" sz="3000" kern="1200">
                  <a:latin typeface="標楷體" pitchFamily="65" charset="-120"/>
                  <a:ea typeface="標楷體" pitchFamily="65" charset="-120"/>
                </a:rPr>
                <a:t>的選擇</a:t>
              </a:r>
              <a:endParaRPr lang="zh-TW" altLang="en-US" sz="3000" kern="1200"/>
            </a:p>
          </p:txBody>
        </p:sp>
      </p:grpSp>
      <p:grpSp>
        <p:nvGrpSpPr>
          <p:cNvPr id="10" name="群組 9"/>
          <p:cNvGrpSpPr/>
          <p:nvPr/>
        </p:nvGrpSpPr>
        <p:grpSpPr>
          <a:xfrm>
            <a:off x="1038531" y="2527891"/>
            <a:ext cx="2977209" cy="612000"/>
            <a:chOff x="2095500" y="127000"/>
            <a:chExt cx="1904999" cy="1143000"/>
          </a:xfrm>
        </p:grpSpPr>
        <p:sp>
          <p:nvSpPr>
            <p:cNvPr id="26" name="矩形 25"/>
            <p:cNvSpPr/>
            <p:nvPr/>
          </p:nvSpPr>
          <p:spPr>
            <a:xfrm>
              <a:off x="2095500" y="127000"/>
              <a:ext cx="1904999" cy="1143000"/>
            </a:xfrm>
            <a:prstGeom prst="rect">
              <a:avLst/>
            </a:prstGeom>
          </p:spPr>
          <p:style>
            <a:lnRef idx="2">
              <a:schemeClr val="lt1">
                <a:hueOff val="0"/>
                <a:satOff val="0"/>
                <a:lumOff val="0"/>
                <a:alphaOff val="0"/>
              </a:schemeClr>
            </a:lnRef>
            <a:fillRef idx="1">
              <a:schemeClr val="accent2">
                <a:hueOff val="780253"/>
                <a:satOff val="-973"/>
                <a:lumOff val="229"/>
                <a:alphaOff val="0"/>
              </a:schemeClr>
            </a:fillRef>
            <a:effectRef idx="0">
              <a:schemeClr val="accent2">
                <a:hueOff val="780253"/>
                <a:satOff val="-973"/>
                <a:lumOff val="229"/>
                <a:alphaOff val="0"/>
              </a:schemeClr>
            </a:effectRef>
            <a:fontRef idx="minor">
              <a:schemeClr val="lt1"/>
            </a:fontRef>
          </p:style>
        </p:sp>
        <p:sp>
          <p:nvSpPr>
            <p:cNvPr id="27" name="矩形 26"/>
            <p:cNvSpPr/>
            <p:nvPr/>
          </p:nvSpPr>
          <p:spPr>
            <a:xfrm>
              <a:off x="2095500" y="127000"/>
              <a:ext cx="1904999" cy="1143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a:latin typeface="標楷體" pitchFamily="65" charset="-120"/>
                  <a:ea typeface="標楷體" pitchFamily="65" charset="-120"/>
                </a:rPr>
                <a:t>教學材料</a:t>
              </a:r>
              <a:r>
                <a:rPr lang="en-US" altLang="zh-TW" sz="3000" kern="1200">
                  <a:latin typeface="標楷體" pitchFamily="65" charset="-120"/>
                  <a:ea typeface="標楷體" pitchFamily="65" charset="-120"/>
                </a:rPr>
                <a:t>/</a:t>
              </a:r>
              <a:r>
                <a:rPr lang="zh-TW" altLang="en-US" sz="3000" kern="1200">
                  <a:latin typeface="標楷體" pitchFamily="65" charset="-120"/>
                  <a:ea typeface="標楷體" pitchFamily="65" charset="-120"/>
                </a:rPr>
                <a:t>格式</a:t>
              </a:r>
              <a:endParaRPr lang="en-US" altLang="zh-TW" sz="3000" kern="1200" dirty="0">
                <a:latin typeface="標楷體" pitchFamily="65" charset="-120"/>
                <a:ea typeface="標楷體" pitchFamily="65" charset="-120"/>
              </a:endParaRPr>
            </a:p>
          </p:txBody>
        </p:sp>
      </p:grpSp>
      <p:grpSp>
        <p:nvGrpSpPr>
          <p:cNvPr id="11" name="群組 10"/>
          <p:cNvGrpSpPr/>
          <p:nvPr/>
        </p:nvGrpSpPr>
        <p:grpSpPr>
          <a:xfrm>
            <a:off x="1030911" y="3213691"/>
            <a:ext cx="2977209" cy="612000"/>
            <a:chOff x="4191000" y="127000"/>
            <a:chExt cx="1904999" cy="1143000"/>
          </a:xfrm>
        </p:grpSpPr>
        <p:sp>
          <p:nvSpPr>
            <p:cNvPr id="24" name="矩形 23"/>
            <p:cNvSpPr/>
            <p:nvPr/>
          </p:nvSpPr>
          <p:spPr>
            <a:xfrm>
              <a:off x="4191000" y="127000"/>
              <a:ext cx="1904999" cy="1143000"/>
            </a:xfrm>
            <a:prstGeom prst="rect">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25" name="矩形 24"/>
            <p:cNvSpPr/>
            <p:nvPr/>
          </p:nvSpPr>
          <p:spPr>
            <a:xfrm>
              <a:off x="4191000" y="127000"/>
              <a:ext cx="1904999" cy="1143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a:latin typeface="標楷體" pitchFamily="65" charset="-120"/>
                  <a:ea typeface="標楷體" pitchFamily="65" charset="-120"/>
                </a:rPr>
                <a:t>教學活動安排</a:t>
              </a:r>
              <a:endParaRPr lang="en-US" altLang="zh-TW" sz="3000" kern="1200" dirty="0">
                <a:latin typeface="標楷體" pitchFamily="65" charset="-120"/>
                <a:ea typeface="標楷體" pitchFamily="65" charset="-120"/>
              </a:endParaRPr>
            </a:p>
          </p:txBody>
        </p:sp>
      </p:grpSp>
      <p:grpSp>
        <p:nvGrpSpPr>
          <p:cNvPr id="12" name="群組 11"/>
          <p:cNvGrpSpPr/>
          <p:nvPr/>
        </p:nvGrpSpPr>
        <p:grpSpPr>
          <a:xfrm>
            <a:off x="1030911" y="3891871"/>
            <a:ext cx="2977209" cy="612000"/>
            <a:chOff x="0" y="1460500"/>
            <a:chExt cx="1904999" cy="1143000"/>
          </a:xfrm>
        </p:grpSpPr>
        <p:sp>
          <p:nvSpPr>
            <p:cNvPr id="22" name="矩形 21"/>
            <p:cNvSpPr/>
            <p:nvPr/>
          </p:nvSpPr>
          <p:spPr>
            <a:xfrm>
              <a:off x="0" y="1460500"/>
              <a:ext cx="1904999" cy="1143000"/>
            </a:xfrm>
            <a:prstGeom prst="rect">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23" name="矩形 22"/>
            <p:cNvSpPr/>
            <p:nvPr/>
          </p:nvSpPr>
          <p:spPr>
            <a:xfrm>
              <a:off x="0" y="1460500"/>
              <a:ext cx="1904999" cy="1143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a:latin typeface="標楷體" pitchFamily="65" charset="-120"/>
                  <a:ea typeface="標楷體" pitchFamily="65" charset="-120"/>
                </a:rPr>
                <a:t>教學環境</a:t>
              </a:r>
              <a:r>
                <a:rPr lang="en-US" altLang="zh-TW" sz="3000" kern="1200">
                  <a:latin typeface="標楷體" pitchFamily="65" charset="-120"/>
                  <a:ea typeface="標楷體" pitchFamily="65" charset="-120"/>
                </a:rPr>
                <a:t>/</a:t>
              </a:r>
              <a:r>
                <a:rPr lang="zh-TW" altLang="en-US" sz="3000" kern="1200">
                  <a:latin typeface="標楷體" pitchFamily="65" charset="-120"/>
                  <a:ea typeface="標楷體" pitchFamily="65" charset="-120"/>
                </a:rPr>
                <a:t>情境</a:t>
              </a:r>
              <a:endParaRPr lang="en-US" altLang="zh-TW" sz="3000" kern="1200" dirty="0">
                <a:latin typeface="標楷體" pitchFamily="65" charset="-120"/>
                <a:ea typeface="標楷體" pitchFamily="65" charset="-120"/>
              </a:endParaRPr>
            </a:p>
          </p:txBody>
        </p:sp>
      </p:grpSp>
      <p:grpSp>
        <p:nvGrpSpPr>
          <p:cNvPr id="13" name="群組 12"/>
          <p:cNvGrpSpPr/>
          <p:nvPr/>
        </p:nvGrpSpPr>
        <p:grpSpPr>
          <a:xfrm>
            <a:off x="1038531" y="4577671"/>
            <a:ext cx="2977209" cy="612000"/>
            <a:chOff x="2095500" y="1460500"/>
            <a:chExt cx="1904999" cy="1143000"/>
          </a:xfrm>
        </p:grpSpPr>
        <p:sp>
          <p:nvSpPr>
            <p:cNvPr id="20" name="矩形 19"/>
            <p:cNvSpPr/>
            <p:nvPr/>
          </p:nvSpPr>
          <p:spPr>
            <a:xfrm>
              <a:off x="2095500" y="1460500"/>
              <a:ext cx="1904999" cy="1143000"/>
            </a:xfrm>
            <a:prstGeom prst="rect">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sp>
          <p:nvSpPr>
            <p:cNvPr id="21" name="矩形 20"/>
            <p:cNvSpPr/>
            <p:nvPr/>
          </p:nvSpPr>
          <p:spPr>
            <a:xfrm>
              <a:off x="2095500" y="1460500"/>
              <a:ext cx="1904999" cy="1143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a:latin typeface="標楷體" pitchFamily="65" charset="-120"/>
                  <a:ea typeface="標楷體" pitchFamily="65" charset="-120"/>
                </a:rPr>
                <a:t>教學策略</a:t>
              </a:r>
              <a:endParaRPr lang="en-US" altLang="zh-TW" sz="3000" kern="1200" dirty="0">
                <a:latin typeface="標楷體" pitchFamily="65" charset="-120"/>
                <a:ea typeface="標楷體" pitchFamily="65" charset="-120"/>
              </a:endParaRPr>
            </a:p>
          </p:txBody>
        </p:sp>
      </p:grpSp>
      <p:grpSp>
        <p:nvGrpSpPr>
          <p:cNvPr id="14" name="群組 13"/>
          <p:cNvGrpSpPr/>
          <p:nvPr/>
        </p:nvGrpSpPr>
        <p:grpSpPr>
          <a:xfrm>
            <a:off x="1030911" y="5293951"/>
            <a:ext cx="2977209" cy="612000"/>
            <a:chOff x="4191000" y="1460500"/>
            <a:chExt cx="1904999" cy="1143000"/>
          </a:xfrm>
        </p:grpSpPr>
        <p:sp>
          <p:nvSpPr>
            <p:cNvPr id="18" name="矩形 17"/>
            <p:cNvSpPr/>
            <p:nvPr/>
          </p:nvSpPr>
          <p:spPr>
            <a:xfrm>
              <a:off x="4191000" y="1460500"/>
              <a:ext cx="1904999" cy="1143000"/>
            </a:xfrm>
            <a:prstGeom prst="rect">
              <a:avLst/>
            </a:prstGeom>
          </p:spPr>
          <p:style>
            <a:lnRef idx="2">
              <a:schemeClr val="lt1">
                <a:hueOff val="0"/>
                <a:satOff val="0"/>
                <a:lumOff val="0"/>
                <a:alphaOff val="0"/>
              </a:schemeClr>
            </a:lnRef>
            <a:fillRef idx="1">
              <a:schemeClr val="accent2">
                <a:hueOff val="3901266"/>
                <a:satOff val="-4866"/>
                <a:lumOff val="1144"/>
                <a:alphaOff val="0"/>
              </a:schemeClr>
            </a:fillRef>
            <a:effectRef idx="0">
              <a:schemeClr val="accent2">
                <a:hueOff val="3901266"/>
                <a:satOff val="-4866"/>
                <a:lumOff val="1144"/>
                <a:alphaOff val="0"/>
              </a:schemeClr>
            </a:effectRef>
            <a:fontRef idx="minor">
              <a:schemeClr val="lt1"/>
            </a:fontRef>
          </p:style>
        </p:sp>
        <p:sp>
          <p:nvSpPr>
            <p:cNvPr id="19" name="矩形 18"/>
            <p:cNvSpPr/>
            <p:nvPr/>
          </p:nvSpPr>
          <p:spPr>
            <a:xfrm>
              <a:off x="4191000" y="1460500"/>
              <a:ext cx="1904999" cy="1143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dirty="0">
                  <a:latin typeface="標楷體" pitchFamily="65" charset="-120"/>
                  <a:ea typeface="標楷體" pitchFamily="65" charset="-120"/>
                </a:rPr>
                <a:t>輔具</a:t>
              </a:r>
              <a:endParaRPr lang="en-US" altLang="zh-TW" sz="3000" kern="1200" dirty="0">
                <a:latin typeface="標楷體" pitchFamily="65" charset="-120"/>
                <a:ea typeface="標楷體" pitchFamily="65" charset="-120"/>
              </a:endParaRPr>
            </a:p>
          </p:txBody>
        </p:sp>
      </p:grpSp>
      <p:grpSp>
        <p:nvGrpSpPr>
          <p:cNvPr id="15" name="群組 14"/>
          <p:cNvGrpSpPr/>
          <p:nvPr/>
        </p:nvGrpSpPr>
        <p:grpSpPr>
          <a:xfrm>
            <a:off x="1023291" y="5972130"/>
            <a:ext cx="2977209" cy="612000"/>
            <a:chOff x="2095500" y="2793999"/>
            <a:chExt cx="1904999" cy="1143000"/>
          </a:xfrm>
        </p:grpSpPr>
        <p:sp>
          <p:nvSpPr>
            <p:cNvPr id="16" name="矩形 15"/>
            <p:cNvSpPr/>
            <p:nvPr/>
          </p:nvSpPr>
          <p:spPr>
            <a:xfrm>
              <a:off x="2095500" y="2793999"/>
              <a:ext cx="1904999" cy="1143000"/>
            </a:xfrm>
            <a:prstGeom prst="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7" name="矩形 16"/>
            <p:cNvSpPr/>
            <p:nvPr/>
          </p:nvSpPr>
          <p:spPr>
            <a:xfrm>
              <a:off x="2095500" y="2793999"/>
              <a:ext cx="1904999" cy="1143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dirty="0">
                  <a:latin typeface="標楷體" pitchFamily="65" charset="-120"/>
                  <a:ea typeface="標楷體" pitchFamily="65" charset="-120"/>
                </a:rPr>
                <a:t>人力協助</a:t>
              </a:r>
              <a:endParaRPr lang="zh-TW" altLang="en-US" sz="3000" kern="1200" dirty="0"/>
            </a:p>
          </p:txBody>
        </p:sp>
      </p:grpSp>
    </p:spTree>
    <p:extLst>
      <p:ext uri="{BB962C8B-B14F-4D97-AF65-F5344CB8AC3E}">
        <p14:creationId xmlns:p14="http://schemas.microsoft.com/office/powerpoint/2010/main" val="61318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83540" y="2377440"/>
            <a:ext cx="8458200" cy="3784600"/>
          </a:xfrm>
        </p:spPr>
        <p:txBody>
          <a:bodyPr>
            <a:noAutofit/>
          </a:bodyPr>
          <a:lstStyle/>
          <a:p>
            <a:pPr>
              <a:lnSpc>
                <a:spcPct val="150000"/>
              </a:lnSpc>
            </a:pPr>
            <a:r>
              <a:rPr lang="zh-TW" altLang="en-US" dirty="0"/>
              <a:t>功能與目的：</a:t>
            </a:r>
            <a:endParaRPr lang="en-US" altLang="zh-TW" dirty="0"/>
          </a:p>
          <a:p>
            <a:pPr marL="914400" lvl="1" indent="-457200">
              <a:lnSpc>
                <a:spcPct val="150000"/>
              </a:lnSpc>
              <a:buFont typeface="+mj-lt"/>
              <a:buAutoNum type="arabicPeriod"/>
            </a:pPr>
            <a:r>
              <a:rPr lang="zh-TW" altLang="en-US" sz="3200" dirty="0">
                <a:latin typeface="標楷體" pitchFamily="65" charset="-120"/>
                <a:ea typeface="標楷體" pitchFamily="65" charset="-120"/>
              </a:rPr>
              <a:t>謹供調整部定一般領域</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科目之學習重點的參考</a:t>
            </a:r>
            <a:endParaRPr lang="en-US" altLang="zh-TW" sz="3200" dirty="0">
              <a:latin typeface="標楷體" pitchFamily="65" charset="-120"/>
              <a:ea typeface="標楷體" pitchFamily="65" charset="-120"/>
            </a:endParaRPr>
          </a:p>
          <a:p>
            <a:pPr marL="914400" lvl="1" indent="-457200">
              <a:lnSpc>
                <a:spcPct val="150000"/>
              </a:lnSpc>
              <a:buFont typeface="+mj-lt"/>
              <a:buAutoNum type="arabicPeriod"/>
            </a:pPr>
            <a:r>
              <a:rPr lang="zh-TW" altLang="en-US" sz="3200" u="sng" dirty="0">
                <a:latin typeface="標楷體" pitchFamily="65" charset="-120"/>
                <a:ea typeface="標楷體" pitchFamily="65" charset="-120"/>
              </a:rPr>
              <a:t>提供個別化教育計畫與課程規劃示例</a:t>
            </a:r>
            <a:endParaRPr lang="en-US" altLang="zh-TW" sz="3200" u="sng" dirty="0">
              <a:latin typeface="標楷體" pitchFamily="65" charset="-120"/>
              <a:ea typeface="標楷體" pitchFamily="65" charset="-120"/>
            </a:endParaRPr>
          </a:p>
          <a:p>
            <a:pPr marL="914400" lvl="1" indent="-457200">
              <a:lnSpc>
                <a:spcPct val="150000"/>
              </a:lnSpc>
              <a:buFont typeface="+mj-lt"/>
              <a:buAutoNum type="arabicPeriod"/>
            </a:pPr>
            <a:r>
              <a:rPr lang="zh-TW" altLang="en-US" sz="3200" u="sng" dirty="0">
                <a:latin typeface="標楷體" pitchFamily="65" charset="-120"/>
                <a:ea typeface="標楷體" pitchFamily="65" charset="-120"/>
              </a:rPr>
              <a:t>提供課程調整教學示例</a:t>
            </a:r>
            <a:endParaRPr lang="en-US" altLang="zh-TW" sz="3200" u="sng" dirty="0">
              <a:latin typeface="標楷體" pitchFamily="65" charset="-120"/>
              <a:ea typeface="標楷體" pitchFamily="65" charset="-120"/>
            </a:endParaRPr>
          </a:p>
        </p:txBody>
      </p:sp>
      <p:sp>
        <p:nvSpPr>
          <p:cNvPr id="7" name="標題 1"/>
          <p:cNvSpPr>
            <a:spLocks noGrp="1"/>
          </p:cNvSpPr>
          <p:nvPr>
            <p:ph type="title"/>
          </p:nvPr>
        </p:nvSpPr>
        <p:spPr>
          <a:xfrm>
            <a:off x="10160" y="1017434"/>
            <a:ext cx="9133840" cy="862166"/>
          </a:xfrm>
        </p:spPr>
        <p:txBody>
          <a:bodyPr>
            <a:noAutofit/>
          </a:bodyPr>
          <a:lstStyle/>
          <a:p>
            <a:pPr algn="ctr"/>
            <a:r>
              <a:rPr lang="zh-TW" altLang="en-US" sz="3600" dirty="0">
                <a:solidFill>
                  <a:srgbClr val="FF0000"/>
                </a:solidFill>
              </a:rPr>
              <a:t>十二年國民基本教育課程綱要身心障礙學生</a:t>
            </a:r>
            <a:r>
              <a:rPr lang="en-US" altLang="zh-TW" sz="3600" dirty="0">
                <a:solidFill>
                  <a:srgbClr val="FF0000"/>
                </a:solidFill>
              </a:rPr>
              <a:t/>
            </a:r>
            <a:br>
              <a:rPr lang="en-US" altLang="zh-TW" sz="3600" dirty="0">
                <a:solidFill>
                  <a:srgbClr val="FF0000"/>
                </a:solidFill>
              </a:rPr>
            </a:br>
            <a:r>
              <a:rPr lang="zh-TW" altLang="en-US" sz="3600" dirty="0">
                <a:solidFill>
                  <a:srgbClr val="FF0000"/>
                </a:solidFill>
              </a:rPr>
              <a:t>領域課程調整應用手冊</a:t>
            </a:r>
          </a:p>
        </p:txBody>
      </p:sp>
      <p:sp>
        <p:nvSpPr>
          <p:cNvPr id="6" name="矩形 5">
            <a:extLst>
              <a:ext uri="{FF2B5EF4-FFF2-40B4-BE49-F238E27FC236}">
                <a16:creationId xmlns:a16="http://schemas.microsoft.com/office/drawing/2014/main" xmlns="" id="{CA0AC9DB-D0FF-4E68-A590-10801BC926B6}"/>
              </a:ext>
            </a:extLst>
          </p:cNvPr>
          <p:cNvSpPr/>
          <p:nvPr/>
        </p:nvSpPr>
        <p:spPr>
          <a:xfrm>
            <a:off x="776914" y="221366"/>
            <a:ext cx="383572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課程調整的實施</a:t>
            </a:r>
            <a:endParaRPr lang="zh-CN" altLang="en-US" sz="4000" b="1" dirty="0">
              <a:solidFill>
                <a:schemeClr val="bg1"/>
              </a:solidFill>
              <a:latin typeface="微軟正黑體"/>
              <a:ea typeface="微軟正黑體"/>
              <a:cs typeface="微軟正黑體"/>
            </a:endParaRPr>
          </a:p>
        </p:txBody>
      </p:sp>
      <p:sp>
        <p:nvSpPr>
          <p:cNvPr id="8" name="矩形 7"/>
          <p:cNvSpPr/>
          <p:nvPr/>
        </p:nvSpPr>
        <p:spPr>
          <a:xfrm>
            <a:off x="817551" y="251846"/>
            <a:ext cx="3744000"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531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1083533"/>
            <a:ext cx="8229600" cy="5469668"/>
          </a:xfrm>
        </p:spPr>
        <p:txBody>
          <a:bodyPr>
            <a:normAutofit lnSpcReduction="10000"/>
          </a:bodyPr>
          <a:lstStyle/>
          <a:p>
            <a:pPr marL="0" indent="0">
              <a:buNone/>
            </a:pPr>
            <a:r>
              <a:rPr lang="zh-TW" altLang="en-US" u="sng" dirty="0">
                <a:solidFill>
                  <a:schemeClr val="tx1"/>
                </a:solidFill>
              </a:rPr>
              <a:t>壹、使用說明</a:t>
            </a:r>
          </a:p>
          <a:p>
            <a:pPr marL="800100" lvl="2" indent="0">
              <a:buNone/>
            </a:pPr>
            <a:r>
              <a:rPr lang="zh-TW" altLang="en-US" sz="3200" b="1" dirty="0"/>
              <a:t>一、基本理念</a:t>
            </a:r>
          </a:p>
          <a:p>
            <a:pPr marL="800100" lvl="2" indent="0">
              <a:buNone/>
            </a:pPr>
            <a:r>
              <a:rPr lang="zh-TW" altLang="en-US" sz="3200" b="1" dirty="0"/>
              <a:t>二、適用對象：在特定領域／科目具有學習功能缺損之特殊教育學生</a:t>
            </a:r>
          </a:p>
          <a:p>
            <a:pPr marL="800100" lvl="2" indent="0">
              <a:buNone/>
            </a:pPr>
            <a:r>
              <a:rPr lang="zh-TW" altLang="en-US" sz="3200" b="1" dirty="0"/>
              <a:t>三、課程調整原則與作法</a:t>
            </a:r>
          </a:p>
          <a:p>
            <a:pPr marL="0" indent="0">
              <a:buNone/>
            </a:pPr>
            <a:r>
              <a:rPr lang="zh-TW" altLang="en-US" u="sng" dirty="0">
                <a:solidFill>
                  <a:schemeClr val="tx1"/>
                </a:solidFill>
              </a:rPr>
              <a:t>貳、領域</a:t>
            </a:r>
            <a:r>
              <a:rPr lang="en-US" altLang="zh-TW" u="sng" dirty="0">
                <a:solidFill>
                  <a:schemeClr val="tx1"/>
                </a:solidFill>
              </a:rPr>
              <a:t>/</a:t>
            </a:r>
            <a:r>
              <a:rPr lang="zh-TW" altLang="en-US" u="sng" dirty="0">
                <a:solidFill>
                  <a:schemeClr val="tx1"/>
                </a:solidFill>
              </a:rPr>
              <a:t>科目課程學習重點與調整建議</a:t>
            </a:r>
            <a:r>
              <a:rPr lang="zh-TW" altLang="en-US" dirty="0">
                <a:solidFill>
                  <a:schemeClr val="tx1"/>
                </a:solidFill>
              </a:rPr>
              <a:t>	</a:t>
            </a:r>
          </a:p>
          <a:p>
            <a:pPr marL="800100" lvl="2" indent="0">
              <a:buNone/>
            </a:pPr>
            <a:r>
              <a:rPr lang="zh-TW" altLang="en-US" sz="3200" b="1" dirty="0"/>
              <a:t>一、前言</a:t>
            </a:r>
          </a:p>
          <a:p>
            <a:pPr marL="800100" lvl="2" indent="0">
              <a:buNone/>
            </a:pPr>
            <a:r>
              <a:rPr lang="zh-TW" altLang="en-US" sz="3200" b="1" dirty="0"/>
              <a:t>二、學習重點調整建議</a:t>
            </a:r>
          </a:p>
          <a:p>
            <a:pPr marL="0" indent="0">
              <a:buNone/>
            </a:pPr>
            <a:r>
              <a:rPr lang="zh-TW" altLang="en-US" u="sng" dirty="0">
                <a:solidFill>
                  <a:schemeClr val="tx1"/>
                </a:solidFill>
              </a:rPr>
              <a:t>參、個別化教育計畫與課程結合之應用示例</a:t>
            </a:r>
          </a:p>
          <a:p>
            <a:pPr marL="0" indent="0">
              <a:buNone/>
            </a:pPr>
            <a:r>
              <a:rPr lang="zh-TW" altLang="en-US" u="sng" dirty="0">
                <a:solidFill>
                  <a:schemeClr val="tx1"/>
                </a:solidFill>
              </a:rPr>
              <a:t>肆、課程調整教學示例</a:t>
            </a:r>
          </a:p>
          <a:p>
            <a:pPr marL="0" indent="0">
              <a:buNone/>
            </a:pPr>
            <a:endParaRPr lang="zh-TW" altLang="en-US" dirty="0">
              <a:solidFill>
                <a:schemeClr val="tx1"/>
              </a:solidFill>
            </a:endParaRPr>
          </a:p>
        </p:txBody>
      </p:sp>
      <p:sp>
        <p:nvSpPr>
          <p:cNvPr id="3" name="標題 2"/>
          <p:cNvSpPr>
            <a:spLocks noGrp="1"/>
          </p:cNvSpPr>
          <p:nvPr>
            <p:ph type="title"/>
          </p:nvPr>
        </p:nvSpPr>
        <p:spPr/>
        <p:txBody>
          <a:bodyPr/>
          <a:lstStyle/>
          <a:p>
            <a:r>
              <a:rPr lang="zh-TW" altLang="en-US" sz="3200" dirty="0"/>
              <a:t>身心障礙學生領域課程調整應用手冊的架構</a:t>
            </a:r>
          </a:p>
        </p:txBody>
      </p:sp>
    </p:spTree>
    <p:extLst>
      <p:ext uri="{BB962C8B-B14F-4D97-AF65-F5344CB8AC3E}">
        <p14:creationId xmlns:p14="http://schemas.microsoft.com/office/powerpoint/2010/main" val="12578215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160" y="1017434"/>
            <a:ext cx="9133840" cy="862166"/>
          </a:xfrm>
        </p:spPr>
        <p:txBody>
          <a:bodyPr>
            <a:normAutofit/>
          </a:bodyPr>
          <a:lstStyle/>
          <a:p>
            <a:pPr algn="ctr"/>
            <a:r>
              <a:rPr lang="zh-TW" altLang="en-US" sz="3600" dirty="0">
                <a:solidFill>
                  <a:srgbClr val="FF0000"/>
                </a:solidFill>
              </a:rPr>
              <a:t>領域課程調整應用手冊</a:t>
            </a:r>
          </a:p>
        </p:txBody>
      </p:sp>
      <p:sp>
        <p:nvSpPr>
          <p:cNvPr id="3" name="內容版面配置區 2"/>
          <p:cNvSpPr>
            <a:spLocks noGrp="1"/>
          </p:cNvSpPr>
          <p:nvPr>
            <p:ph idx="1"/>
          </p:nvPr>
        </p:nvSpPr>
        <p:spPr>
          <a:xfrm>
            <a:off x="10160" y="1684660"/>
            <a:ext cx="8981440" cy="4373880"/>
          </a:xfrm>
        </p:spPr>
        <p:txBody>
          <a:bodyPr>
            <a:noAutofit/>
          </a:bodyPr>
          <a:lstStyle/>
          <a:p>
            <a:r>
              <a:rPr lang="zh-TW" altLang="en-US" dirty="0"/>
              <a:t>應用</a:t>
            </a:r>
          </a:p>
        </p:txBody>
      </p:sp>
      <p:sp>
        <p:nvSpPr>
          <p:cNvPr id="4" name="矩形 3">
            <a:extLst>
              <a:ext uri="{FF2B5EF4-FFF2-40B4-BE49-F238E27FC236}">
                <a16:creationId xmlns:a16="http://schemas.microsoft.com/office/drawing/2014/main" xmlns="" id="{CA0AC9DB-D0FF-4E68-A590-10801BC926B6}"/>
              </a:ext>
            </a:extLst>
          </p:cNvPr>
          <p:cNvSpPr/>
          <p:nvPr/>
        </p:nvSpPr>
        <p:spPr>
          <a:xfrm>
            <a:off x="776914" y="221366"/>
            <a:ext cx="383572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課程調整的實施</a:t>
            </a:r>
            <a:endParaRPr lang="zh-CN" altLang="en-US" sz="4000" b="1" dirty="0">
              <a:solidFill>
                <a:schemeClr val="bg1"/>
              </a:solidFill>
              <a:latin typeface="微軟正黑體"/>
              <a:ea typeface="微軟正黑體"/>
              <a:cs typeface="微軟正黑體"/>
            </a:endParaRPr>
          </a:p>
        </p:txBody>
      </p:sp>
      <p:sp>
        <p:nvSpPr>
          <p:cNvPr id="5" name="矩形 4"/>
          <p:cNvSpPr/>
          <p:nvPr/>
        </p:nvSpPr>
        <p:spPr>
          <a:xfrm>
            <a:off x="817551" y="251846"/>
            <a:ext cx="3744000"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nvGrpSpPr>
          <p:cNvPr id="9" name="群組 8">
            <a:extLst>
              <a:ext uri="{FF2B5EF4-FFF2-40B4-BE49-F238E27FC236}">
                <a16:creationId xmlns:a16="http://schemas.microsoft.com/office/drawing/2014/main" xmlns="" id="{CFCFA2B5-2428-4D11-A331-2F0A3F9EA8BD}"/>
              </a:ext>
            </a:extLst>
          </p:cNvPr>
          <p:cNvGrpSpPr/>
          <p:nvPr/>
        </p:nvGrpSpPr>
        <p:grpSpPr>
          <a:xfrm>
            <a:off x="776914" y="2502999"/>
            <a:ext cx="8170359" cy="720000"/>
            <a:chOff x="430362" y="215983"/>
            <a:chExt cx="8170359" cy="708007"/>
          </a:xfrm>
          <a:solidFill>
            <a:schemeClr val="bg1"/>
          </a:solidFill>
        </p:grpSpPr>
        <p:sp>
          <p:nvSpPr>
            <p:cNvPr id="10" name="矩形 9">
              <a:extLst>
                <a:ext uri="{FF2B5EF4-FFF2-40B4-BE49-F238E27FC236}">
                  <a16:creationId xmlns:a16="http://schemas.microsoft.com/office/drawing/2014/main" xmlns="" id="{52D849F2-9E35-4AC4-8F7F-7445044F740D}"/>
                </a:ext>
              </a:extLst>
            </p:cNvPr>
            <p:cNvSpPr/>
            <p:nvPr/>
          </p:nvSpPr>
          <p:spPr>
            <a:xfrm>
              <a:off x="430362" y="215983"/>
              <a:ext cx="8170359" cy="708007"/>
            </a:xfrm>
            <a:prstGeom prst="rect">
              <a:avLst/>
            </a:prstGeom>
            <a:grpFill/>
            <a:ln>
              <a:solidFill>
                <a:srgbClr val="92D05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1" name="文字方塊 10">
              <a:extLst>
                <a:ext uri="{FF2B5EF4-FFF2-40B4-BE49-F238E27FC236}">
                  <a16:creationId xmlns:a16="http://schemas.microsoft.com/office/drawing/2014/main" xmlns="" id="{3BE770B1-C502-49AC-BB89-152935FF3689}"/>
                </a:ext>
              </a:extLst>
            </p:cNvPr>
            <p:cNvSpPr txBox="1"/>
            <p:nvPr/>
          </p:nvSpPr>
          <p:spPr>
            <a:xfrm>
              <a:off x="430362" y="215983"/>
              <a:ext cx="8170359" cy="708007"/>
            </a:xfrm>
            <a:prstGeom prst="rect">
              <a:avLst/>
            </a:prstGeom>
            <a:grpFill/>
            <a:ln>
              <a:solidFill>
                <a:srgbClr val="92D050"/>
              </a:solidFill>
            </a:ln>
          </p:spPr>
          <p:style>
            <a:lnRef idx="0">
              <a:scrgbClr r="0" g="0" b="0"/>
            </a:lnRef>
            <a:fillRef idx="0">
              <a:scrgbClr r="0" g="0" b="0"/>
            </a:fillRef>
            <a:effectRef idx="0">
              <a:scrgbClr r="0" g="0" b="0"/>
            </a:effectRef>
            <a:fontRef idx="minor">
              <a:schemeClr val="lt1"/>
            </a:fontRef>
          </p:style>
          <p:txBody>
            <a:bodyPr spcFirstLastPara="0" vert="horz" wrap="square" lIns="452572" tIns="50800" rIns="50800" bIns="50800" numCol="1" spcCol="1270" anchor="ctr" anchorCtr="0">
              <a:noAutofit/>
            </a:bodyPr>
            <a:lstStyle/>
            <a:p>
              <a:pPr defTabSz="889000">
                <a:lnSpc>
                  <a:spcPct val="90000"/>
                </a:lnSpc>
                <a:spcBef>
                  <a:spcPct val="0"/>
                </a:spcBef>
                <a:spcAft>
                  <a:spcPct val="35000"/>
                </a:spcAft>
              </a:pPr>
              <a:r>
                <a:rPr lang="zh-TW" altLang="en-US" sz="2400" dirty="0">
                  <a:solidFill>
                    <a:schemeClr val="tx1"/>
                  </a:solidFill>
                  <a:latin typeface="標楷體" pitchFamily="65" charset="-120"/>
                  <a:ea typeface="標楷體" pitchFamily="65" charset="-120"/>
                </a:rPr>
                <a:t>評估學生特質與需求，決定學生在該特定領域</a:t>
              </a:r>
              <a:r>
                <a:rPr lang="en-US" altLang="zh-TW" sz="2400" dirty="0">
                  <a:solidFill>
                    <a:schemeClr val="tx1"/>
                  </a:solidFill>
                  <a:latin typeface="標楷體" pitchFamily="65" charset="-120"/>
                  <a:ea typeface="標楷體" pitchFamily="65" charset="-120"/>
                </a:rPr>
                <a:t>/</a:t>
              </a:r>
              <a:r>
                <a:rPr lang="zh-TW" altLang="en-US" sz="2400" dirty="0">
                  <a:solidFill>
                    <a:schemeClr val="tx1"/>
                  </a:solidFill>
                  <a:latin typeface="標楷體" pitchFamily="65" charset="-120"/>
                  <a:ea typeface="標楷體" pitchFamily="65" charset="-120"/>
                </a:rPr>
                <a:t>科目的調整需求</a:t>
              </a:r>
              <a:endParaRPr lang="zh-TW" altLang="en-US" sz="2400" kern="1200" dirty="0">
                <a:solidFill>
                  <a:schemeClr val="tx1"/>
                </a:solidFill>
              </a:endParaRPr>
            </a:p>
          </p:txBody>
        </p:sp>
      </p:grpSp>
      <p:grpSp>
        <p:nvGrpSpPr>
          <p:cNvPr id="12" name="群組 11">
            <a:extLst>
              <a:ext uri="{FF2B5EF4-FFF2-40B4-BE49-F238E27FC236}">
                <a16:creationId xmlns:a16="http://schemas.microsoft.com/office/drawing/2014/main" xmlns="" id="{415C34AC-03A8-421D-8776-F34B365233FE}"/>
              </a:ext>
            </a:extLst>
          </p:cNvPr>
          <p:cNvGrpSpPr/>
          <p:nvPr/>
        </p:nvGrpSpPr>
        <p:grpSpPr>
          <a:xfrm>
            <a:off x="776913" y="3571339"/>
            <a:ext cx="8170359" cy="1080000"/>
            <a:chOff x="838928" y="1070963"/>
            <a:chExt cx="7761792" cy="708007"/>
          </a:xfrm>
          <a:solidFill>
            <a:schemeClr val="bg1"/>
          </a:solidFill>
        </p:grpSpPr>
        <p:sp>
          <p:nvSpPr>
            <p:cNvPr id="13" name="矩形 12">
              <a:extLst>
                <a:ext uri="{FF2B5EF4-FFF2-40B4-BE49-F238E27FC236}">
                  <a16:creationId xmlns:a16="http://schemas.microsoft.com/office/drawing/2014/main" xmlns="" id="{A2E3BB3E-AE08-4DA3-A86F-ACDBEF66AC92}"/>
                </a:ext>
              </a:extLst>
            </p:cNvPr>
            <p:cNvSpPr/>
            <p:nvPr/>
          </p:nvSpPr>
          <p:spPr>
            <a:xfrm>
              <a:off x="838928" y="1070963"/>
              <a:ext cx="7761792" cy="708007"/>
            </a:xfrm>
            <a:prstGeom prst="rect">
              <a:avLst/>
            </a:prstGeom>
            <a:grpFill/>
            <a:ln>
              <a:solidFill>
                <a:srgbClr val="5ECCF3"/>
              </a:solidFill>
            </a:ln>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4" name="文字方塊 13">
              <a:extLst>
                <a:ext uri="{FF2B5EF4-FFF2-40B4-BE49-F238E27FC236}">
                  <a16:creationId xmlns:a16="http://schemas.microsoft.com/office/drawing/2014/main" xmlns="" id="{73CCC0CC-9758-4776-933C-9140913A5FF9}"/>
                </a:ext>
              </a:extLst>
            </p:cNvPr>
            <p:cNvSpPr txBox="1"/>
            <p:nvPr/>
          </p:nvSpPr>
          <p:spPr>
            <a:xfrm>
              <a:off x="838928" y="1070963"/>
              <a:ext cx="7761792" cy="708007"/>
            </a:xfrm>
            <a:prstGeom prst="rect">
              <a:avLst/>
            </a:prstGeom>
            <a:grpFill/>
            <a:ln>
              <a:solidFill>
                <a:srgbClr val="5ECCF3"/>
              </a:solidFill>
            </a:ln>
          </p:spPr>
          <p:style>
            <a:lnRef idx="0">
              <a:scrgbClr r="0" g="0" b="0"/>
            </a:lnRef>
            <a:fillRef idx="0">
              <a:scrgbClr r="0" g="0" b="0"/>
            </a:fillRef>
            <a:effectRef idx="0">
              <a:scrgbClr r="0" g="0" b="0"/>
            </a:effectRef>
            <a:fontRef idx="minor">
              <a:schemeClr val="lt1"/>
            </a:fontRef>
          </p:style>
          <p:txBody>
            <a:bodyPr spcFirstLastPara="0" vert="horz" wrap="square" lIns="452572" tIns="50800" rIns="50800" bIns="50800" numCol="1" spcCol="1270" anchor="ctr" anchorCtr="0">
              <a:noAutofit/>
            </a:bodyPr>
            <a:lstStyle/>
            <a:p>
              <a:pPr lvl="1" indent="-457200"/>
              <a:r>
                <a:rPr lang="zh-TW" altLang="en-US" sz="2400" dirty="0">
                  <a:solidFill>
                    <a:schemeClr val="tx1"/>
                  </a:solidFill>
                  <a:latin typeface="標楷體" pitchFamily="65" charset="-120"/>
                  <a:ea typeface="標楷體" pitchFamily="65" charset="-120"/>
                </a:rPr>
                <a:t>課程調整規劃</a:t>
              </a:r>
              <a:endParaRPr lang="en-US" altLang="zh-TW" sz="2400" dirty="0">
                <a:solidFill>
                  <a:schemeClr val="tx1"/>
                </a:solidFill>
                <a:latin typeface="標楷體" pitchFamily="65" charset="-120"/>
                <a:ea typeface="標楷體" pitchFamily="65" charset="-120"/>
              </a:endParaRPr>
            </a:p>
            <a:p>
              <a:pPr marL="457200" lvl="2" indent="-457200">
                <a:buFont typeface="Wingdings" pitchFamily="2" charset="2"/>
                <a:buChar char="Ø"/>
              </a:pPr>
              <a:r>
                <a:rPr lang="zh-TW" altLang="en-US" sz="2200" dirty="0">
                  <a:solidFill>
                    <a:schemeClr val="tx1"/>
                  </a:solidFill>
                  <a:latin typeface="標楷體" pitchFamily="65" charset="-120"/>
                  <a:ea typeface="標楷體" pitchFamily="65" charset="-120"/>
                </a:rPr>
                <a:t>針對學習內容、歷程、環境與評量進行調整，學習內容調整（學習重點調整）放最後</a:t>
              </a:r>
              <a:endParaRPr lang="zh-TW" altLang="zh-TW" sz="2200" kern="1200" dirty="0">
                <a:solidFill>
                  <a:schemeClr val="tx1"/>
                </a:solidFill>
                <a:latin typeface="Times New Roman" panose="02020603050405020304" pitchFamily="18" charset="0"/>
              </a:endParaRPr>
            </a:p>
          </p:txBody>
        </p:sp>
      </p:grpSp>
      <p:grpSp>
        <p:nvGrpSpPr>
          <p:cNvPr id="15" name="群組 14">
            <a:extLst>
              <a:ext uri="{FF2B5EF4-FFF2-40B4-BE49-F238E27FC236}">
                <a16:creationId xmlns:a16="http://schemas.microsoft.com/office/drawing/2014/main" xmlns="" id="{7CA59E80-4005-4895-8A43-8D31D6B3F77B}"/>
              </a:ext>
            </a:extLst>
          </p:cNvPr>
          <p:cNvGrpSpPr/>
          <p:nvPr/>
        </p:nvGrpSpPr>
        <p:grpSpPr>
          <a:xfrm>
            <a:off x="776913" y="5005440"/>
            <a:ext cx="8170359" cy="720000"/>
            <a:chOff x="838928" y="1925944"/>
            <a:chExt cx="7761792" cy="708007"/>
          </a:xfrm>
          <a:solidFill>
            <a:schemeClr val="bg1"/>
          </a:solidFill>
        </p:grpSpPr>
        <p:sp>
          <p:nvSpPr>
            <p:cNvPr id="16" name="矩形 15">
              <a:extLst>
                <a:ext uri="{FF2B5EF4-FFF2-40B4-BE49-F238E27FC236}">
                  <a16:creationId xmlns:a16="http://schemas.microsoft.com/office/drawing/2014/main" xmlns="" id="{B41E3755-1367-4C05-990C-5A5539B2D3D4}"/>
                </a:ext>
              </a:extLst>
            </p:cNvPr>
            <p:cNvSpPr/>
            <p:nvPr/>
          </p:nvSpPr>
          <p:spPr>
            <a:xfrm>
              <a:off x="964325" y="1925944"/>
              <a:ext cx="7636395" cy="708007"/>
            </a:xfrm>
            <a:prstGeom prst="rect">
              <a:avLst/>
            </a:prstGeom>
            <a:grpFill/>
            <a:ln>
              <a:solidFill>
                <a:srgbClr val="FF7C80"/>
              </a:solidFill>
            </a:ln>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17" name="文字方塊 16">
              <a:extLst>
                <a:ext uri="{FF2B5EF4-FFF2-40B4-BE49-F238E27FC236}">
                  <a16:creationId xmlns:a16="http://schemas.microsoft.com/office/drawing/2014/main" xmlns="" id="{752536A0-112E-4C63-8042-96536C14876B}"/>
                </a:ext>
              </a:extLst>
            </p:cNvPr>
            <p:cNvSpPr txBox="1"/>
            <p:nvPr/>
          </p:nvSpPr>
          <p:spPr>
            <a:xfrm>
              <a:off x="838928" y="1925944"/>
              <a:ext cx="7761792" cy="708007"/>
            </a:xfrm>
            <a:prstGeom prst="rect">
              <a:avLst/>
            </a:prstGeom>
            <a:grpFill/>
            <a:ln>
              <a:solidFill>
                <a:srgbClr val="FF7C80"/>
              </a:solidFill>
            </a:ln>
          </p:spPr>
          <p:style>
            <a:lnRef idx="0">
              <a:scrgbClr r="0" g="0" b="0"/>
            </a:lnRef>
            <a:fillRef idx="0">
              <a:scrgbClr r="0" g="0" b="0"/>
            </a:fillRef>
            <a:effectRef idx="0">
              <a:scrgbClr r="0" g="0" b="0"/>
            </a:effectRef>
            <a:fontRef idx="minor">
              <a:schemeClr val="lt1"/>
            </a:fontRef>
          </p:style>
          <p:txBody>
            <a:bodyPr spcFirstLastPara="0" vert="horz" wrap="square" lIns="452572" tIns="50800" rIns="50800" bIns="50800" numCol="1" spcCol="1270" anchor="ctr" anchorCtr="0">
              <a:noAutofit/>
            </a:bodyPr>
            <a:lstStyle/>
            <a:p>
              <a:pPr defTabSz="889000">
                <a:lnSpc>
                  <a:spcPct val="90000"/>
                </a:lnSpc>
                <a:spcBef>
                  <a:spcPct val="0"/>
                </a:spcBef>
                <a:spcAft>
                  <a:spcPct val="35000"/>
                </a:spcAft>
              </a:pPr>
              <a:r>
                <a:rPr lang="zh-TW" altLang="en-US" sz="2400" dirty="0">
                  <a:solidFill>
                    <a:schemeClr val="tx1"/>
                  </a:solidFill>
                  <a:latin typeface="標楷體" pitchFamily="65" charset="-120"/>
                  <a:ea typeface="標楷體" pitchFamily="65" charset="-120"/>
                </a:rPr>
                <a:t>學生需求與學習重點調整建議不符時，宜根據學生之能力與需求，自行調整</a:t>
              </a:r>
              <a:endParaRPr lang="zh-TW" altLang="zh-TW" sz="2400" kern="1200" dirty="0">
                <a:solidFill>
                  <a:schemeClr val="tx1"/>
                </a:solidFill>
                <a:latin typeface="Times New Roman" panose="02020603050405020304" pitchFamily="18" charset="0"/>
                <a:ea typeface="標楷體" panose="03000509000000000000" pitchFamily="65" charset="-120"/>
              </a:endParaRPr>
            </a:p>
          </p:txBody>
        </p:sp>
      </p:grpSp>
      <p:grpSp>
        <p:nvGrpSpPr>
          <p:cNvPr id="18" name="群組 17">
            <a:extLst>
              <a:ext uri="{FF2B5EF4-FFF2-40B4-BE49-F238E27FC236}">
                <a16:creationId xmlns:a16="http://schemas.microsoft.com/office/drawing/2014/main" xmlns="" id="{98B590B9-DC6F-41F4-91C4-373B9DDC4688}"/>
              </a:ext>
            </a:extLst>
          </p:cNvPr>
          <p:cNvGrpSpPr/>
          <p:nvPr/>
        </p:nvGrpSpPr>
        <p:grpSpPr>
          <a:xfrm>
            <a:off x="776913" y="6058540"/>
            <a:ext cx="8170359" cy="720000"/>
            <a:chOff x="838928" y="2780924"/>
            <a:chExt cx="7761792" cy="708007"/>
          </a:xfrm>
          <a:solidFill>
            <a:schemeClr val="bg1"/>
          </a:solidFill>
        </p:grpSpPr>
        <p:sp>
          <p:nvSpPr>
            <p:cNvPr id="19" name="矩形 18">
              <a:extLst>
                <a:ext uri="{FF2B5EF4-FFF2-40B4-BE49-F238E27FC236}">
                  <a16:creationId xmlns:a16="http://schemas.microsoft.com/office/drawing/2014/main" xmlns="" id="{9AA38969-6A95-48C2-8DE2-A443928F0FC6}"/>
                </a:ext>
              </a:extLst>
            </p:cNvPr>
            <p:cNvSpPr/>
            <p:nvPr/>
          </p:nvSpPr>
          <p:spPr>
            <a:xfrm>
              <a:off x="838928" y="2780924"/>
              <a:ext cx="7761792" cy="708007"/>
            </a:xfrm>
            <a:prstGeom prst="rect">
              <a:avLst/>
            </a:prstGeom>
            <a:grpFill/>
            <a:ln>
              <a:solidFill>
                <a:schemeClr val="accent6">
                  <a:lumMod val="75000"/>
                </a:schemeClr>
              </a:solidFill>
            </a:ln>
          </p:spPr>
          <p:style>
            <a:lnRef idx="2">
              <a:schemeClr val="lt1">
                <a:hueOff val="0"/>
                <a:satOff val="0"/>
                <a:lumOff val="0"/>
                <a:alphaOff val="0"/>
              </a:schemeClr>
            </a:lnRef>
            <a:fillRef idx="1">
              <a:schemeClr val="accent2">
                <a:hueOff val="-10800000"/>
                <a:satOff val="-37502"/>
                <a:lumOff val="45001"/>
                <a:alphaOff val="0"/>
              </a:schemeClr>
            </a:fillRef>
            <a:effectRef idx="0">
              <a:schemeClr val="accent2">
                <a:hueOff val="-10800000"/>
                <a:satOff val="-37502"/>
                <a:lumOff val="45001"/>
                <a:alphaOff val="0"/>
              </a:schemeClr>
            </a:effectRef>
            <a:fontRef idx="minor">
              <a:schemeClr val="lt1"/>
            </a:fontRef>
          </p:style>
        </p:sp>
        <p:sp>
          <p:nvSpPr>
            <p:cNvPr id="20" name="文字方塊 19">
              <a:extLst>
                <a:ext uri="{FF2B5EF4-FFF2-40B4-BE49-F238E27FC236}">
                  <a16:creationId xmlns:a16="http://schemas.microsoft.com/office/drawing/2014/main" xmlns="" id="{90BD91BD-085C-41BB-93C3-AD4DBD532171}"/>
                </a:ext>
              </a:extLst>
            </p:cNvPr>
            <p:cNvSpPr txBox="1"/>
            <p:nvPr/>
          </p:nvSpPr>
          <p:spPr>
            <a:xfrm>
              <a:off x="838928" y="2780924"/>
              <a:ext cx="7761792" cy="708007"/>
            </a:xfrm>
            <a:prstGeom prst="rect">
              <a:avLst/>
            </a:prstGeom>
            <a:grp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452572" tIns="50800" rIns="50800" bIns="50800" numCol="1" spcCol="1270" anchor="ctr" anchorCtr="0">
              <a:noAutofit/>
            </a:bodyPr>
            <a:lstStyle/>
            <a:p>
              <a:pPr defTabSz="889000">
                <a:lnSpc>
                  <a:spcPct val="90000"/>
                </a:lnSpc>
                <a:spcBef>
                  <a:spcPct val="0"/>
                </a:spcBef>
                <a:spcAft>
                  <a:spcPct val="35000"/>
                </a:spcAft>
              </a:pPr>
              <a:r>
                <a:rPr lang="zh-TW" altLang="en-US" sz="2400" dirty="0">
                  <a:solidFill>
                    <a:schemeClr val="tx1"/>
                  </a:solidFill>
                  <a:latin typeface="標楷體" pitchFamily="65" charset="-120"/>
                  <a:ea typeface="標楷體" pitchFamily="65" charset="-120"/>
                </a:rPr>
                <a:t>調整後之學習表現和學習內容，需再轉化成學習目標</a:t>
              </a:r>
              <a:endParaRPr lang="zh-TW" altLang="zh-TW" sz="2400" kern="1200" dirty="0">
                <a:solidFill>
                  <a:schemeClr val="tx1"/>
                </a:solidFill>
                <a:latin typeface="Times New Roman" panose="02020603050405020304" pitchFamily="18" charset="0"/>
                <a:ea typeface="標楷體" panose="03000509000000000000" pitchFamily="65" charset="-120"/>
              </a:endParaRPr>
            </a:p>
          </p:txBody>
        </p:sp>
      </p:grpSp>
      <p:grpSp>
        <p:nvGrpSpPr>
          <p:cNvPr id="24" name="群組 23">
            <a:extLst>
              <a:ext uri="{FF2B5EF4-FFF2-40B4-BE49-F238E27FC236}">
                <a16:creationId xmlns:a16="http://schemas.microsoft.com/office/drawing/2014/main" xmlns="" id="{A5F86235-3738-4C7A-B182-87037C4B1255}"/>
              </a:ext>
            </a:extLst>
          </p:cNvPr>
          <p:cNvGrpSpPr/>
          <p:nvPr/>
        </p:nvGrpSpPr>
        <p:grpSpPr>
          <a:xfrm>
            <a:off x="393119" y="2243919"/>
            <a:ext cx="720000" cy="720000"/>
            <a:chOff x="-3708920" y="3429000"/>
            <a:chExt cx="720000" cy="720000"/>
          </a:xfrm>
        </p:grpSpPr>
        <p:sp>
          <p:nvSpPr>
            <p:cNvPr id="25" name="橢圓 24">
              <a:extLst>
                <a:ext uri="{FF2B5EF4-FFF2-40B4-BE49-F238E27FC236}">
                  <a16:creationId xmlns:a16="http://schemas.microsoft.com/office/drawing/2014/main" xmlns="" id="{2650E1B2-7358-48AF-86F0-2AA10302D6BE}"/>
                </a:ext>
              </a:extLst>
            </p:cNvPr>
            <p:cNvSpPr/>
            <p:nvPr/>
          </p:nvSpPr>
          <p:spPr bwMode="auto">
            <a:xfrm>
              <a:off x="-3708920" y="3429000"/>
              <a:ext cx="720000" cy="720000"/>
            </a:xfrm>
            <a:prstGeom prst="ellipse">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26" name="Freeform 45">
              <a:extLst>
                <a:ext uri="{FF2B5EF4-FFF2-40B4-BE49-F238E27FC236}">
                  <a16:creationId xmlns:a16="http://schemas.microsoft.com/office/drawing/2014/main" xmlns="" id="{9F66C262-94ED-4680-BE38-ACD314AA7B62}"/>
                </a:ext>
              </a:extLst>
            </p:cNvPr>
            <p:cNvSpPr>
              <a:spLocks noEditPoints="1"/>
            </p:cNvSpPr>
            <p:nvPr/>
          </p:nvSpPr>
          <p:spPr bwMode="auto">
            <a:xfrm>
              <a:off x="-3708920" y="3429000"/>
              <a:ext cx="720000" cy="72000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92D050"/>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27" name="群組 26">
            <a:extLst>
              <a:ext uri="{FF2B5EF4-FFF2-40B4-BE49-F238E27FC236}">
                <a16:creationId xmlns:a16="http://schemas.microsoft.com/office/drawing/2014/main" xmlns="" id="{B1BBAFFB-7E15-4668-A1DA-63A11F06F364}"/>
              </a:ext>
            </a:extLst>
          </p:cNvPr>
          <p:cNvGrpSpPr/>
          <p:nvPr/>
        </p:nvGrpSpPr>
        <p:grpSpPr>
          <a:xfrm>
            <a:off x="416914" y="3287219"/>
            <a:ext cx="720000" cy="720000"/>
            <a:chOff x="-3708920" y="3429000"/>
            <a:chExt cx="720000" cy="720000"/>
          </a:xfrm>
        </p:grpSpPr>
        <p:sp>
          <p:nvSpPr>
            <p:cNvPr id="28" name="橢圓 27">
              <a:extLst>
                <a:ext uri="{FF2B5EF4-FFF2-40B4-BE49-F238E27FC236}">
                  <a16:creationId xmlns:a16="http://schemas.microsoft.com/office/drawing/2014/main" xmlns="" id="{8BA45A44-D7CB-410E-9521-B3241FFCE6B2}"/>
                </a:ext>
              </a:extLst>
            </p:cNvPr>
            <p:cNvSpPr/>
            <p:nvPr/>
          </p:nvSpPr>
          <p:spPr bwMode="auto">
            <a:xfrm>
              <a:off x="-3708920" y="3429000"/>
              <a:ext cx="720000" cy="720000"/>
            </a:xfrm>
            <a:prstGeom prst="ellipse">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29" name="Freeform 45">
              <a:extLst>
                <a:ext uri="{FF2B5EF4-FFF2-40B4-BE49-F238E27FC236}">
                  <a16:creationId xmlns:a16="http://schemas.microsoft.com/office/drawing/2014/main" xmlns="" id="{39C3A63E-97C4-48CF-8340-84CD5BB996EC}"/>
                </a:ext>
              </a:extLst>
            </p:cNvPr>
            <p:cNvSpPr>
              <a:spLocks noEditPoints="1"/>
            </p:cNvSpPr>
            <p:nvPr/>
          </p:nvSpPr>
          <p:spPr bwMode="auto">
            <a:xfrm>
              <a:off x="-3708920" y="3429000"/>
              <a:ext cx="720000" cy="72000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5ECCF3"/>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30" name="群組 29">
            <a:extLst>
              <a:ext uri="{FF2B5EF4-FFF2-40B4-BE49-F238E27FC236}">
                <a16:creationId xmlns:a16="http://schemas.microsoft.com/office/drawing/2014/main" xmlns="" id="{9BDDA66E-E034-4C09-9136-9D84CE3D9E7A}"/>
              </a:ext>
            </a:extLst>
          </p:cNvPr>
          <p:cNvGrpSpPr/>
          <p:nvPr/>
        </p:nvGrpSpPr>
        <p:grpSpPr>
          <a:xfrm>
            <a:off x="393119" y="4716613"/>
            <a:ext cx="720000" cy="720000"/>
            <a:chOff x="-3708920" y="3429000"/>
            <a:chExt cx="720000" cy="720000"/>
          </a:xfrm>
        </p:grpSpPr>
        <p:sp>
          <p:nvSpPr>
            <p:cNvPr id="31" name="橢圓 30">
              <a:extLst>
                <a:ext uri="{FF2B5EF4-FFF2-40B4-BE49-F238E27FC236}">
                  <a16:creationId xmlns:a16="http://schemas.microsoft.com/office/drawing/2014/main" xmlns="" id="{E7BE1885-C4CB-4E92-A204-8446CA1E31C6}"/>
                </a:ext>
              </a:extLst>
            </p:cNvPr>
            <p:cNvSpPr/>
            <p:nvPr/>
          </p:nvSpPr>
          <p:spPr bwMode="auto">
            <a:xfrm>
              <a:off x="-3708920" y="3429000"/>
              <a:ext cx="720000" cy="720000"/>
            </a:xfrm>
            <a:prstGeom prst="ellipse">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32" name="Freeform 45">
              <a:extLst>
                <a:ext uri="{FF2B5EF4-FFF2-40B4-BE49-F238E27FC236}">
                  <a16:creationId xmlns:a16="http://schemas.microsoft.com/office/drawing/2014/main" xmlns="" id="{41E355DF-C607-4D53-B163-E0F609982136}"/>
                </a:ext>
              </a:extLst>
            </p:cNvPr>
            <p:cNvSpPr>
              <a:spLocks noEditPoints="1"/>
            </p:cNvSpPr>
            <p:nvPr/>
          </p:nvSpPr>
          <p:spPr bwMode="auto">
            <a:xfrm>
              <a:off x="-3708920" y="3429000"/>
              <a:ext cx="720000" cy="72000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7C80"/>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33" name="群組 32">
            <a:extLst>
              <a:ext uri="{FF2B5EF4-FFF2-40B4-BE49-F238E27FC236}">
                <a16:creationId xmlns:a16="http://schemas.microsoft.com/office/drawing/2014/main" xmlns="" id="{5FA3287E-D4DA-400A-B024-52F6DEA49872}"/>
              </a:ext>
            </a:extLst>
          </p:cNvPr>
          <p:cNvGrpSpPr/>
          <p:nvPr/>
        </p:nvGrpSpPr>
        <p:grpSpPr>
          <a:xfrm>
            <a:off x="393119" y="5809309"/>
            <a:ext cx="720000" cy="720000"/>
            <a:chOff x="-3708920" y="3429000"/>
            <a:chExt cx="720000" cy="720000"/>
          </a:xfrm>
        </p:grpSpPr>
        <p:sp>
          <p:nvSpPr>
            <p:cNvPr id="34" name="橢圓 33">
              <a:extLst>
                <a:ext uri="{FF2B5EF4-FFF2-40B4-BE49-F238E27FC236}">
                  <a16:creationId xmlns:a16="http://schemas.microsoft.com/office/drawing/2014/main" xmlns="" id="{4C1F2E89-939A-4F56-BCF6-E965161F44C6}"/>
                </a:ext>
              </a:extLst>
            </p:cNvPr>
            <p:cNvSpPr/>
            <p:nvPr/>
          </p:nvSpPr>
          <p:spPr bwMode="auto">
            <a:xfrm>
              <a:off x="-3708920" y="3429000"/>
              <a:ext cx="720000" cy="720000"/>
            </a:xfrm>
            <a:prstGeom prst="ellipse">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lstStyle/>
            <a:p>
              <a:pPr algn="ctr"/>
              <a:endParaRPr lang="zh-TW" altLang="en-US"/>
            </a:p>
          </p:txBody>
        </p:sp>
        <p:sp>
          <p:nvSpPr>
            <p:cNvPr id="35" name="Freeform 45">
              <a:extLst>
                <a:ext uri="{FF2B5EF4-FFF2-40B4-BE49-F238E27FC236}">
                  <a16:creationId xmlns:a16="http://schemas.microsoft.com/office/drawing/2014/main" xmlns="" id="{EA2C510D-54B1-43F8-BDDD-D56A6F8EA443}"/>
                </a:ext>
              </a:extLst>
            </p:cNvPr>
            <p:cNvSpPr>
              <a:spLocks noEditPoints="1"/>
            </p:cNvSpPr>
            <p:nvPr/>
          </p:nvSpPr>
          <p:spPr bwMode="auto">
            <a:xfrm>
              <a:off x="-3708920" y="3429000"/>
              <a:ext cx="720000" cy="72000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6">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spTree>
    <p:extLst>
      <p:ext uri="{BB962C8B-B14F-4D97-AF65-F5344CB8AC3E}">
        <p14:creationId xmlns:p14="http://schemas.microsoft.com/office/powerpoint/2010/main" val="38531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xmlns="" id="{ADABF54F-D96A-4981-8BDE-1152DFF36620}"/>
              </a:ext>
            </a:extLst>
          </p:cNvPr>
          <p:cNvGraphicFramePr/>
          <p:nvPr>
            <p:extLst>
              <p:ext uri="{D42A27DB-BD31-4B8C-83A1-F6EECF244321}">
                <p14:modId xmlns:p14="http://schemas.microsoft.com/office/powerpoint/2010/main" val="2908820646"/>
              </p:ext>
            </p:extLst>
          </p:nvPr>
        </p:nvGraphicFramePr>
        <p:xfrm>
          <a:off x="0" y="294640"/>
          <a:ext cx="9144000" cy="6360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a:extLst>
              <a:ext uri="{FF2B5EF4-FFF2-40B4-BE49-F238E27FC236}">
                <a16:creationId xmlns:a16="http://schemas.microsoft.com/office/drawing/2014/main" xmlns="" id="{8BDC0312-CF32-4418-8C52-F2F10BB94683}"/>
              </a:ext>
            </a:extLst>
          </p:cNvPr>
          <p:cNvSpPr>
            <a:spLocks noGrp="1"/>
          </p:cNvSpPr>
          <p:nvPr>
            <p:ph type="title"/>
          </p:nvPr>
        </p:nvSpPr>
        <p:spPr>
          <a:xfrm>
            <a:off x="2590800" y="2775114"/>
            <a:ext cx="4053839" cy="862166"/>
          </a:xfrm>
        </p:spPr>
        <p:txBody>
          <a:bodyPr/>
          <a:lstStyle/>
          <a:p>
            <a:pPr algn="ctr"/>
            <a:r>
              <a:rPr lang="zh-TW" altLang="en-US" sz="3200" dirty="0"/>
              <a:t>學生在特定領域</a:t>
            </a:r>
            <a:r>
              <a:rPr lang="en-US" altLang="zh-TW" sz="3200" dirty="0"/>
              <a:t>/</a:t>
            </a:r>
            <a:br>
              <a:rPr lang="en-US" altLang="zh-TW" sz="3200" dirty="0"/>
            </a:br>
            <a:r>
              <a:rPr lang="zh-TW" altLang="en-US" sz="3200" dirty="0"/>
              <a:t>科目學習功能缺損</a:t>
            </a:r>
            <a:r>
              <a:rPr lang="en-US" altLang="zh-TW" sz="3200" dirty="0"/>
              <a:t/>
            </a:r>
            <a:br>
              <a:rPr lang="en-US" altLang="zh-TW" sz="3200" dirty="0"/>
            </a:br>
            <a:r>
              <a:rPr lang="zh-TW" altLang="en-US" sz="3200" dirty="0"/>
              <a:t>課程調整舉例</a:t>
            </a:r>
          </a:p>
        </p:txBody>
      </p:sp>
    </p:spTree>
    <p:extLst>
      <p:ext uri="{BB962C8B-B14F-4D97-AF65-F5344CB8AC3E}">
        <p14:creationId xmlns:p14="http://schemas.microsoft.com/office/powerpoint/2010/main" val="975870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590547" y="142240"/>
            <a:ext cx="8553453" cy="862166"/>
          </a:xfrm>
        </p:spPr>
        <p:txBody>
          <a:bodyPr/>
          <a:lstStyle/>
          <a:p>
            <a:pPr algn="ctr"/>
            <a:r>
              <a:rPr lang="zh-TW" altLang="en-US" sz="3800" dirty="0"/>
              <a:t>學生在</a:t>
            </a:r>
            <a:r>
              <a:rPr lang="zh-TW" altLang="en-US" sz="3800" dirty="0">
                <a:solidFill>
                  <a:srgbClr val="FFC000"/>
                </a:solidFill>
              </a:rPr>
              <a:t>國語文</a:t>
            </a:r>
            <a:r>
              <a:rPr lang="zh-TW" altLang="en-US" sz="3800" dirty="0"/>
              <a:t>學習功能缺損</a:t>
            </a:r>
            <a:r>
              <a:rPr lang="en-US" altLang="zh-TW" sz="2800" dirty="0"/>
              <a:t>(</a:t>
            </a:r>
            <a:r>
              <a:rPr lang="zh-TW" altLang="en-US" sz="2800" dirty="0"/>
              <a:t>學習表現調整</a:t>
            </a:r>
            <a:r>
              <a:rPr lang="en-US" altLang="zh-TW" sz="2800" dirty="0"/>
              <a:t>)</a:t>
            </a:r>
            <a:endParaRPr lang="zh-TW" altLang="en-US" dirty="0"/>
          </a:p>
        </p:txBody>
      </p:sp>
      <p:sp>
        <p:nvSpPr>
          <p:cNvPr id="9" name="文字方塊 8"/>
          <p:cNvSpPr txBox="1"/>
          <p:nvPr/>
        </p:nvSpPr>
        <p:spPr>
          <a:xfrm>
            <a:off x="1906812" y="805219"/>
            <a:ext cx="7135588" cy="830997"/>
          </a:xfrm>
          <a:prstGeom prst="rect">
            <a:avLst/>
          </a:prstGeom>
          <a:solidFill>
            <a:srgbClr val="FFFF66"/>
          </a:solidFill>
          <a:ln>
            <a:noFill/>
          </a:ln>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學習表現</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內容調整建議編碼原則採以對應原學習表現編碼，惟使用</a:t>
            </a:r>
            <a:r>
              <a:rPr lang="zh-TW" altLang="en-US" sz="2400" dirty="0">
                <a:solidFill>
                  <a:srgbClr val="FF0000"/>
                </a:solidFill>
                <a:latin typeface="微軟正黑體" panose="020B0604030504040204" pitchFamily="34" charset="-120"/>
                <a:ea typeface="微軟正黑體" panose="020B0604030504040204" pitchFamily="34" charset="-120"/>
              </a:rPr>
              <a:t>分解的調整方式</a:t>
            </a:r>
            <a:r>
              <a:rPr lang="zh-TW" altLang="en-US" sz="2400" dirty="0">
                <a:latin typeface="微軟正黑體" panose="020B0604030504040204" pitchFamily="34" charset="-120"/>
                <a:ea typeface="微軟正黑體" panose="020B0604030504040204" pitchFamily="34" charset="-120"/>
              </a:rPr>
              <a:t>時，</a:t>
            </a:r>
            <a:r>
              <a:rPr lang="zh-TW" altLang="en-US" sz="2400" dirty="0">
                <a:solidFill>
                  <a:srgbClr val="FF0000"/>
                </a:solidFill>
                <a:latin typeface="微軟正黑體" panose="020B0604030504040204" pitchFamily="34" charset="-120"/>
                <a:ea typeface="微軟正黑體" panose="020B0604030504040204" pitchFamily="34" charset="-120"/>
              </a:rPr>
              <a:t>增加第四碼</a:t>
            </a:r>
            <a:r>
              <a:rPr lang="zh-TW" altLang="en-US" sz="2400" dirty="0">
                <a:latin typeface="微軟正黑體" panose="020B0604030504040204" pitchFamily="34" charset="-120"/>
                <a:ea typeface="微軟正黑體" panose="020B0604030504040204" pitchFamily="34" charset="-120"/>
              </a:rPr>
              <a:t>。</a:t>
            </a:r>
          </a:p>
        </p:txBody>
      </p:sp>
      <p:pic>
        <p:nvPicPr>
          <p:cNvPr id="12" name="圖片 11"/>
          <p:cNvPicPr>
            <a:picLocks noChangeAspect="1"/>
          </p:cNvPicPr>
          <p:nvPr/>
        </p:nvPicPr>
        <p:blipFill rotWithShape="1">
          <a:blip r:embed="rId3"/>
          <a:srcRect b="49416"/>
          <a:stretch/>
        </p:blipFill>
        <p:spPr>
          <a:xfrm>
            <a:off x="177044" y="1636216"/>
            <a:ext cx="8865356" cy="5134707"/>
          </a:xfrm>
          <a:prstGeom prst="rect">
            <a:avLst/>
          </a:prstGeom>
        </p:spPr>
      </p:pic>
      <p:pic>
        <p:nvPicPr>
          <p:cNvPr id="6" name="圖片 5"/>
          <p:cNvPicPr>
            <a:picLocks noChangeAspect="1"/>
          </p:cNvPicPr>
          <p:nvPr/>
        </p:nvPicPr>
        <p:blipFill>
          <a:blip r:embed="rId4"/>
          <a:srcRect b="88304"/>
          <a:stretch>
            <a:fillRect/>
          </a:stretch>
        </p:blipFill>
        <p:spPr>
          <a:xfrm>
            <a:off x="118338" y="2172823"/>
            <a:ext cx="8999368" cy="666142"/>
          </a:xfrm>
          <a:prstGeom prst="rect">
            <a:avLst/>
          </a:prstGeom>
        </p:spPr>
      </p:pic>
    </p:spTree>
    <p:extLst>
      <p:ext uri="{BB962C8B-B14F-4D97-AF65-F5344CB8AC3E}">
        <p14:creationId xmlns:p14="http://schemas.microsoft.com/office/powerpoint/2010/main" val="1113486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590547" y="142240"/>
            <a:ext cx="8553453" cy="862166"/>
          </a:xfrm>
          <a:prstGeom prst="rect">
            <a:avLst/>
          </a:prstGeom>
        </p:spPr>
        <p:txBody>
          <a:bodyPr/>
          <a:lstStyle>
            <a:lvl1pPr algn="l" defTabSz="457200" rtl="0" eaLnBrk="1" latinLnBrk="0" hangingPunct="1">
              <a:spcBef>
                <a:spcPct val="0"/>
              </a:spcBef>
              <a:buNone/>
              <a:defRPr sz="4000" b="1" kern="1200">
                <a:solidFill>
                  <a:srgbClr val="30B1B3"/>
                </a:solidFill>
                <a:latin typeface="微軟正黑體"/>
                <a:ea typeface="微軟正黑體"/>
                <a:cs typeface="微軟正黑體"/>
              </a:defRPr>
            </a:lvl1pPr>
          </a:lstStyle>
          <a:p>
            <a:pPr algn="ctr"/>
            <a:r>
              <a:rPr lang="zh-TW" altLang="en-US" sz="3800" dirty="0"/>
              <a:t>學生在</a:t>
            </a:r>
            <a:r>
              <a:rPr lang="zh-TW" altLang="en-US" sz="3800" dirty="0">
                <a:solidFill>
                  <a:srgbClr val="FFC000"/>
                </a:solidFill>
              </a:rPr>
              <a:t>國語文</a:t>
            </a:r>
            <a:r>
              <a:rPr lang="zh-TW" altLang="en-US" sz="3800" dirty="0"/>
              <a:t>學習功能缺損</a:t>
            </a:r>
            <a:r>
              <a:rPr lang="en-US" altLang="zh-TW" sz="2800" dirty="0"/>
              <a:t>(</a:t>
            </a:r>
            <a:r>
              <a:rPr lang="zh-TW" altLang="en-US" sz="2800" dirty="0"/>
              <a:t>學習內容調整</a:t>
            </a:r>
            <a:r>
              <a:rPr lang="en-US" altLang="zh-TW" sz="2800" dirty="0"/>
              <a:t>)</a:t>
            </a:r>
            <a:endParaRPr lang="zh-TW" altLang="en-US" dirty="0"/>
          </a:p>
        </p:txBody>
      </p:sp>
      <p:sp>
        <p:nvSpPr>
          <p:cNvPr id="6" name="內容版面配置區 5"/>
          <p:cNvSpPr>
            <a:spLocks noGrp="1"/>
          </p:cNvSpPr>
          <p:nvPr>
            <p:ph idx="1"/>
          </p:nvPr>
        </p:nvSpPr>
        <p:spPr/>
        <p:txBody>
          <a:bodyPr/>
          <a:lstStyle/>
          <a:p>
            <a:endParaRPr lang="zh-TW" altLang="en-US"/>
          </a:p>
        </p:txBody>
      </p:sp>
      <p:pic>
        <p:nvPicPr>
          <p:cNvPr id="7" name="圖片 6"/>
          <p:cNvPicPr>
            <a:picLocks noChangeAspect="1"/>
          </p:cNvPicPr>
          <p:nvPr/>
        </p:nvPicPr>
        <p:blipFill>
          <a:blip r:embed="rId2"/>
          <a:stretch>
            <a:fillRect/>
          </a:stretch>
        </p:blipFill>
        <p:spPr>
          <a:xfrm>
            <a:off x="0" y="1162658"/>
            <a:ext cx="9144000" cy="5695342"/>
          </a:xfrm>
          <a:prstGeom prst="rect">
            <a:avLst/>
          </a:prstGeom>
        </p:spPr>
      </p:pic>
    </p:spTree>
    <p:extLst>
      <p:ext uri="{BB962C8B-B14F-4D97-AF65-F5344CB8AC3E}">
        <p14:creationId xmlns:p14="http://schemas.microsoft.com/office/powerpoint/2010/main" val="27996237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a:xfrm>
            <a:off x="622300" y="221366"/>
            <a:ext cx="8458200" cy="862166"/>
          </a:xfrm>
        </p:spPr>
        <p:txBody>
          <a:bodyPr/>
          <a:lstStyle/>
          <a:p>
            <a:r>
              <a:rPr lang="zh-TW" altLang="en-US" sz="3600" dirty="0"/>
              <a:t>學生在數學領域學習功能缺損</a:t>
            </a:r>
            <a:r>
              <a:rPr lang="en-US" altLang="zh-TW" sz="2800" dirty="0"/>
              <a:t>(</a:t>
            </a:r>
            <a:r>
              <a:rPr lang="zh-TW" altLang="en-US" sz="2800" dirty="0"/>
              <a:t>學習表現調整</a:t>
            </a:r>
            <a:r>
              <a:rPr lang="en-US" altLang="zh-TW" sz="2800" dirty="0"/>
              <a:t>)</a:t>
            </a:r>
            <a:r>
              <a:rPr lang="zh-TW" altLang="en-US" sz="3600" dirty="0"/>
              <a:t/>
            </a:r>
            <a:br>
              <a:rPr lang="zh-TW" altLang="en-US" sz="3600" dirty="0"/>
            </a:br>
            <a:endParaRPr lang="zh-TW" altLang="en-US" sz="3600" dirty="0"/>
          </a:p>
        </p:txBody>
      </p:sp>
      <p:pic>
        <p:nvPicPr>
          <p:cNvPr id="5" name="圖片 4"/>
          <p:cNvPicPr>
            <a:picLocks noChangeAspect="1"/>
          </p:cNvPicPr>
          <p:nvPr/>
        </p:nvPicPr>
        <p:blipFill>
          <a:blip r:embed="rId2"/>
          <a:stretch>
            <a:fillRect/>
          </a:stretch>
        </p:blipFill>
        <p:spPr>
          <a:xfrm>
            <a:off x="0" y="1083531"/>
            <a:ext cx="9144000" cy="5707793"/>
          </a:xfrm>
          <a:prstGeom prst="rect">
            <a:avLst/>
          </a:prstGeom>
        </p:spPr>
      </p:pic>
    </p:spTree>
    <p:extLst>
      <p:ext uri="{BB962C8B-B14F-4D97-AF65-F5344CB8AC3E}">
        <p14:creationId xmlns:p14="http://schemas.microsoft.com/office/powerpoint/2010/main" val="866187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a:xfrm>
            <a:off x="622300" y="221366"/>
            <a:ext cx="8458200" cy="862166"/>
          </a:xfrm>
        </p:spPr>
        <p:txBody>
          <a:bodyPr/>
          <a:lstStyle/>
          <a:p>
            <a:r>
              <a:rPr lang="zh-TW" altLang="en-US" sz="3600" dirty="0"/>
              <a:t>學生在數學領域學習功能缺損</a:t>
            </a:r>
            <a:r>
              <a:rPr lang="en-US" altLang="zh-TW" sz="2800" dirty="0"/>
              <a:t>(</a:t>
            </a:r>
            <a:r>
              <a:rPr lang="zh-TW" altLang="en-US" sz="2800" dirty="0"/>
              <a:t>學習內容調整</a:t>
            </a:r>
            <a:r>
              <a:rPr lang="en-US" altLang="zh-TW" sz="2800" dirty="0"/>
              <a:t>)</a:t>
            </a:r>
            <a:r>
              <a:rPr lang="zh-TW" altLang="en-US" sz="3600" dirty="0"/>
              <a:t/>
            </a:r>
            <a:br>
              <a:rPr lang="zh-TW" altLang="en-US" sz="3600" dirty="0"/>
            </a:br>
            <a:endParaRPr lang="zh-TW" altLang="en-US" sz="3600" dirty="0"/>
          </a:p>
        </p:txBody>
      </p:sp>
      <p:pic>
        <p:nvPicPr>
          <p:cNvPr id="4" name="圖片 3"/>
          <p:cNvPicPr>
            <a:picLocks noChangeAspect="1"/>
          </p:cNvPicPr>
          <p:nvPr/>
        </p:nvPicPr>
        <p:blipFill>
          <a:blip r:embed="rId2"/>
          <a:stretch>
            <a:fillRect/>
          </a:stretch>
        </p:blipFill>
        <p:spPr>
          <a:xfrm>
            <a:off x="0" y="1083532"/>
            <a:ext cx="9029700" cy="5774468"/>
          </a:xfrm>
          <a:prstGeom prst="rect">
            <a:avLst/>
          </a:prstGeom>
        </p:spPr>
      </p:pic>
    </p:spTree>
    <p:extLst>
      <p:ext uri="{BB962C8B-B14F-4D97-AF65-F5344CB8AC3E}">
        <p14:creationId xmlns:p14="http://schemas.microsoft.com/office/powerpoint/2010/main" val="17292536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4797" y="877761"/>
            <a:ext cx="8553453" cy="862166"/>
          </a:xfrm>
        </p:spPr>
        <p:txBody>
          <a:bodyPr/>
          <a:lstStyle/>
          <a:p>
            <a:pPr algn="ctr"/>
            <a:r>
              <a:rPr lang="zh-TW" altLang="en-US" dirty="0"/>
              <a:t>學生在特定領域</a:t>
            </a:r>
            <a:r>
              <a:rPr lang="en-US" altLang="zh-TW" dirty="0"/>
              <a:t>/</a:t>
            </a:r>
            <a:r>
              <a:rPr lang="zh-TW" altLang="en-US" dirty="0"/>
              <a:t>科目學習功能缺損</a:t>
            </a:r>
            <a:r>
              <a:rPr lang="en-US" altLang="zh-TW" dirty="0"/>
              <a:t/>
            </a:r>
            <a:br>
              <a:rPr lang="en-US" altLang="zh-TW" dirty="0"/>
            </a:br>
            <a:r>
              <a:rPr lang="en-US" altLang="zh-TW" dirty="0"/>
              <a:t>(</a:t>
            </a:r>
            <a:r>
              <a:rPr lang="zh-TW" altLang="en-US" dirty="0"/>
              <a:t>學習重點調整舉例</a:t>
            </a:r>
            <a:r>
              <a:rPr lang="en-US" altLang="zh-TW" dirty="0"/>
              <a:t>)</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962851327"/>
              </p:ext>
            </p:extLst>
          </p:nvPr>
        </p:nvGraphicFramePr>
        <p:xfrm>
          <a:off x="304797" y="2214879"/>
          <a:ext cx="8553452" cy="4246882"/>
        </p:xfrm>
        <a:graphic>
          <a:graphicData uri="http://schemas.openxmlformats.org/drawingml/2006/table">
            <a:tbl>
              <a:tblPr firstRow="1" bandRow="1">
                <a:tableStyleId>{5C22544A-7EE6-4342-B048-85BDC9FD1C3A}</a:tableStyleId>
              </a:tblPr>
              <a:tblGrid>
                <a:gridCol w="4276726">
                  <a:extLst>
                    <a:ext uri="{9D8B030D-6E8A-4147-A177-3AD203B41FA5}">
                      <a16:colId xmlns:a16="http://schemas.microsoft.com/office/drawing/2014/main" xmlns="" val="3438071820"/>
                    </a:ext>
                  </a:extLst>
                </a:gridCol>
                <a:gridCol w="4276726">
                  <a:extLst>
                    <a:ext uri="{9D8B030D-6E8A-4147-A177-3AD203B41FA5}">
                      <a16:colId xmlns:a16="http://schemas.microsoft.com/office/drawing/2014/main" xmlns="" val="376698131"/>
                    </a:ext>
                  </a:extLst>
                </a:gridCol>
              </a:tblGrid>
              <a:tr h="390949">
                <a:tc>
                  <a:txBody>
                    <a:bodyPr/>
                    <a:lstStyle/>
                    <a:p>
                      <a:pPr algn="ctr"/>
                      <a:r>
                        <a:rPr lang="zh-TW" altLang="en-US" dirty="0"/>
                        <a:t>原領綱學習重點</a:t>
                      </a:r>
                    </a:p>
                  </a:txBody>
                  <a:tcPr marL="68580" marR="68580"/>
                </a:tc>
                <a:tc>
                  <a:txBody>
                    <a:bodyPr/>
                    <a:lstStyle/>
                    <a:p>
                      <a:pPr algn="ctr"/>
                      <a:r>
                        <a:rPr lang="zh-TW" altLang="en-US" dirty="0"/>
                        <a:t>調整後學習重點</a:t>
                      </a:r>
                    </a:p>
                  </a:txBody>
                  <a:tcPr marL="68580" marR="68580"/>
                </a:tc>
                <a:extLst>
                  <a:ext uri="{0D108BD9-81ED-4DB2-BD59-A6C34878D82A}">
                    <a16:rowId xmlns:a16="http://schemas.microsoft.com/office/drawing/2014/main" xmlns="" val="254592275"/>
                  </a:ext>
                </a:extLst>
              </a:tr>
              <a:tr h="674789">
                <a:tc>
                  <a:txBody>
                    <a:bodyPr/>
                    <a:lstStyle/>
                    <a:p>
                      <a:r>
                        <a:rPr lang="en-US" altLang="zh-TW" dirty="0"/>
                        <a:t>【1-Ⅰ-2 </a:t>
                      </a:r>
                      <a:r>
                        <a:rPr lang="zh-TW" altLang="en-US" dirty="0"/>
                        <a:t>能學習聆聽不同的媒材，說出聆聽的內容</a:t>
                      </a:r>
                      <a:r>
                        <a:rPr lang="en-US" altLang="zh-TW" dirty="0"/>
                        <a:t>】</a:t>
                      </a:r>
                      <a:endParaRPr lang="zh-TW" altLang="en-US" dirty="0"/>
                    </a:p>
                  </a:txBody>
                  <a:tcPr marL="68580" marR="68580"/>
                </a:tc>
                <a:tc>
                  <a:txBody>
                    <a:bodyPr/>
                    <a:lstStyle/>
                    <a:p>
                      <a:r>
                        <a:rPr lang="en-US" altLang="zh-TW" dirty="0"/>
                        <a:t>【1-Ⅰ-2-2 </a:t>
                      </a:r>
                      <a:r>
                        <a:rPr lang="zh-TW" altLang="en-US" dirty="0"/>
                        <a:t>能說出聆聽的內容</a:t>
                      </a:r>
                      <a:r>
                        <a:rPr lang="en-US" altLang="zh-TW" dirty="0"/>
                        <a:t>】</a:t>
                      </a:r>
                      <a:endParaRPr lang="zh-TW" altLang="en-US" dirty="0"/>
                    </a:p>
                  </a:txBody>
                  <a:tcPr marL="68580" marR="68580"/>
                </a:tc>
                <a:extLst>
                  <a:ext uri="{0D108BD9-81ED-4DB2-BD59-A6C34878D82A}">
                    <a16:rowId xmlns:a16="http://schemas.microsoft.com/office/drawing/2014/main" xmlns="" val="1098782239"/>
                  </a:ext>
                </a:extLst>
              </a:tr>
              <a:tr h="963983">
                <a:tc>
                  <a:txBody>
                    <a:bodyPr/>
                    <a:lstStyle/>
                    <a:p>
                      <a:r>
                        <a:rPr lang="en-US" altLang="zh-TW" dirty="0"/>
                        <a:t>【2-Ⅰ-2 </a:t>
                      </a:r>
                      <a:r>
                        <a:rPr lang="zh-TW" altLang="en-US" dirty="0"/>
                        <a:t>能說出所聽聞的內容</a:t>
                      </a:r>
                      <a:r>
                        <a:rPr lang="en-US" altLang="zh-TW" dirty="0"/>
                        <a:t>】</a:t>
                      </a:r>
                      <a:endParaRPr lang="zh-TW" altLang="en-US" dirty="0"/>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【2-Ⅰ-2-1 </a:t>
                      </a:r>
                      <a:r>
                        <a:rPr lang="zh-TW" altLang="en-US" dirty="0"/>
                        <a:t>能簡單複述所聽聞的內容重點</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【2-Ⅰ-2-2 </a:t>
                      </a:r>
                      <a:r>
                        <a:rPr lang="zh-TW" altLang="en-US" dirty="0"/>
                        <a:t>能詳細複述所聽聞的內容</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【2-Ⅰ-2-3 </a:t>
                      </a:r>
                      <a:r>
                        <a:rPr lang="zh-TW" altLang="en-US" dirty="0"/>
                        <a:t>能正確轉述所聽聞的內容</a:t>
                      </a:r>
                      <a:r>
                        <a:rPr lang="en-US" altLang="zh-TW" dirty="0"/>
                        <a:t>】</a:t>
                      </a:r>
                      <a:endParaRPr lang="zh-TW" altLang="en-US" dirty="0"/>
                    </a:p>
                  </a:txBody>
                  <a:tcPr marL="68580" marR="68580"/>
                </a:tc>
                <a:extLst>
                  <a:ext uri="{0D108BD9-81ED-4DB2-BD59-A6C34878D82A}">
                    <a16:rowId xmlns:a16="http://schemas.microsoft.com/office/drawing/2014/main" xmlns="" val="1776775466"/>
                  </a:ext>
                </a:extLst>
              </a:tr>
              <a:tr h="1253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【5-Ⅰ-6 </a:t>
                      </a:r>
                      <a:r>
                        <a:rPr lang="zh-TW" altLang="en-US" dirty="0"/>
                        <a:t>利用圖像、故事結構等策略，協助文本的理解與內容重述</a:t>
                      </a:r>
                      <a:r>
                        <a:rPr lang="en-US" altLang="zh-TW" dirty="0"/>
                        <a:t>】</a:t>
                      </a:r>
                      <a:endParaRPr lang="zh-TW" altLang="en-US" dirty="0"/>
                    </a:p>
                    <a:p>
                      <a:endParaRPr lang="zh-TW" altLang="en-US" dirty="0"/>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【5 -Ⅰ-6-1 </a:t>
                      </a:r>
                      <a:r>
                        <a:rPr lang="zh-TW" altLang="en-US" dirty="0"/>
                        <a:t>利用圖像策略，協助文本的理解與內容重述</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【5-Ⅰ-6-2 </a:t>
                      </a:r>
                      <a:r>
                        <a:rPr lang="zh-TW" altLang="en-US" dirty="0"/>
                        <a:t>利用故事結構策 略，協助文本的理解與內容重述</a:t>
                      </a:r>
                      <a:r>
                        <a:rPr lang="en-US" altLang="zh-TW" dirty="0"/>
                        <a:t>】</a:t>
                      </a:r>
                      <a:endParaRPr lang="zh-TW" altLang="en-US" dirty="0"/>
                    </a:p>
                  </a:txBody>
                  <a:tcPr marL="68580" marR="68580"/>
                </a:tc>
                <a:extLst>
                  <a:ext uri="{0D108BD9-81ED-4DB2-BD59-A6C34878D82A}">
                    <a16:rowId xmlns:a16="http://schemas.microsoft.com/office/drawing/2014/main" xmlns="" val="527580702"/>
                  </a:ext>
                </a:extLst>
              </a:tr>
              <a:tr h="963983">
                <a:tc>
                  <a:txBody>
                    <a:bodyPr/>
                    <a:lstStyle/>
                    <a:p>
                      <a:r>
                        <a:rPr lang="en-US" altLang="zh-TW" sz="1800" kern="1200" dirty="0">
                          <a:solidFill>
                            <a:schemeClr val="dk1"/>
                          </a:solidFill>
                          <a:effectLst/>
                          <a:latin typeface="+mn-lt"/>
                          <a:ea typeface="+mn-ea"/>
                          <a:cs typeface="+mn-cs"/>
                        </a:rPr>
                        <a:t>Ba-I-1</a:t>
                      </a:r>
                      <a:r>
                        <a:rPr lang="zh-TW" altLang="zh-TW" sz="1800" kern="1200" dirty="0">
                          <a:solidFill>
                            <a:schemeClr val="dk1"/>
                          </a:solidFill>
                          <a:effectLst/>
                          <a:latin typeface="+mn-lt"/>
                          <a:ea typeface="+mn-ea"/>
                          <a:cs typeface="+mn-cs"/>
                        </a:rPr>
                        <a:t>順敘法</a:t>
                      </a:r>
                      <a:r>
                        <a:rPr lang="zh-TW" altLang="en-US" sz="1800" kern="1200" dirty="0">
                          <a:solidFill>
                            <a:schemeClr val="dk1"/>
                          </a:solidFill>
                          <a:effectLst/>
                          <a:latin typeface="+mn-lt"/>
                          <a:ea typeface="+mn-ea"/>
                          <a:cs typeface="+mn-cs"/>
                        </a:rPr>
                        <a:t>（</a:t>
                      </a:r>
                      <a:r>
                        <a:rPr lang="zh-TW" altLang="en-US" dirty="0"/>
                        <a:t>記敘文本</a:t>
                      </a:r>
                      <a:endParaRPr lang="en-US" altLang="zh-TW" dirty="0"/>
                    </a:p>
                    <a:p>
                      <a:r>
                        <a:rPr lang="en-US" altLang="zh-TW" sz="1800" kern="1200" dirty="0">
                          <a:solidFill>
                            <a:schemeClr val="dk1"/>
                          </a:solidFill>
                          <a:effectLst/>
                          <a:latin typeface="+mn-lt"/>
                          <a:ea typeface="+mn-ea"/>
                          <a:cs typeface="+mn-cs"/>
                        </a:rPr>
                        <a:t>Ad-I-2</a:t>
                      </a:r>
                      <a:r>
                        <a:rPr lang="zh-TW" altLang="zh-TW" sz="1800" kern="1200" dirty="0">
                          <a:solidFill>
                            <a:schemeClr val="dk1"/>
                          </a:solidFill>
                          <a:effectLst/>
                          <a:latin typeface="+mn-lt"/>
                          <a:ea typeface="+mn-ea"/>
                          <a:cs typeface="+mn-cs"/>
                        </a:rPr>
                        <a:t>篇章的大意。</a:t>
                      </a:r>
                      <a:endParaRPr lang="en-US" altLang="zh-TW" sz="1800" kern="1200" dirty="0">
                        <a:solidFill>
                          <a:schemeClr val="dk1"/>
                        </a:solidFill>
                        <a:effectLst/>
                        <a:latin typeface="+mn-lt"/>
                        <a:ea typeface="+mn-ea"/>
                        <a:cs typeface="+mn-cs"/>
                      </a:endParaRPr>
                    </a:p>
                    <a:p>
                      <a:r>
                        <a:rPr lang="en-US" altLang="zh-TW" sz="1800" kern="1200" dirty="0">
                          <a:solidFill>
                            <a:schemeClr val="dk1"/>
                          </a:solidFill>
                          <a:effectLst/>
                          <a:latin typeface="+mn-lt"/>
                          <a:ea typeface="+mn-ea"/>
                          <a:cs typeface="+mn-cs"/>
                        </a:rPr>
                        <a:t>Ad-I-3</a:t>
                      </a:r>
                      <a:r>
                        <a:rPr lang="zh-TW" altLang="zh-TW" sz="1800" kern="1200" dirty="0">
                          <a:solidFill>
                            <a:schemeClr val="dk1"/>
                          </a:solidFill>
                          <a:effectLst/>
                          <a:latin typeface="+mn-lt"/>
                          <a:ea typeface="+mn-ea"/>
                          <a:cs typeface="+mn-cs"/>
                        </a:rPr>
                        <a:t>故事、童詩。</a:t>
                      </a:r>
                      <a:endParaRPr lang="zh-TW" altLang="en-US" dirty="0"/>
                    </a:p>
                  </a:txBody>
                  <a:tcPr marL="68580" marR="68580"/>
                </a:tc>
                <a:tc>
                  <a:txBody>
                    <a:bodyPr/>
                    <a:lstStyle/>
                    <a:p>
                      <a:r>
                        <a:rPr lang="zh-TW" altLang="en-US" dirty="0"/>
                        <a:t>保留</a:t>
                      </a:r>
                      <a:endParaRPr lang="en-US" altLang="zh-TW" dirty="0"/>
                    </a:p>
                    <a:p>
                      <a:r>
                        <a:rPr lang="zh-TW" altLang="en-US" dirty="0"/>
                        <a:t>保留</a:t>
                      </a:r>
                      <a:endParaRPr lang="en-US" altLang="zh-TW" dirty="0"/>
                    </a:p>
                    <a:p>
                      <a:r>
                        <a:rPr lang="en-US" altLang="zh-TW" sz="1800" kern="1200" dirty="0">
                          <a:solidFill>
                            <a:schemeClr val="dk1"/>
                          </a:solidFill>
                          <a:effectLst/>
                          <a:latin typeface="+mn-lt"/>
                          <a:ea typeface="+mn-ea"/>
                          <a:cs typeface="+mn-cs"/>
                        </a:rPr>
                        <a:t>Ad-I-3</a:t>
                      </a:r>
                      <a:r>
                        <a:rPr lang="zh-TW" altLang="zh-TW" sz="1800" kern="1200" dirty="0">
                          <a:solidFill>
                            <a:schemeClr val="dk1"/>
                          </a:solidFill>
                          <a:effectLst/>
                          <a:latin typeface="+mn-lt"/>
                          <a:ea typeface="+mn-ea"/>
                          <a:cs typeface="+mn-cs"/>
                        </a:rPr>
                        <a:t>故事</a:t>
                      </a:r>
                      <a:endParaRPr lang="zh-TW" altLang="en-US" dirty="0"/>
                    </a:p>
                  </a:txBody>
                  <a:tcPr marL="68580" marR="68580"/>
                </a:tc>
                <a:extLst>
                  <a:ext uri="{0D108BD9-81ED-4DB2-BD59-A6C34878D82A}">
                    <a16:rowId xmlns:a16="http://schemas.microsoft.com/office/drawing/2014/main" xmlns="" val="3911733933"/>
                  </a:ext>
                </a:extLst>
              </a:tr>
            </a:tbl>
          </a:graphicData>
        </a:graphic>
      </p:graphicFrame>
      <p:sp>
        <p:nvSpPr>
          <p:cNvPr id="5" name="矩形 4">
            <a:extLst>
              <a:ext uri="{FF2B5EF4-FFF2-40B4-BE49-F238E27FC236}">
                <a16:creationId xmlns:a16="http://schemas.microsoft.com/office/drawing/2014/main" xmlns="" id="{CA0AC9DB-D0FF-4E68-A590-10801BC926B6}"/>
              </a:ext>
            </a:extLst>
          </p:cNvPr>
          <p:cNvSpPr/>
          <p:nvPr/>
        </p:nvSpPr>
        <p:spPr>
          <a:xfrm>
            <a:off x="776914" y="221366"/>
            <a:ext cx="3835726" cy="682874"/>
          </a:xfrm>
          <a:prstGeom prst="rect">
            <a:avLst/>
          </a:prstGeom>
          <a:solidFill>
            <a:srgbClr val="195280"/>
          </a:solidFill>
          <a:ln>
            <a:solidFill>
              <a:srgbClr val="195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a:ea typeface="微軟正黑體"/>
                <a:cs typeface="微軟正黑體"/>
              </a:rPr>
              <a:t>課程調整的應用</a:t>
            </a:r>
            <a:endParaRPr lang="zh-CN" altLang="en-US" sz="4000" b="1" dirty="0">
              <a:solidFill>
                <a:schemeClr val="bg1"/>
              </a:solidFill>
              <a:latin typeface="微軟正黑體"/>
              <a:ea typeface="微軟正黑體"/>
              <a:cs typeface="微軟正黑體"/>
            </a:endParaRPr>
          </a:p>
        </p:txBody>
      </p:sp>
      <p:sp>
        <p:nvSpPr>
          <p:cNvPr id="6" name="矩形 5"/>
          <p:cNvSpPr/>
          <p:nvPr/>
        </p:nvSpPr>
        <p:spPr>
          <a:xfrm>
            <a:off x="817551" y="251846"/>
            <a:ext cx="3744000"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7472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圖片 3">
            <a:extLst>
              <a:ext uri="{FF2B5EF4-FFF2-40B4-BE49-F238E27FC236}">
                <a16:creationId xmlns:a16="http://schemas.microsoft.com/office/drawing/2014/main" xmlns="" id="{54D5AB77-6D70-439C-8875-2E5B3F264A3A}"/>
              </a:ext>
            </a:extLst>
          </p:cNvPr>
          <p:cNvPicPr>
            <a:picLocks noChangeAspect="1"/>
          </p:cNvPicPr>
          <p:nvPr/>
        </p:nvPicPr>
        <p:blipFill rotWithShape="1">
          <a:blip r:embed="rId2">
            <a:extLst>
              <a:ext uri="{28A0092B-C50C-407E-A947-70E740481C1C}">
                <a14:useLocalDpi xmlns:a14="http://schemas.microsoft.com/office/drawing/2010/main" val="0"/>
              </a:ext>
            </a:extLst>
          </a:blip>
          <a:srcRect t="14641" r="51184" b="14656"/>
          <a:stretch/>
        </p:blipFill>
        <p:spPr bwMode="auto">
          <a:xfrm>
            <a:off x="1522049" y="1652530"/>
            <a:ext cx="3589777" cy="417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3">
            <a:extLst>
              <a:ext uri="{FF2B5EF4-FFF2-40B4-BE49-F238E27FC236}">
                <a16:creationId xmlns:a16="http://schemas.microsoft.com/office/drawing/2014/main" xmlns="" id="{962B3009-6204-4622-877C-C459BB7D800D}"/>
              </a:ext>
            </a:extLst>
          </p:cNvPr>
          <p:cNvPicPr>
            <a:picLocks noChangeAspect="1"/>
          </p:cNvPicPr>
          <p:nvPr/>
        </p:nvPicPr>
        <p:blipFill rotWithShape="1">
          <a:blip r:embed="rId2">
            <a:extLst>
              <a:ext uri="{28A0092B-C50C-407E-A947-70E740481C1C}">
                <a14:useLocalDpi xmlns:a14="http://schemas.microsoft.com/office/drawing/2010/main" val="0"/>
              </a:ext>
            </a:extLst>
          </a:blip>
          <a:srcRect l="50682" t="14454" r="1323" b="14283"/>
          <a:stretch/>
        </p:blipFill>
        <p:spPr bwMode="auto">
          <a:xfrm>
            <a:off x="5188946" y="1652530"/>
            <a:ext cx="3459296" cy="420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xmlns="" id="{A329132F-FB8C-47E2-917D-0DEB974BE203}"/>
              </a:ext>
            </a:extLst>
          </p:cNvPr>
          <p:cNvSpPr txBox="1"/>
          <p:nvPr/>
        </p:nvSpPr>
        <p:spPr>
          <a:xfrm>
            <a:off x="1850834" y="6246564"/>
            <a:ext cx="5761821" cy="369332"/>
          </a:xfrm>
          <a:prstGeom prst="rect">
            <a:avLst/>
          </a:prstGeom>
          <a:noFill/>
        </p:spPr>
        <p:txBody>
          <a:bodyPr wrap="square" rtlCol="0">
            <a:spAutoFit/>
          </a:bodyPr>
          <a:lstStyle/>
          <a:p>
            <a:r>
              <a:rPr lang="zh-TW" altLang="en-US" dirty="0"/>
              <a:t>資料來源：甄曉蘭、洪儷瑜（</a:t>
            </a:r>
            <a:r>
              <a:rPr lang="en-US" altLang="zh-TW" dirty="0"/>
              <a:t>2012)</a:t>
            </a:r>
            <a:r>
              <a:rPr lang="zh-TW" altLang="en-US" dirty="0"/>
              <a:t>差異化教學策略。</a:t>
            </a:r>
          </a:p>
        </p:txBody>
      </p:sp>
      <p:sp>
        <p:nvSpPr>
          <p:cNvPr id="5" name="標題 2">
            <a:extLst>
              <a:ext uri="{FF2B5EF4-FFF2-40B4-BE49-F238E27FC236}">
                <a16:creationId xmlns:a16="http://schemas.microsoft.com/office/drawing/2014/main" xmlns="" id="{68DC833D-371E-44B6-B174-C0E67EF2D32E}"/>
              </a:ext>
            </a:extLst>
          </p:cNvPr>
          <p:cNvSpPr txBox="1">
            <a:spLocks/>
          </p:cNvSpPr>
          <p:nvPr/>
        </p:nvSpPr>
        <p:spPr>
          <a:xfrm>
            <a:off x="1522049" y="652449"/>
            <a:ext cx="7484464" cy="86216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微軟正黑體"/>
                <a:cs typeface="+mj-cs"/>
              </a:defRPr>
            </a:lvl1pPr>
          </a:lstStyle>
          <a:p>
            <a:r>
              <a:rPr lang="zh-TW" altLang="en-US" dirty="0"/>
              <a:t>我們給孩子的教育，公平嗎？</a:t>
            </a:r>
          </a:p>
        </p:txBody>
      </p:sp>
      <p:sp>
        <p:nvSpPr>
          <p:cNvPr id="4" name="文字方塊 3">
            <a:extLst>
              <a:ext uri="{FF2B5EF4-FFF2-40B4-BE49-F238E27FC236}">
                <a16:creationId xmlns:a16="http://schemas.microsoft.com/office/drawing/2014/main" xmlns="" id="{1A537953-AEE7-43AB-B3DF-796D6FEDF095}"/>
              </a:ext>
            </a:extLst>
          </p:cNvPr>
          <p:cNvSpPr txBox="1"/>
          <p:nvPr/>
        </p:nvSpPr>
        <p:spPr>
          <a:xfrm>
            <a:off x="1" y="4725969"/>
            <a:ext cx="1674564" cy="1477328"/>
          </a:xfrm>
          <a:prstGeom prst="rect">
            <a:avLst/>
          </a:prstGeom>
          <a:noFill/>
        </p:spPr>
        <p:txBody>
          <a:bodyPr wrap="square" rtlCol="0">
            <a:spAutoFit/>
          </a:bodyPr>
          <a:lstStyle/>
          <a:p>
            <a:r>
              <a:rPr lang="zh-TW" altLang="en-US" dirty="0"/>
              <a:t>一樣考卷、</a:t>
            </a:r>
            <a:endParaRPr lang="en-US" altLang="zh-TW" dirty="0"/>
          </a:p>
          <a:p>
            <a:r>
              <a:rPr lang="zh-TW" altLang="en-US" dirty="0"/>
              <a:t>一樣時間、</a:t>
            </a:r>
            <a:endParaRPr lang="en-US" altLang="zh-TW" dirty="0"/>
          </a:p>
          <a:p>
            <a:r>
              <a:rPr lang="zh-TW" altLang="en-US" dirty="0"/>
              <a:t>一樣題目、</a:t>
            </a:r>
            <a:endParaRPr lang="en-US" altLang="zh-TW" dirty="0"/>
          </a:p>
          <a:p>
            <a:r>
              <a:rPr lang="zh-TW" altLang="en-US" dirty="0"/>
              <a:t>資優生</a:t>
            </a:r>
            <a:r>
              <a:rPr lang="en-US" altLang="zh-TW" dirty="0"/>
              <a:t>…..</a:t>
            </a:r>
          </a:p>
          <a:p>
            <a:endParaRPr lang="zh-TW" altLang="en-US" dirty="0"/>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p:cNvGraphicFramePr>
          <p:nvPr>
            <p:extLst>
              <p:ext uri="{D42A27DB-BD31-4B8C-83A1-F6EECF244321}">
                <p14:modId xmlns:p14="http://schemas.microsoft.com/office/powerpoint/2010/main" val="72042234"/>
              </p:ext>
            </p:extLst>
          </p:nvPr>
        </p:nvGraphicFramePr>
        <p:xfrm>
          <a:off x="274320" y="1432456"/>
          <a:ext cx="8732192" cy="5287758"/>
        </p:xfrm>
        <a:graphic>
          <a:graphicData uri="http://schemas.openxmlformats.org/drawingml/2006/table">
            <a:tbl>
              <a:tblPr firstRow="1" bandRow="1">
                <a:tableStyleId>{5C22544A-7EE6-4342-B048-85BDC9FD1C3A}</a:tableStyleId>
              </a:tblPr>
              <a:tblGrid>
                <a:gridCol w="2193394">
                  <a:extLst>
                    <a:ext uri="{9D8B030D-6E8A-4147-A177-3AD203B41FA5}">
                      <a16:colId xmlns:a16="http://schemas.microsoft.com/office/drawing/2014/main" xmlns="" val="3438071820"/>
                    </a:ext>
                  </a:extLst>
                </a:gridCol>
                <a:gridCol w="6538798">
                  <a:extLst>
                    <a:ext uri="{9D8B030D-6E8A-4147-A177-3AD203B41FA5}">
                      <a16:colId xmlns:a16="http://schemas.microsoft.com/office/drawing/2014/main" xmlns="" val="376698131"/>
                    </a:ext>
                  </a:extLst>
                </a:gridCol>
              </a:tblGrid>
              <a:tr h="370840">
                <a:tc>
                  <a:txBody>
                    <a:bodyPr/>
                    <a:lstStyle/>
                    <a:p>
                      <a:r>
                        <a:rPr lang="zh-TW" altLang="en-US" dirty="0"/>
                        <a:t>調整後學習內容</a:t>
                      </a:r>
                    </a:p>
                  </a:txBody>
                  <a:tcPr marL="68580" marR="68580"/>
                </a:tc>
                <a:tc>
                  <a:txBody>
                    <a:bodyPr/>
                    <a:lstStyle/>
                    <a:p>
                      <a:r>
                        <a:rPr lang="zh-TW" altLang="en-US" dirty="0"/>
                        <a:t>調整後學習表現</a:t>
                      </a:r>
                    </a:p>
                  </a:txBody>
                  <a:tcPr marL="68580" marR="68580"/>
                </a:tc>
                <a:extLst>
                  <a:ext uri="{0D108BD9-81ED-4DB2-BD59-A6C34878D82A}">
                    <a16:rowId xmlns:a16="http://schemas.microsoft.com/office/drawing/2014/main" xmlns="" val="254592275"/>
                  </a:ext>
                </a:extLst>
              </a:tr>
              <a:tr h="370840">
                <a:tc rowSpan="3">
                  <a:txBody>
                    <a:bodyPr/>
                    <a:lstStyle/>
                    <a:p>
                      <a:r>
                        <a:rPr lang="en-US" altLang="zh-TW" sz="1800" kern="1200" dirty="0">
                          <a:solidFill>
                            <a:schemeClr val="dk1"/>
                          </a:solidFill>
                          <a:effectLst/>
                          <a:latin typeface="+mn-lt"/>
                          <a:ea typeface="+mn-ea"/>
                          <a:cs typeface="+mn-cs"/>
                        </a:rPr>
                        <a:t>Ba-I-1</a:t>
                      </a:r>
                      <a:r>
                        <a:rPr lang="zh-TW" altLang="zh-TW" sz="1800" kern="1200" dirty="0">
                          <a:solidFill>
                            <a:schemeClr val="dk1"/>
                          </a:solidFill>
                          <a:effectLst/>
                          <a:latin typeface="+mn-lt"/>
                          <a:ea typeface="+mn-ea"/>
                          <a:cs typeface="+mn-cs"/>
                        </a:rPr>
                        <a:t>順敘法</a:t>
                      </a:r>
                      <a:r>
                        <a:rPr lang="zh-TW" altLang="en-US" sz="1800" kern="1200" dirty="0">
                          <a:solidFill>
                            <a:schemeClr val="dk1"/>
                          </a:solidFill>
                          <a:effectLst/>
                          <a:latin typeface="+mn-lt"/>
                          <a:ea typeface="+mn-ea"/>
                          <a:cs typeface="+mn-cs"/>
                        </a:rPr>
                        <a:t>（</a:t>
                      </a:r>
                      <a:r>
                        <a:rPr lang="zh-TW" altLang="en-US" dirty="0"/>
                        <a:t>記敘文本</a:t>
                      </a:r>
                      <a:endParaRPr lang="en-US" altLang="zh-TW" dirty="0"/>
                    </a:p>
                    <a:p>
                      <a:r>
                        <a:rPr lang="en-US" altLang="zh-TW" sz="1800" kern="1200" dirty="0">
                          <a:solidFill>
                            <a:schemeClr val="dk1"/>
                          </a:solidFill>
                          <a:effectLst/>
                          <a:latin typeface="+mn-lt"/>
                          <a:ea typeface="+mn-ea"/>
                          <a:cs typeface="+mn-cs"/>
                        </a:rPr>
                        <a:t>Ad-I-2</a:t>
                      </a:r>
                      <a:r>
                        <a:rPr lang="zh-TW" altLang="zh-TW" sz="1800" kern="1200" dirty="0">
                          <a:solidFill>
                            <a:schemeClr val="dk1"/>
                          </a:solidFill>
                          <a:effectLst/>
                          <a:latin typeface="+mn-lt"/>
                          <a:ea typeface="+mn-ea"/>
                          <a:cs typeface="+mn-cs"/>
                        </a:rPr>
                        <a:t>篇章的大意。</a:t>
                      </a:r>
                      <a:endParaRPr lang="en-US" altLang="zh-TW" sz="1800" kern="1200" dirty="0">
                        <a:solidFill>
                          <a:schemeClr val="dk1"/>
                        </a:solidFill>
                        <a:effectLst/>
                        <a:latin typeface="+mn-lt"/>
                        <a:ea typeface="+mn-ea"/>
                        <a:cs typeface="+mn-cs"/>
                      </a:endParaRPr>
                    </a:p>
                    <a:p>
                      <a:r>
                        <a:rPr lang="en-US" altLang="zh-TW" sz="1800" kern="1200" dirty="0">
                          <a:solidFill>
                            <a:schemeClr val="dk1"/>
                          </a:solidFill>
                          <a:effectLst/>
                          <a:latin typeface="+mn-lt"/>
                          <a:ea typeface="+mn-ea"/>
                          <a:cs typeface="+mn-cs"/>
                        </a:rPr>
                        <a:t>Ad-I-3</a:t>
                      </a:r>
                      <a:r>
                        <a:rPr lang="zh-TW" altLang="zh-TW" sz="1800" kern="1200" dirty="0">
                          <a:solidFill>
                            <a:schemeClr val="dk1"/>
                          </a:solidFill>
                          <a:effectLst/>
                          <a:latin typeface="+mn-lt"/>
                          <a:ea typeface="+mn-ea"/>
                          <a:cs typeface="+mn-cs"/>
                        </a:rPr>
                        <a:t>故事。</a:t>
                      </a:r>
                      <a:endParaRPr lang="zh-TW" altLang="en-US" dirty="0"/>
                    </a:p>
                  </a:txBody>
                  <a:tcPr marL="68580" marR="68580"/>
                </a:tc>
                <a:tc>
                  <a:txBody>
                    <a:bodyPr/>
                    <a:lstStyle/>
                    <a:p>
                      <a:r>
                        <a:rPr lang="en-US" altLang="zh-TW" dirty="0"/>
                        <a:t>【1-Ⅰ-2-2 </a:t>
                      </a:r>
                      <a:r>
                        <a:rPr lang="zh-TW" altLang="en-US" dirty="0"/>
                        <a:t>能說出聆聽的內容</a:t>
                      </a:r>
                      <a:r>
                        <a:rPr lang="en-US" altLang="zh-TW" dirty="0"/>
                        <a:t>】</a:t>
                      </a:r>
                      <a:endParaRPr lang="zh-TW" altLang="en-US" dirty="0"/>
                    </a:p>
                  </a:txBody>
                  <a:tcPr marL="68580" marR="68580"/>
                </a:tc>
                <a:extLst>
                  <a:ext uri="{0D108BD9-81ED-4DB2-BD59-A6C34878D82A}">
                    <a16:rowId xmlns:a16="http://schemas.microsoft.com/office/drawing/2014/main" xmlns="" val="1098782239"/>
                  </a:ext>
                </a:extLst>
              </a:tr>
              <a:tr h="914504">
                <a:tc vMerge="1">
                  <a:txBody>
                    <a:bodyPr/>
                    <a:lstStyle/>
                    <a:p>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【2-Ⅰ-2-1 </a:t>
                      </a:r>
                      <a:r>
                        <a:rPr lang="zh-TW" altLang="en-US" dirty="0"/>
                        <a:t>能簡單複述所聽聞的內容重點</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【2-Ⅰ-2-2 </a:t>
                      </a:r>
                      <a:r>
                        <a:rPr lang="zh-TW" altLang="en-US" dirty="0"/>
                        <a:t>能詳細複述所聽聞的內容</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【2-Ⅰ-2-3 </a:t>
                      </a:r>
                      <a:r>
                        <a:rPr lang="zh-TW" altLang="en-US" dirty="0"/>
                        <a:t>能正確轉述所聽聞的 內容</a:t>
                      </a:r>
                      <a:r>
                        <a:rPr lang="en-US" altLang="zh-TW" dirty="0"/>
                        <a:t>】</a:t>
                      </a:r>
                      <a:endParaRPr lang="zh-TW" altLang="en-US" dirty="0"/>
                    </a:p>
                  </a:txBody>
                  <a:tcPr marL="68580" marR="68580"/>
                </a:tc>
                <a:extLst>
                  <a:ext uri="{0D108BD9-81ED-4DB2-BD59-A6C34878D82A}">
                    <a16:rowId xmlns:a16="http://schemas.microsoft.com/office/drawing/2014/main" xmlns="" val="1776775466"/>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【5 -Ⅰ-6-1 </a:t>
                      </a:r>
                      <a:r>
                        <a:rPr lang="zh-TW" altLang="en-US" dirty="0"/>
                        <a:t>利用圖像策略，協助文本的理解與內容重述</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【5-Ⅰ-6-2 </a:t>
                      </a:r>
                      <a:r>
                        <a:rPr lang="zh-TW" altLang="en-US" dirty="0"/>
                        <a:t>利用故事結構策 略，協助文本的理解與內容重述</a:t>
                      </a:r>
                      <a:r>
                        <a:rPr lang="en-US" altLang="zh-TW" dirty="0"/>
                        <a:t>】</a:t>
                      </a:r>
                      <a:endParaRPr lang="zh-TW" altLang="en-US" dirty="0"/>
                    </a:p>
                  </a:txBody>
                  <a:tcPr marL="68580" marR="68580"/>
                </a:tc>
                <a:extLst>
                  <a:ext uri="{0D108BD9-81ED-4DB2-BD59-A6C34878D82A}">
                    <a16:rowId xmlns:a16="http://schemas.microsoft.com/office/drawing/2014/main" xmlns="" val="527580702"/>
                  </a:ext>
                </a:extLst>
              </a:tr>
              <a:tr h="705494">
                <a:tc gridSpan="2">
                  <a:txBody>
                    <a:bodyPr/>
                    <a:lstStyle/>
                    <a:p>
                      <a:r>
                        <a:rPr lang="zh-TW" altLang="en-US" dirty="0"/>
                        <a:t>學年教育目標</a:t>
                      </a:r>
                      <a:endParaRPr lang="en-US" altLang="zh-TW" dirty="0"/>
                    </a:p>
                    <a:p>
                      <a:r>
                        <a:rPr lang="zh-TW" altLang="en-US" dirty="0"/>
                        <a:t>能正確說出 </a:t>
                      </a:r>
                      <a:r>
                        <a:rPr lang="en-US" altLang="zh-TW" dirty="0"/>
                        <a:t>300 </a:t>
                      </a:r>
                      <a:r>
                        <a:rPr lang="zh-TW" altLang="en-US" dirty="0"/>
                        <a:t>字以內短文的內容</a:t>
                      </a:r>
                    </a:p>
                  </a:txBody>
                  <a:tcPr marL="68580" marR="68580"/>
                </a:tc>
                <a:tc hMerge="1">
                  <a:txBody>
                    <a:bodyPr/>
                    <a:lstStyle/>
                    <a:p>
                      <a:endParaRPr lang="zh-TW" altLang="en-US" dirty="0"/>
                    </a:p>
                  </a:txBody>
                  <a:tcPr/>
                </a:tc>
                <a:extLst>
                  <a:ext uri="{0D108BD9-81ED-4DB2-BD59-A6C34878D82A}">
                    <a16:rowId xmlns:a16="http://schemas.microsoft.com/office/drawing/2014/main" xmlns="" val="3911733933"/>
                  </a:ext>
                </a:extLst>
              </a:tr>
              <a:tr h="223520">
                <a:tc gridSpan="2">
                  <a:txBody>
                    <a:bodyPr/>
                    <a:lstStyle/>
                    <a:p>
                      <a:r>
                        <a:rPr lang="zh-TW" altLang="en-US" dirty="0"/>
                        <a:t>學習目標（學期目標）</a:t>
                      </a:r>
                      <a:endParaRPr lang="en-US" altLang="zh-TW" dirty="0"/>
                    </a:p>
                    <a:p>
                      <a:r>
                        <a:rPr lang="en-US" altLang="zh-TW" dirty="0"/>
                        <a:t>1-1 </a:t>
                      </a:r>
                      <a:r>
                        <a:rPr lang="zh-TW" altLang="en-US" dirty="0"/>
                        <a:t>聆聽一篇 </a:t>
                      </a:r>
                      <a:r>
                        <a:rPr lang="en-US" altLang="zh-TW" dirty="0"/>
                        <a:t>100~150 </a:t>
                      </a:r>
                      <a:r>
                        <a:rPr lang="zh-TW" altLang="en-US" dirty="0"/>
                        <a:t>字以內故事之後，透過問答方式，能簡單複述故事重點</a:t>
                      </a:r>
                      <a:endParaRPr lang="en-US" altLang="zh-TW" dirty="0"/>
                    </a:p>
                    <a:p>
                      <a:r>
                        <a:rPr lang="en-US" altLang="zh-TW" dirty="0"/>
                        <a:t>1-2 </a:t>
                      </a:r>
                      <a:r>
                        <a:rPr lang="zh-TW" altLang="en-US" dirty="0"/>
                        <a:t>給予一篇 </a:t>
                      </a:r>
                      <a:r>
                        <a:rPr lang="en-US" altLang="zh-TW" dirty="0"/>
                        <a:t>100 </a:t>
                      </a:r>
                      <a:r>
                        <a:rPr lang="zh-TW" altLang="en-US" dirty="0"/>
                        <a:t>字以內故事 短文，透過問答方式，能說出故事重點</a:t>
                      </a:r>
                      <a:endParaRPr lang="en-US" altLang="zh-TW" dirty="0"/>
                    </a:p>
                    <a:p>
                      <a:r>
                        <a:rPr lang="en-US" altLang="zh-TW" dirty="0"/>
                        <a:t>1-3 </a:t>
                      </a:r>
                      <a:r>
                        <a:rPr lang="zh-TW" altLang="en-US" dirty="0"/>
                        <a:t>聆聽 一篇 </a:t>
                      </a:r>
                      <a:r>
                        <a:rPr lang="en-US" altLang="zh-TW" dirty="0"/>
                        <a:t>150~200 </a:t>
                      </a:r>
                      <a:r>
                        <a:rPr lang="zh-TW" altLang="en-US" dirty="0"/>
                        <a:t>字以內故事之後，藉由圖像提示下，能詳細複述故事內容</a:t>
                      </a:r>
                      <a:endParaRPr lang="en-US" altLang="zh-TW" dirty="0"/>
                    </a:p>
                    <a:p>
                      <a:r>
                        <a:rPr lang="en-US" altLang="zh-TW" dirty="0"/>
                        <a:t>1-4 </a:t>
                      </a:r>
                      <a:r>
                        <a:rPr lang="zh-TW" altLang="en-US" dirty="0"/>
                        <a:t>給予一篇 </a:t>
                      </a:r>
                      <a:r>
                        <a:rPr lang="en-US" altLang="zh-TW" dirty="0"/>
                        <a:t>150 ~200 </a:t>
                      </a:r>
                      <a:r>
                        <a:rPr lang="zh-TW" altLang="en-US" dirty="0"/>
                        <a:t>字以內故事短文，透過畫重點策略，能說出故事主要內容</a:t>
                      </a:r>
                      <a:endParaRPr lang="en-US" altLang="zh-TW" dirty="0"/>
                    </a:p>
                    <a:p>
                      <a:r>
                        <a:rPr lang="en-US" altLang="zh-TW" dirty="0"/>
                        <a:t>1-5 </a:t>
                      </a:r>
                      <a:r>
                        <a:rPr lang="zh-TW" altLang="en-US" dirty="0"/>
                        <a:t>每週給予一篇 </a:t>
                      </a:r>
                      <a:r>
                        <a:rPr lang="en-US" altLang="zh-TW" dirty="0"/>
                        <a:t>200~300 </a:t>
                      </a:r>
                      <a:r>
                        <a:rPr lang="zh-TW" altLang="en-US" dirty="0"/>
                        <a:t>字以內記敘短文，能運用故事結構圖 策略，摘記文本訊息</a:t>
                      </a:r>
                      <a:endParaRPr lang="en-US" altLang="zh-TW" dirty="0"/>
                    </a:p>
                    <a:p>
                      <a:r>
                        <a:rPr lang="en-US" altLang="zh-TW" dirty="0"/>
                        <a:t>1-6 </a:t>
                      </a:r>
                      <a:r>
                        <a:rPr lang="zh-TW" altLang="en-US" dirty="0"/>
                        <a:t>每週給予一篇 </a:t>
                      </a:r>
                      <a:r>
                        <a:rPr lang="en-US" altLang="zh-TW" dirty="0"/>
                        <a:t>200~300 </a:t>
                      </a:r>
                      <a:r>
                        <a:rPr lang="zh-TW" altLang="en-US" dirty="0"/>
                        <a:t>字以內記敘短文，能運用 故事結構圖策略，用自己的話重述文本內容</a:t>
                      </a:r>
                    </a:p>
                  </a:txBody>
                  <a:tcPr marL="68580" marR="68580"/>
                </a:tc>
                <a:tc hMerge="1">
                  <a:txBody>
                    <a:bodyPr/>
                    <a:lstStyle/>
                    <a:p>
                      <a:endParaRPr lang="zh-TW" altLang="en-US"/>
                    </a:p>
                  </a:txBody>
                  <a:tcPr/>
                </a:tc>
                <a:extLst>
                  <a:ext uri="{0D108BD9-81ED-4DB2-BD59-A6C34878D82A}">
                    <a16:rowId xmlns:a16="http://schemas.microsoft.com/office/drawing/2014/main" xmlns="" val="3272827477"/>
                  </a:ext>
                </a:extLst>
              </a:tr>
            </a:tbl>
          </a:graphicData>
        </a:graphic>
      </p:graphicFrame>
      <p:sp>
        <p:nvSpPr>
          <p:cNvPr id="5" name="標題 1"/>
          <p:cNvSpPr txBox="1">
            <a:spLocks/>
          </p:cNvSpPr>
          <p:nvPr/>
        </p:nvSpPr>
        <p:spPr>
          <a:xfrm>
            <a:off x="304797" y="186881"/>
            <a:ext cx="8553453" cy="862166"/>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srgbClr val="30B1B3"/>
                </a:solidFill>
                <a:effectLst/>
                <a:uLnTx/>
                <a:uFillTx/>
                <a:latin typeface="微軟正黑體"/>
                <a:ea typeface="微軟正黑體"/>
                <a:cs typeface="微軟正黑體"/>
              </a:rPr>
              <a:t>學生在特定領域</a:t>
            </a:r>
            <a:r>
              <a:rPr kumimoji="0" lang="en-US" altLang="zh-TW" sz="4000" b="1" i="0" u="none" strike="noStrike" kern="1200" cap="none" spc="0" normalizeH="0" baseline="0" noProof="0" dirty="0">
                <a:ln>
                  <a:noFill/>
                </a:ln>
                <a:solidFill>
                  <a:srgbClr val="30B1B3"/>
                </a:solidFill>
                <a:effectLst/>
                <a:uLnTx/>
                <a:uFillTx/>
                <a:latin typeface="微軟正黑體"/>
                <a:ea typeface="微軟正黑體"/>
                <a:cs typeface="微軟正黑體"/>
              </a:rPr>
              <a:t>/</a:t>
            </a:r>
            <a:r>
              <a:rPr kumimoji="0" lang="zh-TW" altLang="en-US" sz="4000" b="1" i="0" u="none" strike="noStrike" kern="1200" cap="none" spc="0" normalizeH="0" baseline="0" noProof="0" dirty="0">
                <a:ln>
                  <a:noFill/>
                </a:ln>
                <a:solidFill>
                  <a:srgbClr val="30B1B3"/>
                </a:solidFill>
                <a:effectLst/>
                <a:uLnTx/>
                <a:uFillTx/>
                <a:latin typeface="微軟正黑體"/>
                <a:ea typeface="微軟正黑體"/>
                <a:cs typeface="微軟正黑體"/>
              </a:rPr>
              <a:t>科目學習功能缺損</a:t>
            </a:r>
            <a:r>
              <a:rPr kumimoji="0" lang="en-US" altLang="zh-TW" sz="4000" b="1" i="0" u="none" strike="noStrike" kern="1200" cap="none" spc="0" normalizeH="0" baseline="0" noProof="0" dirty="0">
                <a:ln>
                  <a:noFill/>
                </a:ln>
                <a:solidFill>
                  <a:srgbClr val="30B1B3"/>
                </a:solidFill>
                <a:effectLst/>
                <a:uLnTx/>
                <a:uFillTx/>
                <a:latin typeface="微軟正黑體"/>
                <a:ea typeface="微軟正黑體"/>
                <a:cs typeface="微軟正黑體"/>
              </a:rPr>
              <a:t/>
            </a:r>
            <a:br>
              <a:rPr kumimoji="0" lang="en-US" altLang="zh-TW" sz="4000" b="1" i="0" u="none" strike="noStrike" kern="1200" cap="none" spc="0" normalizeH="0" baseline="0" noProof="0" dirty="0">
                <a:ln>
                  <a:noFill/>
                </a:ln>
                <a:solidFill>
                  <a:srgbClr val="30B1B3"/>
                </a:solidFill>
                <a:effectLst/>
                <a:uLnTx/>
                <a:uFillTx/>
                <a:latin typeface="微軟正黑體"/>
                <a:ea typeface="微軟正黑體"/>
                <a:cs typeface="微軟正黑體"/>
              </a:rPr>
            </a:br>
            <a:r>
              <a:rPr kumimoji="0" lang="en-US" altLang="zh-TW" sz="3200" b="1" i="0" u="none" strike="noStrike" kern="1200" cap="none" spc="0" normalizeH="0" baseline="0" noProof="0" dirty="0">
                <a:ln>
                  <a:noFill/>
                </a:ln>
                <a:solidFill>
                  <a:srgbClr val="30B1B3"/>
                </a:solidFill>
                <a:effectLst/>
                <a:uLnTx/>
                <a:uFillTx/>
                <a:latin typeface="微軟正黑體"/>
                <a:ea typeface="微軟正黑體"/>
                <a:cs typeface="微軟正黑體"/>
              </a:rPr>
              <a:t>(</a:t>
            </a:r>
            <a:r>
              <a:rPr kumimoji="0" lang="zh-TW" altLang="en-US" sz="3200" b="1" i="0" u="none" strike="noStrike" kern="1200" cap="none" spc="0" normalizeH="0" baseline="0" noProof="0" dirty="0">
                <a:ln>
                  <a:noFill/>
                </a:ln>
                <a:solidFill>
                  <a:srgbClr val="30B1B3"/>
                </a:solidFill>
                <a:effectLst/>
                <a:uLnTx/>
                <a:uFillTx/>
                <a:latin typeface="微軟正黑體"/>
                <a:ea typeface="微軟正黑體"/>
                <a:cs typeface="微軟正黑體"/>
              </a:rPr>
              <a:t>依據調整後學習重點設定學習目標示例</a:t>
            </a:r>
            <a:r>
              <a:rPr kumimoji="0" lang="en-US" altLang="zh-TW" sz="3200" b="1" i="0" u="none" strike="noStrike" kern="1200" cap="none" spc="0" normalizeH="0" baseline="0" noProof="0" dirty="0">
                <a:ln>
                  <a:noFill/>
                </a:ln>
                <a:solidFill>
                  <a:srgbClr val="30B1B3"/>
                </a:solidFill>
                <a:effectLst/>
                <a:uLnTx/>
                <a:uFillTx/>
                <a:latin typeface="微軟正黑體"/>
                <a:ea typeface="微軟正黑體"/>
                <a:cs typeface="微軟正黑體"/>
              </a:rPr>
              <a:t>)</a:t>
            </a:r>
            <a:endParaRPr kumimoji="0" lang="zh-TW" altLang="en-US" sz="4000" b="1" i="0" u="none" strike="noStrike" kern="1200" cap="none" spc="0" normalizeH="0" baseline="0" noProof="0" dirty="0">
              <a:ln>
                <a:noFill/>
              </a:ln>
              <a:solidFill>
                <a:srgbClr val="30B1B3"/>
              </a:solidFill>
              <a:effectLst/>
              <a:uLnTx/>
              <a:uFillTx/>
              <a:latin typeface="微軟正黑體"/>
              <a:ea typeface="微軟正黑體"/>
              <a:cs typeface="微軟正黑體"/>
            </a:endParaRPr>
          </a:p>
        </p:txBody>
      </p:sp>
    </p:spTree>
    <p:extLst>
      <p:ext uri="{BB962C8B-B14F-4D97-AF65-F5344CB8AC3E}">
        <p14:creationId xmlns:p14="http://schemas.microsoft.com/office/powerpoint/2010/main" val="909177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xmlns="" id="{8BDC0312-CF32-4418-8C52-F2F10BB94683}"/>
              </a:ext>
            </a:extLst>
          </p:cNvPr>
          <p:cNvSpPr>
            <a:spLocks noGrp="1"/>
          </p:cNvSpPr>
          <p:nvPr>
            <p:ph type="title"/>
          </p:nvPr>
        </p:nvSpPr>
        <p:spPr>
          <a:xfrm>
            <a:off x="2342525" y="1236591"/>
            <a:ext cx="4920904" cy="862166"/>
          </a:xfrm>
        </p:spPr>
        <p:txBody>
          <a:bodyPr/>
          <a:lstStyle/>
          <a:p>
            <a:pPr algn="ctr"/>
            <a:r>
              <a:rPr lang="zh-TW" altLang="en-US" dirty="0">
                <a:solidFill>
                  <a:srgbClr val="7030A0"/>
                </a:solidFill>
              </a:rPr>
              <a:t>學生在特定領域</a:t>
            </a:r>
            <a:r>
              <a:rPr lang="en-US" altLang="zh-TW" dirty="0">
                <a:solidFill>
                  <a:srgbClr val="7030A0"/>
                </a:solidFill>
              </a:rPr>
              <a:t>/</a:t>
            </a:r>
            <a:br>
              <a:rPr lang="en-US" altLang="zh-TW" dirty="0">
                <a:solidFill>
                  <a:srgbClr val="7030A0"/>
                </a:solidFill>
              </a:rPr>
            </a:br>
            <a:r>
              <a:rPr lang="zh-TW" altLang="en-US" dirty="0">
                <a:solidFill>
                  <a:srgbClr val="7030A0"/>
                </a:solidFill>
              </a:rPr>
              <a:t>科目學習功能優異</a:t>
            </a:r>
            <a:r>
              <a:rPr lang="en-US" altLang="zh-TW" dirty="0">
                <a:solidFill>
                  <a:srgbClr val="7030A0"/>
                </a:solidFill>
              </a:rPr>
              <a:t/>
            </a:r>
            <a:br>
              <a:rPr lang="en-US" altLang="zh-TW" dirty="0">
                <a:solidFill>
                  <a:srgbClr val="7030A0"/>
                </a:solidFill>
              </a:rPr>
            </a:br>
            <a:r>
              <a:rPr lang="zh-TW" altLang="en-US" dirty="0">
                <a:solidFill>
                  <a:srgbClr val="7030A0"/>
                </a:solidFill>
              </a:rPr>
              <a:t>課程調整舉例</a:t>
            </a:r>
          </a:p>
        </p:txBody>
      </p:sp>
      <p:grpSp>
        <p:nvGrpSpPr>
          <p:cNvPr id="5" name="群組 4"/>
          <p:cNvGrpSpPr/>
          <p:nvPr/>
        </p:nvGrpSpPr>
        <p:grpSpPr>
          <a:xfrm rot="2256646" flipV="1">
            <a:off x="1798312" y="2935015"/>
            <a:ext cx="936000" cy="935792"/>
            <a:chOff x="4401448" y="1754658"/>
            <a:chExt cx="454806" cy="442451"/>
          </a:xfrm>
        </p:grpSpPr>
        <p:sp>
          <p:nvSpPr>
            <p:cNvPr id="27" name="向右箭號 26"/>
            <p:cNvSpPr/>
            <p:nvPr/>
          </p:nvSpPr>
          <p:spPr>
            <a:xfrm rot="16200000">
              <a:off x="4455028" y="1795884"/>
              <a:ext cx="442451" cy="360000"/>
            </a:xfrm>
            <a:prstGeom prst="rightArrow">
              <a:avLst>
                <a:gd name="adj1" fmla="val 60000"/>
                <a:gd name="adj2" fmla="val 50000"/>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8" name="向右箭號 4"/>
            <p:cNvSpPr/>
            <p:nvPr/>
          </p:nvSpPr>
          <p:spPr>
            <a:xfrm rot="16200000">
              <a:off x="4448113" y="1902671"/>
              <a:ext cx="247773" cy="3411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kern="1200"/>
            </a:p>
          </p:txBody>
        </p:sp>
      </p:grpSp>
      <p:grpSp>
        <p:nvGrpSpPr>
          <p:cNvPr id="6" name="群組 5"/>
          <p:cNvGrpSpPr/>
          <p:nvPr/>
        </p:nvGrpSpPr>
        <p:grpSpPr>
          <a:xfrm>
            <a:off x="520312" y="3799047"/>
            <a:ext cx="1672083" cy="1672083"/>
            <a:chOff x="3735958" y="4101"/>
            <a:chExt cx="1672083" cy="1672083"/>
          </a:xfrm>
        </p:grpSpPr>
        <p:sp>
          <p:nvSpPr>
            <p:cNvPr id="25" name="橢圓 24"/>
            <p:cNvSpPr/>
            <p:nvPr/>
          </p:nvSpPr>
          <p:spPr>
            <a:xfrm>
              <a:off x="3735958" y="4101"/>
              <a:ext cx="1672083" cy="1672083"/>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6" name="橢圓 6"/>
            <p:cNvSpPr/>
            <p:nvPr/>
          </p:nvSpPr>
          <p:spPr>
            <a:xfrm>
              <a:off x="3980829" y="248972"/>
              <a:ext cx="1182341" cy="1182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學習內容</a:t>
              </a:r>
            </a:p>
          </p:txBody>
        </p:sp>
      </p:grpSp>
      <p:grpSp>
        <p:nvGrpSpPr>
          <p:cNvPr id="7" name="群組 6"/>
          <p:cNvGrpSpPr/>
          <p:nvPr/>
        </p:nvGrpSpPr>
        <p:grpSpPr>
          <a:xfrm rot="5969152">
            <a:off x="3311875" y="3705086"/>
            <a:ext cx="899999" cy="720000"/>
            <a:chOff x="5554967" y="2895826"/>
            <a:chExt cx="329178" cy="568508"/>
          </a:xfrm>
        </p:grpSpPr>
        <p:sp>
          <p:nvSpPr>
            <p:cNvPr id="23" name="向右箭號 22"/>
            <p:cNvSpPr/>
            <p:nvPr/>
          </p:nvSpPr>
          <p:spPr>
            <a:xfrm>
              <a:off x="5554967" y="2895826"/>
              <a:ext cx="329178" cy="568508"/>
            </a:xfrm>
            <a:prstGeom prst="rightArrow">
              <a:avLst>
                <a:gd name="adj1" fmla="val 60000"/>
                <a:gd name="adj2" fmla="val 50000"/>
              </a:avLst>
            </a:prstGeom>
          </p:spPr>
          <p:style>
            <a:lnRef idx="0">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24" name="向右箭號 8"/>
            <p:cNvSpPr/>
            <p:nvPr/>
          </p:nvSpPr>
          <p:spPr>
            <a:xfrm>
              <a:off x="5554969" y="3009527"/>
              <a:ext cx="247773" cy="3411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kern="1200"/>
            </a:p>
          </p:txBody>
        </p:sp>
      </p:grpSp>
      <p:grpSp>
        <p:nvGrpSpPr>
          <p:cNvPr id="8" name="群組 7"/>
          <p:cNvGrpSpPr/>
          <p:nvPr/>
        </p:nvGrpSpPr>
        <p:grpSpPr>
          <a:xfrm>
            <a:off x="2677368" y="4574159"/>
            <a:ext cx="1672083" cy="1672083"/>
            <a:chOff x="6075894" y="2344038"/>
            <a:chExt cx="1672083" cy="1672083"/>
          </a:xfrm>
        </p:grpSpPr>
        <p:sp>
          <p:nvSpPr>
            <p:cNvPr id="21" name="橢圓 20"/>
            <p:cNvSpPr/>
            <p:nvPr/>
          </p:nvSpPr>
          <p:spPr>
            <a:xfrm>
              <a:off x="6075894" y="2344038"/>
              <a:ext cx="1672083" cy="1672083"/>
            </a:xfrm>
            <a:prstGeom prst="ellipse">
              <a:avLst/>
            </a:pr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22" name="橢圓 10"/>
            <p:cNvSpPr/>
            <p:nvPr/>
          </p:nvSpPr>
          <p:spPr>
            <a:xfrm>
              <a:off x="6320765" y="2588909"/>
              <a:ext cx="1182341" cy="1182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學習歷程</a:t>
              </a:r>
            </a:p>
          </p:txBody>
        </p:sp>
      </p:grpSp>
      <p:grpSp>
        <p:nvGrpSpPr>
          <p:cNvPr id="9" name="群組 8"/>
          <p:cNvGrpSpPr/>
          <p:nvPr/>
        </p:nvGrpSpPr>
        <p:grpSpPr>
          <a:xfrm rot="21037420">
            <a:off x="5197580" y="3634024"/>
            <a:ext cx="720000" cy="876583"/>
            <a:chOff x="4287746" y="4163049"/>
            <a:chExt cx="568508" cy="353961"/>
          </a:xfrm>
        </p:grpSpPr>
        <p:sp>
          <p:nvSpPr>
            <p:cNvPr id="19" name="向右箭號 18"/>
            <p:cNvSpPr/>
            <p:nvPr/>
          </p:nvSpPr>
          <p:spPr>
            <a:xfrm rot="5400000">
              <a:off x="4395019" y="4055776"/>
              <a:ext cx="353961" cy="568508"/>
            </a:xfrm>
            <a:prstGeom prst="rightArrow">
              <a:avLst>
                <a:gd name="adj1" fmla="val 60000"/>
                <a:gd name="adj2" fmla="val 50000"/>
              </a:avLst>
            </a:prstGeom>
          </p:spPr>
          <p:style>
            <a:lnRef idx="0">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20" name="向右箭號 12"/>
            <p:cNvSpPr/>
            <p:nvPr/>
          </p:nvSpPr>
          <p:spPr>
            <a:xfrm rot="5400000">
              <a:off x="4448113" y="4116384"/>
              <a:ext cx="247773" cy="3411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kern="1200"/>
            </a:p>
          </p:txBody>
        </p:sp>
      </p:grpSp>
      <p:grpSp>
        <p:nvGrpSpPr>
          <p:cNvPr id="10" name="群組 9"/>
          <p:cNvGrpSpPr/>
          <p:nvPr/>
        </p:nvGrpSpPr>
        <p:grpSpPr>
          <a:xfrm>
            <a:off x="4970392" y="4582375"/>
            <a:ext cx="1672083" cy="1672083"/>
            <a:chOff x="3735958" y="4683974"/>
            <a:chExt cx="1672083" cy="1672083"/>
          </a:xfrm>
        </p:grpSpPr>
        <p:sp>
          <p:nvSpPr>
            <p:cNvPr id="17" name="橢圓 16"/>
            <p:cNvSpPr/>
            <p:nvPr/>
          </p:nvSpPr>
          <p:spPr>
            <a:xfrm>
              <a:off x="3735958" y="4683974"/>
              <a:ext cx="1672083" cy="1672083"/>
            </a:xfrm>
            <a:prstGeom prst="ellipse">
              <a:avLst/>
            </a:pr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18" name="橢圓 14"/>
            <p:cNvSpPr/>
            <p:nvPr/>
          </p:nvSpPr>
          <p:spPr>
            <a:xfrm>
              <a:off x="3980829" y="4928845"/>
              <a:ext cx="1182341" cy="1182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學習環境</a:t>
              </a:r>
            </a:p>
          </p:txBody>
        </p:sp>
      </p:grpSp>
      <p:grpSp>
        <p:nvGrpSpPr>
          <p:cNvPr id="11" name="群組 10"/>
          <p:cNvGrpSpPr/>
          <p:nvPr/>
        </p:nvGrpSpPr>
        <p:grpSpPr>
          <a:xfrm rot="14414793">
            <a:off x="6654594" y="3160026"/>
            <a:ext cx="886784" cy="720000"/>
            <a:chOff x="3246971" y="2919788"/>
            <a:chExt cx="589431" cy="568508"/>
          </a:xfrm>
        </p:grpSpPr>
        <p:sp>
          <p:nvSpPr>
            <p:cNvPr id="15" name="向右箭號 14"/>
            <p:cNvSpPr/>
            <p:nvPr/>
          </p:nvSpPr>
          <p:spPr>
            <a:xfrm rot="10800000">
              <a:off x="3246971" y="2919788"/>
              <a:ext cx="589431" cy="568508"/>
            </a:xfrm>
            <a:prstGeom prst="rightArrow">
              <a:avLst>
                <a:gd name="adj1" fmla="val 60000"/>
                <a:gd name="adj2" fmla="val 50000"/>
              </a:avLst>
            </a:prstGeom>
          </p:spPr>
          <p:style>
            <a:lnRef idx="0">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6" name="向右箭號 16"/>
            <p:cNvSpPr/>
            <p:nvPr/>
          </p:nvSpPr>
          <p:spPr>
            <a:xfrm rot="21600000">
              <a:off x="3323251" y="3009527"/>
              <a:ext cx="259076" cy="3411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kern="1200"/>
            </a:p>
          </p:txBody>
        </p:sp>
      </p:grpSp>
      <p:grpSp>
        <p:nvGrpSpPr>
          <p:cNvPr id="12" name="群組 11"/>
          <p:cNvGrpSpPr/>
          <p:nvPr/>
        </p:nvGrpSpPr>
        <p:grpSpPr>
          <a:xfrm>
            <a:off x="7171989" y="3799047"/>
            <a:ext cx="1672083" cy="1672083"/>
            <a:chOff x="1365555" y="2344038"/>
            <a:chExt cx="1672083" cy="1672083"/>
          </a:xfrm>
        </p:grpSpPr>
        <p:sp>
          <p:nvSpPr>
            <p:cNvPr id="13" name="橢圓 12"/>
            <p:cNvSpPr/>
            <p:nvPr/>
          </p:nvSpPr>
          <p:spPr>
            <a:xfrm>
              <a:off x="1365555" y="2344038"/>
              <a:ext cx="1672083" cy="1672083"/>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4" name="橢圓 18"/>
            <p:cNvSpPr/>
            <p:nvPr/>
          </p:nvSpPr>
          <p:spPr>
            <a:xfrm>
              <a:off x="1610426" y="2588909"/>
              <a:ext cx="1182341" cy="1182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學習評量</a:t>
              </a:r>
            </a:p>
          </p:txBody>
        </p:sp>
      </p:grpSp>
    </p:spTree>
    <p:extLst>
      <p:ext uri="{BB962C8B-B14F-4D97-AF65-F5344CB8AC3E}">
        <p14:creationId xmlns:p14="http://schemas.microsoft.com/office/powerpoint/2010/main" val="975870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t>學生在特定領域</a:t>
            </a:r>
            <a:r>
              <a:rPr lang="en-US" altLang="zh-TW" dirty="0"/>
              <a:t>/</a:t>
            </a:r>
            <a:r>
              <a:rPr lang="zh-TW" altLang="en-US" dirty="0"/>
              <a:t>科目學習功能優異</a:t>
            </a:r>
            <a:r>
              <a:rPr lang="en-US" altLang="zh-TW" dirty="0"/>
              <a:t>(</a:t>
            </a:r>
            <a:r>
              <a:rPr lang="zh-TW" altLang="en-US" dirty="0"/>
              <a:t>學習內容調整舉例</a:t>
            </a:r>
            <a:r>
              <a:rPr lang="en-US" altLang="zh-TW" dirty="0"/>
              <a:t>)</a:t>
            </a:r>
            <a:endParaRPr lang="zh-TW" altLang="en-US" dirty="0"/>
          </a:p>
        </p:txBody>
      </p:sp>
      <p:sp>
        <p:nvSpPr>
          <p:cNvPr id="5" name="內容版面配置區 2"/>
          <p:cNvSpPr txBox="1">
            <a:spLocks/>
          </p:cNvSpPr>
          <p:nvPr/>
        </p:nvSpPr>
        <p:spPr>
          <a:xfrm>
            <a:off x="457201" y="2560320"/>
            <a:ext cx="8290560" cy="4032000"/>
          </a:xfrm>
          <a:prstGeom prst="rect">
            <a:avLst/>
          </a:prstGeom>
          <a:ln w="57150"/>
        </p:spPr>
        <p:style>
          <a:lnRef idx="2">
            <a:schemeClr val="accent2"/>
          </a:lnRef>
          <a:fillRef idx="1">
            <a:schemeClr val="lt1"/>
          </a:fillRef>
          <a:effectRef idx="0">
            <a:schemeClr val="accent2"/>
          </a:effectRef>
          <a:fontRef idx="minor">
            <a:schemeClr val="dk1"/>
          </a:fontRef>
        </p:style>
        <p:txBody>
          <a:bodyPr vert="horz">
            <a:normAutofit fontScale="925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lvl="1">
              <a:spcBef>
                <a:spcPts val="1200"/>
              </a:spcBef>
              <a:buClr>
                <a:srgbClr val="00B050"/>
              </a:buClr>
            </a:pPr>
            <a:endParaRPr lang="en-US" altLang="zh-TW" sz="2800" dirty="0">
              <a:solidFill>
                <a:prstClr val="black"/>
              </a:solidFill>
              <a:latin typeface="標楷體" pitchFamily="65" charset="-120"/>
              <a:ea typeface="標楷體" pitchFamily="65" charset="-120"/>
            </a:endParaRPr>
          </a:p>
          <a:p>
            <a:pPr marL="274638" lvl="1" indent="-273050">
              <a:spcBef>
                <a:spcPts val="1200"/>
              </a:spcBef>
              <a:buClr>
                <a:srgbClr val="00B050"/>
              </a:buClr>
            </a:pPr>
            <a:r>
              <a:rPr lang="zh-TW" altLang="en-US" sz="2800" dirty="0">
                <a:solidFill>
                  <a:prstClr val="black"/>
                </a:solidFill>
                <a:latin typeface="標楷體" pitchFamily="65" charset="-120"/>
                <a:ea typeface="標楷體" pitchFamily="65" charset="-120"/>
              </a:rPr>
              <a:t>本單元</a:t>
            </a:r>
            <a:r>
              <a:rPr lang="zh-TW" altLang="zh-TW" sz="2800" dirty="0">
                <a:solidFill>
                  <a:prstClr val="black"/>
                </a:solidFill>
                <a:latin typeface="標楷體" pitchFamily="65" charset="-120"/>
                <a:ea typeface="標楷體" pitchFamily="65" charset="-120"/>
              </a:rPr>
              <a:t>指定</a:t>
            </a:r>
            <a:r>
              <a:rPr lang="zh-TW" altLang="en-US" sz="2800" dirty="0">
                <a:solidFill>
                  <a:prstClr val="black"/>
                </a:solidFill>
                <a:latin typeface="標楷體" pitchFamily="65" charset="-120"/>
                <a:ea typeface="標楷體" pitchFamily="65" charset="-120"/>
              </a:rPr>
              <a:t>英語</a:t>
            </a:r>
            <a:r>
              <a:rPr lang="zh-TW" altLang="zh-TW" sz="2800" dirty="0">
                <a:solidFill>
                  <a:prstClr val="black"/>
                </a:solidFill>
                <a:latin typeface="標楷體" pitchFamily="65" charset="-120"/>
                <a:ea typeface="標楷體" pitchFamily="65" charset="-120"/>
              </a:rPr>
              <a:t>書籍字彙量約</a:t>
            </a:r>
            <a:r>
              <a:rPr lang="en-US" altLang="zh-TW" sz="2800" dirty="0">
                <a:solidFill>
                  <a:prstClr val="black"/>
                </a:solidFill>
                <a:latin typeface="標楷體" pitchFamily="65" charset="-120"/>
                <a:ea typeface="標楷體" pitchFamily="65" charset="-120"/>
              </a:rPr>
              <a:t>2000</a:t>
            </a:r>
            <a:r>
              <a:rPr lang="zh-TW" altLang="zh-TW" sz="2800" dirty="0">
                <a:solidFill>
                  <a:prstClr val="black"/>
                </a:solidFill>
                <a:latin typeface="標楷體" pitchFamily="65" charset="-120"/>
                <a:ea typeface="標楷體" pitchFamily="65" charset="-120"/>
              </a:rPr>
              <a:t>字至</a:t>
            </a:r>
            <a:r>
              <a:rPr lang="en-US" altLang="zh-TW" sz="2800" dirty="0">
                <a:solidFill>
                  <a:prstClr val="black"/>
                </a:solidFill>
                <a:latin typeface="標楷體" pitchFamily="65" charset="-120"/>
                <a:ea typeface="標楷體" pitchFamily="65" charset="-120"/>
              </a:rPr>
              <a:t>2500</a:t>
            </a:r>
            <a:r>
              <a:rPr lang="zh-TW" altLang="en-US" sz="2800" dirty="0">
                <a:solidFill>
                  <a:prstClr val="black"/>
                </a:solidFill>
                <a:latin typeface="標楷體" pitchFamily="65" charset="-120"/>
                <a:ea typeface="標楷體" pitchFamily="65" charset="-120"/>
              </a:rPr>
              <a:t>字，多於普通課程</a:t>
            </a:r>
            <a:r>
              <a:rPr lang="zh-TW" altLang="zh-TW" sz="2800" dirty="0">
                <a:solidFill>
                  <a:prstClr val="black"/>
                </a:solidFill>
                <a:latin typeface="標楷體" pitchFamily="65" charset="-120"/>
                <a:ea typeface="標楷體" pitchFamily="65" charset="-120"/>
              </a:rPr>
              <a:t>。</a:t>
            </a:r>
            <a:endParaRPr lang="en-US" altLang="zh-TW" sz="2800" dirty="0">
              <a:solidFill>
                <a:prstClr val="black"/>
              </a:solidFill>
              <a:latin typeface="標楷體" pitchFamily="65" charset="-120"/>
              <a:ea typeface="標楷體" pitchFamily="65" charset="-120"/>
            </a:endParaRPr>
          </a:p>
          <a:p>
            <a:pPr marL="274638" lvl="1" indent="-273050">
              <a:spcBef>
                <a:spcPts val="1200"/>
              </a:spcBef>
              <a:buClr>
                <a:srgbClr val="00B050"/>
              </a:buClr>
            </a:pPr>
            <a:r>
              <a:rPr lang="zh-TW" altLang="zh-TW" sz="2800" dirty="0">
                <a:solidFill>
                  <a:prstClr val="black"/>
                </a:solidFill>
                <a:latin typeface="標楷體" pitchFamily="65" charset="-120"/>
                <a:ea typeface="標楷體" pitchFamily="65" charset="-120"/>
              </a:rPr>
              <a:t>課程具複雜、困難、多變化的學習活動。例如，學生須獨立閱讀、</a:t>
            </a:r>
            <a:r>
              <a:rPr lang="zh-TW" altLang="en-US" sz="2800" dirty="0">
                <a:solidFill>
                  <a:prstClr val="black"/>
                </a:solidFill>
                <a:latin typeface="標楷體" pitchFamily="65" charset="-120"/>
                <a:ea typeface="標楷體" pitchFamily="65" charset="-120"/>
              </a:rPr>
              <a:t>善用</a:t>
            </a:r>
            <a:r>
              <a:rPr lang="zh-TW" altLang="zh-TW" sz="2800" dirty="0">
                <a:solidFill>
                  <a:prstClr val="black"/>
                </a:solidFill>
                <a:latin typeface="標楷體" pitchFamily="65" charset="-120"/>
                <a:ea typeface="標楷體" pitchFamily="65" charset="-120"/>
              </a:rPr>
              <a:t>筆記技巧、</a:t>
            </a:r>
            <a:r>
              <a:rPr lang="zh-TW" altLang="en-US" sz="2800" dirty="0">
                <a:solidFill>
                  <a:prstClr val="black"/>
                </a:solidFill>
                <a:latin typeface="標楷體" pitchFamily="65" charset="-120"/>
                <a:ea typeface="標楷體" pitchFamily="65" charset="-120"/>
              </a:rPr>
              <a:t>搜尋與閱讀</a:t>
            </a:r>
            <a:r>
              <a:rPr lang="zh-TW" altLang="zh-TW" sz="2800" dirty="0">
                <a:solidFill>
                  <a:prstClr val="black"/>
                </a:solidFill>
                <a:latin typeface="標楷體" pitchFamily="65" charset="-120"/>
                <a:ea typeface="標楷體" pitchFamily="65" charset="-120"/>
              </a:rPr>
              <a:t>課外資料。</a:t>
            </a:r>
            <a:endParaRPr lang="en-US" altLang="zh-TW" sz="2800" dirty="0">
              <a:solidFill>
                <a:prstClr val="black"/>
              </a:solidFill>
              <a:latin typeface="標楷體" pitchFamily="65" charset="-120"/>
              <a:ea typeface="標楷體" pitchFamily="65" charset="-120"/>
            </a:endParaRPr>
          </a:p>
          <a:p>
            <a:pPr marL="274638" lvl="1" indent="-273050">
              <a:spcBef>
                <a:spcPts val="1200"/>
              </a:spcBef>
              <a:buClr>
                <a:srgbClr val="00B050"/>
              </a:buClr>
            </a:pPr>
            <a:r>
              <a:rPr lang="zh-TW" altLang="zh-TW" sz="2800" dirty="0">
                <a:solidFill>
                  <a:prstClr val="black"/>
                </a:solidFill>
                <a:latin typeface="標楷體" pitchFamily="65" charset="-120"/>
                <a:ea typeface="標楷體" pitchFamily="65" charset="-120"/>
              </a:rPr>
              <a:t>學生須</a:t>
            </a:r>
            <a:r>
              <a:rPr lang="zh-TW" altLang="en-US" sz="2800" dirty="0">
                <a:solidFill>
                  <a:prstClr val="black"/>
                </a:solidFill>
                <a:latin typeface="標楷體" pitchFamily="65" charset="-120"/>
                <a:ea typeface="標楷體" pitchFamily="65" charset="-120"/>
              </a:rPr>
              <a:t>全程</a:t>
            </a:r>
            <a:r>
              <a:rPr lang="zh-TW" altLang="zh-TW" sz="2800" dirty="0">
                <a:solidFill>
                  <a:prstClr val="black"/>
                </a:solidFill>
                <a:latin typeface="標楷體" pitchFamily="65" charset="-120"/>
                <a:ea typeface="標楷體" pitchFamily="65" charset="-120"/>
              </a:rPr>
              <a:t>以英語簡報、分享自學</a:t>
            </a:r>
            <a:r>
              <a:rPr lang="zh-TW" altLang="en-US" sz="2800" dirty="0">
                <a:solidFill>
                  <a:prstClr val="black"/>
                </a:solidFill>
                <a:latin typeface="標楷體" pitchFamily="65" charset="-120"/>
                <a:ea typeface="標楷體" pitchFamily="65" charset="-120"/>
              </a:rPr>
              <a:t>心</a:t>
            </a:r>
            <a:r>
              <a:rPr lang="zh-TW" altLang="zh-TW" sz="2800" dirty="0">
                <a:solidFill>
                  <a:prstClr val="black"/>
                </a:solidFill>
                <a:latin typeface="標楷體" pitchFamily="65" charset="-120"/>
                <a:ea typeface="標楷體" pitchFamily="65" charset="-120"/>
              </a:rPr>
              <a:t>得、討論問題</a:t>
            </a:r>
            <a:r>
              <a:rPr lang="zh-TW" altLang="en-US" sz="2800" dirty="0">
                <a:solidFill>
                  <a:prstClr val="black"/>
                </a:solidFill>
                <a:latin typeface="標楷體" pitchFamily="65" charset="-120"/>
                <a:ea typeface="標楷體" pitchFamily="65" charset="-120"/>
              </a:rPr>
              <a:t>及分享</a:t>
            </a:r>
            <a:r>
              <a:rPr lang="zh-TW" altLang="zh-TW" sz="2800" dirty="0">
                <a:solidFill>
                  <a:prstClr val="black"/>
                </a:solidFill>
                <a:latin typeface="標楷體" pitchFamily="65" charset="-120"/>
                <a:ea typeface="標楷體" pitchFamily="65" charset="-120"/>
              </a:rPr>
              <a:t>創作靈感。</a:t>
            </a:r>
            <a:endParaRPr lang="en-US" altLang="zh-TW" sz="2800" dirty="0">
              <a:solidFill>
                <a:prstClr val="black"/>
              </a:solidFill>
              <a:latin typeface="標楷體" pitchFamily="65" charset="-120"/>
              <a:ea typeface="標楷體" pitchFamily="65" charset="-120"/>
            </a:endParaRPr>
          </a:p>
          <a:p>
            <a:pPr marL="274638" lvl="1" indent="-273050">
              <a:spcBef>
                <a:spcPts val="1200"/>
              </a:spcBef>
              <a:buClr>
                <a:srgbClr val="00B050"/>
              </a:buClr>
            </a:pPr>
            <a:r>
              <a:rPr lang="zh-TW" altLang="zh-TW" sz="2800" dirty="0">
                <a:solidFill>
                  <a:prstClr val="black"/>
                </a:solidFill>
                <a:latin typeface="標楷體" pitchFamily="65" charset="-120"/>
                <a:ea typeface="標楷體" pitchFamily="65" charset="-120"/>
              </a:rPr>
              <a:t>學生須獨立創作劇本，於真實觀眾前演出。</a:t>
            </a:r>
            <a:endParaRPr lang="en-US" altLang="zh-TW" sz="2800" dirty="0">
              <a:solidFill>
                <a:prstClr val="black"/>
              </a:solidFill>
              <a:latin typeface="標楷體" pitchFamily="65" charset="-120"/>
              <a:ea typeface="標楷體" pitchFamily="65" charset="-120"/>
            </a:endParaRPr>
          </a:p>
        </p:txBody>
      </p:sp>
      <p:sp>
        <p:nvSpPr>
          <p:cNvPr id="7" name="綵帶 (向上) 6"/>
          <p:cNvSpPr/>
          <p:nvPr/>
        </p:nvSpPr>
        <p:spPr>
          <a:xfrm>
            <a:off x="822633" y="1920240"/>
            <a:ext cx="7559367" cy="899160"/>
          </a:xfrm>
          <a:prstGeom prst="ribbon2">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800" b="1" dirty="0">
                <a:solidFill>
                  <a:srgbClr val="FFFF00"/>
                </a:solidFill>
                <a:latin typeface="標楷體" pitchFamily="65" charset="-120"/>
                <a:ea typeface="標楷體" pitchFamily="65" charset="-120"/>
                <a:cs typeface="Times New Roman" panose="02020603050405020304" pitchFamily="18" charset="0"/>
              </a:rPr>
              <a:t>以「加深」為例</a:t>
            </a:r>
            <a:endParaRPr lang="en-US" altLang="zh-TW" sz="2800" b="1" dirty="0">
              <a:solidFill>
                <a:srgbClr val="FFFF00"/>
              </a:solidFill>
              <a:latin typeface="標楷體" pitchFamily="65" charset="-12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15260153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內容版面配置區 2"/>
          <p:cNvSpPr txBox="1">
            <a:spLocks/>
          </p:cNvSpPr>
          <p:nvPr/>
        </p:nvSpPr>
        <p:spPr>
          <a:xfrm>
            <a:off x="457201" y="2560320"/>
            <a:ext cx="8290560" cy="3662498"/>
          </a:xfrm>
          <a:prstGeom prst="rect">
            <a:avLst/>
          </a:prstGeom>
          <a:ln w="57150"/>
        </p:spPr>
        <p:style>
          <a:lnRef idx="2">
            <a:schemeClr val="accent2"/>
          </a:lnRef>
          <a:fillRef idx="1">
            <a:schemeClr val="lt1"/>
          </a:fillRef>
          <a:effectRef idx="0">
            <a:schemeClr val="accent2"/>
          </a:effectRef>
          <a:fontRef idx="minor">
            <a:schemeClr val="dk1"/>
          </a:fontRef>
        </p:style>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lvl="1">
              <a:spcBef>
                <a:spcPts val="1200"/>
              </a:spcBef>
              <a:buClr>
                <a:srgbClr val="00B050"/>
              </a:buClr>
            </a:pPr>
            <a:endParaRPr lang="en-US" altLang="zh-TW" sz="2800" dirty="0">
              <a:solidFill>
                <a:prstClr val="black"/>
              </a:solidFill>
              <a:latin typeface="標楷體" pitchFamily="65" charset="-120"/>
              <a:ea typeface="標楷體" pitchFamily="65" charset="-120"/>
            </a:endParaRPr>
          </a:p>
          <a:p>
            <a:pPr marL="274638" lvl="1" indent="-273050">
              <a:spcBef>
                <a:spcPts val="1200"/>
              </a:spcBef>
              <a:buClr>
                <a:srgbClr val="00B050"/>
              </a:buClr>
            </a:pPr>
            <a:r>
              <a:rPr lang="zh-TW" altLang="zh-TW" sz="2800" dirty="0">
                <a:solidFill>
                  <a:prstClr val="black"/>
                </a:solidFill>
                <a:latin typeface="標楷體" pitchFamily="65" charset="-120"/>
                <a:ea typeface="標楷體" pitchFamily="65" charset="-120"/>
              </a:rPr>
              <a:t>在氣候變遷議題及劇本基本寫作元素的框架下，學生有蒐集寫作所需資訊及選擇寫作方向的自由。</a:t>
            </a:r>
            <a:endParaRPr lang="en-US" altLang="zh-TW" sz="2800" dirty="0">
              <a:solidFill>
                <a:prstClr val="black"/>
              </a:solidFill>
              <a:latin typeface="標楷體" pitchFamily="65" charset="-120"/>
              <a:ea typeface="標楷體" pitchFamily="65" charset="-120"/>
            </a:endParaRPr>
          </a:p>
          <a:p>
            <a:pPr marL="274638" lvl="1" indent="-273050">
              <a:spcBef>
                <a:spcPts val="1200"/>
              </a:spcBef>
              <a:buClr>
                <a:srgbClr val="00B050"/>
              </a:buClr>
            </a:pPr>
            <a:r>
              <a:rPr lang="zh-TW" altLang="zh-TW" sz="2800" dirty="0">
                <a:solidFill>
                  <a:prstClr val="black"/>
                </a:solidFill>
                <a:latin typeface="標楷體" pitchFamily="65" charset="-120"/>
                <a:ea typeface="標楷體" pitchFamily="65" charset="-120"/>
              </a:rPr>
              <a:t>學生可依討論結果，選擇想要解決、改善的問題。</a:t>
            </a:r>
            <a:r>
              <a:rPr lang="zh-TW" altLang="en-US" sz="2800" dirty="0">
                <a:solidFill>
                  <a:prstClr val="black"/>
                </a:solidFill>
                <a:latin typeface="標楷體" pitchFamily="65" charset="-120"/>
                <a:ea typeface="標楷體" pitchFamily="65" charset="-120"/>
              </a:rPr>
              <a:t>並</a:t>
            </a:r>
            <a:r>
              <a:rPr lang="zh-TW" altLang="zh-TW" sz="2800" dirty="0">
                <a:solidFill>
                  <a:prstClr val="black"/>
                </a:solidFill>
                <a:latin typeface="標楷體" pitchFamily="65" charset="-120"/>
                <a:ea typeface="標楷體" pitchFamily="65" charset="-120"/>
              </a:rPr>
              <a:t>依自身興趣和學習風格</a:t>
            </a:r>
            <a:r>
              <a:rPr lang="zh-TW" altLang="en-US" sz="2800" dirty="0">
                <a:solidFill>
                  <a:prstClr val="black"/>
                </a:solidFill>
                <a:latin typeface="標楷體" pitchFamily="65" charset="-120"/>
                <a:ea typeface="標楷體" pitchFamily="65" charset="-120"/>
              </a:rPr>
              <a:t>。</a:t>
            </a:r>
            <a:r>
              <a:rPr lang="zh-TW" altLang="zh-TW" sz="2800" dirty="0">
                <a:solidFill>
                  <a:prstClr val="black"/>
                </a:solidFill>
                <a:latin typeface="標楷體" pitchFamily="65" charset="-120"/>
                <a:ea typeface="標楷體" pitchFamily="65" charset="-120"/>
              </a:rPr>
              <a:t>選擇閱讀資料和行動故事分享的呈現方式。</a:t>
            </a:r>
            <a:endParaRPr lang="zh-TW" altLang="en-US" sz="2800" b="1" dirty="0">
              <a:solidFill>
                <a:prstClr val="black"/>
              </a:solidFill>
              <a:latin typeface="標楷體" pitchFamily="65" charset="-120"/>
              <a:ea typeface="標楷體" pitchFamily="65" charset="-120"/>
              <a:cs typeface="Times New Roman" panose="02020603050405020304" pitchFamily="18" charset="0"/>
            </a:endParaRPr>
          </a:p>
        </p:txBody>
      </p:sp>
      <p:sp>
        <p:nvSpPr>
          <p:cNvPr id="11" name="標題 1"/>
          <p:cNvSpPr>
            <a:spLocks noGrp="1"/>
          </p:cNvSpPr>
          <p:nvPr>
            <p:ph type="title"/>
          </p:nvPr>
        </p:nvSpPr>
        <p:spPr>
          <a:xfrm>
            <a:off x="776913" y="221366"/>
            <a:ext cx="8229600" cy="862166"/>
          </a:xfrm>
        </p:spPr>
        <p:txBody>
          <a:bodyPr/>
          <a:lstStyle/>
          <a:p>
            <a:pPr algn="ctr"/>
            <a:r>
              <a:rPr lang="zh-TW" altLang="en-US" dirty="0"/>
              <a:t>學生在特定領域</a:t>
            </a:r>
            <a:r>
              <a:rPr lang="en-US" altLang="zh-TW" dirty="0"/>
              <a:t>/</a:t>
            </a:r>
            <a:r>
              <a:rPr lang="zh-TW" altLang="en-US" dirty="0"/>
              <a:t>科目學習功能優異</a:t>
            </a:r>
            <a:r>
              <a:rPr lang="en-US" altLang="zh-TW" dirty="0"/>
              <a:t>(</a:t>
            </a:r>
            <a:r>
              <a:rPr lang="zh-TW" altLang="en-US" dirty="0"/>
              <a:t>學習歷程調整舉例</a:t>
            </a:r>
            <a:r>
              <a:rPr lang="en-US" altLang="zh-TW" dirty="0"/>
              <a:t>)</a:t>
            </a:r>
            <a:endParaRPr lang="zh-TW" altLang="en-US" dirty="0"/>
          </a:p>
        </p:txBody>
      </p:sp>
      <p:sp>
        <p:nvSpPr>
          <p:cNvPr id="4" name="綵帶 (向上) 3"/>
          <p:cNvSpPr/>
          <p:nvPr/>
        </p:nvSpPr>
        <p:spPr>
          <a:xfrm>
            <a:off x="822633" y="1920240"/>
            <a:ext cx="7559367" cy="899160"/>
          </a:xfrm>
          <a:prstGeom prst="ribbon2">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800" b="1" dirty="0">
                <a:solidFill>
                  <a:srgbClr val="FFFF00"/>
                </a:solidFill>
                <a:latin typeface="標楷體" pitchFamily="65" charset="-120"/>
                <a:ea typeface="標楷體" pitchFamily="65" charset="-120"/>
                <a:cs typeface="Times New Roman" panose="02020603050405020304" pitchFamily="18" charset="0"/>
              </a:rPr>
              <a:t>以「選擇的自由」為例</a:t>
            </a:r>
            <a:endParaRPr lang="en-US" altLang="zh-TW" sz="2800" b="1" dirty="0">
              <a:solidFill>
                <a:srgbClr val="FFFF00"/>
              </a:solidFill>
              <a:latin typeface="標楷體" pitchFamily="65" charset="-12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4489699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a:spLocks noGrp="1"/>
          </p:cNvSpPr>
          <p:nvPr>
            <p:ph type="title"/>
          </p:nvPr>
        </p:nvSpPr>
        <p:spPr>
          <a:xfrm>
            <a:off x="776913" y="221366"/>
            <a:ext cx="8229600" cy="862166"/>
          </a:xfrm>
        </p:spPr>
        <p:txBody>
          <a:bodyPr/>
          <a:lstStyle/>
          <a:p>
            <a:pPr algn="ctr"/>
            <a:r>
              <a:rPr lang="zh-TW" altLang="en-US" dirty="0"/>
              <a:t>學生在特定領域</a:t>
            </a:r>
            <a:r>
              <a:rPr lang="en-US" altLang="zh-TW" dirty="0"/>
              <a:t>/</a:t>
            </a:r>
            <a:r>
              <a:rPr lang="zh-TW" altLang="en-US" dirty="0"/>
              <a:t>科目學習功能優異</a:t>
            </a:r>
            <a:r>
              <a:rPr lang="en-US" altLang="zh-TW" dirty="0"/>
              <a:t>(</a:t>
            </a:r>
            <a:r>
              <a:rPr lang="zh-TW" altLang="en-US" dirty="0"/>
              <a:t>學習環境調整舉例</a:t>
            </a:r>
            <a:r>
              <a:rPr lang="en-US" altLang="zh-TW" dirty="0"/>
              <a:t>)</a:t>
            </a:r>
            <a:endParaRPr lang="zh-TW" altLang="en-US" dirty="0"/>
          </a:p>
        </p:txBody>
      </p:sp>
      <p:sp>
        <p:nvSpPr>
          <p:cNvPr id="4" name="內容版面配置區 2"/>
          <p:cNvSpPr txBox="1">
            <a:spLocks/>
          </p:cNvSpPr>
          <p:nvPr/>
        </p:nvSpPr>
        <p:spPr>
          <a:xfrm>
            <a:off x="457201" y="2560320"/>
            <a:ext cx="8290560" cy="3662498"/>
          </a:xfrm>
          <a:prstGeom prst="rect">
            <a:avLst/>
          </a:prstGeom>
          <a:ln w="57150"/>
        </p:spPr>
        <p:style>
          <a:lnRef idx="2">
            <a:schemeClr val="accent2"/>
          </a:lnRef>
          <a:fillRef idx="1">
            <a:schemeClr val="lt1"/>
          </a:fillRef>
          <a:effectRef idx="0">
            <a:schemeClr val="accent2"/>
          </a:effectRef>
          <a:fontRef idx="minor">
            <a:schemeClr val="dk1"/>
          </a:fontRef>
        </p:style>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lvl="1">
              <a:spcBef>
                <a:spcPts val="1200"/>
              </a:spcBef>
              <a:buClr>
                <a:srgbClr val="00B050"/>
              </a:buClr>
            </a:pPr>
            <a:endParaRPr lang="en-US" altLang="zh-TW" sz="2800" dirty="0">
              <a:solidFill>
                <a:prstClr val="black"/>
              </a:solidFill>
              <a:latin typeface="標楷體" pitchFamily="65" charset="-120"/>
              <a:ea typeface="標楷體" pitchFamily="65" charset="-120"/>
            </a:endParaRPr>
          </a:p>
          <a:p>
            <a:pPr marL="274638" lvl="1" indent="-273050">
              <a:spcBef>
                <a:spcPts val="1200"/>
              </a:spcBef>
              <a:buClr>
                <a:srgbClr val="00B050"/>
              </a:buClr>
            </a:pPr>
            <a:r>
              <a:rPr lang="zh-TW" altLang="zh-TW" sz="2800" dirty="0">
                <a:solidFill>
                  <a:prstClr val="black"/>
                </a:solidFill>
                <a:latin typeface="標楷體" pitchFamily="65" charset="-120"/>
                <a:ea typeface="標楷體" pitchFamily="65" charset="-120"/>
              </a:rPr>
              <a:t>將</a:t>
            </a:r>
            <a:r>
              <a:rPr lang="zh-TW" altLang="en-US" sz="2800" dirty="0">
                <a:solidFill>
                  <a:prstClr val="black"/>
                </a:solidFill>
                <a:latin typeface="標楷體" pitchFamily="65" charset="-120"/>
                <a:ea typeface="標楷體" pitchFamily="65" charset="-120"/>
              </a:rPr>
              <a:t>國語</a:t>
            </a:r>
            <a:r>
              <a:rPr lang="zh-TW" altLang="zh-TW" sz="2800" dirty="0">
                <a:solidFill>
                  <a:prstClr val="black"/>
                </a:solidFill>
                <a:latin typeface="標楷體" pitchFamily="65" charset="-120"/>
                <a:ea typeface="標楷體" pitchFamily="65" charset="-120"/>
              </a:rPr>
              <a:t>上課地點移至藝術生活教室，該教室具有情境氣氛、可移動式小組討論活動桌、方便肢體活動之木地板、專業投影設備，</a:t>
            </a:r>
            <a:r>
              <a:rPr lang="zh-TW" altLang="en-US" sz="2800" dirty="0">
                <a:solidFill>
                  <a:prstClr val="black"/>
                </a:solidFill>
                <a:latin typeface="標楷體" pitchFamily="65" charset="-120"/>
                <a:ea typeface="標楷體" pitchFamily="65" charset="-120"/>
              </a:rPr>
              <a:t>方便</a:t>
            </a:r>
            <a:r>
              <a:rPr lang="zh-TW" altLang="zh-TW" sz="2800" dirty="0">
                <a:solidFill>
                  <a:prstClr val="black"/>
                </a:solidFill>
                <a:latin typeface="標楷體" pitchFamily="65" charset="-120"/>
                <a:ea typeface="標楷體" pitchFamily="65" charset="-120"/>
              </a:rPr>
              <a:t>學生</a:t>
            </a:r>
            <a:r>
              <a:rPr lang="zh-TW" altLang="en-US" sz="2800" dirty="0">
                <a:solidFill>
                  <a:prstClr val="black"/>
                </a:solidFill>
                <a:latin typeface="標楷體" pitchFamily="65" charset="-120"/>
                <a:ea typeface="標楷體" pitchFamily="65" charset="-120"/>
              </a:rPr>
              <a:t>進行</a:t>
            </a:r>
            <a:r>
              <a:rPr lang="zh-TW" altLang="zh-TW" sz="2800" dirty="0">
                <a:solidFill>
                  <a:prstClr val="black"/>
                </a:solidFill>
                <a:latin typeface="標楷體" pitchFamily="65" charset="-120"/>
                <a:ea typeface="標楷體" pitchFamily="65" charset="-120"/>
              </a:rPr>
              <a:t>各種形式討論或報告</a:t>
            </a:r>
            <a:r>
              <a:rPr lang="zh-TW" altLang="en-US" sz="2800" dirty="0">
                <a:solidFill>
                  <a:prstClr val="black"/>
                </a:solidFill>
                <a:latin typeface="標楷體" pitchFamily="65" charset="-120"/>
                <a:ea typeface="標楷體" pitchFamily="65" charset="-120"/>
              </a:rPr>
              <a:t>。</a:t>
            </a:r>
          </a:p>
        </p:txBody>
      </p:sp>
      <p:sp>
        <p:nvSpPr>
          <p:cNvPr id="5" name="綵帶 (向上) 4"/>
          <p:cNvSpPr/>
          <p:nvPr/>
        </p:nvSpPr>
        <p:spPr>
          <a:xfrm>
            <a:off x="746759" y="1920240"/>
            <a:ext cx="7741921" cy="899160"/>
          </a:xfrm>
          <a:prstGeom prst="ribbon2">
            <a:avLst>
              <a:gd name="adj1" fmla="val 16667"/>
              <a:gd name="adj2" fmla="val 68595"/>
            </a:avLst>
          </a:prstGeom>
          <a:ln/>
        </p:spPr>
        <p:style>
          <a:lnRef idx="3">
            <a:schemeClr val="lt1"/>
          </a:lnRef>
          <a:fillRef idx="1">
            <a:schemeClr val="accent2"/>
          </a:fillRef>
          <a:effectRef idx="1">
            <a:schemeClr val="accent2"/>
          </a:effectRef>
          <a:fontRef idx="minor">
            <a:schemeClr val="lt1"/>
          </a:fontRef>
        </p:style>
        <p:txBody>
          <a:bodyPr rtlCol="0" anchor="ctr"/>
          <a:lstStyle/>
          <a:p>
            <a:pPr>
              <a:spcBef>
                <a:spcPts val="1200"/>
              </a:spcBef>
              <a:buClr>
                <a:schemeClr val="accent1">
                  <a:lumMod val="75000"/>
                </a:schemeClr>
              </a:buClr>
            </a:pPr>
            <a:r>
              <a:rPr lang="zh-TW" altLang="en-US" sz="2800" b="1" dirty="0">
                <a:solidFill>
                  <a:srgbClr val="FFFF00"/>
                </a:solidFill>
                <a:latin typeface="標楷體" pitchFamily="65" charset="-120"/>
                <a:ea typeface="標楷體" pitchFamily="65" charset="-120"/>
                <a:cs typeface="Times New Roman" panose="02020603050405020304" pitchFamily="18" charset="0"/>
              </a:rPr>
              <a:t>以「調整物理的學習環境」為例</a:t>
            </a:r>
          </a:p>
        </p:txBody>
      </p:sp>
    </p:spTree>
    <p:extLst>
      <p:ext uri="{BB962C8B-B14F-4D97-AF65-F5344CB8AC3E}">
        <p14:creationId xmlns:p14="http://schemas.microsoft.com/office/powerpoint/2010/main" val="1708371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a:spLocks noGrp="1"/>
          </p:cNvSpPr>
          <p:nvPr>
            <p:ph type="title"/>
          </p:nvPr>
        </p:nvSpPr>
        <p:spPr>
          <a:xfrm>
            <a:off x="776913" y="221366"/>
            <a:ext cx="8229600" cy="862166"/>
          </a:xfrm>
        </p:spPr>
        <p:txBody>
          <a:bodyPr/>
          <a:lstStyle/>
          <a:p>
            <a:pPr algn="ctr"/>
            <a:r>
              <a:rPr lang="zh-TW" altLang="en-US" dirty="0"/>
              <a:t>學生在特定領域</a:t>
            </a:r>
            <a:r>
              <a:rPr lang="en-US" altLang="zh-TW" dirty="0"/>
              <a:t>/</a:t>
            </a:r>
            <a:r>
              <a:rPr lang="zh-TW" altLang="en-US" dirty="0"/>
              <a:t>科目學習功能優異</a:t>
            </a:r>
            <a:r>
              <a:rPr lang="en-US" altLang="zh-TW" dirty="0"/>
              <a:t>(</a:t>
            </a:r>
            <a:r>
              <a:rPr lang="zh-TW" altLang="en-US" dirty="0"/>
              <a:t>學習評量調整舉例</a:t>
            </a:r>
            <a:r>
              <a:rPr lang="en-US" altLang="zh-TW" dirty="0"/>
              <a:t>)</a:t>
            </a:r>
            <a:endParaRPr lang="zh-TW" altLang="en-US" dirty="0"/>
          </a:p>
        </p:txBody>
      </p:sp>
      <p:sp>
        <p:nvSpPr>
          <p:cNvPr id="4" name="內容版面配置區 2"/>
          <p:cNvSpPr txBox="1">
            <a:spLocks/>
          </p:cNvSpPr>
          <p:nvPr/>
        </p:nvSpPr>
        <p:spPr>
          <a:xfrm>
            <a:off x="457201" y="2560320"/>
            <a:ext cx="8290560" cy="3960000"/>
          </a:xfrm>
          <a:prstGeom prst="rect">
            <a:avLst/>
          </a:prstGeom>
          <a:ln w="57150"/>
        </p:spPr>
        <p:style>
          <a:lnRef idx="2">
            <a:schemeClr val="accent2"/>
          </a:lnRef>
          <a:fillRef idx="1">
            <a:schemeClr val="lt1"/>
          </a:fillRef>
          <a:effectRef idx="0">
            <a:schemeClr val="accent2"/>
          </a:effectRef>
          <a:fontRef idx="minor">
            <a:schemeClr val="dk1"/>
          </a:fontRef>
        </p:style>
        <p:txBody>
          <a:bodyPr vert="horz">
            <a:normAutofit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lvl="1">
              <a:spcBef>
                <a:spcPts val="1200"/>
              </a:spcBef>
              <a:buClr>
                <a:srgbClr val="00B050"/>
              </a:buClr>
            </a:pPr>
            <a:endParaRPr lang="en-US" altLang="zh-TW" sz="2800" dirty="0">
              <a:solidFill>
                <a:prstClr val="black"/>
              </a:solidFill>
              <a:latin typeface="標楷體" pitchFamily="65" charset="-120"/>
              <a:ea typeface="標楷體" pitchFamily="65" charset="-120"/>
            </a:endParaRPr>
          </a:p>
          <a:p>
            <a:pPr marL="274638" lvl="1" indent="-273050">
              <a:spcBef>
                <a:spcPts val="1200"/>
              </a:spcBef>
              <a:buClr>
                <a:srgbClr val="00B050"/>
              </a:buClr>
            </a:pPr>
            <a:r>
              <a:rPr lang="zh-TW" altLang="zh-TW" sz="2800" dirty="0">
                <a:solidFill>
                  <a:prstClr val="black"/>
                </a:solidFill>
                <a:latin typeface="標楷體" pitchFamily="65" charset="-120"/>
                <a:ea typeface="標楷體" pitchFamily="65" charset="-120"/>
              </a:rPr>
              <a:t>要求學生</a:t>
            </a:r>
            <a:r>
              <a:rPr lang="zh-TW" altLang="en-US" sz="2800" dirty="0">
                <a:solidFill>
                  <a:prstClr val="black"/>
                </a:solidFill>
                <a:latin typeface="標楷體" pitchFamily="65" charset="-120"/>
                <a:ea typeface="標楷體" pitchFamily="65" charset="-120"/>
              </a:rPr>
              <a:t>繳交期中及期末</a:t>
            </a:r>
            <a:r>
              <a:rPr lang="zh-TW" altLang="zh-TW" sz="2800" dirty="0">
                <a:solidFill>
                  <a:prstClr val="black"/>
                </a:solidFill>
                <a:latin typeface="標楷體" pitchFamily="65" charset="-120"/>
                <a:ea typeface="標楷體" pitchFamily="65" charset="-120"/>
              </a:rPr>
              <a:t>書</a:t>
            </a:r>
            <a:r>
              <a:rPr lang="zh-TW" altLang="en-US" sz="2800" dirty="0">
                <a:solidFill>
                  <a:prstClr val="black"/>
                </a:solidFill>
                <a:latin typeface="標楷體" pitchFamily="65" charset="-120"/>
                <a:ea typeface="標楷體" pitchFamily="65" charset="-120"/>
              </a:rPr>
              <a:t>面成果</a:t>
            </a:r>
            <a:r>
              <a:rPr lang="zh-TW" altLang="zh-TW" sz="2800" dirty="0">
                <a:solidFill>
                  <a:prstClr val="black"/>
                </a:solidFill>
                <a:latin typeface="標楷體" pitchFamily="65" charset="-120"/>
                <a:ea typeface="標楷體" pitchFamily="65" charset="-120"/>
              </a:rPr>
              <a:t>報告</a:t>
            </a:r>
            <a:r>
              <a:rPr lang="zh-TW" altLang="en-US" sz="2800" dirty="0">
                <a:solidFill>
                  <a:prstClr val="black"/>
                </a:solidFill>
                <a:latin typeface="標楷體" pitchFamily="65" charset="-120"/>
                <a:ea typeface="標楷體" pitchFamily="65" charset="-120"/>
              </a:rPr>
              <a:t>，</a:t>
            </a:r>
            <a:r>
              <a:rPr lang="zh-TW" altLang="zh-TW" sz="2800" dirty="0">
                <a:solidFill>
                  <a:prstClr val="black"/>
                </a:solidFill>
                <a:latin typeface="標楷體" pitchFamily="65" charset="-120"/>
                <a:ea typeface="標楷體" pitchFamily="65" charset="-120"/>
              </a:rPr>
              <a:t>並製作簡報上台發表研究發現。</a:t>
            </a:r>
            <a:endParaRPr lang="en-US" altLang="zh-TW" sz="2800" dirty="0">
              <a:solidFill>
                <a:prstClr val="black"/>
              </a:solidFill>
              <a:latin typeface="標楷體" pitchFamily="65" charset="-120"/>
              <a:ea typeface="標楷體" pitchFamily="65" charset="-120"/>
            </a:endParaRPr>
          </a:p>
          <a:p>
            <a:pPr marL="274638" lvl="1" indent="-273050">
              <a:spcBef>
                <a:spcPts val="1200"/>
              </a:spcBef>
              <a:buClr>
                <a:srgbClr val="00B050"/>
              </a:buClr>
            </a:pPr>
            <a:r>
              <a:rPr lang="zh-TW" altLang="zh-TW" sz="2800" dirty="0">
                <a:solidFill>
                  <a:prstClr val="black"/>
                </a:solidFill>
                <a:latin typeface="標楷體" pitchFamily="65" charset="-120"/>
                <a:ea typeface="標楷體" pitchFamily="65" charset="-120"/>
              </a:rPr>
              <a:t>在</a:t>
            </a:r>
            <a:r>
              <a:rPr lang="zh-TW" altLang="en-US" sz="2800" dirty="0">
                <a:solidFill>
                  <a:prstClr val="black"/>
                </a:solidFill>
                <a:latin typeface="標楷體" pitchFamily="65" charset="-120"/>
                <a:ea typeface="標楷體" pitchFamily="65" charset="-120"/>
              </a:rPr>
              <a:t>過程</a:t>
            </a:r>
            <a:r>
              <a:rPr lang="zh-TW" altLang="zh-TW" sz="2800" dirty="0">
                <a:solidFill>
                  <a:prstClr val="black"/>
                </a:solidFill>
                <a:latin typeface="標楷體" pitchFamily="65" charset="-120"/>
                <a:ea typeface="標楷體" pitchFamily="65" charset="-120"/>
              </a:rPr>
              <a:t>中，學生</a:t>
            </a:r>
            <a:r>
              <a:rPr lang="zh-TW" altLang="en-US" sz="2800" dirty="0">
                <a:solidFill>
                  <a:prstClr val="black"/>
                </a:solidFill>
                <a:latin typeface="標楷體" pitchFamily="65" charset="-120"/>
                <a:ea typeface="標楷體" pitchFamily="65" charset="-120"/>
              </a:rPr>
              <a:t>須以</a:t>
            </a:r>
            <a:r>
              <a:rPr lang="zh-TW" altLang="zh-TW" sz="2800" dirty="0">
                <a:solidFill>
                  <a:prstClr val="black"/>
                </a:solidFill>
                <a:latin typeface="標楷體" pitchFamily="65" charset="-120"/>
                <a:ea typeface="標楷體" pitchFamily="65" charset="-120"/>
              </a:rPr>
              <a:t>實作成品、筆記摘要、小組討論等</a:t>
            </a:r>
            <a:r>
              <a:rPr lang="zh-TW" altLang="en-US" sz="2800" dirty="0">
                <a:solidFill>
                  <a:prstClr val="black"/>
                </a:solidFill>
                <a:latin typeface="標楷體" pitchFamily="65" charset="-120"/>
                <a:ea typeface="標楷體" pitchFamily="65" charset="-120"/>
              </a:rPr>
              <a:t>，表達</a:t>
            </a:r>
            <a:r>
              <a:rPr lang="zh-TW" altLang="zh-TW" sz="2800" dirty="0">
                <a:solidFill>
                  <a:prstClr val="black"/>
                </a:solidFill>
                <a:latin typeface="標楷體" pitchFamily="65" charset="-120"/>
                <a:ea typeface="標楷體" pitchFamily="65" charset="-120"/>
              </a:rPr>
              <a:t>自己的已知。</a:t>
            </a:r>
          </a:p>
          <a:p>
            <a:pPr marL="274638" lvl="1" indent="-273050">
              <a:spcBef>
                <a:spcPts val="1200"/>
              </a:spcBef>
              <a:buClr>
                <a:srgbClr val="00B050"/>
              </a:buClr>
            </a:pPr>
            <a:r>
              <a:rPr lang="zh-TW" altLang="zh-TW" sz="2800" dirty="0">
                <a:solidFill>
                  <a:prstClr val="black"/>
                </a:solidFill>
                <a:latin typeface="標楷體" pitchFamily="65" charset="-120"/>
                <a:ea typeface="標楷體" pitchFamily="65" charset="-120"/>
              </a:rPr>
              <a:t>實作評量標準：採師生互評</a:t>
            </a:r>
            <a:r>
              <a:rPr lang="zh-TW" altLang="en-US" sz="2800" dirty="0">
                <a:solidFill>
                  <a:prstClr val="black"/>
                </a:solidFill>
                <a:latin typeface="標楷體" pitchFamily="65" charset="-120"/>
                <a:ea typeface="標楷體" pitchFamily="65" charset="-120"/>
              </a:rPr>
              <a:t>。</a:t>
            </a:r>
            <a:endParaRPr lang="en-US" altLang="zh-TW" sz="2800" dirty="0">
              <a:solidFill>
                <a:prstClr val="black"/>
              </a:solidFill>
              <a:latin typeface="標楷體" pitchFamily="65" charset="-120"/>
              <a:ea typeface="標楷體" pitchFamily="65" charset="-120"/>
            </a:endParaRPr>
          </a:p>
          <a:p>
            <a:pPr marL="274638" lvl="1" indent="-273050">
              <a:spcBef>
                <a:spcPts val="1200"/>
              </a:spcBef>
              <a:buClr>
                <a:srgbClr val="00B050"/>
              </a:buClr>
            </a:pPr>
            <a:r>
              <a:rPr lang="zh-TW" altLang="zh-TW" sz="2800" dirty="0">
                <a:solidFill>
                  <a:prstClr val="black"/>
                </a:solidFill>
                <a:latin typeface="標楷體" pitchFamily="65" charset="-120"/>
                <a:ea typeface="標楷體" pitchFamily="65" charset="-120"/>
              </a:rPr>
              <a:t>評分</a:t>
            </a:r>
            <a:r>
              <a:rPr lang="zh-TW" altLang="en-US" sz="2800" dirty="0">
                <a:solidFill>
                  <a:prstClr val="black"/>
                </a:solidFill>
                <a:latin typeface="標楷體" pitchFamily="65" charset="-120"/>
                <a:ea typeface="標楷體" pitchFamily="65" charset="-120"/>
              </a:rPr>
              <a:t>向</a:t>
            </a:r>
            <a:r>
              <a:rPr lang="zh-TW" altLang="zh-TW" sz="2800" dirty="0">
                <a:solidFill>
                  <a:prstClr val="black"/>
                </a:solidFill>
                <a:latin typeface="標楷體" pitchFamily="65" charset="-120"/>
                <a:ea typeface="標楷體" pitchFamily="65" charset="-120"/>
              </a:rPr>
              <a:t>度：筆記資料完整度</a:t>
            </a:r>
            <a:r>
              <a:rPr lang="en-US" altLang="zh-TW" sz="2800" dirty="0">
                <a:solidFill>
                  <a:prstClr val="black"/>
                </a:solidFill>
                <a:latin typeface="標楷體" pitchFamily="65" charset="-120"/>
                <a:ea typeface="標楷體" pitchFamily="65" charset="-120"/>
              </a:rPr>
              <a:t>30%</a:t>
            </a:r>
            <a:r>
              <a:rPr lang="zh-TW" altLang="zh-TW" sz="2800" dirty="0">
                <a:solidFill>
                  <a:prstClr val="black"/>
                </a:solidFill>
                <a:latin typeface="標楷體" pitchFamily="65" charset="-120"/>
                <a:ea typeface="標楷體" pitchFamily="65" charset="-120"/>
              </a:rPr>
              <a:t>、作品說明書繕打完整度</a:t>
            </a:r>
            <a:r>
              <a:rPr lang="en-US" altLang="zh-TW" sz="2800" dirty="0">
                <a:solidFill>
                  <a:prstClr val="black"/>
                </a:solidFill>
                <a:latin typeface="標楷體" pitchFamily="65" charset="-120"/>
                <a:ea typeface="標楷體" pitchFamily="65" charset="-120"/>
              </a:rPr>
              <a:t>30%</a:t>
            </a:r>
            <a:r>
              <a:rPr lang="zh-TW" altLang="zh-TW" sz="2800" dirty="0">
                <a:solidFill>
                  <a:prstClr val="black"/>
                </a:solidFill>
                <a:latin typeface="標楷體" pitchFamily="65" charset="-120"/>
                <a:ea typeface="標楷體" pitchFamily="65" charset="-120"/>
              </a:rPr>
              <a:t>、口頭發表</a:t>
            </a:r>
            <a:r>
              <a:rPr lang="en-US" altLang="zh-TW" sz="2800" dirty="0">
                <a:solidFill>
                  <a:prstClr val="black"/>
                </a:solidFill>
                <a:latin typeface="標楷體" pitchFamily="65" charset="-120"/>
                <a:ea typeface="標楷體" pitchFamily="65" charset="-120"/>
              </a:rPr>
              <a:t>20%</a:t>
            </a:r>
            <a:r>
              <a:rPr lang="zh-TW" altLang="zh-TW" sz="2800" dirty="0">
                <a:solidFill>
                  <a:prstClr val="black"/>
                </a:solidFill>
                <a:latin typeface="標楷體" pitchFamily="65" charset="-120"/>
                <a:ea typeface="標楷體" pitchFamily="65" charset="-120"/>
              </a:rPr>
              <a:t>、研究態度參與度</a:t>
            </a:r>
            <a:r>
              <a:rPr lang="en-US" altLang="zh-TW" sz="2800" dirty="0">
                <a:solidFill>
                  <a:prstClr val="black"/>
                </a:solidFill>
                <a:latin typeface="標楷體" pitchFamily="65" charset="-120"/>
                <a:ea typeface="標楷體" pitchFamily="65" charset="-120"/>
              </a:rPr>
              <a:t>20%</a:t>
            </a:r>
            <a:r>
              <a:rPr lang="zh-TW" altLang="en-US" sz="2800" dirty="0">
                <a:solidFill>
                  <a:prstClr val="black"/>
                </a:solidFill>
                <a:latin typeface="標楷體" pitchFamily="65" charset="-120"/>
                <a:ea typeface="標楷體" pitchFamily="65" charset="-120"/>
              </a:rPr>
              <a:t>。</a:t>
            </a:r>
          </a:p>
        </p:txBody>
      </p:sp>
      <p:sp>
        <p:nvSpPr>
          <p:cNvPr id="5" name="綵帶 (向上) 4"/>
          <p:cNvSpPr/>
          <p:nvPr/>
        </p:nvSpPr>
        <p:spPr>
          <a:xfrm>
            <a:off x="746759" y="1920240"/>
            <a:ext cx="7741921" cy="899160"/>
          </a:xfrm>
          <a:prstGeom prst="ribbon2">
            <a:avLst>
              <a:gd name="adj1" fmla="val 16667"/>
              <a:gd name="adj2" fmla="val 68595"/>
            </a:avLst>
          </a:prstGeom>
          <a:ln/>
        </p:spPr>
        <p:style>
          <a:lnRef idx="3">
            <a:schemeClr val="lt1"/>
          </a:lnRef>
          <a:fillRef idx="1">
            <a:schemeClr val="accent2"/>
          </a:fillRef>
          <a:effectRef idx="1">
            <a:schemeClr val="accent2"/>
          </a:effectRef>
          <a:fontRef idx="minor">
            <a:schemeClr val="lt1"/>
          </a:fontRef>
        </p:style>
        <p:txBody>
          <a:bodyPr rtlCol="0" anchor="ctr"/>
          <a:lstStyle/>
          <a:p>
            <a:pPr>
              <a:spcBef>
                <a:spcPts val="1200"/>
              </a:spcBef>
              <a:buClr>
                <a:schemeClr val="accent1">
                  <a:lumMod val="75000"/>
                </a:schemeClr>
              </a:buClr>
            </a:pPr>
            <a:r>
              <a:rPr lang="zh-TW" altLang="en-US" sz="2600" b="1" dirty="0">
                <a:solidFill>
                  <a:srgbClr val="FFFF00"/>
                </a:solidFill>
                <a:latin typeface="標楷體" pitchFamily="65" charset="-120"/>
                <a:ea typeface="標楷體" pitchFamily="65" charset="-120"/>
                <a:cs typeface="Times New Roman" panose="02020603050405020304" pitchFamily="18" charset="0"/>
              </a:rPr>
              <a:t>以「呈現多元的實作與作品」為例</a:t>
            </a:r>
          </a:p>
        </p:txBody>
      </p:sp>
    </p:spTree>
    <p:extLst>
      <p:ext uri="{BB962C8B-B14F-4D97-AF65-F5344CB8AC3E}">
        <p14:creationId xmlns:p14="http://schemas.microsoft.com/office/powerpoint/2010/main" val="30902048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zh-TW" sz="2800" b="0" dirty="0">
                <a:solidFill>
                  <a:schemeClr val="tx1"/>
                </a:solidFill>
                <a:latin typeface="標楷體" panose="03000509000000000000" pitchFamily="65" charset="-120"/>
                <a:ea typeface="標楷體" panose="03000509000000000000" pitchFamily="65" charset="-120"/>
              </a:rPr>
              <a:t>國中階段</a:t>
            </a:r>
            <a:r>
              <a:rPr lang="zh-TW" altLang="zh-TW" sz="2800" dirty="0">
                <a:solidFill>
                  <a:schemeClr val="tx1"/>
                </a:solidFill>
                <a:latin typeface="標楷體" panose="03000509000000000000" pitchFamily="65" charset="-120"/>
                <a:ea typeface="標楷體" panose="03000509000000000000" pitchFamily="65" charset="-120"/>
              </a:rPr>
              <a:t>自閉症資格之學生</a:t>
            </a:r>
            <a:r>
              <a:rPr lang="zh-TW" altLang="zh-TW" sz="2800" b="0" dirty="0">
                <a:solidFill>
                  <a:schemeClr val="tx1"/>
                </a:solidFill>
                <a:latin typeface="標楷體" panose="03000509000000000000" pitchFamily="65" charset="-120"/>
                <a:ea typeface="標楷體" panose="03000509000000000000" pitchFamily="65" charset="-120"/>
              </a:rPr>
              <a:t>為例，說明透過團隊評估後，如何根據學生現況能力及需求參考《十二年國民基本教育課程綱要》之學習重點，及本手冊之課程調整建議進行課程調整，擬訂個別化教育計畫中之學年、學期目標，安排課程與相關服務與支持策 略。並據此來執行教學，使學生能有意義的參與學校活動。</a:t>
            </a:r>
          </a:p>
          <a:p>
            <a:endParaRPr lang="zh-TW" altLang="en-US" dirty="0"/>
          </a:p>
        </p:txBody>
      </p:sp>
      <p:sp>
        <p:nvSpPr>
          <p:cNvPr id="3" name="標題 2"/>
          <p:cNvSpPr>
            <a:spLocks noGrp="1"/>
          </p:cNvSpPr>
          <p:nvPr>
            <p:ph type="title"/>
          </p:nvPr>
        </p:nvSpPr>
        <p:spPr/>
        <p:txBody>
          <a:bodyPr/>
          <a:lstStyle/>
          <a:p>
            <a:pPr algn="ctr"/>
            <a:r>
              <a:rPr lang="zh-TW" altLang="en-US" dirty="0"/>
              <a:t>調整</a:t>
            </a:r>
            <a:r>
              <a:rPr lang="zh-TW" altLang="en-US" dirty="0" smtClean="0"/>
              <a:t>課程實例介紹</a:t>
            </a:r>
            <a:endParaRPr lang="zh-TW" altLang="en-US" dirty="0"/>
          </a:p>
        </p:txBody>
      </p:sp>
    </p:spTree>
    <p:extLst>
      <p:ext uri="{BB962C8B-B14F-4D97-AF65-F5344CB8AC3E}">
        <p14:creationId xmlns:p14="http://schemas.microsoft.com/office/powerpoint/2010/main" val="29085656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1289957"/>
            <a:ext cx="8229600" cy="5159829"/>
          </a:xfrm>
        </p:spPr>
        <p:txBody>
          <a:bodyPr>
            <a:normAutofit fontScale="77500" lnSpcReduction="20000"/>
          </a:bodyPr>
          <a:lstStyle/>
          <a:p>
            <a:r>
              <a:rPr lang="zh-TW" altLang="zh-TW" b="0" dirty="0">
                <a:solidFill>
                  <a:schemeClr val="tx1"/>
                </a:solidFill>
                <a:latin typeface="標楷體" panose="03000509000000000000" pitchFamily="65" charset="-120"/>
                <a:ea typeface="標楷體" panose="03000509000000000000" pitchFamily="65" charset="-120"/>
              </a:rPr>
              <a:t>葉</a:t>
            </a:r>
            <a:r>
              <a:rPr lang="en-US" altLang="zh-TW" b="0" dirty="0">
                <a:solidFill>
                  <a:schemeClr val="tx1"/>
                </a:solidFill>
                <a:latin typeface="標楷體" panose="03000509000000000000" pitchFamily="65" charset="-120"/>
                <a:ea typeface="標楷體" panose="03000509000000000000" pitchFamily="65" charset="-120"/>
              </a:rPr>
              <a:t>○○</a:t>
            </a:r>
            <a:r>
              <a:rPr lang="zh-TW" altLang="zh-TW" b="0" dirty="0">
                <a:solidFill>
                  <a:schemeClr val="tx1"/>
                </a:solidFill>
                <a:latin typeface="標楷體" panose="03000509000000000000" pitchFamily="65" charset="-120"/>
                <a:ea typeface="標楷體" panose="03000509000000000000" pitchFamily="65" charset="-120"/>
              </a:rPr>
              <a:t>（以下簡稱葉生）目前為國中八年級的自閉症學生。葉生智力中等，健康狀況良好，無特殊疾病。感官功能及生活自理能力與一般同儕無明顯差異，動作能力較一般同儕弱，體能較差，動作較緩慢</a:t>
            </a:r>
            <a:r>
              <a:rPr lang="zh-TW" altLang="zh-TW" b="0" dirty="0" smtClean="0">
                <a:solidFill>
                  <a:schemeClr val="tx1"/>
                </a:solidFill>
                <a:latin typeface="標楷體" panose="03000509000000000000" pitchFamily="65" charset="-120"/>
                <a:ea typeface="標楷體" panose="03000509000000000000" pitchFamily="65" charset="-120"/>
              </a:rPr>
              <a:t>。</a:t>
            </a:r>
            <a:endParaRPr lang="en-US" altLang="zh-TW" b="0" dirty="0" smtClean="0">
              <a:solidFill>
                <a:schemeClr val="tx1"/>
              </a:solidFill>
              <a:latin typeface="標楷體" panose="03000509000000000000" pitchFamily="65" charset="-120"/>
              <a:ea typeface="標楷體" panose="03000509000000000000" pitchFamily="65" charset="-120"/>
            </a:endParaRPr>
          </a:p>
          <a:p>
            <a:endParaRPr lang="zh-TW" altLang="zh-TW" b="0" dirty="0">
              <a:solidFill>
                <a:schemeClr val="tx1"/>
              </a:solidFill>
              <a:latin typeface="標楷體" panose="03000509000000000000" pitchFamily="65" charset="-120"/>
              <a:ea typeface="標楷體" panose="03000509000000000000" pitchFamily="65" charset="-120"/>
            </a:endParaRPr>
          </a:p>
          <a:p>
            <a:r>
              <a:rPr lang="zh-TW" altLang="zh-TW" u="sng" dirty="0">
                <a:solidFill>
                  <a:srgbClr val="7030A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認知能力方面</a:t>
            </a:r>
            <a:r>
              <a:rPr lang="zh-TW" altLang="zh-TW" b="0" dirty="0">
                <a:solidFill>
                  <a:schemeClr val="tx1"/>
                </a:solidFill>
                <a:latin typeface="標楷體" panose="03000509000000000000" pitchFamily="65" charset="-120"/>
                <a:ea typeface="標楷體" panose="03000509000000000000" pitchFamily="65" charset="-120"/>
              </a:rPr>
              <a:t>，記憶力與一般同儕並無明顯差異，能維持專注於 學習，偶爾受外在干擾而分心，在提醒下能專注學習，惟學習速度慢，需要較多時間</a:t>
            </a:r>
            <a:r>
              <a:rPr lang="zh-TW" altLang="zh-TW" b="0" dirty="0" smtClean="0">
                <a:solidFill>
                  <a:schemeClr val="tx1"/>
                </a:solidFill>
                <a:latin typeface="標楷體" panose="03000509000000000000" pitchFamily="65" charset="-120"/>
                <a:ea typeface="標楷體" panose="03000509000000000000" pitchFamily="65" charset="-120"/>
              </a:rPr>
              <a:t>。</a:t>
            </a:r>
            <a:endParaRPr lang="en-US" altLang="zh-TW" b="0" dirty="0" smtClean="0">
              <a:solidFill>
                <a:schemeClr val="tx1"/>
              </a:solidFill>
              <a:latin typeface="標楷體" panose="03000509000000000000" pitchFamily="65" charset="-120"/>
              <a:ea typeface="標楷體" panose="03000509000000000000" pitchFamily="65" charset="-120"/>
            </a:endParaRPr>
          </a:p>
          <a:p>
            <a:endParaRPr lang="zh-TW" altLang="zh-TW" b="0" dirty="0">
              <a:solidFill>
                <a:schemeClr val="tx1"/>
              </a:solidFill>
              <a:latin typeface="標楷體" panose="03000509000000000000" pitchFamily="65" charset="-120"/>
              <a:ea typeface="標楷體" panose="03000509000000000000" pitchFamily="65" charset="-120"/>
            </a:endParaRPr>
          </a:p>
          <a:p>
            <a:r>
              <a:rPr lang="zh-TW" altLang="zh-TW" u="sng" dirty="0">
                <a:solidFill>
                  <a:srgbClr val="7030A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語言理解能力方面</a:t>
            </a:r>
            <a:r>
              <a:rPr lang="zh-TW" altLang="zh-TW" b="0" dirty="0">
                <a:solidFill>
                  <a:schemeClr val="tx1"/>
                </a:solidFill>
                <a:latin typeface="標楷體" panose="03000509000000000000" pitchFamily="65" charset="-120"/>
                <a:ea typeface="標楷體" panose="03000509000000000000" pitchFamily="65" charset="-120"/>
              </a:rPr>
              <a:t>，對於複雜或是較多的指令會混 淆或不易掌握重點，在語言表達方面，能把事情或需求表達清楚。但缺乏信心，聲音較小且個性膽小退縮，情緒較壓抑，較固執不易變通 。人際互動技巧差，與他人互動較被動且較自我中心，有時會說出不適宜的話語，於同儕團體中不易被接納。 </a:t>
            </a:r>
          </a:p>
          <a:p>
            <a:endParaRPr lang="zh-TW" altLang="en-US" dirty="0"/>
          </a:p>
        </p:txBody>
      </p:sp>
      <p:sp>
        <p:nvSpPr>
          <p:cNvPr id="3" name="標題 2"/>
          <p:cNvSpPr>
            <a:spLocks noGrp="1"/>
          </p:cNvSpPr>
          <p:nvPr>
            <p:ph type="title"/>
          </p:nvPr>
        </p:nvSpPr>
        <p:spPr/>
        <p:txBody>
          <a:bodyPr/>
          <a:lstStyle/>
          <a:p>
            <a:r>
              <a:rPr lang="en-US" altLang="zh-TW" dirty="0"/>
              <a:t> (</a:t>
            </a:r>
            <a:r>
              <a:rPr lang="zh-TW" altLang="zh-TW" dirty="0"/>
              <a:t>一</a:t>
            </a:r>
            <a:r>
              <a:rPr lang="en-US" altLang="zh-TW" dirty="0"/>
              <a:t>)</a:t>
            </a:r>
            <a:r>
              <a:rPr lang="zh-TW" altLang="zh-TW" dirty="0"/>
              <a:t>個案能力現況描述 </a:t>
            </a:r>
            <a:br>
              <a:rPr lang="zh-TW" altLang="zh-TW" dirty="0"/>
            </a:br>
            <a:endParaRPr lang="zh-TW" altLang="en-US" dirty="0"/>
          </a:p>
        </p:txBody>
      </p:sp>
    </p:spTree>
    <p:extLst>
      <p:ext uri="{BB962C8B-B14F-4D97-AF65-F5344CB8AC3E}">
        <p14:creationId xmlns:p14="http://schemas.microsoft.com/office/powerpoint/2010/main" val="18945556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636815"/>
            <a:ext cx="8229600" cy="5489350"/>
          </a:xfrm>
        </p:spPr>
        <p:txBody>
          <a:bodyPr>
            <a:normAutofit/>
          </a:bodyPr>
          <a:lstStyle/>
          <a:p>
            <a:pPr marL="0" indent="0">
              <a:buNone/>
            </a:pPr>
            <a:r>
              <a:rPr lang="zh-TW" altLang="zh-TW"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在語文領域國語文</a:t>
            </a:r>
            <a:r>
              <a:rPr lang="zh-TW" altLang="zh-TW" sz="28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方面</a:t>
            </a:r>
            <a:endParaRPr lang="en-US" altLang="zh-TW" sz="2800" b="0" dirty="0">
              <a:solidFill>
                <a:schemeClr val="tx1"/>
              </a:solidFill>
              <a:latin typeface="標楷體" panose="03000509000000000000" pitchFamily="65" charset="-120"/>
              <a:ea typeface="標楷體" panose="03000509000000000000" pitchFamily="65" charset="-120"/>
            </a:endParaRPr>
          </a:p>
          <a:p>
            <a:r>
              <a:rPr lang="en-US" altLang="zh-TW" sz="2800" b="0" dirty="0" smtClean="0">
                <a:solidFill>
                  <a:schemeClr val="tx1"/>
                </a:solidFill>
                <a:latin typeface="標楷體" panose="03000509000000000000" pitchFamily="65" charset="-120"/>
                <a:ea typeface="標楷體" panose="03000509000000000000" pitchFamily="65" charset="-120"/>
              </a:rPr>
              <a:t>1.</a:t>
            </a:r>
            <a:r>
              <a:rPr lang="zh-TW" altLang="zh-TW" sz="2800" b="0" dirty="0" smtClean="0">
                <a:solidFill>
                  <a:schemeClr val="tx1"/>
                </a:solidFill>
                <a:latin typeface="標楷體" panose="03000509000000000000" pitchFamily="65" charset="-120"/>
                <a:ea typeface="標楷體" panose="03000509000000000000" pitchFamily="65" charset="-120"/>
              </a:rPr>
              <a:t>個案</a:t>
            </a:r>
            <a:r>
              <a:rPr lang="zh-TW" altLang="zh-TW" sz="2800" b="0" dirty="0">
                <a:solidFill>
                  <a:schemeClr val="tx1"/>
                </a:solidFill>
                <a:latin typeface="標楷體" panose="03000509000000000000" pitchFamily="65" charset="-120"/>
                <a:ea typeface="標楷體" panose="03000509000000000000" pitchFamily="65" charset="-120"/>
              </a:rPr>
              <a:t>能理解並適當回應對話的內容，能完整唸讀文章但語速稍慢</a:t>
            </a:r>
            <a:r>
              <a:rPr lang="zh-TW" altLang="zh-TW" sz="2800" b="0" dirty="0" smtClean="0">
                <a:solidFill>
                  <a:schemeClr val="tx1"/>
                </a:solidFill>
                <a:latin typeface="標楷體" panose="03000509000000000000" pitchFamily="65" charset="-120"/>
                <a:ea typeface="標楷體" panose="03000509000000000000" pitchFamily="65" charset="-120"/>
              </a:rPr>
              <a:t>。</a:t>
            </a:r>
            <a:endParaRPr lang="en-US" altLang="zh-TW" sz="2800" b="0" dirty="0" smtClean="0">
              <a:solidFill>
                <a:schemeClr val="tx1"/>
              </a:solidFill>
              <a:latin typeface="標楷體" panose="03000509000000000000" pitchFamily="65" charset="-120"/>
              <a:ea typeface="標楷體" panose="03000509000000000000" pitchFamily="65" charset="-120"/>
            </a:endParaRPr>
          </a:p>
          <a:p>
            <a:r>
              <a:rPr lang="en-US" altLang="zh-TW" sz="2800" b="0" dirty="0" smtClean="0">
                <a:solidFill>
                  <a:schemeClr val="tx1"/>
                </a:solidFill>
                <a:latin typeface="標楷體" panose="03000509000000000000" pitchFamily="65" charset="-120"/>
                <a:ea typeface="標楷體" panose="03000509000000000000" pitchFamily="65" charset="-120"/>
              </a:rPr>
              <a:t>2.</a:t>
            </a:r>
            <a:r>
              <a:rPr lang="zh-TW" altLang="zh-TW" sz="2800" b="0" dirty="0" smtClean="0">
                <a:solidFill>
                  <a:schemeClr val="tx1"/>
                </a:solidFill>
                <a:latin typeface="標楷體" panose="03000509000000000000" pitchFamily="65" charset="-120"/>
                <a:ea typeface="標楷體" panose="03000509000000000000" pitchFamily="65" charset="-120"/>
              </a:rPr>
              <a:t>閱</a:t>
            </a:r>
            <a:r>
              <a:rPr lang="zh-TW" altLang="zh-TW" sz="2800" b="0" dirty="0">
                <a:solidFill>
                  <a:schemeClr val="tx1"/>
                </a:solidFill>
                <a:latin typeface="標楷體" panose="03000509000000000000" pitchFamily="65" charset="-120"/>
                <a:ea typeface="標楷體" panose="03000509000000000000" pitchFamily="65" charset="-120"/>
              </a:rPr>
              <a:t>讀文本後，能提取訊息，簡短的回答</a:t>
            </a:r>
            <a:r>
              <a:rPr lang="zh-TW" altLang="zh-TW" sz="2800" b="0" dirty="0" smtClean="0">
                <a:solidFill>
                  <a:schemeClr val="tx1"/>
                </a:solidFill>
                <a:latin typeface="標楷體" panose="03000509000000000000" pitchFamily="65" charset="-120"/>
                <a:ea typeface="標楷體" panose="03000509000000000000" pitchFamily="65" charset="-120"/>
              </a:rPr>
              <a:t>問題。</a:t>
            </a:r>
            <a:endParaRPr lang="en-US" altLang="zh-TW" sz="2800" b="0" dirty="0" smtClean="0">
              <a:solidFill>
                <a:schemeClr val="tx1"/>
              </a:solidFill>
              <a:latin typeface="標楷體" panose="03000509000000000000" pitchFamily="65" charset="-120"/>
              <a:ea typeface="標楷體" panose="03000509000000000000" pitchFamily="65" charset="-120"/>
            </a:endParaRPr>
          </a:p>
          <a:p>
            <a:r>
              <a:rPr lang="en-US" altLang="zh-TW" sz="2800" b="0" dirty="0" smtClean="0">
                <a:solidFill>
                  <a:schemeClr val="tx1"/>
                </a:solidFill>
                <a:latin typeface="標楷體" panose="03000509000000000000" pitchFamily="65" charset="-120"/>
                <a:ea typeface="標楷體" panose="03000509000000000000" pitchFamily="65" charset="-120"/>
              </a:rPr>
              <a:t>3.</a:t>
            </a:r>
            <a:r>
              <a:rPr lang="zh-TW" altLang="zh-TW" sz="2800" b="0" dirty="0" smtClean="0">
                <a:solidFill>
                  <a:schemeClr val="tx1"/>
                </a:solidFill>
                <a:latin typeface="標楷體" panose="03000509000000000000" pitchFamily="65" charset="-120"/>
                <a:ea typeface="標楷體" panose="03000509000000000000" pitchFamily="65" charset="-120"/>
              </a:rPr>
              <a:t>不易理</a:t>
            </a:r>
            <a:r>
              <a:rPr lang="zh-TW" altLang="zh-TW" sz="2800" b="0" dirty="0">
                <a:solidFill>
                  <a:schemeClr val="tx1"/>
                </a:solidFill>
                <a:latin typeface="標楷體" panose="03000509000000000000" pitchFamily="65" charset="-120"/>
                <a:ea typeface="標楷體" panose="03000509000000000000" pitchFamily="65" charset="-120"/>
              </a:rPr>
              <a:t>解含有抽象詞彙、成語或隱喻的文句，且分析、比較及歸納等能力偏弱，因此文意推論、整合訊息的表現明顯落後於一般</a:t>
            </a:r>
            <a:r>
              <a:rPr lang="zh-TW" altLang="zh-TW" sz="2800" b="0" dirty="0" smtClean="0">
                <a:solidFill>
                  <a:schemeClr val="tx1"/>
                </a:solidFill>
                <a:latin typeface="標楷體" panose="03000509000000000000" pitchFamily="65" charset="-120"/>
                <a:ea typeface="標楷體" panose="03000509000000000000" pitchFamily="65" charset="-120"/>
              </a:rPr>
              <a:t>同儕。</a:t>
            </a:r>
            <a:endParaRPr lang="en-US" altLang="zh-TW" sz="2800" b="0" dirty="0" smtClean="0">
              <a:solidFill>
                <a:schemeClr val="tx1"/>
              </a:solidFill>
              <a:latin typeface="標楷體" panose="03000509000000000000" pitchFamily="65" charset="-120"/>
              <a:ea typeface="標楷體" panose="03000509000000000000" pitchFamily="65" charset="-120"/>
            </a:endParaRPr>
          </a:p>
          <a:p>
            <a:r>
              <a:rPr lang="en-US" altLang="zh-TW" sz="2800" b="0" dirty="0" smtClean="0">
                <a:solidFill>
                  <a:schemeClr val="tx1"/>
                </a:solidFill>
                <a:latin typeface="標楷體" panose="03000509000000000000" pitchFamily="65" charset="-120"/>
                <a:ea typeface="標楷體" panose="03000509000000000000" pitchFamily="65" charset="-120"/>
              </a:rPr>
              <a:t>4.</a:t>
            </a:r>
            <a:r>
              <a:rPr lang="zh-TW" altLang="zh-TW" sz="2800" b="0" dirty="0" smtClean="0">
                <a:solidFill>
                  <a:schemeClr val="tx1"/>
                </a:solidFill>
                <a:latin typeface="標楷體" panose="03000509000000000000" pitchFamily="65" charset="-120"/>
                <a:ea typeface="標楷體" panose="03000509000000000000" pitchFamily="65" charset="-120"/>
              </a:rPr>
              <a:t>每日</a:t>
            </a:r>
            <a:r>
              <a:rPr lang="zh-TW" altLang="zh-TW" sz="2800" b="0" dirty="0">
                <a:solidFill>
                  <a:schemeClr val="tx1"/>
                </a:solidFill>
                <a:latin typeface="標楷體" panose="03000509000000000000" pitchFamily="65" charset="-120"/>
                <a:ea typeface="標楷體" panose="03000509000000000000" pitchFamily="65" charset="-120"/>
              </a:rPr>
              <a:t>能獨立完成聯絡簿的生活札記，也能依題意寫作結構完整的文章，但句型固定、句意淺顯且篇幅偏短，多是直接敘述，少具體</a:t>
            </a:r>
            <a:r>
              <a:rPr lang="zh-TW" altLang="zh-TW" sz="2800" b="0" dirty="0" smtClean="0">
                <a:solidFill>
                  <a:schemeClr val="tx1"/>
                </a:solidFill>
                <a:latin typeface="標楷體" panose="03000509000000000000" pitchFamily="65" charset="-120"/>
                <a:ea typeface="標楷體" panose="03000509000000000000" pitchFamily="65" charset="-120"/>
              </a:rPr>
              <a:t>描寫或</a:t>
            </a:r>
            <a:r>
              <a:rPr lang="zh-TW" altLang="zh-TW" sz="2800" b="0" dirty="0">
                <a:solidFill>
                  <a:schemeClr val="tx1"/>
                </a:solidFill>
                <a:latin typeface="標楷體" panose="03000509000000000000" pitchFamily="65" charset="-120"/>
                <a:ea typeface="標楷體" panose="03000509000000000000" pitchFamily="65" charset="-120"/>
              </a:rPr>
              <a:t>形容、修飾，未能貼切的表現個人的感受和想法。</a:t>
            </a:r>
          </a:p>
          <a:p>
            <a:endParaRPr lang="zh-TW" altLang="en-US" dirty="0"/>
          </a:p>
        </p:txBody>
      </p:sp>
    </p:spTree>
    <p:extLst>
      <p:ext uri="{BB962C8B-B14F-4D97-AF65-F5344CB8AC3E}">
        <p14:creationId xmlns:p14="http://schemas.microsoft.com/office/powerpoint/2010/main" val="219366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zh-TW"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寫的</a:t>
            </a:r>
            <a:r>
              <a:rPr lang="zh-TW" altLang="zh-TW" sz="28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部分</a:t>
            </a:r>
            <a:endParaRPr lang="en-US" altLang="zh-TW" sz="28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zh-TW" sz="2800" b="0" dirty="0" smtClean="0">
                <a:solidFill>
                  <a:schemeClr val="tx1"/>
                </a:solidFill>
                <a:latin typeface="標楷體" panose="03000509000000000000" pitchFamily="65" charset="-120"/>
                <a:ea typeface="標楷體" panose="03000509000000000000" pitchFamily="65" charset="-120"/>
              </a:rPr>
              <a:t>葉</a:t>
            </a:r>
            <a:r>
              <a:rPr lang="zh-TW" altLang="zh-TW" sz="2800" b="0" dirty="0">
                <a:solidFill>
                  <a:schemeClr val="tx1"/>
                </a:solidFill>
                <a:latin typeface="標楷體" panose="03000509000000000000" pitchFamily="65" charset="-120"/>
                <a:ea typeface="標楷體" panose="03000509000000000000" pitchFamily="65" charset="-120"/>
              </a:rPr>
              <a:t>生字跡端正漂亮，能仿寫完整句型，但因句型結構理解及文法能力較弱，在短句書寫上錯誤率高，需要不斷的給予協助及提示，在聽說讀寫綜合應用能力上亦有困難。 </a:t>
            </a:r>
          </a:p>
          <a:p>
            <a:endParaRPr lang="zh-TW" altLang="en-US" dirty="0"/>
          </a:p>
        </p:txBody>
      </p:sp>
    </p:spTree>
    <p:extLst>
      <p:ext uri="{BB962C8B-B14F-4D97-AF65-F5344CB8AC3E}">
        <p14:creationId xmlns:p14="http://schemas.microsoft.com/office/powerpoint/2010/main" val="2103016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body" idx="1"/>
          </p:nvPr>
        </p:nvSpPr>
        <p:spPr>
          <a:xfrm>
            <a:off x="708358" y="1481137"/>
            <a:ext cx="8069580" cy="3895725"/>
          </a:xfrm>
          <a:noFill/>
        </p:spPr>
        <p:txBody>
          <a:bodyPr>
            <a:noAutofit/>
          </a:bodyPr>
          <a:lstStyle/>
          <a:p>
            <a:pPr eaLnBrk="1" hangingPunct="1">
              <a:lnSpc>
                <a:spcPct val="90000"/>
              </a:lnSpc>
              <a:buFont typeface="Wingdings" pitchFamily="2" charset="2"/>
              <a:buNone/>
            </a:pPr>
            <a:r>
              <a:rPr lang="en-US" altLang="zh-TW" sz="2400" dirty="0">
                <a:solidFill>
                  <a:schemeClr val="tx1"/>
                </a:solidFill>
                <a:latin typeface="標楷體" pitchFamily="65" charset="-120"/>
                <a:ea typeface="標楷體" pitchFamily="65" charset="-120"/>
              </a:rPr>
              <a:t>1.</a:t>
            </a:r>
            <a:r>
              <a:rPr lang="en-US" altLang="zh-TW" sz="2400" dirty="0">
                <a:solidFill>
                  <a:schemeClr val="tx1"/>
                </a:solidFill>
                <a:latin typeface="Times New Roman" pitchFamily="18" charset="0"/>
                <a:ea typeface="標楷體" pitchFamily="65" charset="-120"/>
              </a:rPr>
              <a:t> </a:t>
            </a:r>
            <a:r>
              <a:rPr lang="zh-TW" altLang="en-US" sz="2400" dirty="0">
                <a:solidFill>
                  <a:schemeClr val="tx1"/>
                </a:solidFill>
                <a:latin typeface="標楷體" pitchFamily="65" charset="-120"/>
                <a:ea typeface="標楷體" pitchFamily="65" charset="-120"/>
              </a:rPr>
              <a:t>障礙學生和普通學生在學習特質上差異是</a:t>
            </a:r>
            <a:r>
              <a:rPr lang="zh-TW" altLang="en-US" sz="2400" dirty="0">
                <a:solidFill>
                  <a:srgbClr val="C00000"/>
                </a:solidFill>
                <a:latin typeface="標楷體" pitchFamily="65" charset="-120"/>
                <a:ea typeface="標楷體" pitchFamily="65" charset="-120"/>
              </a:rPr>
              <a:t>在一條連續的直線上，而非另一個不同的類別</a:t>
            </a:r>
            <a:r>
              <a:rPr lang="zh-TW" altLang="en-US" sz="2400" dirty="0">
                <a:solidFill>
                  <a:schemeClr val="tx1"/>
                </a:solidFill>
                <a:latin typeface="標楷體" pitchFamily="65" charset="-120"/>
                <a:ea typeface="標楷體" pitchFamily="65" charset="-120"/>
              </a:rPr>
              <a:t>，彼此是</a:t>
            </a:r>
            <a:r>
              <a:rPr lang="en-US" altLang="zh-TW" sz="2400" dirty="0">
                <a:solidFill>
                  <a:schemeClr val="tx1"/>
                </a:solidFill>
                <a:latin typeface="標楷體" pitchFamily="65" charset="-120"/>
                <a:ea typeface="標楷體" pitchFamily="65" charset="-120"/>
              </a:rPr>
              <a:t>『</a:t>
            </a:r>
            <a:r>
              <a:rPr lang="zh-TW" altLang="en-US" sz="2400" dirty="0">
                <a:solidFill>
                  <a:schemeClr val="tx1"/>
                </a:solidFill>
                <a:latin typeface="標楷體" pitchFamily="65" charset="-120"/>
                <a:ea typeface="標楷體" pitchFamily="65" charset="-120"/>
              </a:rPr>
              <a:t>程度</a:t>
            </a:r>
            <a:r>
              <a:rPr lang="en-US" altLang="zh-TW" sz="2400" dirty="0">
                <a:solidFill>
                  <a:schemeClr val="tx1"/>
                </a:solidFill>
                <a:latin typeface="標楷體" pitchFamily="65" charset="-120"/>
                <a:ea typeface="標楷體" pitchFamily="65" charset="-120"/>
              </a:rPr>
              <a:t>』</a:t>
            </a:r>
            <a:r>
              <a:rPr lang="zh-TW" altLang="en-US" sz="2400" dirty="0">
                <a:solidFill>
                  <a:schemeClr val="tx1"/>
                </a:solidFill>
                <a:latin typeface="標楷體" pitchFamily="65" charset="-120"/>
                <a:ea typeface="標楷體" pitchFamily="65" charset="-120"/>
              </a:rPr>
              <a:t>上的差異，而非</a:t>
            </a:r>
            <a:r>
              <a:rPr lang="en-US" altLang="zh-TW" sz="2400" dirty="0">
                <a:solidFill>
                  <a:schemeClr val="tx1"/>
                </a:solidFill>
                <a:latin typeface="標楷體" pitchFamily="65" charset="-120"/>
                <a:ea typeface="標楷體" pitchFamily="65" charset="-120"/>
              </a:rPr>
              <a:t>『</a:t>
            </a:r>
            <a:r>
              <a:rPr lang="zh-TW" altLang="en-US" sz="2400" dirty="0">
                <a:solidFill>
                  <a:schemeClr val="tx1"/>
                </a:solidFill>
                <a:latin typeface="標楷體" pitchFamily="65" charset="-120"/>
                <a:ea typeface="標楷體" pitchFamily="65" charset="-120"/>
              </a:rPr>
              <a:t>本質</a:t>
            </a:r>
            <a:r>
              <a:rPr lang="en-US" altLang="zh-TW" sz="2400" dirty="0">
                <a:solidFill>
                  <a:schemeClr val="tx1"/>
                </a:solidFill>
                <a:latin typeface="標楷體" pitchFamily="65" charset="-120"/>
                <a:ea typeface="標楷體" pitchFamily="65" charset="-120"/>
              </a:rPr>
              <a:t>』</a:t>
            </a:r>
            <a:r>
              <a:rPr lang="zh-TW" altLang="en-US" sz="2400" dirty="0">
                <a:solidFill>
                  <a:schemeClr val="tx1"/>
                </a:solidFill>
                <a:latin typeface="標楷體" pitchFamily="65" charset="-120"/>
                <a:ea typeface="標楷體" pitchFamily="65" charset="-120"/>
              </a:rPr>
              <a:t>不同。</a:t>
            </a:r>
          </a:p>
          <a:p>
            <a:pPr eaLnBrk="1" hangingPunct="1">
              <a:lnSpc>
                <a:spcPct val="90000"/>
              </a:lnSpc>
              <a:buFont typeface="Wingdings" pitchFamily="2" charset="2"/>
              <a:buNone/>
            </a:pPr>
            <a:r>
              <a:rPr lang="en-US" altLang="zh-TW" sz="2400" dirty="0">
                <a:solidFill>
                  <a:schemeClr val="tx1"/>
                </a:solidFill>
                <a:latin typeface="標楷體" pitchFamily="65" charset="-120"/>
                <a:ea typeface="標楷體" pitchFamily="65" charset="-120"/>
              </a:rPr>
              <a:t>2.</a:t>
            </a:r>
            <a:r>
              <a:rPr lang="en-US" altLang="zh-TW" sz="2400" dirty="0">
                <a:solidFill>
                  <a:schemeClr val="tx1"/>
                </a:solidFill>
                <a:latin typeface="Times New Roman" pitchFamily="18" charset="0"/>
                <a:ea typeface="標楷體" pitchFamily="65" charset="-120"/>
              </a:rPr>
              <a:t> </a:t>
            </a:r>
            <a:r>
              <a:rPr lang="zh-TW" altLang="en-US" sz="2400" dirty="0">
                <a:solidFill>
                  <a:schemeClr val="tx1"/>
                </a:solidFill>
                <a:latin typeface="標楷體" pitchFamily="65" charset="-120"/>
                <a:ea typeface="標楷體" pitchFamily="65" charset="-120"/>
              </a:rPr>
              <a:t>教師</a:t>
            </a:r>
            <a:r>
              <a:rPr lang="zh-TW" altLang="en-US" sz="2400" dirty="0">
                <a:solidFill>
                  <a:srgbClr val="C00000"/>
                </a:solidFill>
                <a:latin typeface="標楷體" pitchFamily="65" charset="-120"/>
                <a:ea typeface="標楷體" pitchFamily="65" charset="-120"/>
              </a:rPr>
              <a:t>調整教學</a:t>
            </a:r>
            <a:r>
              <a:rPr lang="zh-TW" altLang="en-US" sz="2400" dirty="0">
                <a:solidFill>
                  <a:schemeClr val="tx1"/>
                </a:solidFill>
                <a:latin typeface="標楷體" pitchFamily="65" charset="-120"/>
                <a:ea typeface="標楷體" pitchFamily="65" charset="-120"/>
              </a:rPr>
              <a:t>時應為所有學生，而非特定障礙學生，老師的職責是帶好每一個學生。</a:t>
            </a:r>
            <a:endParaRPr lang="en-US" altLang="zh-TW" sz="2400" dirty="0">
              <a:solidFill>
                <a:schemeClr val="tx1"/>
              </a:solidFill>
              <a:latin typeface="標楷體" pitchFamily="65" charset="-120"/>
              <a:ea typeface="標楷體" pitchFamily="65" charset="-120"/>
            </a:endParaRPr>
          </a:p>
          <a:p>
            <a:pPr>
              <a:lnSpc>
                <a:spcPct val="90000"/>
              </a:lnSpc>
              <a:buNone/>
            </a:pPr>
            <a:r>
              <a:rPr lang="en-US" altLang="zh-TW" sz="2400" dirty="0">
                <a:solidFill>
                  <a:schemeClr val="tx1"/>
                </a:solidFill>
                <a:latin typeface="標楷體" pitchFamily="65" charset="-120"/>
                <a:ea typeface="標楷體" pitchFamily="65" charset="-120"/>
              </a:rPr>
              <a:t>3.</a:t>
            </a:r>
            <a:r>
              <a:rPr lang="en-US" altLang="zh-TW" sz="2400" dirty="0">
                <a:solidFill>
                  <a:schemeClr val="tx1"/>
                </a:solidFill>
                <a:latin typeface="Times New Roman" pitchFamily="18" charset="0"/>
                <a:ea typeface="標楷體" pitchFamily="65" charset="-120"/>
              </a:rPr>
              <a:t> </a:t>
            </a:r>
            <a:r>
              <a:rPr lang="zh-TW" altLang="en-US" sz="2400" dirty="0">
                <a:solidFill>
                  <a:schemeClr val="tx1"/>
                </a:solidFill>
                <a:latin typeface="標楷體" pitchFamily="65" charset="-120"/>
                <a:ea typeface="標楷體" pitchFamily="65" charset="-120"/>
              </a:rPr>
              <a:t>教學材料應富變化和多元性，包括</a:t>
            </a:r>
            <a:r>
              <a:rPr lang="zh-TW" altLang="en-US" sz="2400" dirty="0">
                <a:solidFill>
                  <a:srgbClr val="C00000"/>
                </a:solidFill>
                <a:latin typeface="標楷體" pitchFamily="65" charset="-120"/>
                <a:ea typeface="標楷體" pitchFamily="65" charset="-120"/>
              </a:rPr>
              <a:t>線上資源和數位教材</a:t>
            </a:r>
            <a:endParaRPr lang="zh-TW" altLang="en-US" sz="2400" dirty="0">
              <a:solidFill>
                <a:schemeClr val="tx1"/>
              </a:solidFill>
              <a:latin typeface="標楷體" pitchFamily="65" charset="-120"/>
              <a:ea typeface="標楷體" pitchFamily="65" charset="-120"/>
            </a:endParaRPr>
          </a:p>
          <a:p>
            <a:pPr eaLnBrk="1" hangingPunct="1">
              <a:lnSpc>
                <a:spcPct val="90000"/>
              </a:lnSpc>
              <a:buFont typeface="Wingdings" pitchFamily="2" charset="2"/>
              <a:buNone/>
            </a:pPr>
            <a:r>
              <a:rPr lang="zh-TW" altLang="en-US" sz="2400" dirty="0">
                <a:solidFill>
                  <a:schemeClr val="tx1"/>
                </a:solidFill>
                <a:latin typeface="標楷體" pitchFamily="65" charset="-120"/>
                <a:ea typeface="標楷體" pitchFamily="65" charset="-120"/>
              </a:rPr>
              <a:t>，而非只是課本上的。</a:t>
            </a:r>
          </a:p>
          <a:p>
            <a:pPr eaLnBrk="1" hangingPunct="1">
              <a:lnSpc>
                <a:spcPct val="90000"/>
              </a:lnSpc>
              <a:buFont typeface="Wingdings" pitchFamily="2" charset="2"/>
              <a:buNone/>
            </a:pPr>
            <a:r>
              <a:rPr lang="en-US" altLang="zh-TW" sz="2400" dirty="0">
                <a:solidFill>
                  <a:schemeClr val="tx1"/>
                </a:solidFill>
                <a:latin typeface="標楷體" pitchFamily="65" charset="-120"/>
                <a:ea typeface="標楷體" pitchFamily="65" charset="-120"/>
              </a:rPr>
              <a:t>4.</a:t>
            </a:r>
            <a:r>
              <a:rPr lang="en-US" altLang="zh-TW" sz="2400" dirty="0">
                <a:solidFill>
                  <a:schemeClr val="tx1"/>
                </a:solidFill>
                <a:latin typeface="Times New Roman" pitchFamily="18" charset="0"/>
                <a:ea typeface="標楷體" pitchFamily="65" charset="-120"/>
              </a:rPr>
              <a:t> </a:t>
            </a:r>
            <a:r>
              <a:rPr lang="zh-TW" altLang="en-US" sz="2400" dirty="0">
                <a:solidFill>
                  <a:schemeClr val="tx1"/>
                </a:solidFill>
                <a:latin typeface="標楷體" pitchFamily="65" charset="-120"/>
                <a:ea typeface="標楷體" pitchFamily="65" charset="-120"/>
              </a:rPr>
              <a:t>與其使用另一課程進行補救教學，不如把</a:t>
            </a:r>
            <a:r>
              <a:rPr lang="zh-TW" altLang="en-US" sz="2400" dirty="0">
                <a:solidFill>
                  <a:srgbClr val="C00000"/>
                </a:solidFill>
                <a:latin typeface="標楷體" pitchFamily="65" charset="-120"/>
                <a:ea typeface="標楷體" pitchFamily="65" charset="-120"/>
              </a:rPr>
              <a:t>課程規劃彈性些</a:t>
            </a:r>
            <a:r>
              <a:rPr lang="zh-TW" altLang="en-US" sz="2400" dirty="0">
                <a:solidFill>
                  <a:schemeClr val="tx1"/>
                </a:solidFill>
                <a:latin typeface="標楷體" pitchFamily="65" charset="-120"/>
                <a:ea typeface="標楷體" pitchFamily="65" charset="-120"/>
              </a:rPr>
              <a:t>，使能適應個別需求的學生。</a:t>
            </a:r>
          </a:p>
        </p:txBody>
      </p:sp>
      <p:sp>
        <p:nvSpPr>
          <p:cNvPr id="11267" name="Rectangle 5"/>
          <p:cNvSpPr>
            <a:spLocks noGrp="1" noChangeArrowheads="1"/>
          </p:cNvSpPr>
          <p:nvPr>
            <p:ph type="title"/>
          </p:nvPr>
        </p:nvSpPr>
        <p:spPr>
          <a:xfrm>
            <a:off x="539552" y="1196752"/>
            <a:ext cx="7772400" cy="609600"/>
          </a:xfrm>
          <a:noFill/>
        </p:spPr>
        <p:txBody>
          <a:bodyPr>
            <a:normAutofit fontScale="90000"/>
          </a:bodyPr>
          <a:lstStyle/>
          <a:p>
            <a:pPr eaLnBrk="1" hangingPunct="1"/>
            <a:r>
              <a:rPr lang="en-US" altLang="zh-TW" sz="2400" dirty="0">
                <a:latin typeface="標楷體" pitchFamily="65" charset="-120"/>
                <a:ea typeface="標楷體" pitchFamily="65" charset="-120"/>
              </a:rPr>
              <a:t> </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endParaRPr lang="en-US" altLang="zh-TW" sz="2800" dirty="0">
              <a:latin typeface="標楷體" pitchFamily="65" charset="-120"/>
              <a:ea typeface="標楷體" pitchFamily="65" charset="-120"/>
            </a:endParaRPr>
          </a:p>
        </p:txBody>
      </p:sp>
      <p:sp>
        <p:nvSpPr>
          <p:cNvPr id="4" name="標題 2">
            <a:extLst>
              <a:ext uri="{FF2B5EF4-FFF2-40B4-BE49-F238E27FC236}">
                <a16:creationId xmlns:a16="http://schemas.microsoft.com/office/drawing/2014/main" xmlns="" id="{613F5DCF-101A-4640-BFA4-BBBE797188C5}"/>
              </a:ext>
            </a:extLst>
          </p:cNvPr>
          <p:cNvSpPr txBox="1">
            <a:spLocks/>
          </p:cNvSpPr>
          <p:nvPr/>
        </p:nvSpPr>
        <p:spPr>
          <a:xfrm>
            <a:off x="832049" y="372034"/>
            <a:ext cx="8069580" cy="862166"/>
          </a:xfrm>
          <a:prstGeom prst="rect">
            <a:avLst/>
          </a:prstGeom>
        </p:spPr>
        <p:txBody>
          <a:bodyPr/>
          <a:lstStyle>
            <a:lvl1pPr algn="l" defTabSz="457200" rtl="0" eaLnBrk="1" latinLnBrk="0" hangingPunct="1">
              <a:spcBef>
                <a:spcPct val="0"/>
              </a:spcBef>
              <a:buNone/>
              <a:defRPr sz="4000" b="1" kern="1200">
                <a:solidFill>
                  <a:srgbClr val="30B1B3"/>
                </a:solidFill>
                <a:latin typeface="微軟正黑體"/>
                <a:ea typeface="微軟正黑體"/>
                <a:cs typeface="微軟正黑體"/>
              </a:defRPr>
            </a:lvl1pPr>
          </a:lstStyle>
          <a:p>
            <a:r>
              <a:rPr lang="zh-TW" altLang="en-US" dirty="0">
                <a:solidFill>
                  <a:srgbClr val="C00000"/>
                </a:solidFill>
              </a:rPr>
              <a:t>全方位課程設計</a:t>
            </a:r>
            <a:r>
              <a:rPr lang="en-US" altLang="zh-TW" dirty="0">
                <a:solidFill>
                  <a:srgbClr val="C00000"/>
                </a:solidFill>
              </a:rPr>
              <a:t>:</a:t>
            </a:r>
            <a:r>
              <a:rPr lang="zh-TW" altLang="en-US" sz="2400" dirty="0">
                <a:solidFill>
                  <a:srgbClr val="C00000"/>
                </a:solidFill>
                <a:latin typeface="標楷體" pitchFamily="65" charset="-120"/>
                <a:ea typeface="標楷體" pitchFamily="65" charset="-120"/>
              </a:rPr>
              <a:t>在教與學的新假設</a:t>
            </a:r>
            <a:r>
              <a:rPr lang="en-US" altLang="zh-TW" sz="2400" dirty="0">
                <a:solidFill>
                  <a:srgbClr val="C00000"/>
                </a:solidFill>
                <a:latin typeface="標楷體" pitchFamily="65" charset="-120"/>
                <a:ea typeface="標楷體" pitchFamily="65" charset="-120"/>
              </a:rPr>
              <a:t>(CAST,2001)</a:t>
            </a:r>
            <a:endParaRPr lang="zh-TW" altLang="en-US" sz="2400" dirty="0">
              <a:solidFill>
                <a:srgbClr val="C00000"/>
              </a:solidFill>
            </a:endParaRPr>
          </a:p>
        </p:txBody>
      </p:sp>
      <p:sp>
        <p:nvSpPr>
          <p:cNvPr id="2" name="文字方塊 1">
            <a:extLst>
              <a:ext uri="{FF2B5EF4-FFF2-40B4-BE49-F238E27FC236}">
                <a16:creationId xmlns:a16="http://schemas.microsoft.com/office/drawing/2014/main" xmlns="" id="{9185A276-6C06-4C9A-B329-44E0EF9DA3B2}"/>
              </a:ext>
            </a:extLst>
          </p:cNvPr>
          <p:cNvSpPr txBox="1"/>
          <p:nvPr/>
        </p:nvSpPr>
        <p:spPr>
          <a:xfrm>
            <a:off x="1751681" y="5396104"/>
            <a:ext cx="7557571" cy="584775"/>
          </a:xfrm>
          <a:prstGeom prst="rect">
            <a:avLst/>
          </a:prstGeom>
          <a:noFill/>
        </p:spPr>
        <p:txBody>
          <a:bodyPr wrap="square" rtlCol="0">
            <a:spAutoFit/>
          </a:bodyPr>
          <a:lstStyle/>
          <a:p>
            <a:r>
              <a:rPr lang="zh-TW" altLang="en-US" sz="3200" dirty="0">
                <a:solidFill>
                  <a:srgbClr val="C00000"/>
                </a:solidFill>
              </a:rPr>
              <a:t>全方位課程設計與課程調整有何差別</a:t>
            </a:r>
            <a:r>
              <a:rPr lang="en-US" altLang="zh-TW" sz="3200" dirty="0">
                <a:solidFill>
                  <a:srgbClr val="C00000"/>
                </a:solidFill>
              </a:rPr>
              <a:t>?</a:t>
            </a:r>
            <a:endParaRPr lang="zh-TW" altLang="en-US" sz="3200" dirty="0">
              <a:solidFill>
                <a:srgbClr val="C00000"/>
              </a:solidFill>
            </a:endParaRPr>
          </a:p>
        </p:txBody>
      </p:sp>
    </p:spTree>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1125284"/>
            <a:ext cx="8229600" cy="5389815"/>
          </a:xfrm>
        </p:spPr>
        <p:txBody>
          <a:bodyPr>
            <a:normAutofit fontScale="92500" lnSpcReduction="20000"/>
          </a:bodyPr>
          <a:lstStyle/>
          <a:p>
            <a:r>
              <a:rPr lang="zh-TW" altLang="zh-TW" b="0" dirty="0"/>
              <a:t> </a:t>
            </a:r>
            <a:r>
              <a:rPr lang="zh-TW" altLang="zh-TW" sz="3000" b="0" dirty="0">
                <a:solidFill>
                  <a:schemeClr val="tx1"/>
                </a:solidFill>
                <a:latin typeface="標楷體" panose="03000509000000000000" pitchFamily="65" charset="-120"/>
                <a:ea typeface="標楷體" panose="03000509000000000000" pitchFamily="65" charset="-120"/>
              </a:rPr>
              <a:t>綜合上述能力現況描述，進行葉生之優弱勢分析及需求評估，說明如下： </a:t>
            </a:r>
          </a:p>
          <a:p>
            <a:r>
              <a:rPr lang="en-US" altLang="zh-TW" sz="3000" b="0" dirty="0">
                <a:solidFill>
                  <a:schemeClr val="tx1"/>
                </a:solidFill>
                <a:latin typeface="標楷體" panose="03000509000000000000" pitchFamily="65" charset="-120"/>
                <a:ea typeface="標楷體" panose="03000509000000000000" pitchFamily="65" charset="-120"/>
              </a:rPr>
              <a:t>1</a:t>
            </a:r>
            <a:r>
              <a:rPr lang="en-US" altLang="zh-TW" sz="3000" b="0" dirty="0" smtClean="0">
                <a:solidFill>
                  <a:schemeClr val="tx1"/>
                </a:solidFill>
                <a:latin typeface="標楷體" panose="03000509000000000000" pitchFamily="65" charset="-120"/>
                <a:ea typeface="標楷體" panose="03000509000000000000" pitchFamily="65" charset="-120"/>
              </a:rPr>
              <a:t>.</a:t>
            </a:r>
            <a:r>
              <a:rPr lang="zh-TW" altLang="zh-TW" sz="3000" u="sng"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優</a:t>
            </a:r>
            <a:r>
              <a:rPr lang="zh-TW" altLang="zh-TW" sz="3000" u="sng"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弱勢分析 </a:t>
            </a:r>
            <a:endParaRPr lang="en-US" altLang="zh-TW" sz="3000" u="sng"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0" indent="0">
              <a:buNone/>
            </a:pPr>
            <a:r>
              <a:rPr lang="zh-TW" altLang="en-US" sz="3000" b="0" dirty="0" smtClean="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新細明體"/>
                <a:ea typeface="新細明體"/>
              </a:rPr>
              <a:t>①</a:t>
            </a:r>
            <a:r>
              <a:rPr lang="zh-TW" altLang="zh-TW" sz="3000" b="0" dirty="0" smtClean="0">
                <a:solidFill>
                  <a:schemeClr val="tx1"/>
                </a:solidFill>
                <a:latin typeface="標楷體" panose="03000509000000000000" pitchFamily="65" charset="-120"/>
                <a:ea typeface="標楷體" panose="03000509000000000000" pitchFamily="65" charset="-120"/>
              </a:rPr>
              <a:t>記憶</a:t>
            </a:r>
            <a:r>
              <a:rPr lang="zh-TW" altLang="zh-TW" sz="3000" b="0" dirty="0">
                <a:solidFill>
                  <a:schemeClr val="tx1"/>
                </a:solidFill>
                <a:latin typeface="標楷體" panose="03000509000000000000" pitchFamily="65" charset="-120"/>
                <a:ea typeface="標楷體" panose="03000509000000000000" pitchFamily="65" charset="-120"/>
              </a:rPr>
              <a:t>力及專注力佳，容易記住學習內容</a:t>
            </a:r>
            <a:r>
              <a:rPr lang="zh-TW" altLang="zh-TW" sz="3000" b="0" dirty="0" smtClean="0">
                <a:solidFill>
                  <a:schemeClr val="tx1"/>
                </a:solidFill>
                <a:latin typeface="標楷體" panose="03000509000000000000" pitchFamily="65" charset="-120"/>
                <a:ea typeface="標楷體" panose="03000509000000000000" pitchFamily="65" charset="-120"/>
              </a:rPr>
              <a:t>。</a:t>
            </a:r>
            <a:endParaRPr lang="en-US" altLang="zh-TW" sz="3000" b="0" dirty="0" smtClean="0">
              <a:solidFill>
                <a:schemeClr val="tx1"/>
              </a:solidFill>
              <a:latin typeface="標楷體" panose="03000509000000000000" pitchFamily="65" charset="-120"/>
              <a:ea typeface="標楷體" panose="03000509000000000000" pitchFamily="65" charset="-120"/>
            </a:endParaRPr>
          </a:p>
          <a:p>
            <a:pPr marL="0" indent="0">
              <a:buNone/>
            </a:pPr>
            <a:r>
              <a:rPr lang="zh-TW" altLang="en-US" sz="3000" b="0" dirty="0" smtClean="0">
                <a:solidFill>
                  <a:schemeClr val="tx1"/>
                </a:solidFill>
                <a:latin typeface="標楷體" panose="03000509000000000000" pitchFamily="65" charset="-120"/>
                <a:ea typeface="標楷體" panose="03000509000000000000" pitchFamily="65" charset="-120"/>
              </a:rPr>
              <a:t>  </a:t>
            </a:r>
            <a:r>
              <a:rPr lang="zh-TW" altLang="zh-TW" sz="3000" b="0" dirty="0" smtClean="0">
                <a:solidFill>
                  <a:schemeClr val="tx1"/>
                </a:solidFill>
                <a:latin typeface="標楷體" panose="03000509000000000000" pitchFamily="65" charset="-120"/>
                <a:ea typeface="標楷體" panose="03000509000000000000" pitchFamily="65" charset="-120"/>
              </a:rPr>
              <a:t>②國</a:t>
            </a:r>
            <a:r>
              <a:rPr lang="zh-TW" altLang="zh-TW" sz="3000" b="0" dirty="0">
                <a:solidFill>
                  <a:schemeClr val="tx1"/>
                </a:solidFill>
                <a:latin typeface="標楷體" panose="03000509000000000000" pitchFamily="65" charset="-120"/>
                <a:ea typeface="標楷體" panose="03000509000000000000" pitchFamily="65" charset="-120"/>
              </a:rPr>
              <a:t>語文識字能力佳，但閱讀速度較慢，閱</a:t>
            </a:r>
            <a:r>
              <a:rPr lang="zh-TW" altLang="zh-TW" sz="3000" b="0" dirty="0" smtClean="0">
                <a:solidFill>
                  <a:schemeClr val="tx1"/>
                </a:solidFill>
                <a:latin typeface="標楷體" panose="03000509000000000000" pitchFamily="65" charset="-120"/>
                <a:ea typeface="標楷體" panose="03000509000000000000" pitchFamily="65" charset="-120"/>
              </a:rPr>
              <a:t>讀</a:t>
            </a:r>
            <a:r>
              <a:rPr lang="zh-TW" altLang="en-US" sz="3000" b="0" dirty="0" smtClean="0">
                <a:solidFill>
                  <a:schemeClr val="tx1"/>
                </a:solidFill>
                <a:latin typeface="標楷體" panose="03000509000000000000" pitchFamily="65" charset="-120"/>
                <a:ea typeface="標楷體" panose="03000509000000000000" pitchFamily="65" charset="-120"/>
              </a:rPr>
              <a:t> </a:t>
            </a:r>
            <a:endParaRPr lang="en-US" altLang="zh-TW" sz="3000" b="0" dirty="0" smtClean="0">
              <a:solidFill>
                <a:schemeClr val="tx1"/>
              </a:solidFill>
              <a:latin typeface="標楷體" panose="03000509000000000000" pitchFamily="65" charset="-120"/>
              <a:ea typeface="標楷體" panose="03000509000000000000" pitchFamily="65" charset="-120"/>
            </a:endParaRPr>
          </a:p>
          <a:p>
            <a:pPr marL="0" indent="0">
              <a:buNone/>
            </a:pPr>
            <a:r>
              <a:rPr lang="zh-TW" altLang="en-US" sz="3000" b="0" dirty="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標楷體" panose="03000509000000000000" pitchFamily="65" charset="-120"/>
                <a:ea typeface="標楷體" panose="03000509000000000000" pitchFamily="65" charset="-120"/>
              </a:rPr>
              <a:t>   </a:t>
            </a:r>
            <a:r>
              <a:rPr lang="zh-TW" altLang="zh-TW" sz="3000" b="0" dirty="0" smtClean="0">
                <a:solidFill>
                  <a:schemeClr val="tx1"/>
                </a:solidFill>
                <a:latin typeface="標楷體" panose="03000509000000000000" pitchFamily="65" charset="-120"/>
                <a:ea typeface="標楷體" panose="03000509000000000000" pitchFamily="65" charset="-120"/>
              </a:rPr>
              <a:t>理</a:t>
            </a:r>
            <a:r>
              <a:rPr lang="zh-TW" altLang="zh-TW" sz="3000" b="0" dirty="0">
                <a:solidFill>
                  <a:schemeClr val="tx1"/>
                </a:solidFill>
                <a:latin typeface="標楷體" panose="03000509000000000000" pitchFamily="65" charset="-120"/>
                <a:ea typeface="標楷體" panose="03000509000000000000" pitchFamily="65" charset="-120"/>
              </a:rPr>
              <a:t>解也偏弱，有理解成語或抽象詞彙的</a:t>
            </a:r>
            <a:r>
              <a:rPr lang="zh-TW" altLang="zh-TW" sz="3000" b="0" dirty="0" smtClean="0">
                <a:solidFill>
                  <a:schemeClr val="tx1"/>
                </a:solidFill>
                <a:latin typeface="標楷體" panose="03000509000000000000" pitchFamily="65" charset="-120"/>
                <a:ea typeface="標楷體" panose="03000509000000000000" pitchFamily="65" charset="-120"/>
              </a:rPr>
              <a:t>困難</a:t>
            </a:r>
            <a:endParaRPr lang="en-US" altLang="zh-TW" sz="3000" b="0" dirty="0" smtClean="0">
              <a:solidFill>
                <a:schemeClr val="tx1"/>
              </a:solidFill>
              <a:latin typeface="標楷體" panose="03000509000000000000" pitchFamily="65" charset="-120"/>
              <a:ea typeface="標楷體" panose="03000509000000000000" pitchFamily="65" charset="-120"/>
            </a:endParaRPr>
          </a:p>
          <a:p>
            <a:pPr marL="0" indent="0">
              <a:buNone/>
            </a:pPr>
            <a:r>
              <a:rPr lang="zh-TW" altLang="en-US" sz="3000" b="0" dirty="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新細明體"/>
                <a:ea typeface="新細明體"/>
              </a:rPr>
              <a:t>③</a:t>
            </a:r>
            <a:r>
              <a:rPr lang="zh-TW" altLang="zh-TW" sz="3000" b="0" dirty="0" smtClean="0">
                <a:solidFill>
                  <a:schemeClr val="tx1"/>
                </a:solidFill>
                <a:latin typeface="標楷體" panose="03000509000000000000" pitchFamily="65" charset="-120"/>
                <a:ea typeface="標楷體" panose="03000509000000000000" pitchFamily="65" charset="-120"/>
              </a:rPr>
              <a:t>不易</a:t>
            </a:r>
            <a:r>
              <a:rPr lang="zh-TW" altLang="zh-TW" sz="3000" b="0" dirty="0">
                <a:solidFill>
                  <a:schemeClr val="tx1"/>
                </a:solidFill>
                <a:latin typeface="標楷體" panose="03000509000000000000" pitchFamily="65" charset="-120"/>
                <a:ea typeface="標楷體" panose="03000509000000000000" pitchFamily="65" charset="-120"/>
              </a:rPr>
              <a:t>掌握文本重要訊息，偶爾會出現錯解句意</a:t>
            </a:r>
            <a:r>
              <a:rPr lang="zh-TW" altLang="zh-TW" sz="3000" b="0" dirty="0" smtClean="0">
                <a:solidFill>
                  <a:schemeClr val="tx1"/>
                </a:solidFill>
                <a:latin typeface="標楷體" panose="03000509000000000000" pitchFamily="65" charset="-120"/>
                <a:ea typeface="標楷體" panose="03000509000000000000" pitchFamily="65" charset="-120"/>
              </a:rPr>
              <a:t>、</a:t>
            </a:r>
            <a:endParaRPr lang="en-US" altLang="zh-TW" sz="3000" b="0" dirty="0" smtClean="0">
              <a:solidFill>
                <a:schemeClr val="tx1"/>
              </a:solidFill>
              <a:latin typeface="標楷體" panose="03000509000000000000" pitchFamily="65" charset="-120"/>
              <a:ea typeface="標楷體" panose="03000509000000000000" pitchFamily="65" charset="-120"/>
            </a:endParaRPr>
          </a:p>
          <a:p>
            <a:pPr marL="0" indent="0">
              <a:buNone/>
            </a:pPr>
            <a:r>
              <a:rPr lang="zh-TW" altLang="en-US" sz="3000" b="0" dirty="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標楷體" panose="03000509000000000000" pitchFamily="65" charset="-120"/>
                <a:ea typeface="標楷體" panose="03000509000000000000" pitchFamily="65" charset="-120"/>
              </a:rPr>
              <a:t>   </a:t>
            </a:r>
            <a:r>
              <a:rPr lang="zh-TW" altLang="zh-TW" sz="3000" b="0" dirty="0" smtClean="0">
                <a:solidFill>
                  <a:schemeClr val="tx1"/>
                </a:solidFill>
                <a:latin typeface="標楷體" panose="03000509000000000000" pitchFamily="65" charset="-120"/>
                <a:ea typeface="標楷體" panose="03000509000000000000" pitchFamily="65" charset="-120"/>
              </a:rPr>
              <a:t>文</a:t>
            </a:r>
            <a:r>
              <a:rPr lang="zh-TW" altLang="zh-TW" sz="3000" b="0" dirty="0">
                <a:solidFill>
                  <a:schemeClr val="tx1"/>
                </a:solidFill>
                <a:latin typeface="標楷體" panose="03000509000000000000" pitchFamily="65" charset="-120"/>
                <a:ea typeface="標楷體" panose="03000509000000000000" pitchFamily="65" charset="-120"/>
              </a:rPr>
              <a:t>意的</a:t>
            </a:r>
            <a:r>
              <a:rPr lang="zh-TW" altLang="zh-TW" sz="3000" b="0" dirty="0" smtClean="0">
                <a:solidFill>
                  <a:schemeClr val="tx1"/>
                </a:solidFill>
                <a:latin typeface="標楷體" panose="03000509000000000000" pitchFamily="65" charset="-120"/>
                <a:ea typeface="標楷體" panose="03000509000000000000" pitchFamily="65" charset="-120"/>
              </a:rPr>
              <a:t>情形</a:t>
            </a:r>
            <a:r>
              <a:rPr lang="zh-TW" altLang="en-US" sz="3000" b="0" dirty="0" smtClean="0">
                <a:solidFill>
                  <a:schemeClr val="tx1"/>
                </a:solidFill>
                <a:latin typeface="標楷體" panose="03000509000000000000" pitchFamily="65" charset="-120"/>
                <a:ea typeface="標楷體" panose="03000509000000000000" pitchFamily="65" charset="-120"/>
              </a:rPr>
              <a:t>。</a:t>
            </a:r>
            <a:endParaRPr lang="en-US" altLang="zh-TW" sz="3000" b="0" dirty="0" smtClean="0">
              <a:solidFill>
                <a:schemeClr val="tx1"/>
              </a:solidFill>
              <a:latin typeface="標楷體" panose="03000509000000000000" pitchFamily="65" charset="-120"/>
              <a:ea typeface="標楷體" panose="03000509000000000000" pitchFamily="65" charset="-120"/>
            </a:endParaRPr>
          </a:p>
          <a:p>
            <a:pPr marL="0" indent="0">
              <a:buNone/>
            </a:pPr>
            <a:r>
              <a:rPr lang="zh-TW" altLang="en-US" sz="3000" b="0" dirty="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新細明體"/>
                <a:ea typeface="新細明體"/>
              </a:rPr>
              <a:t>④</a:t>
            </a:r>
            <a:r>
              <a:rPr lang="zh-TW" altLang="zh-TW" sz="3000" b="0" dirty="0" smtClean="0">
                <a:solidFill>
                  <a:schemeClr val="tx1"/>
                </a:solidFill>
                <a:latin typeface="標楷體" panose="03000509000000000000" pitchFamily="65" charset="-120"/>
                <a:ea typeface="標楷體" panose="03000509000000000000" pitchFamily="65" charset="-120"/>
              </a:rPr>
              <a:t>能</a:t>
            </a:r>
            <a:r>
              <a:rPr lang="zh-TW" altLang="zh-TW" sz="3000" b="0" dirty="0">
                <a:solidFill>
                  <a:schemeClr val="tx1"/>
                </a:solidFill>
                <a:latin typeface="標楷體" panose="03000509000000000000" pitchFamily="65" charset="-120"/>
                <a:ea typeface="標楷體" panose="03000509000000000000" pitchFamily="65" charset="-120"/>
              </a:rPr>
              <a:t>寫出結構完整、句意淺顯的短篇文章</a:t>
            </a:r>
            <a:r>
              <a:rPr lang="zh-TW" altLang="zh-TW" sz="3000" b="0" dirty="0" smtClean="0">
                <a:solidFill>
                  <a:schemeClr val="tx1"/>
                </a:solidFill>
                <a:latin typeface="標楷體" panose="03000509000000000000" pitchFamily="65" charset="-120"/>
                <a:ea typeface="標楷體" panose="03000509000000000000" pitchFamily="65" charset="-120"/>
              </a:rPr>
              <a:t>。</a:t>
            </a:r>
            <a:endParaRPr lang="en-US" altLang="zh-TW" sz="3000" b="0" dirty="0" smtClean="0">
              <a:solidFill>
                <a:schemeClr val="tx1"/>
              </a:solidFill>
              <a:latin typeface="標楷體" panose="03000509000000000000" pitchFamily="65" charset="-120"/>
              <a:ea typeface="標楷體" panose="03000509000000000000" pitchFamily="65" charset="-120"/>
            </a:endParaRPr>
          </a:p>
          <a:p>
            <a:pPr marL="0" indent="0">
              <a:buNone/>
            </a:pPr>
            <a:r>
              <a:rPr lang="zh-TW" altLang="en-US" sz="3000" b="0" dirty="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新細明體"/>
                <a:ea typeface="新細明體"/>
              </a:rPr>
              <a:t>⑤</a:t>
            </a:r>
            <a:r>
              <a:rPr lang="zh-TW" altLang="zh-TW" sz="3000" b="0" dirty="0" smtClean="0">
                <a:solidFill>
                  <a:schemeClr val="tx1"/>
                </a:solidFill>
                <a:latin typeface="標楷體" panose="03000509000000000000" pitchFamily="65" charset="-120"/>
                <a:ea typeface="標楷體" panose="03000509000000000000" pitchFamily="65" charset="-120"/>
              </a:rPr>
              <a:t>在</a:t>
            </a:r>
            <a:r>
              <a:rPr lang="zh-TW" altLang="zh-TW" sz="3000" b="0" dirty="0">
                <a:solidFill>
                  <a:schemeClr val="tx1"/>
                </a:solidFill>
                <a:latin typeface="標楷體" panose="03000509000000000000" pitchFamily="65" charset="-120"/>
                <a:ea typeface="標楷體" panose="03000509000000000000" pitchFamily="65" charset="-120"/>
              </a:rPr>
              <a:t>社會互動方面，缺乏情緒理解、表達與處</a:t>
            </a:r>
            <a:r>
              <a:rPr lang="zh-TW" altLang="zh-TW" sz="3000" b="0" dirty="0" smtClean="0">
                <a:solidFill>
                  <a:schemeClr val="tx1"/>
                </a:solidFill>
                <a:latin typeface="標楷體" panose="03000509000000000000" pitchFamily="65" charset="-120"/>
                <a:ea typeface="標楷體" panose="03000509000000000000" pitchFamily="65" charset="-120"/>
              </a:rPr>
              <a:t>理</a:t>
            </a:r>
            <a:r>
              <a:rPr lang="zh-TW" altLang="en-US" sz="3000" b="0" dirty="0" smtClean="0">
                <a:solidFill>
                  <a:schemeClr val="tx1"/>
                </a:solidFill>
                <a:latin typeface="標楷體" panose="03000509000000000000" pitchFamily="65" charset="-120"/>
                <a:ea typeface="標楷體" panose="03000509000000000000" pitchFamily="65" charset="-120"/>
              </a:rPr>
              <a:t> </a:t>
            </a:r>
            <a:endParaRPr lang="en-US" altLang="zh-TW" sz="3000" b="0" dirty="0" smtClean="0">
              <a:solidFill>
                <a:schemeClr val="tx1"/>
              </a:solidFill>
              <a:latin typeface="標楷體" panose="03000509000000000000" pitchFamily="65" charset="-120"/>
              <a:ea typeface="標楷體" panose="03000509000000000000" pitchFamily="65" charset="-120"/>
            </a:endParaRPr>
          </a:p>
          <a:p>
            <a:pPr marL="0" indent="0">
              <a:buNone/>
            </a:pPr>
            <a:r>
              <a:rPr lang="zh-TW" altLang="en-US" sz="3000" b="0" dirty="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標楷體" panose="03000509000000000000" pitchFamily="65" charset="-120"/>
                <a:ea typeface="標楷體" panose="03000509000000000000" pitchFamily="65" charset="-120"/>
              </a:rPr>
              <a:t>   </a:t>
            </a:r>
            <a:r>
              <a:rPr lang="zh-TW" altLang="zh-TW" sz="3000" b="0" dirty="0" smtClean="0">
                <a:solidFill>
                  <a:schemeClr val="tx1"/>
                </a:solidFill>
                <a:latin typeface="標楷體" panose="03000509000000000000" pitchFamily="65" charset="-120"/>
                <a:ea typeface="標楷體" panose="03000509000000000000" pitchFamily="65" charset="-120"/>
              </a:rPr>
              <a:t>的</a:t>
            </a:r>
            <a:r>
              <a:rPr lang="zh-TW" altLang="zh-TW" sz="3000" b="0" dirty="0">
                <a:solidFill>
                  <a:schemeClr val="tx1"/>
                </a:solidFill>
                <a:latin typeface="標楷體" panose="03000509000000000000" pitchFamily="65" charset="-120"/>
                <a:ea typeface="標楷體" panose="03000509000000000000" pitchFamily="65" charset="-120"/>
              </a:rPr>
              <a:t>能力，且個性固執，較自我中心，說話</a:t>
            </a:r>
            <a:r>
              <a:rPr lang="zh-TW" altLang="zh-TW" sz="3000" b="0" dirty="0" smtClean="0">
                <a:solidFill>
                  <a:schemeClr val="tx1"/>
                </a:solidFill>
                <a:latin typeface="標楷體" panose="03000509000000000000" pitchFamily="65" charset="-120"/>
                <a:ea typeface="標楷體" panose="03000509000000000000" pitchFamily="65" charset="-120"/>
              </a:rPr>
              <a:t>直接</a:t>
            </a:r>
            <a:r>
              <a:rPr lang="zh-TW" altLang="en-US" sz="3000" b="0" dirty="0" smtClean="0">
                <a:solidFill>
                  <a:schemeClr val="tx1"/>
                </a:solidFill>
                <a:latin typeface="標楷體" panose="03000509000000000000" pitchFamily="65" charset="-120"/>
                <a:ea typeface="標楷體" panose="03000509000000000000" pitchFamily="65" charset="-120"/>
              </a:rPr>
              <a:t> </a:t>
            </a:r>
            <a:endParaRPr lang="en-US" altLang="zh-TW" sz="3000" b="0" dirty="0" smtClean="0">
              <a:solidFill>
                <a:schemeClr val="tx1"/>
              </a:solidFill>
              <a:latin typeface="標楷體" panose="03000509000000000000" pitchFamily="65" charset="-120"/>
              <a:ea typeface="標楷體" panose="03000509000000000000" pitchFamily="65" charset="-120"/>
            </a:endParaRPr>
          </a:p>
          <a:p>
            <a:pPr marL="0" indent="0">
              <a:buNone/>
            </a:pPr>
            <a:r>
              <a:rPr lang="zh-TW" altLang="en-US" sz="3000" b="0" dirty="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標楷體" panose="03000509000000000000" pitchFamily="65" charset="-120"/>
                <a:ea typeface="標楷體" panose="03000509000000000000" pitchFamily="65" charset="-120"/>
              </a:rPr>
              <a:t>   </a:t>
            </a:r>
            <a:r>
              <a:rPr lang="zh-TW" altLang="zh-TW" sz="3000" b="0" dirty="0" smtClean="0">
                <a:solidFill>
                  <a:schemeClr val="tx1"/>
                </a:solidFill>
                <a:latin typeface="標楷體" panose="03000509000000000000" pitchFamily="65" charset="-120"/>
                <a:ea typeface="標楷體" panose="03000509000000000000" pitchFamily="65" charset="-120"/>
              </a:rPr>
              <a:t>不</a:t>
            </a:r>
            <a:r>
              <a:rPr lang="zh-TW" altLang="zh-TW" sz="3000" b="0" dirty="0">
                <a:solidFill>
                  <a:schemeClr val="tx1"/>
                </a:solidFill>
                <a:latin typeface="標楷體" panose="03000509000000000000" pitchFamily="65" charset="-120"/>
                <a:ea typeface="標楷體" panose="03000509000000000000" pitchFamily="65" charset="-120"/>
              </a:rPr>
              <a:t>會顧慮他人的感受，在班上人際關係差。</a:t>
            </a:r>
          </a:p>
          <a:p>
            <a:endParaRPr lang="zh-TW" altLang="en-US" dirty="0"/>
          </a:p>
        </p:txBody>
      </p:sp>
      <p:sp>
        <p:nvSpPr>
          <p:cNvPr id="3" name="標題 2"/>
          <p:cNvSpPr>
            <a:spLocks noGrp="1"/>
          </p:cNvSpPr>
          <p:nvPr>
            <p:ph type="title"/>
          </p:nvPr>
        </p:nvSpPr>
        <p:spPr>
          <a:xfrm>
            <a:off x="776913" y="230461"/>
            <a:ext cx="8229600" cy="862166"/>
          </a:xfrm>
        </p:spPr>
        <p:txBody>
          <a:bodyPr/>
          <a:lstStyle/>
          <a:p>
            <a:r>
              <a:rPr lang="en-US" altLang="zh-TW" dirty="0"/>
              <a:t> (</a:t>
            </a:r>
            <a:r>
              <a:rPr lang="zh-TW" altLang="zh-TW" dirty="0"/>
              <a:t>二</a:t>
            </a:r>
            <a:r>
              <a:rPr lang="en-US" altLang="zh-TW" dirty="0"/>
              <a:t>)</a:t>
            </a:r>
            <a:r>
              <a:rPr lang="zh-TW" altLang="zh-TW" dirty="0"/>
              <a:t>個案優弱勢分析與需求評估</a:t>
            </a:r>
            <a:br>
              <a:rPr lang="zh-TW" altLang="zh-TW" dirty="0"/>
            </a:br>
            <a:endParaRPr lang="zh-TW" altLang="en-US" dirty="0"/>
          </a:p>
        </p:txBody>
      </p:sp>
    </p:spTree>
    <p:extLst>
      <p:ext uri="{BB962C8B-B14F-4D97-AF65-F5344CB8AC3E}">
        <p14:creationId xmlns:p14="http://schemas.microsoft.com/office/powerpoint/2010/main" val="38595191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199" y="391886"/>
            <a:ext cx="8360229" cy="6074227"/>
          </a:xfrm>
        </p:spPr>
        <p:txBody>
          <a:bodyPr>
            <a:normAutofit fontScale="85000" lnSpcReduction="10000"/>
          </a:bodyPr>
          <a:lstStyle/>
          <a:p>
            <a:pPr marL="0" indent="0">
              <a:buNone/>
            </a:pPr>
            <a:r>
              <a:rPr lang="en-US" altLang="zh-TW" sz="3000" b="0" u="sng"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en-US" altLang="zh-TW" sz="3000" b="0" u="sng"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zh-TW" sz="3000" b="0" u="sng"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學習</a:t>
            </a:r>
            <a:r>
              <a:rPr lang="zh-TW" altLang="zh-TW" sz="3000" b="0" u="sng"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需求</a:t>
            </a:r>
          </a:p>
          <a:p>
            <a:r>
              <a:rPr lang="en-US" altLang="zh-TW" sz="3000" b="0" dirty="0">
                <a:solidFill>
                  <a:schemeClr val="tx1"/>
                </a:solidFill>
                <a:latin typeface="標楷體" panose="03000509000000000000" pitchFamily="65" charset="-120"/>
                <a:ea typeface="標楷體" panose="03000509000000000000" pitchFamily="65" charset="-120"/>
              </a:rPr>
              <a:t> (1) </a:t>
            </a:r>
            <a:r>
              <a:rPr lang="zh-TW" altLang="zh-TW" sz="3000" b="0" dirty="0">
                <a:solidFill>
                  <a:schemeClr val="tx1"/>
                </a:solidFill>
                <a:latin typeface="標楷體" panose="03000509000000000000" pitchFamily="65" charset="-120"/>
                <a:ea typeface="標楷體" panose="03000509000000000000" pitchFamily="65" charset="-120"/>
              </a:rPr>
              <a:t>提升國文閱讀理解及寫作能力</a:t>
            </a:r>
            <a:r>
              <a:rPr lang="en-US" altLang="zh-TW" sz="3000" b="0" dirty="0">
                <a:solidFill>
                  <a:schemeClr val="tx1"/>
                </a:solidFill>
                <a:latin typeface="標楷體" panose="03000509000000000000" pitchFamily="65" charset="-120"/>
                <a:ea typeface="標楷體" panose="03000509000000000000" pitchFamily="65" charset="-120"/>
              </a:rPr>
              <a:t>:</a:t>
            </a:r>
            <a:r>
              <a:rPr lang="zh-TW" altLang="zh-TW" sz="3000" b="0" dirty="0">
                <a:solidFill>
                  <a:schemeClr val="tx1"/>
                </a:solidFill>
                <a:latin typeface="標楷體" panose="03000509000000000000" pitchFamily="65" charset="-120"/>
                <a:ea typeface="標楷體" panose="03000509000000000000" pitchFamily="65" charset="-120"/>
              </a:rPr>
              <a:t>運用閱讀理解策略，增進閱讀效能。應用寫作策略，積極充實詞彙，加強遣詞造句，提升寫作能力</a:t>
            </a:r>
            <a:r>
              <a:rPr lang="zh-TW" altLang="zh-TW" sz="3000" b="0" dirty="0" smtClean="0">
                <a:solidFill>
                  <a:schemeClr val="tx1"/>
                </a:solidFill>
                <a:latin typeface="標楷體" panose="03000509000000000000" pitchFamily="65" charset="-120"/>
                <a:ea typeface="標楷體" panose="03000509000000000000" pitchFamily="65" charset="-120"/>
              </a:rPr>
              <a:t>。</a:t>
            </a:r>
            <a:endParaRPr lang="en-US" altLang="zh-TW" sz="3000" b="0" dirty="0" smtClean="0">
              <a:solidFill>
                <a:schemeClr val="tx1"/>
              </a:solidFill>
              <a:latin typeface="標楷體" panose="03000509000000000000" pitchFamily="65" charset="-120"/>
              <a:ea typeface="標楷體" panose="03000509000000000000" pitchFamily="65" charset="-120"/>
            </a:endParaRPr>
          </a:p>
          <a:p>
            <a:endParaRPr lang="zh-TW" altLang="zh-TW" sz="3000" b="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000" u="sng"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r>
              <a:rPr lang="zh-TW" altLang="zh-TW" sz="3000" u="sng"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相關服務與支持需求 </a:t>
            </a:r>
          </a:p>
          <a:p>
            <a:pPr marL="0" indent="0">
              <a:buNone/>
            </a:pPr>
            <a:r>
              <a:rPr lang="en-US" altLang="zh-TW" sz="3000" b="0" dirty="0" smtClean="0">
                <a:solidFill>
                  <a:schemeClr val="tx1"/>
                </a:solidFill>
                <a:latin typeface="標楷體" panose="03000509000000000000" pitchFamily="65" charset="-120"/>
                <a:ea typeface="標楷體" panose="03000509000000000000" pitchFamily="65" charset="-120"/>
              </a:rPr>
              <a:t>(</a:t>
            </a:r>
            <a:r>
              <a:rPr lang="en-US" altLang="zh-TW" sz="3000" b="0" dirty="0">
                <a:solidFill>
                  <a:schemeClr val="tx1"/>
                </a:solidFill>
                <a:latin typeface="標楷體" panose="03000509000000000000" pitchFamily="65" charset="-120"/>
                <a:ea typeface="標楷體" panose="03000509000000000000" pitchFamily="65" charset="-120"/>
              </a:rPr>
              <a:t>1)</a:t>
            </a:r>
            <a:r>
              <a:rPr lang="zh-TW" altLang="zh-TW" sz="3000" b="0" dirty="0">
                <a:solidFill>
                  <a:schemeClr val="tx1"/>
                </a:solidFill>
                <a:latin typeface="標楷體" panose="03000509000000000000" pitchFamily="65" charset="-120"/>
                <a:ea typeface="標楷體" panose="03000509000000000000" pitchFamily="65" charset="-120"/>
              </a:rPr>
              <a:t>人力資源與協助：輔導室協助安排認輔教師</a:t>
            </a:r>
            <a:r>
              <a:rPr lang="zh-TW" altLang="zh-TW" sz="3000" b="0" dirty="0" smtClean="0">
                <a:solidFill>
                  <a:schemeClr val="tx1"/>
                </a:solidFill>
                <a:latin typeface="標楷體" panose="03000509000000000000" pitchFamily="65" charset="-120"/>
                <a:ea typeface="標楷體" panose="03000509000000000000" pitchFamily="65" charset="-120"/>
              </a:rPr>
              <a:t>進</a:t>
            </a:r>
            <a:r>
              <a:rPr lang="zh-TW" altLang="en-US" sz="3000" b="0" dirty="0" smtClean="0">
                <a:solidFill>
                  <a:schemeClr val="tx1"/>
                </a:solidFill>
                <a:latin typeface="標楷體" panose="03000509000000000000" pitchFamily="65" charset="-120"/>
                <a:ea typeface="標楷體" panose="03000509000000000000" pitchFamily="65" charset="-120"/>
              </a:rPr>
              <a:t>  </a:t>
            </a:r>
            <a:endParaRPr lang="en-US" altLang="zh-TW" sz="3000" b="0" dirty="0" smtClean="0">
              <a:solidFill>
                <a:schemeClr val="tx1"/>
              </a:solidFill>
              <a:latin typeface="標楷體" panose="03000509000000000000" pitchFamily="65" charset="-120"/>
              <a:ea typeface="標楷體" panose="03000509000000000000" pitchFamily="65" charset="-120"/>
            </a:endParaRPr>
          </a:p>
          <a:p>
            <a:pPr marL="0" indent="0">
              <a:buNone/>
            </a:pPr>
            <a:r>
              <a:rPr lang="zh-TW" altLang="en-US" sz="3000" b="0" dirty="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標楷體" panose="03000509000000000000" pitchFamily="65" charset="-120"/>
                <a:ea typeface="標楷體" panose="03000509000000000000" pitchFamily="65" charset="-120"/>
              </a:rPr>
              <a:t>  </a:t>
            </a:r>
            <a:r>
              <a:rPr lang="zh-TW" altLang="zh-TW" sz="3000" b="0" dirty="0" smtClean="0">
                <a:solidFill>
                  <a:schemeClr val="tx1"/>
                </a:solidFill>
                <a:latin typeface="標楷體" panose="03000509000000000000" pitchFamily="65" charset="-120"/>
                <a:ea typeface="標楷體" panose="03000509000000000000" pitchFamily="65" charset="-120"/>
              </a:rPr>
              <a:t>行認輔</a:t>
            </a:r>
            <a:r>
              <a:rPr lang="zh-TW" altLang="zh-TW" sz="3000" b="0" dirty="0">
                <a:solidFill>
                  <a:schemeClr val="tx1"/>
                </a:solidFill>
                <a:latin typeface="標楷體" panose="03000509000000000000" pitchFamily="65" charset="-120"/>
                <a:ea typeface="標楷體" panose="03000509000000000000" pitchFamily="65" charset="-120"/>
              </a:rPr>
              <a:t>，</a:t>
            </a:r>
            <a:r>
              <a:rPr lang="zh-TW" altLang="zh-TW" sz="3000" b="0" dirty="0">
                <a:solidFill>
                  <a:srgbClr val="00B0F0"/>
                </a:solidFill>
                <a:latin typeface="標楷體" panose="03000509000000000000" pitchFamily="65" charset="-120"/>
                <a:ea typeface="標楷體" panose="03000509000000000000" pitchFamily="65" charset="-120"/>
              </a:rPr>
              <a:t>導師協助安排同學擔任志工或小</a:t>
            </a:r>
            <a:r>
              <a:rPr lang="zh-TW" altLang="zh-TW" sz="3000" b="0" dirty="0" smtClean="0">
                <a:solidFill>
                  <a:srgbClr val="00B0F0"/>
                </a:solidFill>
                <a:latin typeface="標楷體" panose="03000509000000000000" pitchFamily="65" charset="-120"/>
                <a:ea typeface="標楷體" panose="03000509000000000000" pitchFamily="65" charset="-120"/>
              </a:rPr>
              <a:t>天使協</a:t>
            </a:r>
            <a:endParaRPr lang="en-US" altLang="zh-TW" sz="3000" b="0" dirty="0" smtClean="0">
              <a:solidFill>
                <a:srgbClr val="00B0F0"/>
              </a:solidFill>
              <a:latin typeface="標楷體" panose="03000509000000000000" pitchFamily="65" charset="-120"/>
              <a:ea typeface="標楷體" panose="03000509000000000000" pitchFamily="65" charset="-120"/>
            </a:endParaRPr>
          </a:p>
          <a:p>
            <a:pPr marL="0" indent="0">
              <a:buNone/>
            </a:pPr>
            <a:r>
              <a:rPr lang="zh-TW" altLang="en-US" sz="3000" b="0" dirty="0">
                <a:solidFill>
                  <a:srgbClr val="00B0F0"/>
                </a:solidFill>
                <a:latin typeface="標楷體" panose="03000509000000000000" pitchFamily="65" charset="-120"/>
                <a:ea typeface="標楷體" panose="03000509000000000000" pitchFamily="65" charset="-120"/>
              </a:rPr>
              <a:t> </a:t>
            </a:r>
            <a:r>
              <a:rPr lang="zh-TW" altLang="en-US" sz="3000" b="0" dirty="0" smtClean="0">
                <a:solidFill>
                  <a:srgbClr val="00B0F0"/>
                </a:solidFill>
                <a:latin typeface="標楷體" panose="03000509000000000000" pitchFamily="65" charset="-120"/>
                <a:ea typeface="標楷體" panose="03000509000000000000" pitchFamily="65" charset="-120"/>
              </a:rPr>
              <a:t>  </a:t>
            </a:r>
            <a:r>
              <a:rPr lang="zh-TW" altLang="zh-TW" sz="3000" b="0" dirty="0" smtClean="0">
                <a:solidFill>
                  <a:srgbClr val="00B0F0"/>
                </a:solidFill>
                <a:latin typeface="標楷體" panose="03000509000000000000" pitchFamily="65" charset="-120"/>
                <a:ea typeface="標楷體" panose="03000509000000000000" pitchFamily="65" charset="-120"/>
              </a:rPr>
              <a:t>助班級</a:t>
            </a:r>
            <a:r>
              <a:rPr lang="zh-TW" altLang="zh-TW" sz="3000" b="0" dirty="0">
                <a:solidFill>
                  <a:srgbClr val="00B0F0"/>
                </a:solidFill>
                <a:latin typeface="標楷體" panose="03000509000000000000" pitchFamily="65" charset="-120"/>
                <a:ea typeface="標楷體" panose="03000509000000000000" pitchFamily="65" charset="-120"/>
              </a:rPr>
              <a:t>適應，依據鑑輔會之評估</a:t>
            </a:r>
            <a:r>
              <a:rPr lang="zh-TW" altLang="zh-TW" sz="3000" b="0" dirty="0" smtClean="0">
                <a:solidFill>
                  <a:srgbClr val="00B0F0"/>
                </a:solidFill>
                <a:latin typeface="標楷體" panose="03000509000000000000" pitchFamily="65" charset="-120"/>
                <a:ea typeface="標楷體" panose="03000509000000000000" pitchFamily="65" charset="-120"/>
              </a:rPr>
              <a:t>提供</a:t>
            </a:r>
            <a:r>
              <a:rPr lang="zh-TW" altLang="zh-TW" sz="3000" b="0" dirty="0">
                <a:solidFill>
                  <a:srgbClr val="00B0F0"/>
                </a:solidFill>
                <a:latin typeface="標楷體" panose="03000509000000000000" pitchFamily="65" charset="-120"/>
                <a:ea typeface="標楷體" panose="03000509000000000000" pitchFamily="65" charset="-120"/>
              </a:rPr>
              <a:t>班級酌減人數。</a:t>
            </a:r>
          </a:p>
          <a:p>
            <a:pPr marL="0" indent="0">
              <a:buNone/>
            </a:pPr>
            <a:r>
              <a:rPr lang="en-US" altLang="zh-TW" sz="3000" b="0" dirty="0" smtClean="0">
                <a:solidFill>
                  <a:schemeClr val="tx1"/>
                </a:solidFill>
                <a:latin typeface="標楷體" panose="03000509000000000000" pitchFamily="65" charset="-120"/>
                <a:ea typeface="標楷體" panose="03000509000000000000" pitchFamily="65" charset="-120"/>
              </a:rPr>
              <a:t>(</a:t>
            </a:r>
            <a:r>
              <a:rPr lang="en-US" altLang="zh-TW" sz="3000" b="0" dirty="0">
                <a:solidFill>
                  <a:schemeClr val="tx1"/>
                </a:solidFill>
                <a:latin typeface="標楷體" panose="03000509000000000000" pitchFamily="65" charset="-120"/>
                <a:ea typeface="標楷體" panose="03000509000000000000" pitchFamily="65" charset="-120"/>
              </a:rPr>
              <a:t>2)</a:t>
            </a:r>
            <a:r>
              <a:rPr lang="zh-TW" altLang="zh-TW" sz="3000" b="0" dirty="0">
                <a:solidFill>
                  <a:schemeClr val="tx1"/>
                </a:solidFill>
                <a:latin typeface="標楷體" panose="03000509000000000000" pitchFamily="65" charset="-120"/>
                <a:ea typeface="標楷體" panose="03000509000000000000" pitchFamily="65" charset="-120"/>
              </a:rPr>
              <a:t>家庭支持服務</a:t>
            </a:r>
            <a:r>
              <a:rPr lang="en-US" altLang="zh-TW" sz="3000" b="0" dirty="0">
                <a:solidFill>
                  <a:schemeClr val="tx1"/>
                </a:solidFill>
                <a:latin typeface="標楷體" panose="03000509000000000000" pitchFamily="65" charset="-120"/>
                <a:ea typeface="標楷體" panose="03000509000000000000" pitchFamily="65" charset="-120"/>
              </a:rPr>
              <a:t>:</a:t>
            </a:r>
            <a:r>
              <a:rPr lang="zh-TW" altLang="zh-TW" sz="3000" b="0" dirty="0">
                <a:solidFill>
                  <a:schemeClr val="tx1"/>
                </a:solidFill>
                <a:latin typeface="標楷體" panose="03000509000000000000" pitchFamily="65" charset="-120"/>
                <a:ea typeface="標楷體" panose="03000509000000000000" pitchFamily="65" charset="-120"/>
              </a:rPr>
              <a:t>協助家長申請身障相關福利補助；</a:t>
            </a:r>
            <a:r>
              <a:rPr lang="zh-TW" altLang="zh-TW" sz="3000" b="0" dirty="0" smtClean="0">
                <a:solidFill>
                  <a:schemeClr val="tx1"/>
                </a:solidFill>
                <a:latin typeface="標楷體" panose="03000509000000000000" pitchFamily="65" charset="-120"/>
                <a:ea typeface="標楷體" panose="03000509000000000000" pitchFamily="65" charset="-120"/>
              </a:rPr>
              <a:t>充</a:t>
            </a:r>
            <a:endParaRPr lang="en-US" altLang="zh-TW" sz="3000" b="0" dirty="0" smtClean="0">
              <a:solidFill>
                <a:schemeClr val="tx1"/>
              </a:solidFill>
              <a:latin typeface="標楷體" panose="03000509000000000000" pitchFamily="65" charset="-120"/>
              <a:ea typeface="標楷體" panose="03000509000000000000" pitchFamily="65" charset="-120"/>
            </a:endParaRPr>
          </a:p>
          <a:p>
            <a:pPr marL="0" indent="0">
              <a:buNone/>
            </a:pPr>
            <a:r>
              <a:rPr lang="zh-TW" altLang="en-US" sz="3000" b="0" dirty="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標楷體" panose="03000509000000000000" pitchFamily="65" charset="-120"/>
                <a:ea typeface="標楷體" panose="03000509000000000000" pitchFamily="65" charset="-120"/>
              </a:rPr>
              <a:t>  </a:t>
            </a:r>
            <a:r>
              <a:rPr lang="zh-TW" altLang="zh-TW" sz="3000" b="0" dirty="0" smtClean="0">
                <a:solidFill>
                  <a:schemeClr val="tx1"/>
                </a:solidFill>
                <a:latin typeface="標楷體" panose="03000509000000000000" pitchFamily="65" charset="-120"/>
                <a:ea typeface="標楷體" panose="03000509000000000000" pitchFamily="65" charset="-120"/>
              </a:rPr>
              <a:t>實</a:t>
            </a:r>
            <a:r>
              <a:rPr lang="zh-TW" altLang="zh-TW" sz="3000" b="0" dirty="0">
                <a:solidFill>
                  <a:schemeClr val="tx1"/>
                </a:solidFill>
                <a:latin typeface="標楷體" panose="03000509000000000000" pitchFamily="65" charset="-120"/>
                <a:ea typeface="標楷體" panose="03000509000000000000" pitchFamily="65" charset="-120"/>
              </a:rPr>
              <a:t>親職教育知能並提供諮詢及建議。 </a:t>
            </a:r>
          </a:p>
          <a:p>
            <a:pPr marL="0" indent="0">
              <a:buNone/>
            </a:pPr>
            <a:r>
              <a:rPr lang="en-US" altLang="zh-TW" sz="3000" b="0" dirty="0">
                <a:solidFill>
                  <a:schemeClr val="tx1"/>
                </a:solidFill>
                <a:latin typeface="標楷體" panose="03000509000000000000" pitchFamily="65" charset="-120"/>
                <a:ea typeface="標楷體" panose="03000509000000000000" pitchFamily="65" charset="-120"/>
              </a:rPr>
              <a:t>(3)</a:t>
            </a:r>
            <a:r>
              <a:rPr lang="zh-TW" altLang="zh-TW" sz="3000" b="0" dirty="0">
                <a:solidFill>
                  <a:schemeClr val="tx1"/>
                </a:solidFill>
                <a:latin typeface="標楷體" panose="03000509000000000000" pitchFamily="65" charset="-120"/>
                <a:ea typeface="標楷體" panose="03000509000000000000" pitchFamily="65" charset="-120"/>
              </a:rPr>
              <a:t>行政支援</a:t>
            </a:r>
            <a:r>
              <a:rPr lang="en-US" altLang="zh-TW" sz="3000" b="0" dirty="0">
                <a:solidFill>
                  <a:schemeClr val="tx1"/>
                </a:solidFill>
                <a:latin typeface="標楷體" panose="03000509000000000000" pitchFamily="65" charset="-120"/>
                <a:ea typeface="標楷體" panose="03000509000000000000" pitchFamily="65" charset="-120"/>
              </a:rPr>
              <a:t>:</a:t>
            </a:r>
            <a:r>
              <a:rPr lang="zh-TW" altLang="zh-TW" sz="3000" b="0" dirty="0">
                <a:solidFill>
                  <a:schemeClr val="tx1"/>
                </a:solidFill>
                <a:latin typeface="標楷體" panose="03000509000000000000" pitchFamily="65" charset="-120"/>
                <a:ea typeface="標楷體" panose="03000509000000000000" pitchFamily="65" charset="-120"/>
              </a:rPr>
              <a:t>教務處協助個案進行區塊排課，以利</a:t>
            </a:r>
            <a:r>
              <a:rPr lang="zh-TW" altLang="zh-TW" sz="3000" b="0" dirty="0" smtClean="0">
                <a:solidFill>
                  <a:schemeClr val="tx1"/>
                </a:solidFill>
                <a:latin typeface="標楷體" panose="03000509000000000000" pitchFamily="65" charset="-120"/>
                <a:ea typeface="標楷體" panose="03000509000000000000" pitchFamily="65" charset="-120"/>
              </a:rPr>
              <a:t>資源</a:t>
            </a:r>
            <a:endParaRPr lang="en-US" altLang="zh-TW" sz="3000" b="0" dirty="0" smtClean="0">
              <a:solidFill>
                <a:schemeClr val="tx1"/>
              </a:solidFill>
              <a:latin typeface="標楷體" panose="03000509000000000000" pitchFamily="65" charset="-120"/>
              <a:ea typeface="標楷體" panose="03000509000000000000" pitchFamily="65" charset="-120"/>
            </a:endParaRPr>
          </a:p>
          <a:p>
            <a:pPr marL="0" indent="0">
              <a:buNone/>
            </a:pPr>
            <a:r>
              <a:rPr lang="zh-TW" altLang="en-US" sz="3000" b="0" dirty="0">
                <a:solidFill>
                  <a:schemeClr val="tx1"/>
                </a:solidFill>
                <a:latin typeface="標楷體" panose="03000509000000000000" pitchFamily="65" charset="-120"/>
                <a:ea typeface="標楷體" panose="03000509000000000000" pitchFamily="65" charset="-120"/>
              </a:rPr>
              <a:t> </a:t>
            </a:r>
            <a:r>
              <a:rPr lang="zh-TW" altLang="en-US" sz="3000" b="0" dirty="0" smtClean="0">
                <a:solidFill>
                  <a:schemeClr val="tx1"/>
                </a:solidFill>
                <a:latin typeface="標楷體" panose="03000509000000000000" pitchFamily="65" charset="-120"/>
                <a:ea typeface="標楷體" panose="03000509000000000000" pitchFamily="65" charset="-120"/>
              </a:rPr>
              <a:t>  </a:t>
            </a:r>
            <a:r>
              <a:rPr lang="zh-TW" altLang="zh-TW" sz="3000" b="0" dirty="0" smtClean="0">
                <a:solidFill>
                  <a:schemeClr val="tx1"/>
                </a:solidFill>
                <a:latin typeface="標楷體" panose="03000509000000000000" pitchFamily="65" charset="-120"/>
                <a:ea typeface="標楷體" panose="03000509000000000000" pitchFamily="65" charset="-120"/>
              </a:rPr>
              <a:t>班</a:t>
            </a:r>
            <a:r>
              <a:rPr lang="zh-TW" altLang="zh-TW" sz="3000" b="0" dirty="0">
                <a:solidFill>
                  <a:schemeClr val="tx1"/>
                </a:solidFill>
                <a:latin typeface="標楷體" panose="03000509000000000000" pitchFamily="65" charset="-120"/>
                <a:ea typeface="標楷體" panose="03000509000000000000" pitchFamily="65" charset="-120"/>
              </a:rPr>
              <a:t>課程安排，並掌握個案出缺席管理</a:t>
            </a:r>
            <a:r>
              <a:rPr lang="zh-TW" altLang="zh-TW" dirty="0"/>
              <a:t>。</a:t>
            </a:r>
          </a:p>
          <a:p>
            <a:endParaRPr lang="zh-TW" altLang="en-US" dirty="0"/>
          </a:p>
        </p:txBody>
      </p:sp>
    </p:spTree>
    <p:extLst>
      <p:ext uri="{BB962C8B-B14F-4D97-AF65-F5344CB8AC3E}">
        <p14:creationId xmlns:p14="http://schemas.microsoft.com/office/powerpoint/2010/main" val="10543597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1257300"/>
            <a:ext cx="8229600" cy="5192485"/>
          </a:xfrm>
        </p:spPr>
        <p:txBody>
          <a:bodyPr>
            <a:normAutofit fontScale="85000" lnSpcReduction="10000"/>
          </a:bodyPr>
          <a:lstStyle/>
          <a:p>
            <a:r>
              <a:rPr lang="en-US" altLang="zh-TW" dirty="0"/>
              <a:t>  </a:t>
            </a:r>
            <a:r>
              <a:rPr lang="zh-TW" altLang="zh-TW" b="0" dirty="0">
                <a:solidFill>
                  <a:schemeClr val="tx1"/>
                </a:solidFill>
                <a:latin typeface="標楷體" panose="03000509000000000000" pitchFamily="65" charset="-120"/>
                <a:ea typeface="標楷體" panose="03000509000000000000" pitchFamily="65" charset="-120"/>
              </a:rPr>
              <a:t>根據葉生的能力現況與需求評估，經由</a:t>
            </a:r>
            <a:r>
              <a:rPr lang="en-US" altLang="zh-TW" b="0" dirty="0">
                <a:solidFill>
                  <a:schemeClr val="tx1"/>
                </a:solidFill>
                <a:latin typeface="標楷體" panose="03000509000000000000" pitchFamily="65" charset="-120"/>
                <a:ea typeface="標楷體" panose="03000509000000000000" pitchFamily="65" charset="-120"/>
              </a:rPr>
              <a:t> </a:t>
            </a:r>
            <a:r>
              <a:rPr lang="en-US" altLang="zh-TW" b="0" dirty="0" err="1">
                <a:solidFill>
                  <a:schemeClr val="tx1"/>
                </a:solidFill>
                <a:latin typeface="標楷體" panose="03000509000000000000" pitchFamily="65" charset="-120"/>
                <a:ea typeface="標楷體" panose="03000509000000000000" pitchFamily="65" charset="-120"/>
              </a:rPr>
              <a:t>IEP</a:t>
            </a:r>
            <a:r>
              <a:rPr lang="en-US" altLang="zh-TW" b="0" dirty="0">
                <a:solidFill>
                  <a:schemeClr val="tx1"/>
                </a:solidFill>
                <a:latin typeface="標楷體" panose="03000509000000000000" pitchFamily="65" charset="-120"/>
                <a:ea typeface="標楷體" panose="03000509000000000000" pitchFamily="65" charset="-120"/>
              </a:rPr>
              <a:t> </a:t>
            </a:r>
            <a:r>
              <a:rPr lang="zh-TW" altLang="zh-TW" b="0" dirty="0">
                <a:solidFill>
                  <a:schemeClr val="tx1"/>
                </a:solidFill>
                <a:latin typeface="標楷體" panose="03000509000000000000" pitchFamily="65" charset="-120"/>
                <a:ea typeface="標楷體" panose="03000509000000000000" pitchFamily="65" charset="-120"/>
              </a:rPr>
              <a:t>團隊討論，確認葉生的個別化教育計畫內容，會議決議如下：</a:t>
            </a:r>
          </a:p>
          <a:p>
            <a:r>
              <a:rPr lang="en-US" altLang="zh-TW" u="sng"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1.</a:t>
            </a:r>
            <a:r>
              <a:rPr lang="zh-TW" altLang="zh-TW" u="sng"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原班課程調整 </a:t>
            </a:r>
            <a:endParaRPr lang="en-US" altLang="zh-TW" u="sng"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b="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en-US" b="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b="0" dirty="0" smtClean="0">
                <a:solidFill>
                  <a:schemeClr val="tx1"/>
                </a:solidFill>
                <a:latin typeface="標楷體" panose="03000509000000000000" pitchFamily="65" charset="-120"/>
                <a:ea typeface="標楷體" panose="03000509000000000000" pitchFamily="65" charset="-120"/>
              </a:rPr>
              <a:t>考</a:t>
            </a:r>
            <a:r>
              <a:rPr lang="zh-TW" altLang="zh-TW" b="0" dirty="0">
                <a:solidFill>
                  <a:schemeClr val="tx1"/>
                </a:solidFill>
                <a:latin typeface="標楷體" panose="03000509000000000000" pitchFamily="65" charset="-120"/>
                <a:ea typeface="標楷體" panose="03000509000000000000" pitchFamily="65" charset="-120"/>
              </a:rPr>
              <a:t>量葉生的認知功能及學業表現，除了數學領域之外，其他學習領域仍以在原班學習為主。主要原因是葉生絕大部分的課程能跟上同儕的學習進度，此外，在原班有助葉生在同儕互動中學習社會技巧以改善人際關係。但由於葉生學習速度較慢，對於複雜的指令或抽象概 念較難理解，且缺少自信心，人際關係較差，為使葉生在原班學習能更順利，教師需要在學習歷程、學習環境與學習評量方面進行調整， 提供支持策略，茲說明如下：</a:t>
            </a:r>
            <a:r>
              <a:rPr lang="en-US" altLang="zh-TW" b="0" dirty="0">
                <a:solidFill>
                  <a:schemeClr val="tx1"/>
                </a:solidFill>
                <a:latin typeface="標楷體" panose="03000509000000000000" pitchFamily="65" charset="-120"/>
                <a:ea typeface="標楷體" panose="03000509000000000000" pitchFamily="65" charset="-120"/>
              </a:rPr>
              <a:t> </a:t>
            </a:r>
            <a:endParaRPr lang="zh-TW" altLang="zh-TW" b="0" dirty="0">
              <a:solidFill>
                <a:schemeClr val="tx1"/>
              </a:solidFill>
              <a:latin typeface="標楷體" panose="03000509000000000000" pitchFamily="65" charset="-120"/>
              <a:ea typeface="標楷體" panose="03000509000000000000" pitchFamily="65" charset="-120"/>
            </a:endParaRPr>
          </a:p>
          <a:p>
            <a:endParaRPr lang="zh-TW" altLang="en-US" dirty="0"/>
          </a:p>
        </p:txBody>
      </p:sp>
      <p:sp>
        <p:nvSpPr>
          <p:cNvPr id="3" name="標題 2"/>
          <p:cNvSpPr>
            <a:spLocks noGrp="1"/>
          </p:cNvSpPr>
          <p:nvPr>
            <p:ph type="title"/>
          </p:nvPr>
        </p:nvSpPr>
        <p:spPr/>
        <p:txBody>
          <a:bodyPr/>
          <a:lstStyle/>
          <a:p>
            <a:r>
              <a:rPr lang="en-US" altLang="zh-TW" dirty="0"/>
              <a:t>(</a:t>
            </a:r>
            <a:r>
              <a:rPr lang="zh-TW" altLang="zh-TW" dirty="0"/>
              <a:t>三</a:t>
            </a:r>
            <a:r>
              <a:rPr lang="en-US" altLang="zh-TW" dirty="0"/>
              <a:t>)</a:t>
            </a:r>
            <a:r>
              <a:rPr lang="zh-TW" altLang="zh-TW" dirty="0"/>
              <a:t>個案課程安排與課程調整 </a:t>
            </a:r>
            <a:endParaRPr lang="zh-TW" altLang="en-US" dirty="0"/>
          </a:p>
        </p:txBody>
      </p:sp>
    </p:spTree>
    <p:extLst>
      <p:ext uri="{BB962C8B-B14F-4D97-AF65-F5344CB8AC3E}">
        <p14:creationId xmlns:p14="http://schemas.microsoft.com/office/powerpoint/2010/main" val="1120801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587829"/>
            <a:ext cx="8229600" cy="5763985"/>
          </a:xfrm>
        </p:spPr>
        <p:txBody>
          <a:bodyPr>
            <a:normAutofit/>
          </a:bodyPr>
          <a:lstStyle/>
          <a:p>
            <a:r>
              <a:rPr lang="zh-TW" altLang="zh-TW" sz="3000" u="sng"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學習歷程的調整</a:t>
            </a:r>
            <a:r>
              <a:rPr lang="zh-TW" altLang="zh-TW" sz="3000" b="0" dirty="0">
                <a:solidFill>
                  <a:schemeClr val="tx1"/>
                </a:solidFill>
                <a:latin typeface="標楷體" panose="03000509000000000000" pitchFamily="65" charset="-120"/>
                <a:ea typeface="標楷體" panose="03000509000000000000" pitchFamily="65" charset="-120"/>
              </a:rPr>
              <a:t>：教師在教學時，可以透過</a:t>
            </a:r>
            <a:r>
              <a:rPr lang="zh-TW" altLang="zh-TW" sz="3000" b="0" dirty="0">
                <a:solidFill>
                  <a:srgbClr val="FF0000"/>
                </a:solidFill>
                <a:latin typeface="標楷體" panose="03000509000000000000" pitchFamily="65" charset="-120"/>
                <a:ea typeface="標楷體" panose="03000509000000000000" pitchFamily="65" charset="-120"/>
              </a:rPr>
              <a:t>提問等方式確認葉生學習狀況，適時給予提示及協助並且安排同儕擔任小天使</a:t>
            </a:r>
            <a:r>
              <a:rPr lang="zh-TW" altLang="zh-TW" sz="3000" b="0" dirty="0">
                <a:solidFill>
                  <a:schemeClr val="tx1"/>
                </a:solidFill>
                <a:latin typeface="標楷體" panose="03000509000000000000" pitchFamily="65" charset="-120"/>
                <a:ea typeface="標楷體" panose="03000509000000000000" pitchFamily="65" charset="-120"/>
              </a:rPr>
              <a:t>，對於</a:t>
            </a:r>
            <a:r>
              <a:rPr lang="zh-TW" altLang="zh-TW" sz="3000" b="0" dirty="0" smtClean="0">
                <a:solidFill>
                  <a:schemeClr val="tx1"/>
                </a:solidFill>
                <a:latin typeface="標楷體" panose="03000509000000000000" pitchFamily="65" charset="-120"/>
                <a:ea typeface="標楷體" panose="03000509000000000000" pitchFamily="65" charset="-120"/>
              </a:rPr>
              <a:t>複雜</a:t>
            </a:r>
            <a:r>
              <a:rPr lang="zh-TW" altLang="zh-TW" sz="3000" b="0" dirty="0">
                <a:solidFill>
                  <a:schemeClr val="tx1"/>
                </a:solidFill>
                <a:latin typeface="標楷體" panose="03000509000000000000" pitchFamily="65" charset="-120"/>
                <a:ea typeface="標楷體" panose="03000509000000000000" pitchFamily="65" charset="-120"/>
              </a:rPr>
              <a:t>的指令及作業要求即時提醒或提供協助，並透過合作學習、小組討論的方式增進其理解的廣度與深度。</a:t>
            </a:r>
            <a:r>
              <a:rPr lang="en-US" altLang="zh-TW" sz="3000" b="0" dirty="0">
                <a:solidFill>
                  <a:schemeClr val="tx1"/>
                </a:solidFill>
                <a:latin typeface="標楷體" panose="03000509000000000000" pitchFamily="65" charset="-120"/>
                <a:ea typeface="標楷體" panose="03000509000000000000" pitchFamily="65" charset="-120"/>
              </a:rPr>
              <a:t> </a:t>
            </a:r>
            <a:endParaRPr lang="zh-TW" altLang="zh-TW" sz="3000" b="0" dirty="0">
              <a:solidFill>
                <a:schemeClr val="tx1"/>
              </a:solidFill>
              <a:latin typeface="標楷體" panose="03000509000000000000" pitchFamily="65" charset="-120"/>
              <a:ea typeface="標楷體" panose="03000509000000000000" pitchFamily="65" charset="-120"/>
            </a:endParaRPr>
          </a:p>
          <a:p>
            <a:r>
              <a:rPr lang="zh-TW" altLang="zh-TW" sz="3000" u="sng"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學習環境的調整：</a:t>
            </a:r>
            <a:r>
              <a:rPr lang="zh-TW" altLang="zh-TW" sz="3000" b="0" dirty="0">
                <a:solidFill>
                  <a:schemeClr val="tx1"/>
                </a:solidFill>
                <a:latin typeface="標楷體" panose="03000509000000000000" pitchFamily="65" charset="-120"/>
                <a:ea typeface="標楷體" panose="03000509000000000000" pitchFamily="65" charset="-120"/>
              </a:rPr>
              <a:t>整齊有序的空間布置及融入布置的標語提示，有助於葉生穩定心緒；</a:t>
            </a:r>
            <a:r>
              <a:rPr lang="zh-TW" altLang="zh-TW" sz="3000" b="0" dirty="0">
                <a:solidFill>
                  <a:srgbClr val="FF0000"/>
                </a:solidFill>
                <a:latin typeface="標楷體" panose="03000509000000000000" pitchFamily="65" charset="-120"/>
                <a:ea typeface="標楷體" panose="03000509000000000000" pitchFamily="65" charset="-120"/>
              </a:rPr>
              <a:t>座位安排於前側，且於左右安排友善的同學 擔任小天使，以利於教師或是同儕適時給予協助</a:t>
            </a:r>
            <a:r>
              <a:rPr lang="zh-TW" altLang="zh-TW" sz="3000" b="0" dirty="0">
                <a:solidFill>
                  <a:schemeClr val="tx1"/>
                </a:solidFill>
                <a:latin typeface="標楷體" panose="03000509000000000000" pitchFamily="65" charset="-120"/>
                <a:ea typeface="標楷體" panose="03000509000000000000" pitchFamily="65" charset="-120"/>
              </a:rPr>
              <a:t>；營造正向友善的班級氛圍，給予葉生心理支持，並適時提供葉生展現優勢能力之機會。</a:t>
            </a:r>
            <a:r>
              <a:rPr lang="en-US" altLang="zh-TW" sz="3000" b="0" dirty="0">
                <a:solidFill>
                  <a:schemeClr val="tx1"/>
                </a:solidFill>
                <a:latin typeface="標楷體" panose="03000509000000000000" pitchFamily="65" charset="-120"/>
                <a:ea typeface="標楷體" panose="03000509000000000000" pitchFamily="65" charset="-120"/>
              </a:rPr>
              <a:t> </a:t>
            </a:r>
            <a:endParaRPr lang="zh-TW" altLang="zh-TW" sz="3000" b="0" dirty="0">
              <a:solidFill>
                <a:schemeClr val="tx1"/>
              </a:solidFill>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40146989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zh-TW" sz="2800" u="sng"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學習評量的調整：</a:t>
            </a:r>
            <a:r>
              <a:rPr lang="zh-TW" altLang="zh-TW" sz="2800" b="0" dirty="0">
                <a:solidFill>
                  <a:schemeClr val="tx1"/>
                </a:solidFill>
                <a:latin typeface="標楷體" panose="03000509000000000000" pitchFamily="65" charset="-120"/>
                <a:ea typeface="標楷體" panose="03000509000000000000" pitchFamily="65" charset="-120"/>
              </a:rPr>
              <a:t>避免僅以紙筆測驗評量葉生學習成果，宜兼採動態評量、實作評量、檔案評量等多元方式進行學習評量。葉</a:t>
            </a:r>
            <a:r>
              <a:rPr lang="zh-TW" altLang="zh-TW" sz="2800" b="0" dirty="0" smtClean="0">
                <a:solidFill>
                  <a:schemeClr val="tx1"/>
                </a:solidFill>
                <a:latin typeface="標楷體" panose="03000509000000000000" pitchFamily="65" charset="-120"/>
                <a:ea typeface="標楷體" panose="03000509000000000000" pitchFamily="65" charset="-120"/>
              </a:rPr>
              <a:t>生動作</a:t>
            </a:r>
            <a:r>
              <a:rPr lang="zh-TW" altLang="zh-TW" sz="2800" b="0" dirty="0">
                <a:solidFill>
                  <a:schemeClr val="tx1"/>
                </a:solidFill>
                <a:latin typeface="標楷體" panose="03000509000000000000" pitchFamily="65" charset="-120"/>
                <a:ea typeface="標楷體" panose="03000509000000000000" pitchFamily="65" charset="-120"/>
              </a:rPr>
              <a:t>及學習速度較慢，在</a:t>
            </a:r>
            <a:r>
              <a:rPr lang="zh-TW" altLang="zh-TW" sz="2800" b="0" dirty="0">
                <a:solidFill>
                  <a:srgbClr val="FF0000"/>
                </a:solidFill>
                <a:latin typeface="標楷體" panose="03000509000000000000" pitchFamily="65" charset="-120"/>
                <a:ea typeface="標楷體" panose="03000509000000000000" pitchFamily="65" charset="-120"/>
              </a:rPr>
              <a:t>作業繳交時限上，可提供適當的彈性調整</a:t>
            </a:r>
            <a:r>
              <a:rPr lang="zh-TW" altLang="zh-TW" sz="2800" b="0" dirty="0">
                <a:solidFill>
                  <a:schemeClr val="tx1"/>
                </a:solidFill>
                <a:latin typeface="標楷體" panose="03000509000000000000" pitchFamily="65" charset="-120"/>
                <a:ea typeface="標楷體" panose="03000509000000000000" pitchFamily="65" charset="-120"/>
              </a:rPr>
              <a:t>；在定期評量時限上，可給予延長作答時間二十分鐘。</a:t>
            </a:r>
          </a:p>
          <a:p>
            <a:endParaRPr lang="zh-TW" altLang="en-US" dirty="0"/>
          </a:p>
        </p:txBody>
      </p:sp>
    </p:spTree>
    <p:extLst>
      <p:ext uri="{BB962C8B-B14F-4D97-AF65-F5344CB8AC3E}">
        <p14:creationId xmlns:p14="http://schemas.microsoft.com/office/powerpoint/2010/main" val="32560549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199" y="1132519"/>
            <a:ext cx="8376557" cy="4525963"/>
          </a:xfrm>
        </p:spPr>
        <p:txBody>
          <a:bodyPr>
            <a:noAutofit/>
          </a:bodyPr>
          <a:lstStyle/>
          <a:p>
            <a:pPr marL="0" indent="0">
              <a:buNone/>
            </a:pPr>
            <a:r>
              <a:rPr lang="en-US" altLang="zh-TW" sz="2800" b="0" dirty="0">
                <a:solidFill>
                  <a:schemeClr val="tx1"/>
                </a:solidFill>
                <a:latin typeface="標楷體" panose="03000509000000000000" pitchFamily="65" charset="-120"/>
                <a:ea typeface="標楷體" panose="03000509000000000000" pitchFamily="65" charset="-120"/>
              </a:rPr>
              <a:t>(1)</a:t>
            </a:r>
            <a:r>
              <a:rPr lang="zh-TW" altLang="zh-TW" sz="2800" b="0" dirty="0">
                <a:solidFill>
                  <a:schemeClr val="tx1"/>
                </a:solidFill>
                <a:latin typeface="標楷體" panose="03000509000000000000" pitchFamily="65" charset="-120"/>
                <a:ea typeface="標楷體" panose="03000509000000000000" pitchFamily="65" charset="-120"/>
              </a:rPr>
              <a:t>一般領域課程</a:t>
            </a:r>
            <a:r>
              <a:rPr lang="en-US" altLang="zh-TW" sz="2800" b="0" dirty="0">
                <a:solidFill>
                  <a:schemeClr val="tx1"/>
                </a:solidFill>
                <a:latin typeface="標楷體" panose="03000509000000000000" pitchFamily="65" charset="-120"/>
                <a:ea typeface="標楷體" panose="03000509000000000000" pitchFamily="65" charset="-120"/>
              </a:rPr>
              <a:t>: </a:t>
            </a:r>
            <a:r>
              <a:rPr lang="en-US" altLang="zh-TW" sz="2800" b="0" dirty="0" smtClean="0">
                <a:solidFill>
                  <a:schemeClr val="tx1"/>
                </a:solidFill>
                <a:latin typeface="標楷體" panose="03000509000000000000" pitchFamily="65" charset="-120"/>
                <a:ea typeface="標楷體" panose="03000509000000000000" pitchFamily="65" charset="-120"/>
              </a:rPr>
              <a:t>1</a:t>
            </a:r>
            <a:r>
              <a:rPr lang="zh-TW" altLang="zh-TW" sz="2800" b="0" dirty="0" smtClean="0">
                <a:solidFill>
                  <a:schemeClr val="tx1"/>
                </a:solidFill>
                <a:latin typeface="標楷體" panose="03000509000000000000" pitchFamily="65" charset="-120"/>
                <a:ea typeface="標楷體" panose="03000509000000000000" pitchFamily="65" charset="-120"/>
              </a:rPr>
              <a:t>國</a:t>
            </a:r>
            <a:r>
              <a:rPr lang="zh-TW" altLang="zh-TW" sz="2800" b="0" dirty="0">
                <a:solidFill>
                  <a:schemeClr val="tx1"/>
                </a:solidFill>
                <a:latin typeface="標楷體" panose="03000509000000000000" pitchFamily="65" charset="-120"/>
                <a:ea typeface="標楷體" panose="03000509000000000000" pitchFamily="65" charset="-120"/>
              </a:rPr>
              <a:t>語文領域</a:t>
            </a:r>
            <a:r>
              <a:rPr lang="en-US" altLang="zh-TW" sz="2800" b="0" dirty="0">
                <a:solidFill>
                  <a:schemeClr val="tx1"/>
                </a:solidFill>
                <a:latin typeface="標楷體" panose="03000509000000000000" pitchFamily="65" charset="-120"/>
                <a:ea typeface="標楷體" panose="03000509000000000000" pitchFamily="65" charset="-120"/>
              </a:rPr>
              <a:t>: </a:t>
            </a:r>
            <a:r>
              <a:rPr lang="zh-TW" altLang="zh-TW" sz="2800" b="0" dirty="0">
                <a:solidFill>
                  <a:schemeClr val="tx1"/>
                </a:solidFill>
                <a:latin typeface="標楷體" panose="03000509000000000000" pitchFamily="65" charset="-120"/>
                <a:ea typeface="標楷體" panose="03000509000000000000" pitchFamily="65" charset="-120"/>
              </a:rPr>
              <a:t>國語文領域除了在原班進行課程調整外，採取</a:t>
            </a:r>
            <a:r>
              <a:rPr lang="zh-TW" altLang="zh-TW" sz="2800" b="0" dirty="0">
                <a:solidFill>
                  <a:srgbClr val="C00000"/>
                </a:solidFill>
                <a:latin typeface="標楷體" panose="03000509000000000000" pitchFamily="65" charset="-120"/>
                <a:ea typeface="標楷體" panose="03000509000000000000" pitchFamily="65" charset="-120"/>
              </a:rPr>
              <a:t>外加式課程</a:t>
            </a:r>
            <a:r>
              <a:rPr lang="zh-TW" altLang="zh-TW" sz="2800" b="0" dirty="0">
                <a:solidFill>
                  <a:schemeClr val="tx1"/>
                </a:solidFill>
                <a:latin typeface="標楷體" panose="03000509000000000000" pitchFamily="65" charset="-120"/>
                <a:ea typeface="標楷體" panose="03000509000000000000" pitchFamily="65" charset="-120"/>
              </a:rPr>
              <a:t>，安排每週兩節，利用早自習及自習課時間到資源班接受輔導，透 過生活化、脈絡化的讀寫結合課程，增進閱讀理解並強化寫作能力。 </a:t>
            </a:r>
          </a:p>
          <a:p>
            <a:pPr marL="0" indent="0">
              <a:buNone/>
            </a:pPr>
            <a:r>
              <a:rPr lang="zh-TW" altLang="zh-TW" sz="2800" b="0" dirty="0">
                <a:solidFill>
                  <a:schemeClr val="tx1"/>
                </a:solidFill>
                <a:latin typeface="標楷體" panose="03000509000000000000" pitchFamily="65" charset="-120"/>
                <a:ea typeface="標楷體" panose="03000509000000000000" pitchFamily="65" charset="-120"/>
              </a:rPr>
              <a:t>對於葉生資源班國語文課程調整方式分述如下</a:t>
            </a:r>
            <a:r>
              <a:rPr lang="zh-TW" altLang="zh-TW" sz="2800" b="0" dirty="0" smtClean="0">
                <a:solidFill>
                  <a:schemeClr val="tx1"/>
                </a:solidFill>
                <a:latin typeface="標楷體" panose="03000509000000000000" pitchFamily="65" charset="-120"/>
                <a:ea typeface="標楷體" panose="03000509000000000000" pitchFamily="65" charset="-120"/>
              </a:rPr>
              <a:t>：</a:t>
            </a:r>
            <a:endParaRPr lang="en-US" altLang="zh-TW" sz="2800" b="0" dirty="0" smtClean="0">
              <a:solidFill>
                <a:schemeClr val="tx1"/>
              </a:solidFill>
              <a:latin typeface="標楷體" panose="03000509000000000000" pitchFamily="65" charset="-120"/>
              <a:ea typeface="標楷體" panose="03000509000000000000" pitchFamily="65" charset="-120"/>
            </a:endParaRPr>
          </a:p>
          <a:p>
            <a:pPr marL="0" indent="0">
              <a:buNone/>
            </a:pPr>
            <a:r>
              <a:rPr lang="zh-TW" altLang="zh-TW" sz="2800" b="0" dirty="0" smtClean="0">
                <a:solidFill>
                  <a:schemeClr val="tx1"/>
                </a:solidFill>
                <a:latin typeface="標楷體" panose="03000509000000000000" pitchFamily="65" charset="-120"/>
                <a:ea typeface="標楷體" panose="03000509000000000000" pitchFamily="65" charset="-120"/>
              </a:rPr>
              <a:t> </a:t>
            </a:r>
            <a:r>
              <a:rPr lang="en-US" altLang="zh-TW" sz="2800" b="0" u="sng" dirty="0">
                <a:solidFill>
                  <a:srgbClr val="00B050"/>
                </a:solidFill>
                <a:latin typeface="標楷體" panose="03000509000000000000" pitchFamily="65" charset="-120"/>
                <a:ea typeface="標楷體" panose="03000509000000000000" pitchFamily="65" charset="-120"/>
              </a:rPr>
              <a:t>A. </a:t>
            </a:r>
            <a:r>
              <a:rPr lang="zh-TW" altLang="zh-TW" sz="2800" b="0" u="sng" dirty="0">
                <a:solidFill>
                  <a:srgbClr val="00B050"/>
                </a:solidFill>
                <a:latin typeface="標楷體" panose="03000509000000000000" pitchFamily="65" charset="-120"/>
                <a:ea typeface="標楷體" panose="03000509000000000000" pitchFamily="65" charset="-120"/>
              </a:rPr>
              <a:t>多元活動設計：</a:t>
            </a:r>
            <a:r>
              <a:rPr lang="zh-TW" altLang="zh-TW" sz="2800" b="0" dirty="0">
                <a:solidFill>
                  <a:srgbClr val="00B050"/>
                </a:solidFill>
                <a:latin typeface="標楷體" panose="03000509000000000000" pitchFamily="65" charset="-120"/>
                <a:ea typeface="標楷體" panose="03000509000000000000" pitchFamily="65" charset="-120"/>
              </a:rPr>
              <a:t> </a:t>
            </a:r>
            <a:r>
              <a:rPr lang="zh-TW" altLang="zh-TW" sz="2800" b="0" dirty="0">
                <a:solidFill>
                  <a:schemeClr val="tx1"/>
                </a:solidFill>
                <a:latin typeface="標楷體" panose="03000509000000000000" pitchFamily="65" charset="-120"/>
                <a:ea typeface="標楷體" panose="03000509000000000000" pitchFamily="65" charset="-120"/>
              </a:rPr>
              <a:t>進行教學活動時，適時提供線索或提示，以協助其瞭解學習內容；結合生活經驗，提升其理解及應用語文的能力；融入語文 遊戲，以增進學習興趣；閱讀文本或練習寫作前，以短片引起動機，連結生活經驗或情緒感受；採取讀寫合的課程設計，</a:t>
            </a:r>
            <a:r>
              <a:rPr lang="zh-TW" altLang="zh-TW" sz="2800" b="0" dirty="0" smtClean="0">
                <a:solidFill>
                  <a:schemeClr val="tx1"/>
                </a:solidFill>
                <a:latin typeface="標楷體" panose="03000509000000000000" pitchFamily="65" charset="-120"/>
                <a:ea typeface="標楷體" panose="03000509000000000000" pitchFamily="65" charset="-120"/>
              </a:rPr>
              <a:t>同時</a:t>
            </a:r>
            <a:r>
              <a:rPr lang="zh-TW" altLang="zh-TW" sz="2800" b="0" dirty="0">
                <a:solidFill>
                  <a:schemeClr val="tx1"/>
                </a:solidFill>
                <a:latin typeface="標楷體" panose="03000509000000000000" pitchFamily="65" charset="-120"/>
                <a:ea typeface="標楷體" panose="03000509000000000000" pitchFamily="65" charset="-120"/>
              </a:rPr>
              <a:t>增加示範和練習的機會。 </a:t>
            </a:r>
            <a:endParaRPr lang="zh-TW" altLang="en-US" sz="2800" b="0" dirty="0">
              <a:solidFill>
                <a:schemeClr val="tx1"/>
              </a:solidFill>
              <a:latin typeface="標楷體" panose="03000509000000000000" pitchFamily="65" charset="-120"/>
              <a:ea typeface="標楷體" panose="03000509000000000000" pitchFamily="65" charset="-120"/>
            </a:endParaRPr>
          </a:p>
        </p:txBody>
      </p:sp>
      <p:sp>
        <p:nvSpPr>
          <p:cNvPr id="3" name="標題 2"/>
          <p:cNvSpPr>
            <a:spLocks noGrp="1"/>
          </p:cNvSpPr>
          <p:nvPr>
            <p:ph type="title"/>
          </p:nvPr>
        </p:nvSpPr>
        <p:spPr/>
        <p:txBody>
          <a:bodyPr/>
          <a:lstStyle/>
          <a:p>
            <a:r>
              <a:rPr lang="zh-TW" altLang="zh-TW" dirty="0"/>
              <a:t> </a:t>
            </a:r>
            <a:r>
              <a:rPr lang="en-US" altLang="zh-TW" dirty="0"/>
              <a:t>2.</a:t>
            </a:r>
            <a:r>
              <a:rPr lang="zh-TW" altLang="zh-TW" dirty="0"/>
              <a:t>資源班課程安排與課程</a:t>
            </a:r>
            <a:r>
              <a:rPr lang="zh-TW" altLang="zh-TW" dirty="0" smtClean="0"/>
              <a:t>調整</a:t>
            </a:r>
            <a:endParaRPr lang="zh-TW" altLang="en-US" dirty="0"/>
          </a:p>
        </p:txBody>
      </p:sp>
    </p:spTree>
    <p:extLst>
      <p:ext uri="{BB962C8B-B14F-4D97-AF65-F5344CB8AC3E}">
        <p14:creationId xmlns:p14="http://schemas.microsoft.com/office/powerpoint/2010/main" val="30881736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506186"/>
            <a:ext cx="8392886" cy="5992585"/>
          </a:xfrm>
        </p:spPr>
        <p:txBody>
          <a:bodyPr>
            <a:normAutofit fontScale="85000" lnSpcReduction="10000"/>
          </a:bodyPr>
          <a:lstStyle/>
          <a:p>
            <a:r>
              <a:rPr lang="en-US" altLang="zh-TW" b="0" u="sng" dirty="0">
                <a:solidFill>
                  <a:srgbClr val="00B050"/>
                </a:solidFill>
                <a:latin typeface="標楷體" panose="03000509000000000000" pitchFamily="65" charset="-120"/>
                <a:ea typeface="標楷體" panose="03000509000000000000" pitchFamily="65" charset="-120"/>
              </a:rPr>
              <a:t>B</a:t>
            </a:r>
            <a:r>
              <a:rPr lang="en-US" altLang="zh-TW" b="0" u="sng" dirty="0" smtClean="0">
                <a:solidFill>
                  <a:srgbClr val="00B050"/>
                </a:solidFill>
                <a:latin typeface="標楷體" panose="03000509000000000000" pitchFamily="65" charset="-120"/>
                <a:ea typeface="標楷體" panose="03000509000000000000" pitchFamily="65" charset="-120"/>
              </a:rPr>
              <a:t>.</a:t>
            </a:r>
            <a:r>
              <a:rPr lang="zh-TW" altLang="zh-TW" b="0" u="sng" dirty="0" smtClean="0">
                <a:solidFill>
                  <a:srgbClr val="00B050"/>
                </a:solidFill>
                <a:latin typeface="標楷體" panose="03000509000000000000" pitchFamily="65" charset="-120"/>
                <a:ea typeface="標楷體" panose="03000509000000000000" pitchFamily="65" charset="-120"/>
              </a:rPr>
              <a:t>友善</a:t>
            </a:r>
            <a:r>
              <a:rPr lang="zh-TW" altLang="zh-TW" b="0" u="sng" dirty="0">
                <a:solidFill>
                  <a:srgbClr val="00B050"/>
                </a:solidFill>
                <a:latin typeface="標楷體" panose="03000509000000000000" pitchFamily="65" charset="-120"/>
                <a:ea typeface="標楷體" panose="03000509000000000000" pitchFamily="65" charset="-120"/>
              </a:rPr>
              <a:t>環境安排</a:t>
            </a:r>
            <a:r>
              <a:rPr lang="zh-TW" altLang="zh-TW" b="0" dirty="0">
                <a:solidFill>
                  <a:srgbClr val="00B050"/>
                </a:solidFill>
                <a:latin typeface="標楷體" panose="03000509000000000000" pitchFamily="65" charset="-120"/>
                <a:ea typeface="標楷體" panose="03000509000000000000" pitchFamily="65" charset="-120"/>
              </a:rPr>
              <a:t>： </a:t>
            </a:r>
            <a:r>
              <a:rPr lang="zh-TW" altLang="zh-TW" b="0" dirty="0">
                <a:solidFill>
                  <a:schemeClr val="tx1"/>
                </a:solidFill>
                <a:latin typeface="標楷體" panose="03000509000000000000" pitchFamily="65" charset="-120"/>
                <a:ea typeface="標楷體" panose="03000509000000000000" pitchFamily="65" charset="-120"/>
              </a:rPr>
              <a:t>建立明確的進行規則，使葉生能順利進入學習狀態。營造合作學習的情境，培養發表、討論的能力與自信，進而協助其發展 良好的人際互動。 </a:t>
            </a:r>
            <a:endParaRPr lang="en-US" altLang="zh-TW" b="0" dirty="0" smtClean="0">
              <a:solidFill>
                <a:schemeClr val="tx1"/>
              </a:solidFill>
              <a:latin typeface="標楷體" panose="03000509000000000000" pitchFamily="65" charset="-120"/>
              <a:ea typeface="標楷體" panose="03000509000000000000" pitchFamily="65" charset="-120"/>
            </a:endParaRPr>
          </a:p>
          <a:p>
            <a:r>
              <a:rPr lang="en-US" altLang="zh-TW" b="0" u="sng" dirty="0" smtClean="0">
                <a:solidFill>
                  <a:srgbClr val="00B050"/>
                </a:solidFill>
                <a:latin typeface="標楷體" panose="03000509000000000000" pitchFamily="65" charset="-120"/>
                <a:ea typeface="標楷體" panose="03000509000000000000" pitchFamily="65" charset="-120"/>
              </a:rPr>
              <a:t>C.</a:t>
            </a:r>
            <a:r>
              <a:rPr lang="zh-TW" altLang="zh-TW" b="0" u="sng" dirty="0" smtClean="0">
                <a:solidFill>
                  <a:srgbClr val="00B050"/>
                </a:solidFill>
                <a:latin typeface="標楷體" panose="03000509000000000000" pitchFamily="65" charset="-120"/>
                <a:ea typeface="標楷體" panose="03000509000000000000" pitchFamily="65" charset="-120"/>
              </a:rPr>
              <a:t>閱</a:t>
            </a:r>
            <a:r>
              <a:rPr lang="zh-TW" altLang="zh-TW" b="0" u="sng" dirty="0">
                <a:solidFill>
                  <a:srgbClr val="00B050"/>
                </a:solidFill>
                <a:latin typeface="標楷體" panose="03000509000000000000" pitchFamily="65" charset="-120"/>
                <a:ea typeface="標楷體" panose="03000509000000000000" pitchFamily="65" charset="-120"/>
              </a:rPr>
              <a:t>讀策略引導</a:t>
            </a:r>
            <a:r>
              <a:rPr lang="zh-TW" altLang="zh-TW" b="0" dirty="0">
                <a:solidFill>
                  <a:srgbClr val="00B050"/>
                </a:solidFill>
                <a:latin typeface="標楷體" panose="03000509000000000000" pitchFamily="65" charset="-120"/>
                <a:ea typeface="標楷體" panose="03000509000000000000" pitchFamily="65" charset="-120"/>
              </a:rPr>
              <a:t>： </a:t>
            </a:r>
            <a:r>
              <a:rPr lang="zh-TW" altLang="zh-TW" b="0" dirty="0">
                <a:solidFill>
                  <a:schemeClr val="tx1"/>
                </a:solidFill>
                <a:latin typeface="標楷體" panose="03000509000000000000" pitchFamily="65" charset="-120"/>
                <a:ea typeface="標楷體" panose="03000509000000000000" pitchFamily="65" charset="-120"/>
              </a:rPr>
              <a:t>將解碼、朗讀、摘要、推論、自我提問、筆記及理解監控等策略，適時融入文本閱讀教學活動設計中，協助葉生逐步養成獨立應用策略的能力，有效增進閱讀理解</a:t>
            </a:r>
            <a:r>
              <a:rPr lang="zh-TW" altLang="zh-TW" b="0" dirty="0" smtClean="0">
                <a:solidFill>
                  <a:schemeClr val="tx1"/>
                </a:solidFill>
                <a:latin typeface="標楷體" panose="03000509000000000000" pitchFamily="65" charset="-120"/>
                <a:ea typeface="標楷體" panose="03000509000000000000" pitchFamily="65" charset="-120"/>
              </a:rPr>
              <a:t>。</a:t>
            </a:r>
            <a:endParaRPr lang="en-US" altLang="zh-TW" b="0" dirty="0" smtClean="0">
              <a:solidFill>
                <a:schemeClr val="tx1"/>
              </a:solidFill>
              <a:latin typeface="標楷體" panose="03000509000000000000" pitchFamily="65" charset="-120"/>
              <a:ea typeface="標楷體" panose="03000509000000000000" pitchFamily="65" charset="-120"/>
            </a:endParaRPr>
          </a:p>
          <a:p>
            <a:r>
              <a:rPr lang="en-US" altLang="zh-TW" b="0" u="sng" dirty="0" smtClean="0">
                <a:solidFill>
                  <a:srgbClr val="00B050"/>
                </a:solidFill>
                <a:latin typeface="標楷體" panose="03000509000000000000" pitchFamily="65" charset="-120"/>
                <a:ea typeface="標楷體" panose="03000509000000000000" pitchFamily="65" charset="-120"/>
              </a:rPr>
              <a:t>D.</a:t>
            </a:r>
            <a:r>
              <a:rPr lang="zh-TW" altLang="zh-TW" b="0" u="sng" dirty="0" smtClean="0">
                <a:solidFill>
                  <a:srgbClr val="00B050"/>
                </a:solidFill>
                <a:latin typeface="標楷體" panose="03000509000000000000" pitchFamily="65" charset="-120"/>
                <a:ea typeface="標楷體" panose="03000509000000000000" pitchFamily="65" charset="-120"/>
              </a:rPr>
              <a:t>寫作</a:t>
            </a:r>
            <a:r>
              <a:rPr lang="zh-TW" altLang="zh-TW" b="0" u="sng" dirty="0">
                <a:solidFill>
                  <a:srgbClr val="00B050"/>
                </a:solidFill>
                <a:latin typeface="標楷體" panose="03000509000000000000" pitchFamily="65" charset="-120"/>
                <a:ea typeface="標楷體" panose="03000509000000000000" pitchFamily="65" charset="-120"/>
              </a:rPr>
              <a:t>策略引導</a:t>
            </a:r>
            <a:r>
              <a:rPr lang="zh-TW" altLang="zh-TW" b="0" dirty="0">
                <a:solidFill>
                  <a:srgbClr val="00B050"/>
                </a:solidFill>
                <a:latin typeface="標楷體" panose="03000509000000000000" pitchFamily="65" charset="-120"/>
                <a:ea typeface="標楷體" panose="03000509000000000000" pitchFamily="65" charset="-120"/>
              </a:rPr>
              <a:t>：</a:t>
            </a:r>
            <a:r>
              <a:rPr lang="zh-TW" altLang="zh-TW" b="0" dirty="0">
                <a:solidFill>
                  <a:schemeClr val="tx1"/>
                </a:solidFill>
                <a:latin typeface="標楷體" panose="03000509000000000000" pitchFamily="65" charset="-120"/>
                <a:ea typeface="標楷體" panose="03000509000000000000" pitchFamily="65" charset="-120"/>
              </a:rPr>
              <a:t>透過提問設計，提供思考鷹架；藉由文本閱讀，積極充實詞彙；運用仿寫、改寫等技巧，協助葉生從敘述完整、描寫具體到 情意充實</a:t>
            </a:r>
            <a:r>
              <a:rPr lang="zh-TW" altLang="zh-TW" b="0" dirty="0" smtClean="0">
                <a:solidFill>
                  <a:schemeClr val="tx1"/>
                </a:solidFill>
                <a:latin typeface="標楷體" panose="03000509000000000000" pitchFamily="65" charset="-120"/>
                <a:ea typeface="標楷體" panose="03000509000000000000" pitchFamily="65" charset="-120"/>
              </a:rPr>
              <a:t>。</a:t>
            </a:r>
            <a:endParaRPr lang="en-US" altLang="zh-TW" b="0" dirty="0" smtClean="0">
              <a:solidFill>
                <a:schemeClr val="tx1"/>
              </a:solidFill>
              <a:latin typeface="標楷體" panose="03000509000000000000" pitchFamily="65" charset="-120"/>
              <a:ea typeface="標楷體" panose="03000509000000000000" pitchFamily="65" charset="-120"/>
            </a:endParaRPr>
          </a:p>
          <a:p>
            <a:r>
              <a:rPr lang="en-US" altLang="zh-TW" b="0" u="sng" dirty="0" smtClean="0">
                <a:solidFill>
                  <a:srgbClr val="00B050"/>
                </a:solidFill>
                <a:latin typeface="標楷體" panose="03000509000000000000" pitchFamily="65" charset="-120"/>
                <a:ea typeface="標楷體" panose="03000509000000000000" pitchFamily="65" charset="-120"/>
              </a:rPr>
              <a:t>E.</a:t>
            </a:r>
            <a:r>
              <a:rPr lang="zh-TW" altLang="zh-TW" b="0" u="sng" dirty="0" smtClean="0">
                <a:solidFill>
                  <a:srgbClr val="00B050"/>
                </a:solidFill>
                <a:latin typeface="標楷體" panose="03000509000000000000" pitchFamily="65" charset="-120"/>
                <a:ea typeface="標楷體" panose="03000509000000000000" pitchFamily="65" charset="-120"/>
              </a:rPr>
              <a:t>自學</a:t>
            </a:r>
            <a:r>
              <a:rPr lang="zh-TW" altLang="zh-TW" b="0" u="sng" dirty="0">
                <a:solidFill>
                  <a:srgbClr val="00B050"/>
                </a:solidFill>
                <a:latin typeface="標楷體" panose="03000509000000000000" pitchFamily="65" charset="-120"/>
                <a:ea typeface="標楷體" panose="03000509000000000000" pitchFamily="65" charset="-120"/>
              </a:rPr>
              <a:t>策略引導</a:t>
            </a:r>
            <a:r>
              <a:rPr lang="zh-TW" altLang="zh-TW" b="0" dirty="0">
                <a:solidFill>
                  <a:srgbClr val="00B050"/>
                </a:solidFill>
                <a:latin typeface="標楷體" panose="03000509000000000000" pitchFamily="65" charset="-120"/>
                <a:ea typeface="標楷體" panose="03000509000000000000" pitchFamily="65" charset="-120"/>
              </a:rPr>
              <a:t>： </a:t>
            </a:r>
            <a:r>
              <a:rPr lang="zh-TW" altLang="zh-TW" b="0" dirty="0">
                <a:solidFill>
                  <a:schemeClr val="tx1"/>
                </a:solidFill>
                <a:latin typeface="標楷體" panose="03000509000000000000" pitchFamily="65" charset="-120"/>
                <a:ea typeface="標楷體" panose="03000509000000000000" pitchFamily="65" charset="-120"/>
              </a:rPr>
              <a:t>培養葉生使用工具書或資訊科技，增進解決學習問題的能力，提高解決問題的意願；加強時間管理能力，有效規劃及實踐課 前的預習、課後的複習，進而主動拓展課外的學習。</a:t>
            </a:r>
          </a:p>
          <a:p>
            <a:endParaRPr lang="zh-TW" altLang="en-US" dirty="0"/>
          </a:p>
        </p:txBody>
      </p:sp>
    </p:spTree>
    <p:extLst>
      <p:ext uri="{BB962C8B-B14F-4D97-AF65-F5344CB8AC3E}">
        <p14:creationId xmlns:p14="http://schemas.microsoft.com/office/powerpoint/2010/main" val="13245873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資源班常使用的教學策略</a:t>
            </a:r>
          </a:p>
        </p:txBody>
      </p:sp>
    </p:spTree>
    <p:extLst>
      <p:ext uri="{BB962C8B-B14F-4D97-AF65-F5344CB8AC3E}">
        <p14:creationId xmlns:p14="http://schemas.microsoft.com/office/powerpoint/2010/main" val="171191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7983" y="293765"/>
            <a:ext cx="8425184" cy="1171575"/>
          </a:xfrm>
        </p:spPr>
        <p:txBody>
          <a:bodyPr>
            <a:noAutofit/>
          </a:bodyPr>
          <a:lstStyle/>
          <a:p>
            <a:pPr>
              <a:spcBef>
                <a:spcPts val="0"/>
              </a:spcBef>
              <a:defRPr/>
            </a:pPr>
            <a:r>
              <a:rPr lang="en-US" altLang="zh-TW" sz="2800" dirty="0"/>
              <a:t/>
            </a:r>
            <a:br>
              <a:rPr lang="en-US" altLang="zh-TW" sz="2800" dirty="0"/>
            </a:br>
            <a:r>
              <a:rPr lang="zh-TW" altLang="en-US" sz="2800" dirty="0"/>
              <a:t>教學策略：</a:t>
            </a:r>
            <a:r>
              <a:rPr lang="en-US" altLang="zh-TW" sz="2800" kern="1200" dirty="0">
                <a:sym typeface="Wingdings"/>
              </a:rPr>
              <a:t> </a:t>
            </a:r>
            <a:r>
              <a:rPr lang="zh-TW" altLang="en-US" sz="2800" dirty="0" smtClean="0"/>
              <a:t>呈現</a:t>
            </a:r>
            <a:r>
              <a:rPr lang="zh-TW" altLang="en-US" sz="2800" dirty="0">
                <a:solidFill>
                  <a:srgbClr val="C00000"/>
                </a:solidFill>
              </a:rPr>
              <a:t>因果關係</a:t>
            </a:r>
            <a:r>
              <a:rPr lang="zh-TW" altLang="en-US" sz="2800" dirty="0"/>
              <a:t>進行系統動態思考的多</a:t>
            </a:r>
            <a:r>
              <a:rPr lang="zh-TW" altLang="en-US" sz="2800" dirty="0" smtClean="0"/>
              <a:t>流程圖</a:t>
            </a:r>
            <a:r>
              <a:rPr lang="en-US" altLang="zh-TW" sz="2800" kern="1200" dirty="0" smtClean="0"/>
              <a:t>The </a:t>
            </a:r>
            <a:r>
              <a:rPr lang="en-US" altLang="zh-TW" sz="2800" kern="1200" dirty="0"/>
              <a:t>Multi-Flow Map</a:t>
            </a:r>
            <a:r>
              <a:rPr lang="zh-TW" altLang="en-US" sz="2800" dirty="0"/>
              <a:t>教學</a:t>
            </a:r>
            <a:r>
              <a:rPr lang="zh-TW" altLang="zh-TW" sz="2800" kern="1200" dirty="0"/>
              <a:t/>
            </a:r>
            <a:br>
              <a:rPr lang="zh-TW" altLang="zh-TW" sz="2800" kern="1200" dirty="0"/>
            </a:br>
            <a:r>
              <a:rPr lang="zh-TW" altLang="en-US" sz="2800" dirty="0"/>
              <a:t>用途</a:t>
            </a:r>
            <a:r>
              <a:rPr lang="en-US" altLang="zh-TW" sz="2800" dirty="0"/>
              <a:t>:</a:t>
            </a:r>
            <a:r>
              <a:rPr lang="zh-TW" altLang="en-US" sz="2800" dirty="0"/>
              <a:t>表示連續性、順序、循環、步驟、方向</a:t>
            </a:r>
            <a:br>
              <a:rPr lang="zh-TW" altLang="en-US" sz="2800" dirty="0"/>
            </a:br>
            <a:endParaRPr lang="zh-TW" altLang="en-US" sz="2800" dirty="0"/>
          </a:p>
        </p:txBody>
      </p:sp>
      <p:graphicFrame>
        <p:nvGraphicFramePr>
          <p:cNvPr id="10" name="資料庫圖表 9"/>
          <p:cNvGraphicFramePr/>
          <p:nvPr/>
        </p:nvGraphicFramePr>
        <p:xfrm>
          <a:off x="323528" y="1775420"/>
          <a:ext cx="8208912" cy="1869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1" name="直線接點 10"/>
          <p:cNvCxnSpPr/>
          <p:nvPr/>
        </p:nvCxnSpPr>
        <p:spPr>
          <a:xfrm>
            <a:off x="1979613" y="4149725"/>
            <a:ext cx="576262" cy="0"/>
          </a:xfrm>
          <a:prstGeom prst="line">
            <a:avLst/>
          </a:prstGeom>
        </p:spPr>
        <p:style>
          <a:lnRef idx="1">
            <a:schemeClr val="accent1"/>
          </a:lnRef>
          <a:fillRef idx="0">
            <a:schemeClr val="accent1"/>
          </a:fillRef>
          <a:effectRef idx="0">
            <a:schemeClr val="accent1"/>
          </a:effectRef>
          <a:fontRef idx="minor">
            <a:schemeClr val="tx1"/>
          </a:fontRef>
        </p:style>
      </p:cxnSp>
      <p:pic>
        <p:nvPicPr>
          <p:cNvPr id="25606" name="Picture 6" descr="巨01"/>
          <p:cNvPicPr>
            <a:picLocks noChangeAspect="1" noChangeArrowheads="1"/>
          </p:cNvPicPr>
          <p:nvPr/>
        </p:nvPicPr>
        <p:blipFill>
          <a:blip r:embed="rId7" cstate="print"/>
          <a:srcRect/>
          <a:stretch>
            <a:fillRect/>
          </a:stretch>
        </p:blipFill>
        <p:spPr bwMode="auto">
          <a:xfrm>
            <a:off x="377983" y="3638833"/>
            <a:ext cx="1601629" cy="2356635"/>
          </a:xfrm>
          <a:prstGeom prst="rect">
            <a:avLst/>
          </a:prstGeom>
          <a:noFill/>
          <a:ln w="9525">
            <a:noFill/>
            <a:miter lim="800000"/>
            <a:headEnd/>
            <a:tailEnd/>
          </a:ln>
        </p:spPr>
      </p:pic>
      <p:pic>
        <p:nvPicPr>
          <p:cNvPr id="25607" name="Picture 7" descr="巨02"/>
          <p:cNvPicPr>
            <a:picLocks noChangeAspect="1" noChangeArrowheads="1"/>
          </p:cNvPicPr>
          <p:nvPr/>
        </p:nvPicPr>
        <p:blipFill>
          <a:blip r:embed="rId8" cstate="print"/>
          <a:srcRect/>
          <a:stretch>
            <a:fillRect/>
          </a:stretch>
        </p:blipFill>
        <p:spPr bwMode="auto">
          <a:xfrm>
            <a:off x="2111742" y="3650952"/>
            <a:ext cx="1601628" cy="2356635"/>
          </a:xfrm>
          <a:prstGeom prst="rect">
            <a:avLst/>
          </a:prstGeom>
          <a:noFill/>
          <a:ln w="9525">
            <a:noFill/>
            <a:miter lim="800000"/>
            <a:headEnd/>
            <a:tailEnd/>
          </a:ln>
        </p:spPr>
      </p:pic>
      <p:pic>
        <p:nvPicPr>
          <p:cNvPr id="25608" name="Picture 8" descr="巨03"/>
          <p:cNvPicPr>
            <a:picLocks noChangeAspect="1" noChangeArrowheads="1"/>
          </p:cNvPicPr>
          <p:nvPr/>
        </p:nvPicPr>
        <p:blipFill>
          <a:blip r:embed="rId9" cstate="print"/>
          <a:srcRect/>
          <a:stretch>
            <a:fillRect/>
          </a:stretch>
        </p:blipFill>
        <p:spPr bwMode="auto">
          <a:xfrm>
            <a:off x="3902429" y="3614217"/>
            <a:ext cx="1524155" cy="2356635"/>
          </a:xfrm>
          <a:prstGeom prst="rect">
            <a:avLst/>
          </a:prstGeom>
          <a:noFill/>
          <a:ln w="9525">
            <a:noFill/>
            <a:miter lim="800000"/>
            <a:headEnd/>
            <a:tailEnd/>
          </a:ln>
        </p:spPr>
      </p:pic>
      <p:pic>
        <p:nvPicPr>
          <p:cNvPr id="25609" name="Picture 9" descr="巨04"/>
          <p:cNvPicPr>
            <a:picLocks noChangeAspect="1" noChangeArrowheads="1"/>
          </p:cNvPicPr>
          <p:nvPr/>
        </p:nvPicPr>
        <p:blipFill>
          <a:blip r:embed="rId10" cstate="print"/>
          <a:srcRect/>
          <a:stretch>
            <a:fillRect/>
          </a:stretch>
        </p:blipFill>
        <p:spPr bwMode="auto">
          <a:xfrm>
            <a:off x="5532707" y="3614217"/>
            <a:ext cx="1524154" cy="2286193"/>
          </a:xfrm>
          <a:prstGeom prst="rect">
            <a:avLst/>
          </a:prstGeom>
          <a:noFill/>
          <a:ln w="9525">
            <a:noFill/>
            <a:miter lim="800000"/>
            <a:headEnd/>
            <a:tailEnd/>
          </a:ln>
        </p:spPr>
      </p:pic>
      <p:pic>
        <p:nvPicPr>
          <p:cNvPr id="25610" name="Picture 10" descr="巨05"/>
          <p:cNvPicPr>
            <a:picLocks noChangeAspect="1" noChangeArrowheads="1"/>
          </p:cNvPicPr>
          <p:nvPr/>
        </p:nvPicPr>
        <p:blipFill>
          <a:blip r:embed="rId11" cstate="print"/>
          <a:srcRect/>
          <a:stretch>
            <a:fillRect/>
          </a:stretch>
        </p:blipFill>
        <p:spPr bwMode="auto">
          <a:xfrm>
            <a:off x="7241863" y="3584140"/>
            <a:ext cx="1524154" cy="2346346"/>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2574618" y="1658144"/>
            <a:ext cx="3932238" cy="5040312"/>
          </a:xfrm>
          <a:prstGeom prst="rect">
            <a:avLst/>
          </a:prstGeom>
          <a:noFill/>
          <a:ln w="9525">
            <a:noFill/>
            <a:miter lim="800000"/>
            <a:headEnd/>
            <a:tailEnd/>
          </a:ln>
          <a:effectLst/>
        </p:spPr>
      </p:pic>
      <p:grpSp>
        <p:nvGrpSpPr>
          <p:cNvPr id="2" name="群組 11"/>
          <p:cNvGrpSpPr>
            <a:grpSpLocks/>
          </p:cNvGrpSpPr>
          <p:nvPr/>
        </p:nvGrpSpPr>
        <p:grpSpPr bwMode="auto">
          <a:xfrm>
            <a:off x="5263975" y="1519880"/>
            <a:ext cx="3556000" cy="936625"/>
            <a:chOff x="5076076" y="188640"/>
            <a:chExt cx="3557175" cy="936195"/>
          </a:xfrm>
        </p:grpSpPr>
        <p:cxnSp>
          <p:nvCxnSpPr>
            <p:cNvPr id="3" name="直線單箭頭接點 2"/>
            <p:cNvCxnSpPr>
              <a:endCxn id="6" idx="1"/>
            </p:cNvCxnSpPr>
            <p:nvPr/>
          </p:nvCxnSpPr>
          <p:spPr>
            <a:xfrm flipV="1">
              <a:off x="5076076" y="490127"/>
              <a:ext cx="1224367" cy="634708"/>
            </a:xfrm>
            <a:prstGeom prst="straightConnector1">
              <a:avLst/>
            </a:prstGeom>
            <a:ln>
              <a:solidFill>
                <a:srgbClr val="002060"/>
              </a:solidFill>
              <a:prstDash val="sysDash"/>
              <a:tailEnd type="arrow"/>
            </a:ln>
          </p:spPr>
          <p:style>
            <a:lnRef idx="3">
              <a:schemeClr val="lt1"/>
            </a:lnRef>
            <a:fillRef idx="1">
              <a:schemeClr val="accent6"/>
            </a:fillRef>
            <a:effectRef idx="1">
              <a:schemeClr val="accent6"/>
            </a:effectRef>
            <a:fontRef idx="minor">
              <a:schemeClr val="lt1"/>
            </a:fontRef>
          </p:style>
        </p:cxnSp>
        <p:sp>
          <p:nvSpPr>
            <p:cNvPr id="6" name="圓角矩形 5"/>
            <p:cNvSpPr/>
            <p:nvPr/>
          </p:nvSpPr>
          <p:spPr>
            <a:xfrm>
              <a:off x="6300443" y="188640"/>
              <a:ext cx="2332808" cy="602973"/>
            </a:xfrm>
            <a:prstGeom prst="roundRect">
              <a:avLst/>
            </a:prstGeom>
            <a:solidFill>
              <a:srgbClr val="FFC000"/>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kumimoji="0" lang="zh-TW" altLang="en-US" sz="3200" b="1" dirty="0">
                  <a:solidFill>
                    <a:srgbClr val="002060"/>
                  </a:solidFill>
                  <a:latin typeface="文鼎標楷注音" pitchFamily="34" charset="-120"/>
                  <a:ea typeface="文鼎標楷注音" pitchFamily="34" charset="-120"/>
                </a:rPr>
                <a:t>主</a:t>
              </a:r>
              <a:r>
                <a:rPr kumimoji="0" lang="zh-TW" altLang="en-US" sz="3200" b="1" dirty="0">
                  <a:solidFill>
                    <a:srgbClr val="002060"/>
                  </a:solidFill>
                  <a:latin typeface="文鼎標楷注音破音一" pitchFamily="34" charset="-120"/>
                  <a:ea typeface="文鼎標楷注音破音一" pitchFamily="34" charset="-120"/>
                </a:rPr>
                <a:t>角</a:t>
              </a:r>
            </a:p>
          </p:txBody>
        </p:sp>
      </p:grpSp>
      <p:sp>
        <p:nvSpPr>
          <p:cNvPr id="8" name="文字方塊 7"/>
          <p:cNvSpPr txBox="1">
            <a:spLocks noChangeArrowheads="1"/>
          </p:cNvSpPr>
          <p:nvPr/>
        </p:nvSpPr>
        <p:spPr bwMode="auto">
          <a:xfrm>
            <a:off x="6750762" y="2249525"/>
            <a:ext cx="2333625" cy="830997"/>
          </a:xfrm>
          <a:prstGeom prst="rect">
            <a:avLst/>
          </a:prstGeom>
          <a:noFill/>
          <a:ln w="9525">
            <a:noFill/>
            <a:miter lim="800000"/>
            <a:headEnd/>
            <a:tailEnd/>
          </a:ln>
        </p:spPr>
        <p:txBody>
          <a:bodyPr>
            <a:spAutoFit/>
          </a:bodyPr>
          <a:lstStyle/>
          <a:p>
            <a:r>
              <a:rPr kumimoji="0" lang="zh-TW" altLang="en-US" sz="2400" b="1" dirty="0">
                <a:latin typeface="文鼎標楷注音" pitchFamily="34" charset="-120"/>
                <a:ea typeface="文鼎標楷注音" pitchFamily="34" charset="-120"/>
              </a:rPr>
              <a:t>巨人、小孩</a:t>
            </a:r>
          </a:p>
        </p:txBody>
      </p:sp>
      <p:grpSp>
        <p:nvGrpSpPr>
          <p:cNvPr id="4" name="群組 8202"/>
          <p:cNvGrpSpPr>
            <a:grpSpLocks/>
          </p:cNvGrpSpPr>
          <p:nvPr/>
        </p:nvGrpSpPr>
        <p:grpSpPr bwMode="auto">
          <a:xfrm>
            <a:off x="5263975" y="3376924"/>
            <a:ext cx="3844925" cy="603250"/>
            <a:chOff x="4932040" y="2105532"/>
            <a:chExt cx="3845227" cy="603388"/>
          </a:xfrm>
        </p:grpSpPr>
        <p:sp>
          <p:nvSpPr>
            <p:cNvPr id="11" name="圓角矩形 10"/>
            <p:cNvSpPr/>
            <p:nvPr/>
          </p:nvSpPr>
          <p:spPr>
            <a:xfrm>
              <a:off x="6443459" y="2105532"/>
              <a:ext cx="2333808" cy="603388"/>
            </a:xfrm>
            <a:prstGeom prst="roundRect">
              <a:avLst/>
            </a:prstGeom>
            <a:solidFill>
              <a:srgbClr val="FFC000"/>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kumimoji="0" lang="zh-TW" altLang="en-US" sz="3200" b="1" dirty="0">
                  <a:solidFill>
                    <a:schemeClr val="tx1"/>
                  </a:solidFill>
                  <a:latin typeface="文鼎標楷注音" pitchFamily="34" charset="-120"/>
                  <a:ea typeface="文鼎標楷注音" pitchFamily="34" charset="-120"/>
                </a:rPr>
                <a:t>感想</a:t>
              </a:r>
            </a:p>
          </p:txBody>
        </p:sp>
        <p:cxnSp>
          <p:nvCxnSpPr>
            <p:cNvPr id="14" name="直線單箭頭接點 13"/>
            <p:cNvCxnSpPr>
              <a:endCxn id="11" idx="1"/>
            </p:cNvCxnSpPr>
            <p:nvPr/>
          </p:nvCxnSpPr>
          <p:spPr>
            <a:xfrm>
              <a:off x="4932040" y="2105532"/>
              <a:ext cx="1511419" cy="301694"/>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5" name="群組 21"/>
          <p:cNvGrpSpPr>
            <a:grpSpLocks/>
          </p:cNvGrpSpPr>
          <p:nvPr/>
        </p:nvGrpSpPr>
        <p:grpSpPr bwMode="auto">
          <a:xfrm>
            <a:off x="324025" y="1503400"/>
            <a:ext cx="3413125" cy="746125"/>
            <a:chOff x="222716" y="161316"/>
            <a:chExt cx="3413180" cy="747404"/>
          </a:xfrm>
        </p:grpSpPr>
        <p:sp>
          <p:nvSpPr>
            <p:cNvPr id="10" name="圓角矩形 9"/>
            <p:cNvSpPr/>
            <p:nvPr/>
          </p:nvSpPr>
          <p:spPr>
            <a:xfrm>
              <a:off x="222716" y="161316"/>
              <a:ext cx="2333663" cy="602694"/>
            </a:xfrm>
            <a:prstGeom prst="roundRect">
              <a:avLst/>
            </a:prstGeom>
            <a:solidFill>
              <a:srgbClr val="FFC000"/>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kumimoji="0" lang="zh-TW" altLang="en-US" sz="2000" b="1" dirty="0">
                  <a:solidFill>
                    <a:schemeClr val="tx1"/>
                  </a:solidFill>
                  <a:latin typeface="文鼎標楷注音" pitchFamily="34" charset="-120"/>
                  <a:ea typeface="文鼎標楷注音" pitchFamily="34" charset="-120"/>
                </a:rPr>
                <a:t>地點、時間</a:t>
              </a:r>
            </a:p>
          </p:txBody>
        </p:sp>
        <p:cxnSp>
          <p:nvCxnSpPr>
            <p:cNvPr id="19" name="直線單箭頭接點 18"/>
            <p:cNvCxnSpPr>
              <a:endCxn id="10" idx="3"/>
            </p:cNvCxnSpPr>
            <p:nvPr/>
          </p:nvCxnSpPr>
          <p:spPr>
            <a:xfrm flipH="1" flipV="1">
              <a:off x="2556379" y="463458"/>
              <a:ext cx="1079517" cy="445262"/>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24" name="文字方塊 23"/>
          <p:cNvSpPr txBox="1">
            <a:spLocks noChangeArrowheads="1"/>
          </p:cNvSpPr>
          <p:nvPr/>
        </p:nvSpPr>
        <p:spPr bwMode="auto">
          <a:xfrm>
            <a:off x="616249" y="2234270"/>
            <a:ext cx="2592264" cy="461665"/>
          </a:xfrm>
          <a:prstGeom prst="rect">
            <a:avLst/>
          </a:prstGeom>
          <a:noFill/>
          <a:ln w="9525">
            <a:noFill/>
            <a:miter lim="800000"/>
            <a:headEnd/>
            <a:tailEnd/>
          </a:ln>
        </p:spPr>
        <p:txBody>
          <a:bodyPr wrap="square">
            <a:spAutoFit/>
          </a:bodyPr>
          <a:lstStyle/>
          <a:p>
            <a:r>
              <a:rPr lang="zh-TW" altLang="en-US" sz="2400" b="1" dirty="0">
                <a:latin typeface="文鼎標楷注音" pitchFamily="34" charset="-120"/>
                <a:ea typeface="文鼎標楷注音" pitchFamily="34" charset="-120"/>
              </a:rPr>
              <a:t>冬天、春天</a:t>
            </a:r>
            <a:endParaRPr kumimoji="0" lang="zh-TW" altLang="en-US" sz="2400" b="1" dirty="0">
              <a:latin typeface="文鼎標楷注音" pitchFamily="34" charset="-120"/>
              <a:ea typeface="文鼎標楷注音" pitchFamily="34" charset="-120"/>
            </a:endParaRPr>
          </a:p>
        </p:txBody>
      </p:sp>
      <p:sp>
        <p:nvSpPr>
          <p:cNvPr id="23" name="文字方塊 22"/>
          <p:cNvSpPr txBox="1">
            <a:spLocks noChangeArrowheads="1"/>
          </p:cNvSpPr>
          <p:nvPr/>
        </p:nvSpPr>
        <p:spPr bwMode="auto">
          <a:xfrm>
            <a:off x="433906" y="3621281"/>
            <a:ext cx="2549525" cy="830997"/>
          </a:xfrm>
          <a:prstGeom prst="rect">
            <a:avLst/>
          </a:prstGeom>
          <a:noFill/>
          <a:ln w="9525">
            <a:noFill/>
            <a:miter lim="800000"/>
            <a:headEnd/>
            <a:tailEnd/>
          </a:ln>
        </p:spPr>
        <p:txBody>
          <a:bodyPr>
            <a:spAutoFit/>
          </a:bodyPr>
          <a:lstStyle/>
          <a:p>
            <a:r>
              <a:rPr kumimoji="0" lang="zh-TW" altLang="en-US" sz="2400" b="1" dirty="0">
                <a:latin typeface="文鼎標楷注音" pitchFamily="34" charset="-120"/>
                <a:ea typeface="文鼎標楷注音" pitchFamily="34" charset="-120"/>
              </a:rPr>
              <a:t>巨人築起高牆</a:t>
            </a:r>
            <a:r>
              <a:rPr kumimoji="0" lang="zh-TW" altLang="en-US" sz="2000" dirty="0">
                <a:latin typeface="文鼎標楷注音" pitchFamily="34" charset="-120"/>
                <a:ea typeface="文鼎標楷注音" pitchFamily="34" charset="-120"/>
              </a:rPr>
              <a:t>。</a:t>
            </a:r>
          </a:p>
        </p:txBody>
      </p:sp>
      <p:grpSp>
        <p:nvGrpSpPr>
          <p:cNvPr id="7" name="群組 29"/>
          <p:cNvGrpSpPr>
            <a:grpSpLocks/>
          </p:cNvGrpSpPr>
          <p:nvPr/>
        </p:nvGrpSpPr>
        <p:grpSpPr bwMode="auto">
          <a:xfrm>
            <a:off x="328543" y="2945668"/>
            <a:ext cx="3773488" cy="603250"/>
            <a:chOff x="222716" y="1457201"/>
            <a:chExt cx="3773220" cy="603388"/>
          </a:xfrm>
        </p:grpSpPr>
        <p:sp>
          <p:nvSpPr>
            <p:cNvPr id="27" name="圓角矩形 26"/>
            <p:cNvSpPr/>
            <p:nvPr/>
          </p:nvSpPr>
          <p:spPr>
            <a:xfrm>
              <a:off x="222716" y="1457201"/>
              <a:ext cx="2333459" cy="603388"/>
            </a:xfrm>
            <a:prstGeom prst="roundRect">
              <a:avLst/>
            </a:prstGeom>
            <a:solidFill>
              <a:srgbClr val="FFC000"/>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kumimoji="0" lang="zh-TW" altLang="en-US" sz="2600" b="1" dirty="0">
                  <a:solidFill>
                    <a:schemeClr val="tx1"/>
                  </a:solidFill>
                  <a:latin typeface="文鼎標楷注音" pitchFamily="34" charset="-120"/>
                  <a:ea typeface="文鼎標楷注音" pitchFamily="34" charset="-120"/>
                </a:rPr>
                <a:t>起始事件</a:t>
              </a:r>
            </a:p>
          </p:txBody>
        </p:sp>
        <p:cxnSp>
          <p:nvCxnSpPr>
            <p:cNvPr id="29" name="直線單箭頭接點 28"/>
            <p:cNvCxnSpPr>
              <a:endCxn id="27" idx="3"/>
            </p:cNvCxnSpPr>
            <p:nvPr/>
          </p:nvCxnSpPr>
          <p:spPr>
            <a:xfrm flipH="1">
              <a:off x="2556175" y="1557237"/>
              <a:ext cx="1439761" cy="20165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9" name="群組 8198"/>
          <p:cNvGrpSpPr>
            <a:grpSpLocks/>
          </p:cNvGrpSpPr>
          <p:nvPr/>
        </p:nvGrpSpPr>
        <p:grpSpPr bwMode="auto">
          <a:xfrm>
            <a:off x="671513" y="3650221"/>
            <a:ext cx="3195638" cy="1590120"/>
            <a:chOff x="671207" y="2149699"/>
            <a:chExt cx="2964690" cy="3090496"/>
          </a:xfrm>
        </p:grpSpPr>
        <p:sp>
          <p:nvSpPr>
            <p:cNvPr id="26" name="圓角矩形 25"/>
            <p:cNvSpPr/>
            <p:nvPr/>
          </p:nvSpPr>
          <p:spPr>
            <a:xfrm>
              <a:off x="671207" y="4067738"/>
              <a:ext cx="2332688" cy="1172457"/>
            </a:xfrm>
            <a:prstGeom prst="roundRect">
              <a:avLst/>
            </a:prstGeom>
            <a:solidFill>
              <a:srgbClr val="FFC000"/>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kumimoji="0" lang="zh-TW" altLang="en-US" sz="3200" b="1" dirty="0">
                  <a:solidFill>
                    <a:schemeClr val="tx1"/>
                  </a:solidFill>
                  <a:latin typeface="文鼎標楷注音" pitchFamily="34" charset="-120"/>
                  <a:ea typeface="文鼎標楷注音" pitchFamily="34" charset="-120"/>
                </a:rPr>
                <a:t>行動</a:t>
              </a:r>
            </a:p>
          </p:txBody>
        </p:sp>
        <p:cxnSp>
          <p:nvCxnSpPr>
            <p:cNvPr id="8192" name="直線單箭頭接點 8191"/>
            <p:cNvCxnSpPr/>
            <p:nvPr/>
          </p:nvCxnSpPr>
          <p:spPr>
            <a:xfrm flipH="1">
              <a:off x="2195633" y="2149699"/>
              <a:ext cx="1440264" cy="2487316"/>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8193" name="文字方塊 8192"/>
          <p:cNvSpPr txBox="1">
            <a:spLocks noChangeArrowheads="1"/>
          </p:cNvSpPr>
          <p:nvPr/>
        </p:nvSpPr>
        <p:spPr bwMode="auto">
          <a:xfrm>
            <a:off x="438151" y="5319715"/>
            <a:ext cx="3629793" cy="1015663"/>
          </a:xfrm>
          <a:prstGeom prst="rect">
            <a:avLst/>
          </a:prstGeom>
          <a:noFill/>
          <a:ln w="9525">
            <a:noFill/>
            <a:miter lim="800000"/>
            <a:headEnd/>
            <a:tailEnd/>
          </a:ln>
        </p:spPr>
        <p:txBody>
          <a:bodyPr wrap="square">
            <a:spAutoFit/>
          </a:bodyPr>
          <a:lstStyle/>
          <a:p>
            <a:r>
              <a:rPr kumimoji="0" lang="zh-TW" altLang="en-US" sz="2000" b="1" dirty="0">
                <a:latin typeface="文鼎標楷注音" pitchFamily="34" charset="-120"/>
                <a:ea typeface="文鼎標楷注音" pitchFamily="34" charset="-120"/>
              </a:rPr>
              <a:t>巨人不喜歡小孩子進入花園</a:t>
            </a:r>
            <a:endParaRPr kumimoji="0" lang="en-US" altLang="zh-TW" sz="2000" b="1" dirty="0">
              <a:latin typeface="文鼎標楷注音" pitchFamily="34" charset="-120"/>
              <a:ea typeface="文鼎標楷注音" pitchFamily="34" charset="-120"/>
            </a:endParaRPr>
          </a:p>
          <a:p>
            <a:r>
              <a:rPr lang="zh-TW" altLang="en-US" sz="2000" b="1" dirty="0">
                <a:latin typeface="文鼎標楷注音" pitchFamily="34" charset="-120"/>
                <a:ea typeface="文鼎標楷注音" pitchFamily="34" charset="-120"/>
              </a:rPr>
              <a:t>巨人築起高牆</a:t>
            </a:r>
            <a:endParaRPr lang="en-US" altLang="zh-TW" sz="2000" b="1" dirty="0">
              <a:latin typeface="文鼎標楷注音" pitchFamily="34" charset="-120"/>
              <a:ea typeface="文鼎標楷注音" pitchFamily="34" charset="-120"/>
            </a:endParaRPr>
          </a:p>
          <a:p>
            <a:r>
              <a:rPr kumimoji="0" lang="zh-TW" altLang="en-US" sz="2000" b="1" dirty="0">
                <a:latin typeface="文鼎標楷注音" pitchFamily="34" charset="-120"/>
                <a:ea typeface="文鼎標楷注音" pitchFamily="34" charset="-120"/>
              </a:rPr>
              <a:t>小孩子偷偷溜進花園</a:t>
            </a:r>
            <a:endParaRPr kumimoji="0" lang="en-US" altLang="zh-TW" sz="2000" b="1" dirty="0">
              <a:latin typeface="文鼎標楷注音" pitchFamily="34" charset="-120"/>
              <a:ea typeface="文鼎標楷注音" pitchFamily="34" charset="-120"/>
            </a:endParaRPr>
          </a:p>
        </p:txBody>
      </p:sp>
      <p:grpSp>
        <p:nvGrpSpPr>
          <p:cNvPr id="12" name="群組 8200"/>
          <p:cNvGrpSpPr>
            <a:grpSpLocks/>
          </p:cNvGrpSpPr>
          <p:nvPr/>
        </p:nvGrpSpPr>
        <p:grpSpPr bwMode="auto">
          <a:xfrm>
            <a:off x="4932364" y="3574254"/>
            <a:ext cx="3733602" cy="1759588"/>
            <a:chOff x="4334373" y="2256379"/>
            <a:chExt cx="3276364" cy="2976898"/>
          </a:xfrm>
        </p:grpSpPr>
        <p:sp>
          <p:nvSpPr>
            <p:cNvPr id="25" name="圓角矩形 24"/>
            <p:cNvSpPr/>
            <p:nvPr/>
          </p:nvSpPr>
          <p:spPr>
            <a:xfrm>
              <a:off x="5277280" y="4630281"/>
              <a:ext cx="2333457" cy="602996"/>
            </a:xfrm>
            <a:prstGeom prst="roundRect">
              <a:avLst/>
            </a:prstGeom>
            <a:solidFill>
              <a:srgbClr val="FFC000"/>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kumimoji="0" lang="zh-TW" altLang="en-US" sz="3200" b="1" dirty="0">
                  <a:solidFill>
                    <a:schemeClr val="tx1"/>
                  </a:solidFill>
                  <a:latin typeface="文鼎標楷注音" pitchFamily="34" charset="-120"/>
                  <a:ea typeface="文鼎標楷注音" pitchFamily="34" charset="-120"/>
                </a:rPr>
                <a:t>結果</a:t>
              </a:r>
            </a:p>
          </p:txBody>
        </p:sp>
        <p:cxnSp>
          <p:nvCxnSpPr>
            <p:cNvPr id="8198" name="直線單箭頭接點 8197"/>
            <p:cNvCxnSpPr/>
            <p:nvPr/>
          </p:nvCxnSpPr>
          <p:spPr>
            <a:xfrm>
              <a:off x="4334373" y="2256379"/>
              <a:ext cx="1606434" cy="2380249"/>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8202" name="文字方塊 8201"/>
          <p:cNvSpPr txBox="1">
            <a:spLocks noChangeArrowheads="1"/>
          </p:cNvSpPr>
          <p:nvPr/>
        </p:nvSpPr>
        <p:spPr bwMode="auto">
          <a:xfrm>
            <a:off x="5971049" y="5466336"/>
            <a:ext cx="2897931" cy="400110"/>
          </a:xfrm>
          <a:prstGeom prst="rect">
            <a:avLst/>
          </a:prstGeom>
          <a:noFill/>
          <a:ln w="9525">
            <a:noFill/>
            <a:miter lim="800000"/>
            <a:headEnd/>
            <a:tailEnd/>
          </a:ln>
        </p:spPr>
        <p:txBody>
          <a:bodyPr wrap="square">
            <a:spAutoFit/>
          </a:bodyPr>
          <a:lstStyle/>
          <a:p>
            <a:r>
              <a:rPr kumimoji="0" lang="zh-TW" altLang="en-US" sz="2000" b="1" dirty="0">
                <a:latin typeface="文鼎標楷注音" pitchFamily="34" charset="-120"/>
                <a:ea typeface="文鼎標楷注音" pitchFamily="34" charset="-120"/>
              </a:rPr>
              <a:t>巨人的花園熱鬧起來了。</a:t>
            </a:r>
          </a:p>
        </p:txBody>
      </p:sp>
      <p:sp>
        <p:nvSpPr>
          <p:cNvPr id="8204" name="文字方塊 8203"/>
          <p:cNvSpPr txBox="1">
            <a:spLocks noChangeArrowheads="1"/>
          </p:cNvSpPr>
          <p:nvPr/>
        </p:nvSpPr>
        <p:spPr bwMode="auto">
          <a:xfrm>
            <a:off x="6876256" y="4116815"/>
            <a:ext cx="2520950" cy="400110"/>
          </a:xfrm>
          <a:prstGeom prst="rect">
            <a:avLst/>
          </a:prstGeom>
          <a:noFill/>
          <a:ln w="9525">
            <a:noFill/>
            <a:miter lim="800000"/>
            <a:headEnd/>
            <a:tailEnd/>
          </a:ln>
        </p:spPr>
        <p:txBody>
          <a:bodyPr>
            <a:spAutoFit/>
          </a:bodyPr>
          <a:lstStyle/>
          <a:p>
            <a:r>
              <a:rPr lang="zh-TW" altLang="en-US" sz="2000" b="1" dirty="0">
                <a:latin typeface="文鼎標楷注音" pitchFamily="34" charset="-120"/>
                <a:ea typeface="文鼎標楷注音" pitchFamily="34" charset="-120"/>
              </a:rPr>
              <a:t>分享與獨享</a:t>
            </a:r>
            <a:endParaRPr kumimoji="0" lang="zh-TW" altLang="en-US" sz="2000" b="1" dirty="0">
              <a:latin typeface="文鼎標楷注音" pitchFamily="34" charset="-120"/>
              <a:ea typeface="文鼎標楷注音" pitchFamily="34" charset="-120"/>
            </a:endParaRPr>
          </a:p>
        </p:txBody>
      </p:sp>
      <p:sp>
        <p:nvSpPr>
          <p:cNvPr id="28" name="標題 1">
            <a:extLst>
              <a:ext uri="{FF2B5EF4-FFF2-40B4-BE49-F238E27FC236}">
                <a16:creationId xmlns:a16="http://schemas.microsoft.com/office/drawing/2014/main" xmlns="" id="{7849FD69-1756-4524-B7E5-4E91D476182E}"/>
              </a:ext>
            </a:extLst>
          </p:cNvPr>
          <p:cNvSpPr txBox="1">
            <a:spLocks/>
          </p:cNvSpPr>
          <p:nvPr/>
        </p:nvSpPr>
        <p:spPr>
          <a:xfrm>
            <a:off x="719772" y="615874"/>
            <a:ext cx="2700100" cy="628733"/>
          </a:xfrm>
          <a:prstGeom prst="rect">
            <a:avLst/>
          </a:prstGeom>
        </p:spPr>
        <p:txBody>
          <a:bodyPr>
            <a:noAutofit/>
          </a:bodyPr>
          <a:lstStyle>
            <a:lvl1pPr algn="l" rtl="0" eaLnBrk="0" fontAlgn="base" hangingPunct="0">
              <a:spcBef>
                <a:spcPct val="0"/>
              </a:spcBef>
              <a:spcAft>
                <a:spcPct val="0"/>
              </a:spcAft>
              <a:defRPr sz="3200">
                <a:solidFill>
                  <a:srgbClr val="000000"/>
                </a:solidFill>
                <a:latin typeface="+mj-lt"/>
                <a:ea typeface="+mj-ea"/>
                <a:cs typeface="+mj-cs"/>
              </a:defRPr>
            </a:lvl1pPr>
            <a:lvl2pPr algn="l" rtl="0" eaLnBrk="0" fontAlgn="base" hangingPunct="0">
              <a:spcBef>
                <a:spcPct val="0"/>
              </a:spcBef>
              <a:spcAft>
                <a:spcPct val="0"/>
              </a:spcAft>
              <a:defRPr sz="3200">
                <a:solidFill>
                  <a:srgbClr val="000000"/>
                </a:solidFill>
                <a:latin typeface="Arial" charset="0"/>
              </a:defRPr>
            </a:lvl2pPr>
            <a:lvl3pPr algn="l" rtl="0" eaLnBrk="0" fontAlgn="base" hangingPunct="0">
              <a:spcBef>
                <a:spcPct val="0"/>
              </a:spcBef>
              <a:spcAft>
                <a:spcPct val="0"/>
              </a:spcAft>
              <a:defRPr sz="3200">
                <a:solidFill>
                  <a:srgbClr val="000000"/>
                </a:solidFill>
                <a:latin typeface="Arial" charset="0"/>
              </a:defRPr>
            </a:lvl3pPr>
            <a:lvl4pPr algn="l" rtl="0" eaLnBrk="0" fontAlgn="base" hangingPunct="0">
              <a:spcBef>
                <a:spcPct val="0"/>
              </a:spcBef>
              <a:spcAft>
                <a:spcPct val="0"/>
              </a:spcAft>
              <a:defRPr sz="3200">
                <a:solidFill>
                  <a:srgbClr val="000000"/>
                </a:solidFill>
                <a:latin typeface="Arial" charset="0"/>
              </a:defRPr>
            </a:lvl4pPr>
            <a:lvl5pPr algn="l" rtl="0" eaLnBrk="0" fontAlgn="base" hangingPunct="0">
              <a:spcBef>
                <a:spcPct val="0"/>
              </a:spcBef>
              <a:spcAft>
                <a:spcPct val="0"/>
              </a:spcAft>
              <a:defRPr sz="3200">
                <a:solidFill>
                  <a:srgbClr val="000000"/>
                </a:solidFill>
                <a:latin typeface="Arial" charset="0"/>
              </a:defRPr>
            </a:lvl5pPr>
            <a:lvl6pPr marL="457200" algn="l" rtl="0" eaLnBrk="1" fontAlgn="base" hangingPunct="1">
              <a:spcBef>
                <a:spcPct val="0"/>
              </a:spcBef>
              <a:spcAft>
                <a:spcPct val="0"/>
              </a:spcAft>
              <a:defRPr sz="3200">
                <a:solidFill>
                  <a:srgbClr val="000000"/>
                </a:solidFill>
                <a:latin typeface="Arial" charset="0"/>
              </a:defRPr>
            </a:lvl6pPr>
            <a:lvl7pPr marL="914400" algn="l" rtl="0" eaLnBrk="1" fontAlgn="base" hangingPunct="1">
              <a:spcBef>
                <a:spcPct val="0"/>
              </a:spcBef>
              <a:spcAft>
                <a:spcPct val="0"/>
              </a:spcAft>
              <a:defRPr sz="3200">
                <a:solidFill>
                  <a:srgbClr val="000000"/>
                </a:solidFill>
                <a:latin typeface="Arial" charset="0"/>
              </a:defRPr>
            </a:lvl7pPr>
            <a:lvl8pPr marL="1371600" algn="l" rtl="0" eaLnBrk="1" fontAlgn="base" hangingPunct="1">
              <a:spcBef>
                <a:spcPct val="0"/>
              </a:spcBef>
              <a:spcAft>
                <a:spcPct val="0"/>
              </a:spcAft>
              <a:defRPr sz="3200">
                <a:solidFill>
                  <a:srgbClr val="000000"/>
                </a:solidFill>
                <a:latin typeface="Arial" charset="0"/>
              </a:defRPr>
            </a:lvl8pPr>
            <a:lvl9pPr marL="1828800" algn="l" rtl="0" eaLnBrk="1" fontAlgn="base" hangingPunct="1">
              <a:spcBef>
                <a:spcPct val="0"/>
              </a:spcBef>
              <a:spcAft>
                <a:spcPct val="0"/>
              </a:spcAft>
              <a:defRPr sz="3200">
                <a:solidFill>
                  <a:srgbClr val="000000"/>
                </a:solidFill>
                <a:latin typeface="Arial" charset="0"/>
              </a:defRPr>
            </a:lvl9pPr>
          </a:lstStyle>
          <a:p>
            <a:pPr eaLnBrk="1" fontAlgn="auto" hangingPunct="1">
              <a:spcBef>
                <a:spcPts val="0"/>
              </a:spcBef>
              <a:spcAft>
                <a:spcPts val="0"/>
              </a:spcAft>
              <a:defRPr/>
            </a:pPr>
            <a:r>
              <a:rPr lang="zh-TW" altLang="en-US" kern="0" dirty="0"/>
              <a:t>故事臉教學</a:t>
            </a:r>
            <a:r>
              <a:rPr lang="zh-TW" altLang="en-US" sz="2800" kern="0" dirty="0"/>
              <a:t/>
            </a:r>
            <a:br>
              <a:rPr lang="zh-TW" altLang="en-US" sz="2800" kern="0" dirty="0"/>
            </a:br>
            <a:endParaRPr lang="zh-TW" altLang="en-US" sz="2800" kern="0" dirty="0"/>
          </a:p>
        </p:txBody>
      </p:sp>
    </p:spTree>
    <p:extLst>
      <p:ext uri="{BB962C8B-B14F-4D97-AF65-F5344CB8AC3E}">
        <p14:creationId xmlns:p14="http://schemas.microsoft.com/office/powerpoint/2010/main" val="12093269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9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819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20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8202"/>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4" grpId="0"/>
      <p:bldP spid="24" grpId="1"/>
      <p:bldP spid="23" grpId="0"/>
      <p:bldP spid="23" grpId="1"/>
      <p:bldP spid="8193" grpId="0"/>
      <p:bldP spid="8193" grpId="1"/>
      <p:bldP spid="8202" grpId="0"/>
      <p:bldP spid="8202" grpId="1"/>
      <p:bldP spid="820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C7BEB779-528C-4A73-83E2-FB2AE7B0FE94}"/>
              </a:ext>
            </a:extLst>
          </p:cNvPr>
          <p:cNvSpPr/>
          <p:nvPr/>
        </p:nvSpPr>
        <p:spPr>
          <a:xfrm>
            <a:off x="190500" y="187086"/>
            <a:ext cx="8763000" cy="794855"/>
          </a:xfrm>
          <a:prstGeom prst="rect">
            <a:avLst/>
          </a:prstGeom>
          <a:solidFill>
            <a:srgbClr val="9FDDD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4000" b="1" dirty="0">
                <a:solidFill>
                  <a:srgbClr val="C00000"/>
                </a:solidFill>
                <a:latin typeface="微軟正黑體" panose="020B0604030504040204" pitchFamily="34" charset="-120"/>
                <a:ea typeface="微軟正黑體" panose="020B0604030504040204" pitchFamily="34" charset="-120"/>
                <a:hlinkClick r:id="rId3"/>
              </a:rPr>
              <a:t>總綱的理念與目標</a:t>
            </a:r>
            <a:endParaRPr lang="zh-TW" altLang="en-US" sz="4000" b="1" dirty="0">
              <a:solidFill>
                <a:srgbClr val="C00000"/>
              </a:solidFill>
            </a:endParaRPr>
          </a:p>
        </p:txBody>
      </p:sp>
      <p:sp>
        <p:nvSpPr>
          <p:cNvPr id="4" name="標題 1">
            <a:extLst>
              <a:ext uri="{FF2B5EF4-FFF2-40B4-BE49-F238E27FC236}">
                <a16:creationId xmlns:a16="http://schemas.microsoft.com/office/drawing/2014/main" xmlns="" id="{10435FD9-1BA8-4EEB-8955-51E95795D3F7}"/>
              </a:ext>
            </a:extLst>
          </p:cNvPr>
          <p:cNvSpPr txBox="1">
            <a:spLocks/>
          </p:cNvSpPr>
          <p:nvPr/>
        </p:nvSpPr>
        <p:spPr>
          <a:xfrm>
            <a:off x="457200" y="244236"/>
            <a:ext cx="8229600" cy="6424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TW" altLang="en-US" sz="4000" b="1" dirty="0"/>
          </a:p>
        </p:txBody>
      </p:sp>
      <p:graphicFrame>
        <p:nvGraphicFramePr>
          <p:cNvPr id="6" name="表格 5">
            <a:extLst>
              <a:ext uri="{FF2B5EF4-FFF2-40B4-BE49-F238E27FC236}">
                <a16:creationId xmlns:a16="http://schemas.microsoft.com/office/drawing/2014/main" xmlns="" id="{FBDA840F-8ED7-4403-8D3B-9AD919D32924}"/>
              </a:ext>
            </a:extLst>
          </p:cNvPr>
          <p:cNvGraphicFramePr>
            <a:graphicFrameLocks noGrp="1"/>
          </p:cNvGraphicFramePr>
          <p:nvPr/>
        </p:nvGraphicFramePr>
        <p:xfrm>
          <a:off x="457200" y="1758950"/>
          <a:ext cx="8229600" cy="10800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xmlns="" val="468590822"/>
                    </a:ext>
                  </a:extLst>
                </a:gridCol>
                <a:gridCol w="2743200">
                  <a:extLst>
                    <a:ext uri="{9D8B030D-6E8A-4147-A177-3AD203B41FA5}">
                      <a16:colId xmlns:a16="http://schemas.microsoft.com/office/drawing/2014/main" xmlns="" val="4247184809"/>
                    </a:ext>
                  </a:extLst>
                </a:gridCol>
                <a:gridCol w="2743200">
                  <a:extLst>
                    <a:ext uri="{9D8B030D-6E8A-4147-A177-3AD203B41FA5}">
                      <a16:colId xmlns:a16="http://schemas.microsoft.com/office/drawing/2014/main" xmlns="" val="2876520271"/>
                    </a:ext>
                  </a:extLst>
                </a:gridCol>
              </a:tblGrid>
              <a:tr h="1080000">
                <a:tc>
                  <a:txBody>
                    <a:bodyPr/>
                    <a:lstStyle/>
                    <a:p>
                      <a:pPr algn="ctr"/>
                      <a:endParaRPr lang="zh-TW" altLang="en-US" sz="3600" dirty="0">
                        <a:solidFill>
                          <a:schemeClr val="tx1"/>
                        </a:solidFill>
                        <a:latin typeface="微軟正黑體" panose="020B0604030504040204" pitchFamily="34" charset="-120"/>
                        <a:ea typeface="微軟正黑體" panose="020B0604030504040204" pitchFamily="34" charset="-120"/>
                      </a:endParaRP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zh-TW" altLang="en-US" sz="3600" dirty="0">
                        <a:solidFill>
                          <a:schemeClr val="tx1"/>
                        </a:solidFill>
                        <a:latin typeface="微軟正黑體" panose="020B0604030504040204" pitchFamily="34" charset="-120"/>
                        <a:ea typeface="微軟正黑體" panose="020B0604030504040204" pitchFamily="34" charset="-120"/>
                      </a:endParaRP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50196"/>
                      </a:srgbClr>
                    </a:solidFill>
                  </a:tcPr>
                </a:tc>
                <a:tc>
                  <a:txBody>
                    <a:bodyPr/>
                    <a:lstStyle/>
                    <a:p>
                      <a:pPr algn="ctr"/>
                      <a:endParaRPr lang="zh-TW" altLang="en-US" sz="3600" dirty="0">
                        <a:solidFill>
                          <a:schemeClr val="tx1"/>
                        </a:solidFill>
                        <a:latin typeface="微軟正黑體" panose="020B0604030504040204" pitchFamily="34" charset="-120"/>
                        <a:ea typeface="微軟正黑體" panose="020B0604030504040204" pitchFamily="34" charset="-120"/>
                      </a:endParaRP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14902"/>
                      </a:srgbClr>
                    </a:solidFill>
                  </a:tcPr>
                </a:tc>
                <a:extLst>
                  <a:ext uri="{0D108BD9-81ED-4DB2-BD59-A6C34878D82A}">
                    <a16:rowId xmlns:a16="http://schemas.microsoft.com/office/drawing/2014/main" xmlns="" val="3704111119"/>
                  </a:ext>
                </a:extLst>
              </a:tr>
            </a:tbl>
          </a:graphicData>
        </a:graphic>
      </p:graphicFrame>
      <p:graphicFrame>
        <p:nvGraphicFramePr>
          <p:cNvPr id="7" name="表格 6">
            <a:extLst>
              <a:ext uri="{FF2B5EF4-FFF2-40B4-BE49-F238E27FC236}">
                <a16:creationId xmlns:a16="http://schemas.microsoft.com/office/drawing/2014/main" xmlns="" id="{8514B8B6-2F84-4EE6-8116-3D4CAE5299C9}"/>
              </a:ext>
            </a:extLst>
          </p:cNvPr>
          <p:cNvGraphicFramePr>
            <a:graphicFrameLocks noGrp="1"/>
          </p:cNvGraphicFramePr>
          <p:nvPr/>
        </p:nvGraphicFramePr>
        <p:xfrm>
          <a:off x="457200" y="3502025"/>
          <a:ext cx="8229600" cy="108000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xmlns="" val="4012924157"/>
                    </a:ext>
                  </a:extLst>
                </a:gridCol>
              </a:tblGrid>
              <a:tr h="1080000">
                <a:tc>
                  <a:txBody>
                    <a:bodyPr/>
                    <a:lstStyle/>
                    <a:p>
                      <a:pPr algn="ctr"/>
                      <a:r>
                        <a:rPr lang="zh-TW" altLang="en-US" sz="3200" dirty="0">
                          <a:solidFill>
                            <a:schemeClr val="tx1"/>
                          </a:solidFill>
                          <a:latin typeface="微軟正黑體" panose="020B0604030504040204" pitchFamily="34" charset="-120"/>
                          <a:ea typeface="微軟正黑體" panose="020B0604030504040204" pitchFamily="34" charset="-120"/>
                        </a:rPr>
                        <a:t> 「成就                                       </a:t>
                      </a:r>
                      <a:r>
                        <a:rPr lang="en-US" altLang="zh-TW" sz="3200" dirty="0">
                          <a:solidFill>
                            <a:schemeClr val="tx1"/>
                          </a:solidFill>
                          <a:latin typeface="微軟正黑體" panose="020B0604030504040204" pitchFamily="34" charset="-120"/>
                          <a:ea typeface="微軟正黑體" panose="020B0604030504040204" pitchFamily="34" charset="-120"/>
                        </a:rPr>
                        <a:t>、</a:t>
                      </a:r>
                      <a:r>
                        <a:rPr lang="zh-TW" altLang="en-US" sz="3200" dirty="0">
                          <a:solidFill>
                            <a:schemeClr val="tx1"/>
                          </a:solidFill>
                          <a:latin typeface="微軟正黑體" panose="020B0604030504040204" pitchFamily="34" charset="-120"/>
                          <a:ea typeface="微軟正黑體" panose="020B0604030504040204" pitchFamily="34" charset="-120"/>
                        </a:rPr>
                        <a:t>            」</a:t>
                      </a: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rgbClr val="FFCDA3"/>
                    </a:solidFill>
                  </a:tcPr>
                </a:tc>
                <a:extLst>
                  <a:ext uri="{0D108BD9-81ED-4DB2-BD59-A6C34878D82A}">
                    <a16:rowId xmlns:a16="http://schemas.microsoft.com/office/drawing/2014/main" xmlns="" val="3326623582"/>
                  </a:ext>
                </a:extLst>
              </a:tr>
            </a:tbl>
          </a:graphicData>
        </a:graphic>
      </p:graphicFrame>
      <p:graphicFrame>
        <p:nvGraphicFramePr>
          <p:cNvPr id="8" name="表格 7">
            <a:extLst>
              <a:ext uri="{FF2B5EF4-FFF2-40B4-BE49-F238E27FC236}">
                <a16:creationId xmlns:a16="http://schemas.microsoft.com/office/drawing/2014/main" xmlns="" id="{7DA1638B-09A4-4B69-9DA0-46D53381B0D8}"/>
              </a:ext>
            </a:extLst>
          </p:cNvPr>
          <p:cNvGraphicFramePr>
            <a:graphicFrameLocks noGrp="1"/>
          </p:cNvGraphicFramePr>
          <p:nvPr/>
        </p:nvGraphicFramePr>
        <p:xfrm>
          <a:off x="457199" y="5245100"/>
          <a:ext cx="8229604" cy="1080000"/>
        </p:xfrm>
        <a:graphic>
          <a:graphicData uri="http://schemas.openxmlformats.org/drawingml/2006/table">
            <a:tbl>
              <a:tblPr firstRow="1" bandRow="1">
                <a:tableStyleId>{5C22544A-7EE6-4342-B048-85BDC9FD1C3A}</a:tableStyleId>
              </a:tblPr>
              <a:tblGrid>
                <a:gridCol w="2057401">
                  <a:extLst>
                    <a:ext uri="{9D8B030D-6E8A-4147-A177-3AD203B41FA5}">
                      <a16:colId xmlns:a16="http://schemas.microsoft.com/office/drawing/2014/main" xmlns="" val="3985650165"/>
                    </a:ext>
                  </a:extLst>
                </a:gridCol>
                <a:gridCol w="2057401">
                  <a:extLst>
                    <a:ext uri="{9D8B030D-6E8A-4147-A177-3AD203B41FA5}">
                      <a16:colId xmlns:a16="http://schemas.microsoft.com/office/drawing/2014/main" xmlns="" val="1175911364"/>
                    </a:ext>
                  </a:extLst>
                </a:gridCol>
                <a:gridCol w="2057401">
                  <a:extLst>
                    <a:ext uri="{9D8B030D-6E8A-4147-A177-3AD203B41FA5}">
                      <a16:colId xmlns:a16="http://schemas.microsoft.com/office/drawing/2014/main" xmlns="" val="300290337"/>
                    </a:ext>
                  </a:extLst>
                </a:gridCol>
                <a:gridCol w="2057401">
                  <a:extLst>
                    <a:ext uri="{9D8B030D-6E8A-4147-A177-3AD203B41FA5}">
                      <a16:colId xmlns:a16="http://schemas.microsoft.com/office/drawing/2014/main" xmlns="" val="2236694952"/>
                    </a:ext>
                  </a:extLst>
                </a:gridCol>
              </a:tblGrid>
              <a:tr h="1080000">
                <a:tc>
                  <a:txBody>
                    <a:bodyP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啟發生</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rgbClr val="6BCBC5"/>
                    </a:solidFill>
                  </a:tcPr>
                </a:tc>
                <a:tc>
                  <a:txBody>
                    <a:bodyP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陶養生</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rgbClr val="6BCBC5">
                        <a:alpha val="65098"/>
                      </a:srgbClr>
                    </a:solidFill>
                  </a:tcPr>
                </a:tc>
                <a:tc>
                  <a:txBody>
                    <a:bodyP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促進生</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rgbClr val="6BCBC5">
                        <a:alpha val="40000"/>
                      </a:srgbClr>
                    </a:solidFill>
                  </a:tcPr>
                </a:tc>
                <a:tc>
                  <a:txBody>
                    <a:bodyP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涵育</a:t>
                      </a:r>
                      <a:r>
                        <a:rPr lang="en-US" altLang="zh-TW" sz="2400" dirty="0">
                          <a:solidFill>
                            <a:schemeClr val="tx1"/>
                          </a:solidFill>
                          <a:latin typeface="微軟正黑體" panose="020B0604030504040204" pitchFamily="34" charset="-120"/>
                          <a:ea typeface="微軟正黑體" panose="020B0604030504040204" pitchFamily="34" charset="-120"/>
                        </a:rPr>
                        <a:t>…….</a:t>
                      </a:r>
                      <a:r>
                        <a:rPr lang="zh-TW" altLang="en-US" sz="2400" dirty="0">
                          <a:solidFill>
                            <a:schemeClr val="tx1"/>
                          </a:solidFill>
                          <a:latin typeface="微軟正黑體" panose="020B0604030504040204" pitchFamily="34" charset="-120"/>
                          <a:ea typeface="微軟正黑體" panose="020B0604030504040204" pitchFamily="34" charset="-120"/>
                        </a:rPr>
                        <a:t>      </a:t>
                      </a: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rgbClr val="6BCBC5">
                        <a:alpha val="14902"/>
                      </a:srgbClr>
                    </a:solidFill>
                  </a:tcPr>
                </a:tc>
                <a:extLst>
                  <a:ext uri="{0D108BD9-81ED-4DB2-BD59-A6C34878D82A}">
                    <a16:rowId xmlns:a16="http://schemas.microsoft.com/office/drawing/2014/main" xmlns="" val="2510338958"/>
                  </a:ext>
                </a:extLst>
              </a:tr>
            </a:tbl>
          </a:graphicData>
        </a:graphic>
      </p:graphicFrame>
      <p:sp>
        <p:nvSpPr>
          <p:cNvPr id="10" name="矩形 9">
            <a:extLst>
              <a:ext uri="{FF2B5EF4-FFF2-40B4-BE49-F238E27FC236}">
                <a16:creationId xmlns:a16="http://schemas.microsoft.com/office/drawing/2014/main" xmlns="" id="{1DFF64F6-2D2F-412E-86D9-CD3DE05E4C77}"/>
              </a:ext>
            </a:extLst>
          </p:cNvPr>
          <p:cNvSpPr/>
          <p:nvPr/>
        </p:nvSpPr>
        <p:spPr>
          <a:xfrm>
            <a:off x="454024" y="1273994"/>
            <a:ext cx="921658" cy="481693"/>
          </a:xfrm>
          <a:prstGeom prst="rect">
            <a:avLst/>
          </a:prstGeom>
          <a:solidFill>
            <a:srgbClr val="FFC000"/>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理念</a:t>
            </a:r>
          </a:p>
        </p:txBody>
      </p:sp>
      <p:sp>
        <p:nvSpPr>
          <p:cNvPr id="11" name="矩形 10">
            <a:extLst>
              <a:ext uri="{FF2B5EF4-FFF2-40B4-BE49-F238E27FC236}">
                <a16:creationId xmlns:a16="http://schemas.microsoft.com/office/drawing/2014/main" xmlns="" id="{8306EF36-9D74-4B41-8D97-DDDA236D094E}"/>
              </a:ext>
            </a:extLst>
          </p:cNvPr>
          <p:cNvSpPr/>
          <p:nvPr/>
        </p:nvSpPr>
        <p:spPr>
          <a:xfrm>
            <a:off x="454024" y="4763407"/>
            <a:ext cx="921658" cy="481693"/>
          </a:xfrm>
          <a:prstGeom prst="rect">
            <a:avLst/>
          </a:prstGeom>
          <a:solidFill>
            <a:srgbClr val="6BCBC5"/>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目標</a:t>
            </a:r>
          </a:p>
        </p:txBody>
      </p:sp>
      <p:sp>
        <p:nvSpPr>
          <p:cNvPr id="12" name="矩形 11">
            <a:extLst>
              <a:ext uri="{FF2B5EF4-FFF2-40B4-BE49-F238E27FC236}">
                <a16:creationId xmlns:a16="http://schemas.microsoft.com/office/drawing/2014/main" xmlns="" id="{629E7F31-B471-4FCF-9579-ED50F4457E81}"/>
              </a:ext>
            </a:extLst>
          </p:cNvPr>
          <p:cNvSpPr/>
          <p:nvPr/>
        </p:nvSpPr>
        <p:spPr>
          <a:xfrm>
            <a:off x="454024" y="3014109"/>
            <a:ext cx="921658" cy="481693"/>
          </a:xfrm>
          <a:prstGeom prst="rect">
            <a:avLst/>
          </a:prstGeom>
          <a:solidFill>
            <a:srgbClr val="FFCDA3"/>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願景</a:t>
            </a:r>
          </a:p>
        </p:txBody>
      </p:sp>
    </p:spTree>
    <p:extLst>
      <p:ext uri="{BB962C8B-B14F-4D97-AF65-F5344CB8AC3E}">
        <p14:creationId xmlns:p14="http://schemas.microsoft.com/office/powerpoint/2010/main" val="1866272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Ning\南寮照片\IMG_5154.JPG"/>
          <p:cNvPicPr>
            <a:picLocks noGrp="1" noChangeAspect="1" noChangeArrowheads="1"/>
          </p:cNvPicPr>
          <p:nvPr>
            <p:ph idx="1"/>
          </p:nvPr>
        </p:nvPicPr>
        <p:blipFill>
          <a:blip r:embed="rId2" cstate="print"/>
          <a:srcRect/>
          <a:stretch>
            <a:fillRect/>
          </a:stretch>
        </p:blipFill>
        <p:spPr bwMode="auto">
          <a:xfrm rot="5400000">
            <a:off x="-149468" y="1914332"/>
            <a:ext cx="5307502" cy="3502742"/>
          </a:xfrm>
          <a:prstGeom prst="rect">
            <a:avLst/>
          </a:prstGeom>
          <a:noFill/>
        </p:spPr>
      </p:pic>
      <p:pic>
        <p:nvPicPr>
          <p:cNvPr id="5" name="Picture 5" descr="海綿寶寶-2[1]"/>
          <p:cNvPicPr>
            <a:picLocks noChangeAspect="1" noChangeArrowheads="1"/>
          </p:cNvPicPr>
          <p:nvPr/>
        </p:nvPicPr>
        <p:blipFill>
          <a:blip r:embed="rId3" cstate="print"/>
          <a:srcRect/>
          <a:stretch>
            <a:fillRect/>
          </a:stretch>
        </p:blipFill>
        <p:spPr bwMode="auto">
          <a:xfrm>
            <a:off x="4742160" y="980728"/>
            <a:ext cx="3646264" cy="5307502"/>
          </a:xfrm>
          <a:prstGeom prst="rect">
            <a:avLst/>
          </a:prstGeom>
          <a:noFill/>
          <a:ln w="9525">
            <a:noFill/>
            <a:miter lim="800000"/>
            <a:headEnd/>
            <a:tailEnd/>
          </a:ln>
        </p:spPr>
      </p:pic>
    </p:spTree>
    <p:extLst>
      <p:ext uri="{BB962C8B-B14F-4D97-AF65-F5344CB8AC3E}">
        <p14:creationId xmlns:p14="http://schemas.microsoft.com/office/powerpoint/2010/main" val="37249897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4282" y="6072206"/>
            <a:ext cx="5636722" cy="409564"/>
          </a:xfrm>
        </p:spPr>
        <p:txBody>
          <a:bodyPr>
            <a:normAutofit/>
          </a:bodyPr>
          <a:lstStyle/>
          <a:p>
            <a:r>
              <a:rPr lang="zh-TW" altLang="en-US" sz="2000" dirty="0"/>
              <a:t>結合情意教學與特教宣導</a:t>
            </a:r>
          </a:p>
        </p:txBody>
      </p:sp>
      <p:sp>
        <p:nvSpPr>
          <p:cNvPr id="4" name="標題 1"/>
          <p:cNvSpPr txBox="1">
            <a:spLocks/>
          </p:cNvSpPr>
          <p:nvPr/>
        </p:nvSpPr>
        <p:spPr>
          <a:xfrm>
            <a:off x="1435608" y="714356"/>
            <a:ext cx="4422276" cy="703282"/>
          </a:xfrm>
          <a:prstGeom prst="rect">
            <a:avLst/>
          </a:prstGeom>
        </p:spPr>
        <p:txBody>
          <a:bodyPr anchor="ctr">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en-US" sz="43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pic>
        <p:nvPicPr>
          <p:cNvPr id="6" name="圖片 5"/>
          <p:cNvPicPr/>
          <p:nvPr/>
        </p:nvPicPr>
        <p:blipFill>
          <a:blip r:embed="rId2" cstate="print"/>
          <a:srcRect l="10229" t="45290" r="55667" b="11232"/>
          <a:stretch>
            <a:fillRect/>
          </a:stretch>
        </p:blipFill>
        <p:spPr bwMode="auto">
          <a:xfrm>
            <a:off x="467544" y="1360889"/>
            <a:ext cx="8280920" cy="4372368"/>
          </a:xfrm>
          <a:prstGeom prst="rect">
            <a:avLst/>
          </a:prstGeom>
          <a:noFill/>
          <a:ln w="9525">
            <a:noFill/>
            <a:miter lim="800000"/>
            <a:headEnd/>
            <a:tailEnd/>
          </a:ln>
        </p:spPr>
      </p:pic>
      <p:sp>
        <p:nvSpPr>
          <p:cNvPr id="7" name="標題 1">
            <a:extLst>
              <a:ext uri="{FF2B5EF4-FFF2-40B4-BE49-F238E27FC236}">
                <a16:creationId xmlns:a16="http://schemas.microsoft.com/office/drawing/2014/main" xmlns="" id="{AF9B728B-DDF6-4F05-855D-D1E730BE67DC}"/>
              </a:ext>
            </a:extLst>
          </p:cNvPr>
          <p:cNvSpPr txBox="1">
            <a:spLocks/>
          </p:cNvSpPr>
          <p:nvPr/>
        </p:nvSpPr>
        <p:spPr>
          <a:xfrm>
            <a:off x="719772" y="615874"/>
            <a:ext cx="4932348" cy="628733"/>
          </a:xfrm>
          <a:prstGeom prst="rect">
            <a:avLst/>
          </a:prstGeom>
        </p:spPr>
        <p:txBody>
          <a:bodyPr>
            <a:noAutofit/>
          </a:bodyPr>
          <a:lstStyle>
            <a:lvl1pPr algn="l" rtl="0" eaLnBrk="0" fontAlgn="base" hangingPunct="0">
              <a:spcBef>
                <a:spcPct val="0"/>
              </a:spcBef>
              <a:spcAft>
                <a:spcPct val="0"/>
              </a:spcAft>
              <a:defRPr sz="3200">
                <a:solidFill>
                  <a:srgbClr val="000000"/>
                </a:solidFill>
                <a:latin typeface="+mj-lt"/>
                <a:ea typeface="+mj-ea"/>
                <a:cs typeface="+mj-cs"/>
              </a:defRPr>
            </a:lvl1pPr>
            <a:lvl2pPr algn="l" rtl="0" eaLnBrk="0" fontAlgn="base" hangingPunct="0">
              <a:spcBef>
                <a:spcPct val="0"/>
              </a:spcBef>
              <a:spcAft>
                <a:spcPct val="0"/>
              </a:spcAft>
              <a:defRPr sz="3200">
                <a:solidFill>
                  <a:srgbClr val="000000"/>
                </a:solidFill>
                <a:latin typeface="Arial" charset="0"/>
              </a:defRPr>
            </a:lvl2pPr>
            <a:lvl3pPr algn="l" rtl="0" eaLnBrk="0" fontAlgn="base" hangingPunct="0">
              <a:spcBef>
                <a:spcPct val="0"/>
              </a:spcBef>
              <a:spcAft>
                <a:spcPct val="0"/>
              </a:spcAft>
              <a:defRPr sz="3200">
                <a:solidFill>
                  <a:srgbClr val="000000"/>
                </a:solidFill>
                <a:latin typeface="Arial" charset="0"/>
              </a:defRPr>
            </a:lvl3pPr>
            <a:lvl4pPr algn="l" rtl="0" eaLnBrk="0" fontAlgn="base" hangingPunct="0">
              <a:spcBef>
                <a:spcPct val="0"/>
              </a:spcBef>
              <a:spcAft>
                <a:spcPct val="0"/>
              </a:spcAft>
              <a:defRPr sz="3200">
                <a:solidFill>
                  <a:srgbClr val="000000"/>
                </a:solidFill>
                <a:latin typeface="Arial" charset="0"/>
              </a:defRPr>
            </a:lvl4pPr>
            <a:lvl5pPr algn="l" rtl="0" eaLnBrk="0" fontAlgn="base" hangingPunct="0">
              <a:spcBef>
                <a:spcPct val="0"/>
              </a:spcBef>
              <a:spcAft>
                <a:spcPct val="0"/>
              </a:spcAft>
              <a:defRPr sz="3200">
                <a:solidFill>
                  <a:srgbClr val="000000"/>
                </a:solidFill>
                <a:latin typeface="Arial" charset="0"/>
              </a:defRPr>
            </a:lvl5pPr>
            <a:lvl6pPr marL="457200" algn="l" rtl="0" eaLnBrk="1" fontAlgn="base" hangingPunct="1">
              <a:spcBef>
                <a:spcPct val="0"/>
              </a:spcBef>
              <a:spcAft>
                <a:spcPct val="0"/>
              </a:spcAft>
              <a:defRPr sz="3200">
                <a:solidFill>
                  <a:srgbClr val="000000"/>
                </a:solidFill>
                <a:latin typeface="Arial" charset="0"/>
              </a:defRPr>
            </a:lvl6pPr>
            <a:lvl7pPr marL="914400" algn="l" rtl="0" eaLnBrk="1" fontAlgn="base" hangingPunct="1">
              <a:spcBef>
                <a:spcPct val="0"/>
              </a:spcBef>
              <a:spcAft>
                <a:spcPct val="0"/>
              </a:spcAft>
              <a:defRPr sz="3200">
                <a:solidFill>
                  <a:srgbClr val="000000"/>
                </a:solidFill>
                <a:latin typeface="Arial" charset="0"/>
              </a:defRPr>
            </a:lvl7pPr>
            <a:lvl8pPr marL="1371600" algn="l" rtl="0" eaLnBrk="1" fontAlgn="base" hangingPunct="1">
              <a:spcBef>
                <a:spcPct val="0"/>
              </a:spcBef>
              <a:spcAft>
                <a:spcPct val="0"/>
              </a:spcAft>
              <a:defRPr sz="3200">
                <a:solidFill>
                  <a:srgbClr val="000000"/>
                </a:solidFill>
                <a:latin typeface="Arial" charset="0"/>
              </a:defRPr>
            </a:lvl8pPr>
            <a:lvl9pPr marL="1828800" algn="l" rtl="0" eaLnBrk="1" fontAlgn="base" hangingPunct="1">
              <a:spcBef>
                <a:spcPct val="0"/>
              </a:spcBef>
              <a:spcAft>
                <a:spcPct val="0"/>
              </a:spcAft>
              <a:defRPr sz="3200">
                <a:solidFill>
                  <a:srgbClr val="000000"/>
                </a:solidFill>
                <a:latin typeface="Arial" charset="0"/>
              </a:defRPr>
            </a:lvl9pPr>
          </a:lstStyle>
          <a:p>
            <a:pPr eaLnBrk="1" fontAlgn="auto" hangingPunct="1">
              <a:spcBef>
                <a:spcPts val="0"/>
              </a:spcBef>
              <a:spcAft>
                <a:spcPts val="0"/>
              </a:spcAft>
              <a:defRPr/>
            </a:pPr>
            <a:r>
              <a:rPr lang="zh-TW" altLang="en-US" sz="2800" kern="0" dirty="0"/>
              <a:t>多媒體輔助看圖說故事</a:t>
            </a:r>
            <a:br>
              <a:rPr lang="zh-TW" altLang="en-US" sz="2800" kern="0" dirty="0"/>
            </a:br>
            <a:endParaRPr lang="zh-TW" altLang="en-US" sz="2800" kern="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08270" y="507379"/>
            <a:ext cx="8229600" cy="1143000"/>
          </a:xfrm>
        </p:spPr>
        <p:txBody>
          <a:bodyPr/>
          <a:lstStyle/>
          <a:p>
            <a:r>
              <a:rPr lang="zh-TW" altLang="en-US" dirty="0"/>
              <a:t>玩出學習力</a:t>
            </a:r>
            <a:r>
              <a:rPr lang="en-US" altLang="zh-TW" dirty="0"/>
              <a:t>-</a:t>
            </a:r>
            <a:r>
              <a:rPr lang="zh-TW" altLang="en-US" dirty="0"/>
              <a:t>成語教學</a:t>
            </a:r>
          </a:p>
        </p:txBody>
      </p:sp>
      <p:pic>
        <p:nvPicPr>
          <p:cNvPr id="1026" name="Picture 2" descr="教案 成語3"/>
          <p:cNvPicPr>
            <a:picLocks noChangeAspect="1" noChangeArrowheads="1"/>
          </p:cNvPicPr>
          <p:nvPr/>
        </p:nvPicPr>
        <p:blipFill>
          <a:blip r:embed="rId2" cstate="print">
            <a:extLst>
              <a:ext uri="{28A0092B-C50C-407E-A947-70E740481C1C}">
                <a14:useLocalDpi xmlns:a14="http://schemas.microsoft.com/office/drawing/2010/main" val="0"/>
              </a:ext>
            </a:extLst>
          </a:blip>
          <a:srcRect l="2168" t="171" r="50121" b="78091"/>
          <a:stretch>
            <a:fillRect/>
          </a:stretch>
        </p:blipFill>
        <p:spPr bwMode="auto">
          <a:xfrm>
            <a:off x="467544" y="1556794"/>
            <a:ext cx="2376264" cy="163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教案 成語"/>
          <p:cNvPicPr>
            <a:picLocks noChangeAspect="1" noChangeArrowheads="1"/>
          </p:cNvPicPr>
          <p:nvPr/>
        </p:nvPicPr>
        <p:blipFill>
          <a:blip r:embed="rId3" cstate="print">
            <a:extLst>
              <a:ext uri="{28A0092B-C50C-407E-A947-70E740481C1C}">
                <a14:useLocalDpi xmlns:a14="http://schemas.microsoft.com/office/drawing/2010/main" val="0"/>
              </a:ext>
            </a:extLst>
          </a:blip>
          <a:srcRect l="49825" t="50000" b="25029"/>
          <a:stretch>
            <a:fillRect/>
          </a:stretch>
        </p:blipFill>
        <p:spPr bwMode="auto">
          <a:xfrm>
            <a:off x="535960" y="3210074"/>
            <a:ext cx="2176358" cy="15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教案 成語"/>
          <p:cNvPicPr>
            <a:picLocks noChangeAspect="1" noChangeArrowheads="1"/>
          </p:cNvPicPr>
          <p:nvPr/>
        </p:nvPicPr>
        <p:blipFill>
          <a:blip r:embed="rId4" cstate="print">
            <a:extLst>
              <a:ext uri="{28A0092B-C50C-407E-A947-70E740481C1C}">
                <a14:useLocalDpi xmlns:a14="http://schemas.microsoft.com/office/drawing/2010/main" val="0"/>
              </a:ext>
            </a:extLst>
          </a:blip>
          <a:srcRect l="49825" b="75525"/>
          <a:stretch>
            <a:fillRect/>
          </a:stretch>
        </p:blipFill>
        <p:spPr bwMode="auto">
          <a:xfrm>
            <a:off x="548487" y="4905163"/>
            <a:ext cx="2163832"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教案 成語3"/>
          <p:cNvPicPr>
            <a:picLocks noChangeAspect="1" noChangeArrowheads="1"/>
          </p:cNvPicPr>
          <p:nvPr/>
        </p:nvPicPr>
        <p:blipFill>
          <a:blip r:embed="rId5" cstate="print">
            <a:extLst>
              <a:ext uri="{28A0092B-C50C-407E-A947-70E740481C1C}">
                <a14:useLocalDpi xmlns:a14="http://schemas.microsoft.com/office/drawing/2010/main" val="0"/>
              </a:ext>
            </a:extLst>
          </a:blip>
          <a:srcRect l="52048" t="45531" r="2409" b="34784"/>
          <a:stretch>
            <a:fillRect/>
          </a:stretch>
        </p:blipFill>
        <p:spPr bwMode="auto">
          <a:xfrm>
            <a:off x="2987825" y="3210074"/>
            <a:ext cx="2304256" cy="15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成語4"/>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l="2168" t="43652" r="50121" b="36433"/>
          <a:stretch>
            <a:fillRect/>
          </a:stretch>
        </p:blipFill>
        <p:spPr bwMode="auto">
          <a:xfrm>
            <a:off x="2968841" y="4889933"/>
            <a:ext cx="2370873" cy="139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教案 成語"/>
          <p:cNvPicPr>
            <a:picLocks noChangeAspect="1" noChangeArrowheads="1"/>
          </p:cNvPicPr>
          <p:nvPr/>
        </p:nvPicPr>
        <p:blipFill>
          <a:blip r:embed="rId7" cstate="print">
            <a:extLst>
              <a:ext uri="{28A0092B-C50C-407E-A947-70E740481C1C}">
                <a14:useLocalDpi xmlns:a14="http://schemas.microsoft.com/office/drawing/2010/main" val="0"/>
              </a:ext>
            </a:extLst>
          </a:blip>
          <a:srcRect t="24475" r="50175" b="49754"/>
          <a:stretch>
            <a:fillRect/>
          </a:stretch>
        </p:blipFill>
        <p:spPr bwMode="auto">
          <a:xfrm>
            <a:off x="5508104" y="1484784"/>
            <a:ext cx="2245111" cy="149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教案 成語2"/>
          <p:cNvPicPr>
            <a:picLocks noChangeAspect="1" noChangeArrowheads="1"/>
          </p:cNvPicPr>
          <p:nvPr/>
        </p:nvPicPr>
        <p:blipFill>
          <a:blip r:embed="rId8" cstate="print">
            <a:extLst>
              <a:ext uri="{28A0092B-C50C-407E-A947-70E740481C1C}">
                <a14:useLocalDpi xmlns:a14="http://schemas.microsoft.com/office/drawing/2010/main" val="0"/>
              </a:ext>
            </a:extLst>
          </a:blip>
          <a:srcRect l="7364" t="1831" r="52206" b="79866"/>
          <a:stretch>
            <a:fillRect/>
          </a:stretch>
        </p:blipFill>
        <p:spPr bwMode="auto">
          <a:xfrm>
            <a:off x="5652120" y="3212976"/>
            <a:ext cx="201622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教案 成語"/>
          <p:cNvPicPr>
            <a:picLocks noChangeAspect="1" noChangeArrowheads="1"/>
          </p:cNvPicPr>
          <p:nvPr/>
        </p:nvPicPr>
        <p:blipFill>
          <a:blip r:embed="rId9" cstate="print">
            <a:extLst>
              <a:ext uri="{28A0092B-C50C-407E-A947-70E740481C1C}">
                <a14:useLocalDpi xmlns:a14="http://schemas.microsoft.com/office/drawing/2010/main" val="0"/>
              </a:ext>
            </a:extLst>
          </a:blip>
          <a:srcRect r="50175" b="75525"/>
          <a:stretch>
            <a:fillRect/>
          </a:stretch>
        </p:blipFill>
        <p:spPr bwMode="auto">
          <a:xfrm>
            <a:off x="5674340" y="4981229"/>
            <a:ext cx="2078875" cy="129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教案 成語2"/>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l="4338" t="40057" r="50121" b="41365"/>
          <a:stretch>
            <a:fillRect/>
          </a:stretch>
        </p:blipFill>
        <p:spPr bwMode="auto">
          <a:xfrm>
            <a:off x="2964579" y="1650379"/>
            <a:ext cx="2363738" cy="144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764129"/>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98491" y="1607119"/>
            <a:ext cx="6877920" cy="3886342"/>
          </a:xfrm>
        </p:spPr>
        <p:txBody>
          <a:bodyPr/>
          <a:lstStyle/>
          <a:p>
            <a:endParaRPr lang="zh-TW" altLang="en-US" dirty="0"/>
          </a:p>
        </p:txBody>
      </p:sp>
      <p:pic>
        <p:nvPicPr>
          <p:cNvPr id="13314" name="Picture 2" descr="1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9188" y="2373950"/>
            <a:ext cx="4783844" cy="420564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3" descr="ima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8443" y="3085618"/>
            <a:ext cx="211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ma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9972" y="2531556"/>
            <a:ext cx="211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ima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9580" y="4259866"/>
            <a:ext cx="211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3461" y="1667237"/>
            <a:ext cx="738113" cy="1088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2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5341721"/>
            <a:ext cx="935929" cy="11509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25"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8491" y="2858580"/>
            <a:ext cx="913094" cy="13131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26"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4423" y="2873631"/>
            <a:ext cx="935929" cy="14546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27"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1414" y="5296947"/>
            <a:ext cx="935930" cy="12927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標題 1"/>
          <p:cNvSpPr txBox="1">
            <a:spLocks/>
          </p:cNvSpPr>
          <p:nvPr/>
        </p:nvSpPr>
        <p:spPr>
          <a:xfrm>
            <a:off x="607037" y="507259"/>
            <a:ext cx="8217474" cy="8575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zh-TW" sz="3400" kern="1200">
                <a:solidFill>
                  <a:schemeClr val="tx1">
                    <a:lumMod val="75000"/>
                  </a:schemeClr>
                </a:solidFill>
                <a:latin typeface="Microsoft JhengHei UI" panose="020B0604030504040204" pitchFamily="34" charset="-120"/>
                <a:ea typeface="Microsoft JhengHei UI" panose="020B0604030504040204" pitchFamily="34" charset="-120"/>
                <a:cs typeface="+mj-cs"/>
              </a:defRPr>
            </a:lvl1pPr>
          </a:lstStyle>
          <a:p>
            <a:r>
              <a:rPr lang="zh-TW" altLang="en-US" sz="2000" dirty="0">
                <a:latin typeface="標楷體" panose="03000509000000000000" pitchFamily="65" charset="-120"/>
                <a:ea typeface="標楷體" panose="03000509000000000000" pitchFamily="65" charset="-120"/>
              </a:rPr>
              <a:t>押寶樂遊戲流程</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押寶→翻圖卡→造句→翻句型卡→以句型造句</a:t>
            </a:r>
          </a:p>
        </p:txBody>
      </p:sp>
      <p:sp>
        <p:nvSpPr>
          <p:cNvPr id="14" name="標題 1">
            <a:extLst>
              <a:ext uri="{FF2B5EF4-FFF2-40B4-BE49-F238E27FC236}">
                <a16:creationId xmlns:a16="http://schemas.microsoft.com/office/drawing/2014/main" xmlns="" id="{8D228773-B336-4AAA-B4AE-4EC50AFB3BA4}"/>
              </a:ext>
            </a:extLst>
          </p:cNvPr>
          <p:cNvSpPr>
            <a:spLocks noGrp="1"/>
          </p:cNvSpPr>
          <p:nvPr>
            <p:ph type="title"/>
          </p:nvPr>
        </p:nvSpPr>
        <p:spPr>
          <a:xfrm>
            <a:off x="953155" y="134042"/>
            <a:ext cx="7871356" cy="563562"/>
          </a:xfrm>
        </p:spPr>
        <p:txBody>
          <a:bodyPr/>
          <a:lstStyle/>
          <a:p>
            <a:r>
              <a:rPr lang="zh-TW" altLang="en-US" b="1" dirty="0">
                <a:latin typeface="Times New Roman" pitchFamily="18" charset="0"/>
                <a:ea typeface="標楷體" pitchFamily="65" charset="-120"/>
                <a:cs typeface="Times New Roman" pitchFamily="18" charset="0"/>
              </a:rPr>
              <a:t>資源班國語教學：桌遊融入課程</a:t>
            </a:r>
            <a:endParaRPr lang="zh-TW" altLang="en-US" dirty="0"/>
          </a:p>
        </p:txBody>
      </p:sp>
    </p:spTree>
    <p:extLst>
      <p:ext uri="{BB962C8B-B14F-4D97-AF65-F5344CB8AC3E}">
        <p14:creationId xmlns:p14="http://schemas.microsoft.com/office/powerpoint/2010/main" val="402435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23"/>
                                        </p:tgtEl>
                                        <p:attrNameLst>
                                          <p:attrName>style.visibility</p:attrName>
                                        </p:attrNameLst>
                                      </p:cBhvr>
                                      <p:to>
                                        <p:strVal val="visible"/>
                                      </p:to>
                                    </p:set>
                                    <p:anim calcmode="lin" valueType="num">
                                      <p:cBhvr additive="base">
                                        <p:cTn id="7" dur="500" fill="hold"/>
                                        <p:tgtEl>
                                          <p:spTgt spid="13323"/>
                                        </p:tgtEl>
                                        <p:attrNameLst>
                                          <p:attrName>ppt_x</p:attrName>
                                        </p:attrNameLst>
                                      </p:cBhvr>
                                      <p:tavLst>
                                        <p:tav tm="0">
                                          <p:val>
                                            <p:strVal val="#ppt_x"/>
                                          </p:val>
                                        </p:tav>
                                        <p:tav tm="100000">
                                          <p:val>
                                            <p:strVal val="#ppt_x"/>
                                          </p:val>
                                        </p:tav>
                                      </p:tavLst>
                                    </p:anim>
                                    <p:anim calcmode="lin" valueType="num">
                                      <p:cBhvr additive="base">
                                        <p:cTn id="8" dur="500" fill="hold"/>
                                        <p:tgtEl>
                                          <p:spTgt spid="133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25"/>
                                        </p:tgtEl>
                                        <p:attrNameLst>
                                          <p:attrName>style.visibility</p:attrName>
                                        </p:attrNameLst>
                                      </p:cBhvr>
                                      <p:to>
                                        <p:strVal val="visible"/>
                                      </p:to>
                                    </p:set>
                                    <p:anim calcmode="lin" valueType="num">
                                      <p:cBhvr additive="base">
                                        <p:cTn id="13" dur="500" fill="hold"/>
                                        <p:tgtEl>
                                          <p:spTgt spid="13325"/>
                                        </p:tgtEl>
                                        <p:attrNameLst>
                                          <p:attrName>ppt_x</p:attrName>
                                        </p:attrNameLst>
                                      </p:cBhvr>
                                      <p:tavLst>
                                        <p:tav tm="0">
                                          <p:val>
                                            <p:strVal val="#ppt_x"/>
                                          </p:val>
                                        </p:tav>
                                        <p:tav tm="100000">
                                          <p:val>
                                            <p:strVal val="#ppt_x"/>
                                          </p:val>
                                        </p:tav>
                                      </p:tavLst>
                                    </p:anim>
                                    <p:anim calcmode="lin" valueType="num">
                                      <p:cBhvr additive="base">
                                        <p:cTn id="14" dur="500" fill="hold"/>
                                        <p:tgtEl>
                                          <p:spTgt spid="133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24"/>
                                        </p:tgtEl>
                                        <p:attrNameLst>
                                          <p:attrName>style.visibility</p:attrName>
                                        </p:attrNameLst>
                                      </p:cBhvr>
                                      <p:to>
                                        <p:strVal val="visible"/>
                                      </p:to>
                                    </p:set>
                                    <p:anim calcmode="lin" valueType="num">
                                      <p:cBhvr additive="base">
                                        <p:cTn id="19" dur="500" fill="hold"/>
                                        <p:tgtEl>
                                          <p:spTgt spid="13324"/>
                                        </p:tgtEl>
                                        <p:attrNameLst>
                                          <p:attrName>ppt_x</p:attrName>
                                        </p:attrNameLst>
                                      </p:cBhvr>
                                      <p:tavLst>
                                        <p:tav tm="0">
                                          <p:val>
                                            <p:strVal val="#ppt_x"/>
                                          </p:val>
                                        </p:tav>
                                        <p:tav tm="100000">
                                          <p:val>
                                            <p:strVal val="#ppt_x"/>
                                          </p:val>
                                        </p:tav>
                                      </p:tavLst>
                                    </p:anim>
                                    <p:anim calcmode="lin" valueType="num">
                                      <p:cBhvr additive="base">
                                        <p:cTn id="20" dur="500" fill="hold"/>
                                        <p:tgtEl>
                                          <p:spTgt spid="133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326"/>
                                        </p:tgtEl>
                                        <p:attrNameLst>
                                          <p:attrName>style.visibility</p:attrName>
                                        </p:attrNameLst>
                                      </p:cBhvr>
                                      <p:to>
                                        <p:strVal val="visible"/>
                                      </p:to>
                                    </p:set>
                                    <p:anim calcmode="lin" valueType="num">
                                      <p:cBhvr additive="base">
                                        <p:cTn id="25" dur="500" fill="hold"/>
                                        <p:tgtEl>
                                          <p:spTgt spid="13326"/>
                                        </p:tgtEl>
                                        <p:attrNameLst>
                                          <p:attrName>ppt_x</p:attrName>
                                        </p:attrNameLst>
                                      </p:cBhvr>
                                      <p:tavLst>
                                        <p:tav tm="0">
                                          <p:val>
                                            <p:strVal val="#ppt_x"/>
                                          </p:val>
                                        </p:tav>
                                        <p:tav tm="100000">
                                          <p:val>
                                            <p:strVal val="#ppt_x"/>
                                          </p:val>
                                        </p:tav>
                                      </p:tavLst>
                                    </p:anim>
                                    <p:anim calcmode="lin" valueType="num">
                                      <p:cBhvr additive="base">
                                        <p:cTn id="26" dur="500" fill="hold"/>
                                        <p:tgtEl>
                                          <p:spTgt spid="133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327"/>
                                        </p:tgtEl>
                                        <p:attrNameLst>
                                          <p:attrName>style.visibility</p:attrName>
                                        </p:attrNameLst>
                                      </p:cBhvr>
                                      <p:to>
                                        <p:strVal val="visible"/>
                                      </p:to>
                                    </p:set>
                                    <p:anim calcmode="lin" valueType="num">
                                      <p:cBhvr additive="base">
                                        <p:cTn id="31" dur="500" fill="hold"/>
                                        <p:tgtEl>
                                          <p:spTgt spid="13327"/>
                                        </p:tgtEl>
                                        <p:attrNameLst>
                                          <p:attrName>ppt_x</p:attrName>
                                        </p:attrNameLst>
                                      </p:cBhvr>
                                      <p:tavLst>
                                        <p:tav tm="0">
                                          <p:val>
                                            <p:strVal val="#ppt_x"/>
                                          </p:val>
                                        </p:tav>
                                        <p:tav tm="100000">
                                          <p:val>
                                            <p:strVal val="#ppt_x"/>
                                          </p:val>
                                        </p:tav>
                                      </p:tavLst>
                                    </p:anim>
                                    <p:anim calcmode="lin" valueType="num">
                                      <p:cBhvr additive="base">
                                        <p:cTn id="32" dur="500" fill="hold"/>
                                        <p:tgtEl>
                                          <p:spTgt spid="133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9818" t="20306" r="42579" b="44234"/>
          <a:stretch/>
        </p:blipFill>
        <p:spPr bwMode="auto">
          <a:xfrm>
            <a:off x="572877" y="1615977"/>
            <a:ext cx="8229600" cy="492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標題 1"/>
          <p:cNvSpPr txBox="1">
            <a:spLocks/>
          </p:cNvSpPr>
          <p:nvPr/>
        </p:nvSpPr>
        <p:spPr>
          <a:xfrm>
            <a:off x="1078602" y="800100"/>
            <a:ext cx="7141473" cy="74976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zh-TW" sz="3400" kern="1200">
                <a:solidFill>
                  <a:schemeClr val="tx1">
                    <a:lumMod val="75000"/>
                  </a:schemeClr>
                </a:solidFill>
                <a:latin typeface="Microsoft JhengHei UI" panose="020B0604030504040204" pitchFamily="34" charset="-120"/>
                <a:ea typeface="Microsoft JhengHei UI" panose="020B0604030504040204" pitchFamily="34" charset="-120"/>
                <a:cs typeface="+mj-cs"/>
              </a:defRPr>
            </a:lvl1pPr>
          </a:lstStyle>
          <a:p>
            <a:r>
              <a:rPr lang="zh-TW" altLang="en-US" sz="2000" dirty="0">
                <a:latin typeface="標楷體" panose="03000509000000000000" pitchFamily="65" charset="-120"/>
                <a:ea typeface="標楷體" panose="03000509000000000000" pitchFamily="65" charset="-120"/>
              </a:rPr>
              <a:t>遊戲流程</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出牌→蒐集五類圖卡→造句→句型卡</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造句</a:t>
            </a:r>
            <a:r>
              <a:rPr lang="en-US" altLang="zh-TW" sz="2000" dirty="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
        <p:nvSpPr>
          <p:cNvPr id="6" name="標題 5"/>
          <p:cNvSpPr>
            <a:spLocks noGrp="1"/>
          </p:cNvSpPr>
          <p:nvPr>
            <p:ph type="title"/>
          </p:nvPr>
        </p:nvSpPr>
        <p:spPr/>
        <p:txBody>
          <a:bodyPr/>
          <a:lstStyle/>
          <a:p>
            <a:endParaRPr lang="zh-TW" altLang="en-US" dirty="0"/>
          </a:p>
        </p:txBody>
      </p:sp>
    </p:spTree>
    <p:extLst>
      <p:ext uri="{BB962C8B-B14F-4D97-AF65-F5344CB8AC3E}">
        <p14:creationId xmlns:p14="http://schemas.microsoft.com/office/powerpoint/2010/main" val="53490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576" y="367686"/>
            <a:ext cx="7704856" cy="536549"/>
          </a:xfrm>
        </p:spPr>
        <p:txBody>
          <a:bodyPr>
            <a:normAutofit fontScale="90000"/>
          </a:bodyPr>
          <a:lstStyle/>
          <a:p>
            <a:r>
              <a:rPr lang="zh-TW" altLang="en-US" sz="3600" b="1" dirty="0">
                <a:latin typeface="Times New Roman" pitchFamily="18" charset="0"/>
                <a:ea typeface="標楷體" pitchFamily="65" charset="-120"/>
                <a:cs typeface="Times New Roman" pitchFamily="18" charset="0"/>
              </a:rPr>
              <a:t>資源班國語教學：桌遊融入注音教學</a:t>
            </a:r>
            <a:r>
              <a:rPr lang="zh-TW" altLang="en-US" sz="3600" dirty="0"/>
              <a:t/>
            </a:r>
            <a:br>
              <a:rPr lang="zh-TW" altLang="en-US" sz="3600" dirty="0"/>
            </a:br>
            <a:endParaRPr lang="zh-TW" altLang="en-US" sz="3600" dirty="0"/>
          </a:p>
        </p:txBody>
      </p:sp>
      <p:pic>
        <p:nvPicPr>
          <p:cNvPr id="4" name="內容版面配置區 3" descr="ㄅ.jpg"/>
          <p:cNvPicPr>
            <a:picLocks noGrp="1" noChangeAspect="1"/>
          </p:cNvPicPr>
          <p:nvPr>
            <p:ph idx="1"/>
          </p:nvPr>
        </p:nvPicPr>
        <p:blipFill>
          <a:blip r:embed="rId2" cstate="print"/>
          <a:stretch>
            <a:fillRect/>
          </a:stretch>
        </p:blipFill>
        <p:spPr>
          <a:xfrm>
            <a:off x="575556" y="1192825"/>
            <a:ext cx="1884688" cy="2376264"/>
          </a:xfrm>
          <a:prstGeom prst="rect">
            <a:avLst/>
          </a:prstGeom>
          <a:ln>
            <a:noFill/>
          </a:ln>
          <a:effectLst>
            <a:softEdge rad="112500"/>
          </a:effectLst>
        </p:spPr>
      </p:pic>
      <p:pic>
        <p:nvPicPr>
          <p:cNvPr id="5" name="圖片 4" descr="ㄆ.jpg"/>
          <p:cNvPicPr>
            <a:picLocks noChangeAspect="1"/>
          </p:cNvPicPr>
          <p:nvPr/>
        </p:nvPicPr>
        <p:blipFill>
          <a:blip r:embed="rId3" cstate="print"/>
          <a:stretch>
            <a:fillRect/>
          </a:stretch>
        </p:blipFill>
        <p:spPr>
          <a:xfrm>
            <a:off x="2392207" y="1008796"/>
            <a:ext cx="1862119" cy="25545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descr="ㄇ.jpg"/>
          <p:cNvPicPr>
            <a:picLocks noChangeAspect="1"/>
          </p:cNvPicPr>
          <p:nvPr/>
        </p:nvPicPr>
        <p:blipFill>
          <a:blip r:embed="rId4" cstate="print"/>
          <a:stretch>
            <a:fillRect/>
          </a:stretch>
        </p:blipFill>
        <p:spPr>
          <a:xfrm>
            <a:off x="4535996" y="1008796"/>
            <a:ext cx="1773032" cy="2348196"/>
          </a:xfrm>
          <a:prstGeom prst="rect">
            <a:avLst/>
          </a:prstGeom>
          <a:ln>
            <a:noFill/>
          </a:ln>
          <a:effectLst>
            <a:softEdge rad="112500"/>
          </a:effectLst>
        </p:spPr>
      </p:pic>
      <p:pic>
        <p:nvPicPr>
          <p:cNvPr id="7" name="圖片 6" descr="ㄈ.jpg"/>
          <p:cNvPicPr>
            <a:picLocks noChangeAspect="1"/>
          </p:cNvPicPr>
          <p:nvPr/>
        </p:nvPicPr>
        <p:blipFill>
          <a:blip r:embed="rId5" cstate="print"/>
          <a:stretch>
            <a:fillRect/>
          </a:stretch>
        </p:blipFill>
        <p:spPr>
          <a:xfrm>
            <a:off x="6607674" y="921040"/>
            <a:ext cx="1818542" cy="2554544"/>
          </a:xfrm>
          <a:prstGeom prst="rect">
            <a:avLst/>
          </a:prstGeom>
          <a:ln>
            <a:noFill/>
          </a:ln>
          <a:effectLst>
            <a:softEdge rad="112500"/>
          </a:effectLst>
        </p:spPr>
      </p:pic>
      <p:sp>
        <p:nvSpPr>
          <p:cNvPr id="8" name="文字方塊 7"/>
          <p:cNvSpPr txBox="1"/>
          <p:nvPr/>
        </p:nvSpPr>
        <p:spPr>
          <a:xfrm>
            <a:off x="885388" y="3864583"/>
            <a:ext cx="8136904" cy="2308324"/>
          </a:xfrm>
          <a:prstGeom prst="rect">
            <a:avLst/>
          </a:prstGeom>
          <a:noFill/>
        </p:spPr>
        <p:txBody>
          <a:bodyPr wrap="square" rtlCol="0">
            <a:spAutoFit/>
          </a:bodyPr>
          <a:lstStyle/>
          <a:p>
            <a:r>
              <a:rPr lang="zh-TW" altLang="en-US" sz="3600" dirty="0">
                <a:latin typeface="標楷體" panose="03000509000000000000" pitchFamily="65" charset="-120"/>
                <a:ea typeface="標楷體" panose="03000509000000000000" pitchFamily="65" charset="-120"/>
              </a:rPr>
              <a:t>王</a:t>
            </a:r>
            <a:r>
              <a:rPr lang="zh-TW" altLang="en-US" sz="3600" dirty="0">
                <a:solidFill>
                  <a:srgbClr val="FF0000"/>
                </a:solidFill>
                <a:latin typeface="標楷體" panose="03000509000000000000" pitchFamily="65" charset="-120"/>
                <a:ea typeface="標楷體" panose="03000509000000000000" pitchFamily="65" charset="-120"/>
              </a:rPr>
              <a:t>爸</a:t>
            </a:r>
            <a:r>
              <a:rPr lang="zh-TW" altLang="en-US" sz="3600" dirty="0">
                <a:latin typeface="標楷體" panose="03000509000000000000" pitchFamily="65" charset="-120"/>
                <a:ea typeface="標楷體" panose="03000509000000000000" pitchFamily="65" charset="-120"/>
              </a:rPr>
              <a:t>爸，拿茶</a:t>
            </a:r>
            <a:r>
              <a:rPr lang="zh-TW" altLang="en-US" sz="3600" dirty="0">
                <a:solidFill>
                  <a:srgbClr val="FF0000"/>
                </a:solidFill>
                <a:latin typeface="標楷體" panose="03000509000000000000" pitchFamily="65" charset="-120"/>
                <a:ea typeface="標楷體" panose="03000509000000000000" pitchFamily="65" charset="-120"/>
              </a:rPr>
              <a:t>杯</a:t>
            </a:r>
            <a:r>
              <a:rPr lang="zh-TW" altLang="en-US" sz="3600" dirty="0">
                <a:latin typeface="標楷體" panose="03000509000000000000" pitchFamily="65" charset="-120"/>
                <a:ea typeface="標楷體" panose="03000509000000000000" pitchFamily="65" charset="-120"/>
              </a:rPr>
              <a:t>，握</a:t>
            </a:r>
            <a:r>
              <a:rPr lang="zh-TW" altLang="en-US" sz="3600" dirty="0">
                <a:solidFill>
                  <a:srgbClr val="C00000"/>
                </a:solidFill>
                <a:latin typeface="標楷體" panose="03000509000000000000" pitchFamily="65" charset="-120"/>
                <a:ea typeface="標楷體" panose="03000509000000000000" pitchFamily="65" charset="-120"/>
              </a:rPr>
              <a:t>把</a:t>
            </a:r>
            <a:r>
              <a:rPr lang="zh-TW" altLang="en-US" sz="3600" dirty="0">
                <a:latin typeface="標楷體" panose="03000509000000000000" pitchFamily="65" charset="-120"/>
                <a:ea typeface="標楷體" panose="03000509000000000000" pitchFamily="65" charset="-120"/>
              </a:rPr>
              <a:t>手，慢</a:t>
            </a:r>
            <a:r>
              <a:rPr lang="zh-TW" altLang="en-US" sz="3600" dirty="0">
                <a:solidFill>
                  <a:srgbClr val="C00000"/>
                </a:solidFill>
                <a:latin typeface="標楷體" panose="03000509000000000000" pitchFamily="65" charset="-120"/>
                <a:ea typeface="標楷體" panose="03000509000000000000" pitchFamily="65" charset="-120"/>
              </a:rPr>
              <a:t>步</a:t>
            </a:r>
            <a:r>
              <a:rPr lang="zh-TW" altLang="en-US" sz="3600" dirty="0">
                <a:latin typeface="標楷體" panose="03000509000000000000" pitchFamily="65" charset="-120"/>
                <a:ea typeface="標楷體" panose="03000509000000000000" pitchFamily="65" charset="-120"/>
              </a:rPr>
              <a:t>走。</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小</a:t>
            </a:r>
            <a:r>
              <a:rPr lang="zh-TW" altLang="en-US" sz="3600" dirty="0">
                <a:solidFill>
                  <a:srgbClr val="C00000"/>
                </a:solidFill>
                <a:latin typeface="標楷體" panose="03000509000000000000" pitchFamily="65" charset="-120"/>
                <a:ea typeface="標楷體" panose="03000509000000000000" pitchFamily="65" charset="-120"/>
              </a:rPr>
              <a:t>朋</a:t>
            </a:r>
            <a:r>
              <a:rPr lang="zh-TW" altLang="en-US" sz="3600" dirty="0">
                <a:latin typeface="標楷體" panose="03000509000000000000" pitchFamily="65" charset="-120"/>
                <a:ea typeface="標楷體" panose="03000509000000000000" pitchFamily="65" charset="-120"/>
              </a:rPr>
              <a:t>友，愛</a:t>
            </a:r>
            <a:r>
              <a:rPr lang="zh-TW" altLang="en-US" sz="3600" dirty="0">
                <a:solidFill>
                  <a:srgbClr val="C00000"/>
                </a:solidFill>
                <a:latin typeface="標楷體" panose="03000509000000000000" pitchFamily="65" charset="-120"/>
                <a:ea typeface="標楷體" panose="03000509000000000000" pitchFamily="65" charset="-120"/>
              </a:rPr>
              <a:t>跑</a:t>
            </a:r>
            <a:r>
              <a:rPr lang="zh-TW" altLang="en-US" sz="3600" dirty="0">
                <a:latin typeface="標楷體" panose="03000509000000000000" pitchFamily="65" charset="-120"/>
                <a:ea typeface="標楷體" panose="03000509000000000000" pitchFamily="65" charset="-120"/>
              </a:rPr>
              <a:t>步，踢</a:t>
            </a:r>
            <a:r>
              <a:rPr lang="zh-TW" altLang="en-US" sz="3600" dirty="0">
                <a:solidFill>
                  <a:srgbClr val="C00000"/>
                </a:solidFill>
                <a:latin typeface="標楷體" panose="03000509000000000000" pitchFamily="65" charset="-120"/>
                <a:ea typeface="標楷體" panose="03000509000000000000" pitchFamily="65" charset="-120"/>
              </a:rPr>
              <a:t>皮</a:t>
            </a:r>
            <a:r>
              <a:rPr lang="zh-TW" altLang="en-US" sz="3600" dirty="0">
                <a:latin typeface="標楷體" panose="03000509000000000000" pitchFamily="65" charset="-120"/>
                <a:ea typeface="標楷體" panose="03000509000000000000" pitchFamily="65" charset="-120"/>
              </a:rPr>
              <a:t>球，</a:t>
            </a:r>
            <a:r>
              <a:rPr lang="zh-TW" altLang="en-US" sz="3600" dirty="0">
                <a:solidFill>
                  <a:srgbClr val="C00000"/>
                </a:solidFill>
                <a:latin typeface="標楷體" panose="03000509000000000000" pitchFamily="65" charset="-120"/>
                <a:ea typeface="標楷體" panose="03000509000000000000" pitchFamily="65" charset="-120"/>
              </a:rPr>
              <a:t>排</a:t>
            </a:r>
            <a:r>
              <a:rPr lang="zh-TW" altLang="en-US" sz="3600" dirty="0">
                <a:latin typeface="標楷體" panose="03000509000000000000" pitchFamily="65" charset="-120"/>
                <a:ea typeface="標楷體" panose="03000509000000000000" pitchFamily="65" charset="-120"/>
              </a:rPr>
              <a:t>隊走。</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小</a:t>
            </a:r>
            <a:r>
              <a:rPr lang="zh-TW" altLang="en-US" sz="3600" dirty="0">
                <a:solidFill>
                  <a:srgbClr val="C00000"/>
                </a:solidFill>
                <a:latin typeface="標楷體" panose="03000509000000000000" pitchFamily="65" charset="-120"/>
                <a:ea typeface="標楷體" panose="03000509000000000000" pitchFamily="65" charset="-120"/>
              </a:rPr>
              <a:t>妹</a:t>
            </a:r>
            <a:r>
              <a:rPr lang="zh-TW" altLang="en-US" sz="3600" dirty="0">
                <a:latin typeface="標楷體" panose="03000509000000000000" pitchFamily="65" charset="-120"/>
                <a:ea typeface="標楷體" panose="03000509000000000000" pitchFamily="65" charset="-120"/>
              </a:rPr>
              <a:t>妹，戴</a:t>
            </a:r>
            <a:r>
              <a:rPr lang="zh-TW" altLang="en-US" sz="3600" dirty="0">
                <a:solidFill>
                  <a:srgbClr val="C00000"/>
                </a:solidFill>
                <a:latin typeface="標楷體" panose="03000509000000000000" pitchFamily="65" charset="-120"/>
                <a:ea typeface="標楷體" panose="03000509000000000000" pitchFamily="65" charset="-120"/>
              </a:rPr>
              <a:t>帽</a:t>
            </a:r>
            <a:r>
              <a:rPr lang="zh-TW" altLang="en-US" sz="3600" dirty="0">
                <a:latin typeface="標楷體" panose="03000509000000000000" pitchFamily="65" charset="-120"/>
                <a:ea typeface="標楷體" panose="03000509000000000000" pitchFamily="65" charset="-120"/>
              </a:rPr>
              <a:t>子，陪</a:t>
            </a:r>
            <a:r>
              <a:rPr lang="zh-TW" altLang="en-US" sz="3600" dirty="0">
                <a:solidFill>
                  <a:srgbClr val="C00000"/>
                </a:solidFill>
                <a:latin typeface="標楷體" panose="03000509000000000000" pitchFamily="65" charset="-120"/>
                <a:ea typeface="標楷體" panose="03000509000000000000" pitchFamily="65" charset="-120"/>
              </a:rPr>
              <a:t>媽</a:t>
            </a:r>
            <a:r>
              <a:rPr lang="zh-TW" altLang="en-US" sz="3600" dirty="0">
                <a:latin typeface="標楷體" panose="03000509000000000000" pitchFamily="65" charset="-120"/>
                <a:ea typeface="標楷體" panose="03000509000000000000" pitchFamily="65" charset="-120"/>
              </a:rPr>
              <a:t>媽，買草</a:t>
            </a:r>
            <a:r>
              <a:rPr lang="zh-TW" altLang="en-US" sz="3600" dirty="0">
                <a:solidFill>
                  <a:srgbClr val="C00000"/>
                </a:solidFill>
                <a:latin typeface="標楷體" panose="03000509000000000000" pitchFamily="65" charset="-120"/>
                <a:ea typeface="標楷體" panose="03000509000000000000" pitchFamily="65" charset="-120"/>
              </a:rPr>
              <a:t>莓</a:t>
            </a:r>
            <a:r>
              <a:rPr lang="zh-TW" altLang="en-US" sz="3600"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小肥皂，</a:t>
            </a:r>
            <a:r>
              <a:rPr lang="zh-TW" altLang="en-US" sz="3600" dirty="0">
                <a:solidFill>
                  <a:srgbClr val="C00000"/>
                </a:solidFill>
                <a:latin typeface="標楷體" panose="03000509000000000000" pitchFamily="65" charset="-120"/>
                <a:ea typeface="標楷體" panose="03000509000000000000" pitchFamily="65" charset="-120"/>
              </a:rPr>
              <a:t>非</a:t>
            </a:r>
            <a:r>
              <a:rPr lang="zh-TW" altLang="en-US" sz="3600" dirty="0">
                <a:latin typeface="標楷體" panose="03000509000000000000" pitchFamily="65" charset="-120"/>
                <a:ea typeface="標楷體" panose="03000509000000000000" pitchFamily="65" charset="-120"/>
              </a:rPr>
              <a:t>常妙，像</a:t>
            </a:r>
            <a:r>
              <a:rPr lang="zh-TW" altLang="en-US" sz="3600" dirty="0">
                <a:solidFill>
                  <a:srgbClr val="C00000"/>
                </a:solidFill>
                <a:latin typeface="標楷體" panose="03000509000000000000" pitchFamily="65" charset="-120"/>
                <a:ea typeface="標楷體" panose="03000509000000000000" pitchFamily="65" charset="-120"/>
              </a:rPr>
              <a:t>房</a:t>
            </a:r>
            <a:r>
              <a:rPr lang="zh-TW" altLang="en-US" sz="3600" dirty="0">
                <a:latin typeface="標楷體" panose="03000509000000000000" pitchFamily="65" charset="-120"/>
                <a:ea typeface="標楷體" panose="03000509000000000000" pitchFamily="65" charset="-120"/>
              </a:rPr>
              <a:t>子，像</a:t>
            </a:r>
            <a:r>
              <a:rPr lang="zh-TW" altLang="en-US" sz="3600" dirty="0">
                <a:solidFill>
                  <a:srgbClr val="C00000"/>
                </a:solidFill>
                <a:latin typeface="標楷體" panose="03000509000000000000" pitchFamily="65" charset="-120"/>
                <a:ea typeface="標楷體" panose="03000509000000000000" pitchFamily="65" charset="-120"/>
              </a:rPr>
              <a:t>飛</a:t>
            </a:r>
            <a:r>
              <a:rPr lang="zh-TW" altLang="en-US" sz="3600" dirty="0">
                <a:latin typeface="標楷體" panose="03000509000000000000" pitchFamily="65" charset="-120"/>
                <a:ea typeface="標楷體" panose="03000509000000000000" pitchFamily="65" charset="-120"/>
              </a:rPr>
              <a:t>機。</a:t>
            </a:r>
          </a:p>
        </p:txBody>
      </p:sp>
    </p:spTree>
    <p:extLst>
      <p:ext uri="{BB962C8B-B14F-4D97-AF65-F5344CB8AC3E}">
        <p14:creationId xmlns:p14="http://schemas.microsoft.com/office/powerpoint/2010/main" val="258634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70658" name="Picture 2"/>
          <p:cNvPicPr>
            <a:picLocks noChangeAspect="1" noChangeArrowheads="1"/>
          </p:cNvPicPr>
          <p:nvPr/>
        </p:nvPicPr>
        <p:blipFill>
          <a:blip r:embed="rId2" cstate="print"/>
          <a:srcRect l="24297" t="33333" r="40703" b="56667"/>
          <a:stretch>
            <a:fillRect/>
          </a:stretch>
        </p:blipFill>
        <p:spPr bwMode="auto">
          <a:xfrm>
            <a:off x="838200" y="247650"/>
            <a:ext cx="4800600" cy="1028700"/>
          </a:xfrm>
          <a:prstGeom prst="rect">
            <a:avLst/>
          </a:prstGeom>
          <a:noFill/>
          <a:ln w="9525">
            <a:noFill/>
            <a:miter lim="800000"/>
            <a:headEnd/>
            <a:tailEnd/>
          </a:ln>
          <a:effectLst/>
        </p:spPr>
      </p:pic>
      <p:pic>
        <p:nvPicPr>
          <p:cNvPr id="70659" name="Picture 3"/>
          <p:cNvPicPr>
            <a:picLocks noGrp="1" noChangeAspect="1" noChangeArrowheads="1"/>
          </p:cNvPicPr>
          <p:nvPr>
            <p:ph idx="1"/>
          </p:nvPr>
        </p:nvPicPr>
        <p:blipFill>
          <a:blip r:embed="rId3" cstate="print"/>
          <a:srcRect l="27233" t="28281" r="41230" b="20871"/>
          <a:stretch>
            <a:fillRect/>
          </a:stretch>
        </p:blipFill>
        <p:spPr bwMode="auto">
          <a:xfrm>
            <a:off x="642910" y="1285859"/>
            <a:ext cx="7673506" cy="5507833"/>
          </a:xfrm>
          <a:prstGeom prst="rect">
            <a:avLst/>
          </a:prstGeom>
          <a:noFill/>
          <a:ln w="9525">
            <a:noFill/>
            <a:miter lim="800000"/>
            <a:headEnd/>
            <a:tailEnd/>
          </a:ln>
          <a:effectLst/>
        </p:spPr>
      </p:pic>
      <p:sp>
        <p:nvSpPr>
          <p:cNvPr id="6" name="文字方塊 5"/>
          <p:cNvSpPr txBox="1"/>
          <p:nvPr/>
        </p:nvSpPr>
        <p:spPr>
          <a:xfrm>
            <a:off x="6381363" y="4435688"/>
            <a:ext cx="1857388" cy="2031325"/>
          </a:xfrm>
          <a:prstGeom prst="rect">
            <a:avLst/>
          </a:prstGeom>
          <a:solidFill>
            <a:srgbClr val="FF0000"/>
          </a:solidFill>
        </p:spPr>
        <p:txBody>
          <a:bodyPr wrap="square" rtlCol="0">
            <a:spAutoFit/>
          </a:bodyPr>
          <a:lstStyle/>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zh-TW" altLang="en-US" dirty="0"/>
          </a:p>
        </p:txBody>
      </p:sp>
      <p:sp>
        <p:nvSpPr>
          <p:cNvPr id="8" name="文字方塊 7"/>
          <p:cNvSpPr txBox="1"/>
          <p:nvPr/>
        </p:nvSpPr>
        <p:spPr>
          <a:xfrm>
            <a:off x="3851488" y="4437112"/>
            <a:ext cx="1857388" cy="2031325"/>
          </a:xfrm>
          <a:prstGeom prst="rect">
            <a:avLst/>
          </a:prstGeom>
          <a:solidFill>
            <a:srgbClr val="FF0000"/>
          </a:solidFill>
        </p:spPr>
        <p:txBody>
          <a:bodyPr wrap="square" rtlCol="0">
            <a:spAutoFit/>
          </a:bodyPr>
          <a:lstStyle/>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zh-TW" altLang="en-US" dirty="0"/>
          </a:p>
        </p:txBody>
      </p:sp>
      <p:sp>
        <p:nvSpPr>
          <p:cNvPr id="9" name="文字方塊 8"/>
          <p:cNvSpPr txBox="1"/>
          <p:nvPr/>
        </p:nvSpPr>
        <p:spPr>
          <a:xfrm>
            <a:off x="1381112" y="4417888"/>
            <a:ext cx="1857388" cy="2031325"/>
          </a:xfrm>
          <a:prstGeom prst="rect">
            <a:avLst/>
          </a:prstGeom>
          <a:solidFill>
            <a:srgbClr val="FF0000"/>
          </a:solidFill>
        </p:spPr>
        <p:txBody>
          <a:bodyPr wrap="square" rtlCol="0">
            <a:spAutoFit/>
          </a:bodyPr>
          <a:lstStyle/>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2000"/>
                                        <p:tgtEl>
                                          <p:spTgt spid="8">
                                            <p:bg/>
                                          </p:spTgt>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20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bg/>
                                          </p:spTgt>
                                        </p:tgtEl>
                                        <p:attrNameLst>
                                          <p:attrName>style.visibility</p:attrName>
                                        </p:attrNameLst>
                                      </p:cBhvr>
                                      <p:to>
                                        <p:strVal val="visible"/>
                                      </p:to>
                                    </p:set>
                                    <p:animEffect transition="in" filter="fade">
                                      <p:cBhvr>
                                        <p:cTn id="23" dur="2000"/>
                                        <p:tgtEl>
                                          <p:spTgt spid="9">
                                            <p:bg/>
                                          </p:spTgt>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8" grpId="0" build="allAtOnce" animBg="1"/>
      <p:bldP spid="9" grpId="0" build="allAtOnce"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72706" name="Picture 2"/>
          <p:cNvPicPr>
            <a:picLocks noChangeAspect="1" noChangeArrowheads="1"/>
          </p:cNvPicPr>
          <p:nvPr/>
        </p:nvPicPr>
        <p:blipFill>
          <a:blip r:embed="rId2" cstate="print"/>
          <a:srcRect l="23750" t="37639" r="36719" b="15417"/>
          <a:stretch>
            <a:fillRect/>
          </a:stretch>
        </p:blipFill>
        <p:spPr bwMode="auto">
          <a:xfrm>
            <a:off x="312068" y="1124744"/>
            <a:ext cx="8291264" cy="5276056"/>
          </a:xfrm>
          <a:prstGeom prst="rect">
            <a:avLst/>
          </a:prstGeom>
          <a:noFill/>
          <a:ln w="9525">
            <a:noFill/>
            <a:miter lim="800000"/>
            <a:headEnd/>
            <a:tailEnd/>
          </a:ln>
          <a:effectLst/>
        </p:spPr>
      </p:pic>
      <p:pic>
        <p:nvPicPr>
          <p:cNvPr id="6" name="Picture 7"/>
          <p:cNvPicPr>
            <a:picLocks noGrp="1" noChangeAspect="1" noChangeArrowheads="1"/>
          </p:cNvPicPr>
          <p:nvPr>
            <p:ph idx="1"/>
          </p:nvPr>
        </p:nvPicPr>
        <p:blipFill>
          <a:blip r:embed="rId3" cstate="print"/>
          <a:srcRect l="34310" t="48542" r="53268" b="44514"/>
          <a:stretch>
            <a:fillRect/>
          </a:stretch>
        </p:blipFill>
        <p:spPr bwMode="auto">
          <a:xfrm>
            <a:off x="857224" y="214290"/>
            <a:ext cx="3354736" cy="714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980728"/>
            <a:ext cx="8424936" cy="5261992"/>
          </a:xfrm>
          <a:ln>
            <a:solidFill>
              <a:schemeClr val="accent1"/>
            </a:solidFill>
          </a:ln>
        </p:spPr>
        <p:txBody>
          <a:bodyPr>
            <a:normAutofit fontScale="92500" lnSpcReduction="20000"/>
          </a:bodyPr>
          <a:lstStyle/>
          <a:p>
            <a:r>
              <a:rPr lang="zh-TW" altLang="en-US" dirty="0">
                <a:latin typeface="標楷體" panose="03000509000000000000" pitchFamily="65" charset="-120"/>
                <a:ea typeface="標楷體" panose="03000509000000000000" pitchFamily="65" charset="-120"/>
              </a:rPr>
              <a:t>只要</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就能</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      )</a:t>
            </a:r>
          </a:p>
          <a:p>
            <a:r>
              <a:rPr lang="zh-TW" altLang="en-US" dirty="0">
                <a:latin typeface="標楷體" panose="03000509000000000000" pitchFamily="65" charset="-120"/>
                <a:ea typeface="標楷體" panose="03000509000000000000" pitchFamily="65" charset="-120"/>
              </a:rPr>
              <a:t>先</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      )</a:t>
            </a:r>
          </a:p>
          <a:p>
            <a:r>
              <a:rPr lang="zh-TW" altLang="en-US" dirty="0">
                <a:latin typeface="標楷體" panose="03000509000000000000" pitchFamily="65" charset="-120"/>
                <a:ea typeface="標楷體" panose="03000509000000000000" pitchFamily="65" charset="-120"/>
              </a:rPr>
              <a:t>因為</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      )</a:t>
            </a:r>
          </a:p>
          <a:p>
            <a:r>
              <a:rPr lang="zh-TW" altLang="en-US" dirty="0">
                <a:latin typeface="標楷體" panose="03000509000000000000" pitchFamily="65" charset="-120"/>
                <a:ea typeface="標楷體" panose="03000509000000000000" pitchFamily="65" charset="-120"/>
              </a:rPr>
              <a:t>一邊一邊</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      )</a:t>
            </a:r>
          </a:p>
          <a:p>
            <a:r>
              <a:rPr lang="zh-TW" altLang="en-US" dirty="0">
                <a:latin typeface="標楷體" panose="03000509000000000000" pitchFamily="65" charset="-120"/>
                <a:ea typeface="標楷體" panose="03000509000000000000" pitchFamily="65" charset="-120"/>
              </a:rPr>
              <a:t>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      )</a:t>
            </a:r>
          </a:p>
          <a:p>
            <a:r>
              <a:rPr lang="zh-TW" altLang="en-US" dirty="0">
                <a:latin typeface="標楷體" panose="03000509000000000000" pitchFamily="65" charset="-120"/>
                <a:ea typeface="標楷體" panose="03000509000000000000" pitchFamily="65" charset="-120"/>
              </a:rPr>
              <a:t>不但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而且</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      )</a:t>
            </a:r>
          </a:p>
          <a:p>
            <a:r>
              <a:rPr lang="zh-TW" altLang="en-US" dirty="0">
                <a:latin typeface="標楷體" panose="03000509000000000000" pitchFamily="65" charset="-120"/>
                <a:ea typeface="標楷體" panose="03000509000000000000" pitchFamily="65" charset="-120"/>
              </a:rPr>
              <a:t>假如</a:t>
            </a:r>
            <a:r>
              <a:rPr lang="en-US" altLang="zh-TW" dirty="0">
                <a:latin typeface="標楷體" panose="03000509000000000000" pitchFamily="65" charset="-120"/>
                <a:ea typeface="標楷體" panose="03000509000000000000" pitchFamily="65" charset="-120"/>
              </a:rPr>
              <a:t>(      )</a:t>
            </a:r>
          </a:p>
          <a:p>
            <a:r>
              <a:rPr lang="zh-TW" altLang="en-US" dirty="0">
                <a:latin typeface="標楷體" panose="03000509000000000000" pitchFamily="65" charset="-120"/>
                <a:ea typeface="標楷體" panose="03000509000000000000" pitchFamily="65" charset="-120"/>
              </a:rPr>
              <a:t>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還是</a:t>
            </a:r>
            <a:r>
              <a:rPr lang="en-US" altLang="zh-TW" dirty="0">
                <a:latin typeface="標楷體" panose="03000509000000000000" pitchFamily="65" charset="-120"/>
                <a:ea typeface="標楷體" panose="03000509000000000000" pitchFamily="65" charset="-120"/>
              </a:rPr>
              <a:t>…(      )</a:t>
            </a:r>
          </a:p>
          <a:p>
            <a:r>
              <a:rPr lang="zh-TW" altLang="en-US" dirty="0">
                <a:latin typeface="標楷體" panose="03000509000000000000" pitchFamily="65" charset="-120"/>
                <a:ea typeface="標楷體" panose="03000509000000000000" pitchFamily="65" charset="-120"/>
              </a:rPr>
              <a:t>如果</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就</a:t>
            </a:r>
            <a:r>
              <a:rPr lang="en-US" altLang="zh-TW" dirty="0">
                <a:latin typeface="標楷體" panose="03000509000000000000" pitchFamily="65" charset="-120"/>
                <a:ea typeface="標楷體" panose="03000509000000000000" pitchFamily="65" charset="-120"/>
              </a:rPr>
              <a:t>(      )</a:t>
            </a:r>
          </a:p>
          <a:p>
            <a:r>
              <a:rPr lang="zh-TW" altLang="en-US" dirty="0">
                <a:latin typeface="標楷體" panose="03000509000000000000" pitchFamily="65" charset="-120"/>
                <a:ea typeface="標楷體" panose="03000509000000000000" pitchFamily="65" charset="-120"/>
              </a:rPr>
              <a:t>又</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又</a:t>
            </a:r>
            <a:r>
              <a:rPr lang="en-US" altLang="zh-TW" dirty="0">
                <a:latin typeface="標楷體" panose="03000509000000000000" pitchFamily="65" charset="-120"/>
                <a:ea typeface="標楷體" panose="03000509000000000000" pitchFamily="65" charset="-120"/>
              </a:rPr>
              <a:t>(      )</a:t>
            </a:r>
          </a:p>
          <a:p>
            <a:r>
              <a:rPr lang="zh-TW" altLang="en-US" dirty="0">
                <a:latin typeface="標楷體" panose="03000509000000000000" pitchFamily="65" charset="-120"/>
                <a:ea typeface="標楷體" panose="03000509000000000000" pitchFamily="65" charset="-120"/>
              </a:rPr>
              <a:t>為了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所以</a:t>
            </a:r>
            <a:r>
              <a:rPr lang="en-US" altLang="zh-TW" dirty="0">
                <a:latin typeface="標楷體" panose="03000509000000000000" pitchFamily="65" charset="-120"/>
                <a:ea typeface="標楷體" panose="03000509000000000000" pitchFamily="65" charset="-120"/>
              </a:rPr>
              <a:t>(      )</a:t>
            </a:r>
          </a:p>
          <a:p>
            <a:endParaRPr lang="en-US" altLang="zh-TW" dirty="0"/>
          </a:p>
          <a:p>
            <a:endParaRPr lang="en-US" altLang="zh-TW" dirty="0"/>
          </a:p>
          <a:p>
            <a:endParaRPr lang="en-US" altLang="zh-TW" dirty="0"/>
          </a:p>
          <a:p>
            <a:endParaRPr lang="en-US" altLang="zh-TW" dirty="0"/>
          </a:p>
          <a:p>
            <a:endParaRPr lang="zh-TW" altLang="en-US" dirty="0"/>
          </a:p>
        </p:txBody>
      </p:sp>
      <p:sp>
        <p:nvSpPr>
          <p:cNvPr id="4" name="投影片編號版面配置區 3"/>
          <p:cNvSpPr>
            <a:spLocks noGrp="1"/>
          </p:cNvSpPr>
          <p:nvPr>
            <p:ph type="sldNum" sz="quarter" idx="11"/>
          </p:nvPr>
        </p:nvSpPr>
        <p:spPr/>
        <p:txBody>
          <a:bodyPr/>
          <a:lstStyle/>
          <a:p>
            <a:pPr>
              <a:defRPr/>
            </a:pPr>
            <a:fld id="{E4BBE872-754C-4708-9163-422A751DD955}" type="slidenum">
              <a:rPr lang="en-US" altLang="zh-TW" smtClean="0"/>
              <a:pPr>
                <a:defRPr/>
              </a:pPr>
              <a:t>98</a:t>
            </a:fld>
            <a:endParaRPr lang="en-US" altLang="zh-TW"/>
          </a:p>
        </p:txBody>
      </p:sp>
      <p:sp>
        <p:nvSpPr>
          <p:cNvPr id="6" name="文字方塊 5"/>
          <p:cNvSpPr txBox="1"/>
          <p:nvPr/>
        </p:nvSpPr>
        <p:spPr>
          <a:xfrm>
            <a:off x="2808918" y="919064"/>
            <a:ext cx="1261884" cy="523220"/>
          </a:xfrm>
          <a:prstGeom prst="rect">
            <a:avLst/>
          </a:prstGeom>
          <a:noFill/>
        </p:spPr>
        <p:txBody>
          <a:bodyPr wrap="none" rtlCol="0">
            <a:spAutoFit/>
          </a:bodyPr>
          <a:lstStyle/>
          <a:p>
            <a:r>
              <a:rPr lang="zh-TW" altLang="en-US" sz="2800" dirty="0">
                <a:solidFill>
                  <a:srgbClr val="C00000"/>
                </a:solidFill>
                <a:latin typeface="標楷體" panose="03000509000000000000" pitchFamily="65" charset="-120"/>
                <a:ea typeface="標楷體" panose="03000509000000000000" pitchFamily="65" charset="-120"/>
              </a:rPr>
              <a:t>條件句</a:t>
            </a:r>
          </a:p>
        </p:txBody>
      </p:sp>
      <p:sp>
        <p:nvSpPr>
          <p:cNvPr id="7" name="文字方塊 6"/>
          <p:cNvSpPr txBox="1"/>
          <p:nvPr/>
        </p:nvSpPr>
        <p:spPr>
          <a:xfrm>
            <a:off x="2161212" y="1289426"/>
            <a:ext cx="1261884" cy="523220"/>
          </a:xfrm>
          <a:prstGeom prst="rect">
            <a:avLst/>
          </a:prstGeom>
          <a:noFill/>
        </p:spPr>
        <p:txBody>
          <a:bodyPr wrap="none" rtlCol="0">
            <a:spAutoFit/>
          </a:bodyPr>
          <a:lstStyle/>
          <a:p>
            <a:r>
              <a:rPr lang="zh-TW" altLang="en-US" sz="2800" dirty="0">
                <a:solidFill>
                  <a:srgbClr val="C00000"/>
                </a:solidFill>
                <a:latin typeface="標楷體" panose="03000509000000000000" pitchFamily="65" charset="-120"/>
                <a:ea typeface="標楷體" panose="03000509000000000000" pitchFamily="65" charset="-120"/>
              </a:rPr>
              <a:t>承接句</a:t>
            </a:r>
          </a:p>
        </p:txBody>
      </p:sp>
      <p:sp>
        <p:nvSpPr>
          <p:cNvPr id="8" name="文字方塊 7"/>
          <p:cNvSpPr txBox="1"/>
          <p:nvPr/>
        </p:nvSpPr>
        <p:spPr>
          <a:xfrm>
            <a:off x="1752571" y="1701964"/>
            <a:ext cx="1261884" cy="523220"/>
          </a:xfrm>
          <a:prstGeom prst="rect">
            <a:avLst/>
          </a:prstGeom>
          <a:noFill/>
        </p:spPr>
        <p:txBody>
          <a:bodyPr wrap="none" rtlCol="0">
            <a:spAutoFit/>
          </a:bodyPr>
          <a:lstStyle/>
          <a:p>
            <a:r>
              <a:rPr lang="zh-TW" altLang="en-US" sz="2800" dirty="0">
                <a:solidFill>
                  <a:srgbClr val="C00000"/>
                </a:solidFill>
                <a:latin typeface="標楷體" panose="03000509000000000000" pitchFamily="65" charset="-120"/>
                <a:ea typeface="標楷體" panose="03000509000000000000" pitchFamily="65" charset="-120"/>
              </a:rPr>
              <a:t>因果句</a:t>
            </a:r>
          </a:p>
        </p:txBody>
      </p:sp>
      <p:sp>
        <p:nvSpPr>
          <p:cNvPr id="9" name="文字方塊 8"/>
          <p:cNvSpPr txBox="1"/>
          <p:nvPr/>
        </p:nvSpPr>
        <p:spPr>
          <a:xfrm>
            <a:off x="2562121" y="2176338"/>
            <a:ext cx="1261884" cy="523220"/>
          </a:xfrm>
          <a:prstGeom prst="rect">
            <a:avLst/>
          </a:prstGeom>
          <a:noFill/>
        </p:spPr>
        <p:txBody>
          <a:bodyPr wrap="none" rtlCol="0">
            <a:spAutoFit/>
          </a:bodyPr>
          <a:lstStyle/>
          <a:p>
            <a:r>
              <a:rPr lang="zh-TW" altLang="en-US" sz="2800" dirty="0">
                <a:solidFill>
                  <a:srgbClr val="C00000"/>
                </a:solidFill>
                <a:latin typeface="標楷體" panose="03000509000000000000" pitchFamily="65" charset="-120"/>
                <a:ea typeface="標楷體" panose="03000509000000000000" pitchFamily="65" charset="-120"/>
              </a:rPr>
              <a:t>並列句</a:t>
            </a:r>
          </a:p>
        </p:txBody>
      </p:sp>
      <p:sp>
        <p:nvSpPr>
          <p:cNvPr id="10" name="文字方塊 9"/>
          <p:cNvSpPr txBox="1"/>
          <p:nvPr/>
        </p:nvSpPr>
        <p:spPr>
          <a:xfrm>
            <a:off x="1444147" y="2711745"/>
            <a:ext cx="1261884" cy="523220"/>
          </a:xfrm>
          <a:prstGeom prst="rect">
            <a:avLst/>
          </a:prstGeom>
          <a:noFill/>
        </p:spPr>
        <p:txBody>
          <a:bodyPr wrap="none" rtlCol="0">
            <a:spAutoFit/>
          </a:bodyPr>
          <a:lstStyle/>
          <a:p>
            <a:r>
              <a:rPr lang="zh-TW" altLang="en-US" sz="2800" dirty="0">
                <a:solidFill>
                  <a:srgbClr val="C00000"/>
                </a:solidFill>
                <a:latin typeface="標楷體" panose="03000509000000000000" pitchFamily="65" charset="-120"/>
                <a:ea typeface="標楷體" panose="03000509000000000000" pitchFamily="65" charset="-120"/>
              </a:rPr>
              <a:t>轉折句</a:t>
            </a:r>
          </a:p>
        </p:txBody>
      </p:sp>
      <p:sp>
        <p:nvSpPr>
          <p:cNvPr id="11" name="文字方塊 10"/>
          <p:cNvSpPr txBox="1"/>
          <p:nvPr/>
        </p:nvSpPr>
        <p:spPr>
          <a:xfrm>
            <a:off x="2970694" y="3101031"/>
            <a:ext cx="1261884" cy="523220"/>
          </a:xfrm>
          <a:prstGeom prst="rect">
            <a:avLst/>
          </a:prstGeom>
          <a:noFill/>
        </p:spPr>
        <p:txBody>
          <a:bodyPr wrap="none" rtlCol="0">
            <a:spAutoFit/>
          </a:bodyPr>
          <a:lstStyle/>
          <a:p>
            <a:r>
              <a:rPr lang="zh-TW" altLang="en-US" sz="2800" dirty="0">
                <a:solidFill>
                  <a:srgbClr val="C00000"/>
                </a:solidFill>
                <a:latin typeface="標楷體" panose="03000509000000000000" pitchFamily="65" charset="-120"/>
                <a:ea typeface="標楷體" panose="03000509000000000000" pitchFamily="65" charset="-120"/>
              </a:rPr>
              <a:t>遞進句</a:t>
            </a:r>
          </a:p>
        </p:txBody>
      </p:sp>
      <p:sp>
        <p:nvSpPr>
          <p:cNvPr id="12" name="文字方塊 11"/>
          <p:cNvSpPr txBox="1"/>
          <p:nvPr/>
        </p:nvSpPr>
        <p:spPr>
          <a:xfrm>
            <a:off x="1587162" y="3611724"/>
            <a:ext cx="1441420" cy="523220"/>
          </a:xfrm>
          <a:prstGeom prst="rect">
            <a:avLst/>
          </a:prstGeom>
          <a:noFill/>
        </p:spPr>
        <p:txBody>
          <a:bodyPr wrap="none" rtlCol="0">
            <a:spAutoFit/>
          </a:bodyPr>
          <a:lstStyle/>
          <a:p>
            <a:r>
              <a:rPr lang="zh-TW" altLang="en-US" sz="2800" dirty="0">
                <a:solidFill>
                  <a:srgbClr val="C00000"/>
                </a:solidFill>
                <a:latin typeface="標楷體" panose="03000509000000000000" pitchFamily="65" charset="-120"/>
                <a:ea typeface="標楷體" panose="03000509000000000000" pitchFamily="65" charset="-120"/>
              </a:rPr>
              <a:t>假設句</a:t>
            </a:r>
            <a:r>
              <a:rPr lang="zh-TW" altLang="en-US" sz="2800" dirty="0">
                <a:latin typeface="標楷體" panose="03000509000000000000" pitchFamily="65" charset="-120"/>
                <a:ea typeface="標楷體" panose="03000509000000000000" pitchFamily="65" charset="-120"/>
              </a:rPr>
              <a:t> </a:t>
            </a:r>
          </a:p>
        </p:txBody>
      </p:sp>
      <p:sp>
        <p:nvSpPr>
          <p:cNvPr id="13" name="文字方塊 12"/>
          <p:cNvSpPr txBox="1"/>
          <p:nvPr/>
        </p:nvSpPr>
        <p:spPr>
          <a:xfrm>
            <a:off x="2792154" y="3949657"/>
            <a:ext cx="1261884" cy="523220"/>
          </a:xfrm>
          <a:prstGeom prst="rect">
            <a:avLst/>
          </a:prstGeom>
          <a:noFill/>
        </p:spPr>
        <p:txBody>
          <a:bodyPr wrap="none" rtlCol="0">
            <a:spAutoFit/>
          </a:bodyPr>
          <a:lstStyle/>
          <a:p>
            <a:r>
              <a:rPr lang="zh-TW" altLang="en-US" sz="2800" dirty="0">
                <a:solidFill>
                  <a:srgbClr val="C00000"/>
                </a:solidFill>
                <a:latin typeface="標楷體" panose="03000509000000000000" pitchFamily="65" charset="-120"/>
                <a:ea typeface="標楷體" panose="03000509000000000000" pitchFamily="65" charset="-120"/>
              </a:rPr>
              <a:t>選擇句</a:t>
            </a:r>
          </a:p>
        </p:txBody>
      </p:sp>
      <p:sp>
        <p:nvSpPr>
          <p:cNvPr id="14" name="文字方塊 13"/>
          <p:cNvSpPr txBox="1"/>
          <p:nvPr/>
        </p:nvSpPr>
        <p:spPr>
          <a:xfrm>
            <a:off x="2397640" y="4523890"/>
            <a:ext cx="1261884" cy="523220"/>
          </a:xfrm>
          <a:prstGeom prst="rect">
            <a:avLst/>
          </a:prstGeom>
          <a:noFill/>
        </p:spPr>
        <p:txBody>
          <a:bodyPr wrap="none" rtlCol="0">
            <a:spAutoFit/>
          </a:bodyPr>
          <a:lstStyle/>
          <a:p>
            <a:r>
              <a:rPr lang="zh-TW" altLang="en-US" sz="2800" dirty="0">
                <a:solidFill>
                  <a:srgbClr val="C00000"/>
                </a:solidFill>
                <a:latin typeface="標楷體" panose="03000509000000000000" pitchFamily="65" charset="-120"/>
                <a:ea typeface="標楷體" panose="03000509000000000000" pitchFamily="65" charset="-120"/>
              </a:rPr>
              <a:t>假設句</a:t>
            </a:r>
          </a:p>
        </p:txBody>
      </p:sp>
      <p:sp>
        <p:nvSpPr>
          <p:cNvPr id="15" name="文字方塊 14"/>
          <p:cNvSpPr txBox="1"/>
          <p:nvPr/>
        </p:nvSpPr>
        <p:spPr>
          <a:xfrm>
            <a:off x="2060035" y="4977817"/>
            <a:ext cx="1261884" cy="523220"/>
          </a:xfrm>
          <a:prstGeom prst="rect">
            <a:avLst/>
          </a:prstGeom>
          <a:noFill/>
        </p:spPr>
        <p:txBody>
          <a:bodyPr wrap="none" rtlCol="0">
            <a:spAutoFit/>
          </a:bodyPr>
          <a:lstStyle/>
          <a:p>
            <a:r>
              <a:rPr lang="zh-TW" altLang="en-US" sz="2800" dirty="0">
                <a:solidFill>
                  <a:srgbClr val="C00000"/>
                </a:solidFill>
                <a:latin typeface="標楷體" panose="03000509000000000000" pitchFamily="65" charset="-120"/>
                <a:ea typeface="標楷體" panose="03000509000000000000" pitchFamily="65" charset="-120"/>
              </a:rPr>
              <a:t>並列句</a:t>
            </a:r>
          </a:p>
        </p:txBody>
      </p:sp>
      <p:sp>
        <p:nvSpPr>
          <p:cNvPr id="16" name="文字方塊 15"/>
          <p:cNvSpPr txBox="1"/>
          <p:nvPr/>
        </p:nvSpPr>
        <p:spPr>
          <a:xfrm>
            <a:off x="2792154" y="5464335"/>
            <a:ext cx="1261884" cy="523220"/>
          </a:xfrm>
          <a:prstGeom prst="rect">
            <a:avLst/>
          </a:prstGeom>
          <a:noFill/>
        </p:spPr>
        <p:txBody>
          <a:bodyPr wrap="none" rtlCol="0">
            <a:spAutoFit/>
          </a:bodyPr>
          <a:lstStyle/>
          <a:p>
            <a:r>
              <a:rPr lang="zh-TW" altLang="en-US" sz="2800" dirty="0">
                <a:solidFill>
                  <a:srgbClr val="C00000"/>
                </a:solidFill>
                <a:latin typeface="標楷體" panose="03000509000000000000" pitchFamily="65" charset="-120"/>
                <a:ea typeface="標楷體" panose="03000509000000000000" pitchFamily="65" charset="-120"/>
              </a:rPr>
              <a:t>目的句</a:t>
            </a:r>
          </a:p>
        </p:txBody>
      </p:sp>
      <p:sp>
        <p:nvSpPr>
          <p:cNvPr id="5" name="標題 4"/>
          <p:cNvSpPr>
            <a:spLocks noGrp="1"/>
          </p:cNvSpPr>
          <p:nvPr>
            <p:ph type="title"/>
          </p:nvPr>
        </p:nvSpPr>
        <p:spPr>
          <a:xfrm>
            <a:off x="891660" y="116632"/>
            <a:ext cx="2832424" cy="692696"/>
          </a:xfrm>
        </p:spPr>
        <p:txBody>
          <a:bodyPr>
            <a:normAutofit fontScale="90000"/>
          </a:bodyPr>
          <a:lstStyle/>
          <a:p>
            <a:r>
              <a:rPr lang="zh-TW" altLang="en-US" dirty="0"/>
              <a:t>句型小測驗</a:t>
            </a:r>
          </a:p>
        </p:txBody>
      </p:sp>
      <p:pic>
        <p:nvPicPr>
          <p:cNvPr id="18" name="Picture 4" descr="D:\有愛無礙\努力成功.jpg"/>
          <p:cNvPicPr>
            <a:picLocks noChangeAspect="1" noChangeArrowheads="1"/>
          </p:cNvPicPr>
          <p:nvPr/>
        </p:nvPicPr>
        <p:blipFill>
          <a:blip r:embed="rId2" cstate="print">
            <a:lum bright="30000"/>
          </a:blip>
          <a:srcRect/>
          <a:stretch>
            <a:fillRect/>
          </a:stretch>
        </p:blipFill>
        <p:spPr bwMode="black">
          <a:xfrm>
            <a:off x="6156176" y="3667040"/>
            <a:ext cx="2987823" cy="3074328"/>
          </a:xfrm>
          <a:prstGeom prst="rect">
            <a:avLst/>
          </a:prstGeom>
          <a:noFill/>
          <a:ln w="9525">
            <a:noFill/>
            <a:miter lim="800000"/>
            <a:headEnd/>
            <a:tailEnd/>
          </a:ln>
        </p:spPr>
      </p:pic>
      <p:pic>
        <p:nvPicPr>
          <p:cNvPr id="17" name="Picture 2" descr="https://fbcdn-sphotos-d-a.akamaihd.net/hphotos-ak-xpa1/v/t1.0-9/11169880_992020427477179_5732865596358422383_n.jpg?oh=00b2a55df1af8224539755fcd269a5f8&amp;oe=55E1A74C&amp;__gda__=1440382964_0ab5e261c4f96de32016957876f686a5"/>
          <p:cNvPicPr>
            <a:picLocks noChangeAspect="1" noChangeArrowheads="1"/>
          </p:cNvPicPr>
          <p:nvPr/>
        </p:nvPicPr>
        <p:blipFill>
          <a:blip r:embed="rId3" cstate="print"/>
          <a:srcRect/>
          <a:stretch>
            <a:fillRect/>
          </a:stretch>
        </p:blipFill>
        <p:spPr bwMode="auto">
          <a:xfrm>
            <a:off x="6084167" y="49351"/>
            <a:ext cx="3059831" cy="3459690"/>
          </a:xfrm>
          <a:prstGeom prst="rect">
            <a:avLst/>
          </a:prstGeom>
          <a:noFill/>
        </p:spPr>
      </p:pic>
    </p:spTree>
    <p:extLst>
      <p:ext uri="{BB962C8B-B14F-4D97-AF65-F5344CB8AC3E}">
        <p14:creationId xmlns:p14="http://schemas.microsoft.com/office/powerpoint/2010/main" val="7391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1052736"/>
            <a:ext cx="8352928" cy="5564088"/>
          </a:xfrm>
        </p:spPr>
        <p:txBody>
          <a:bodyPr/>
          <a:lstStyle/>
          <a:p>
            <a:r>
              <a:rPr lang="zh-TW" altLang="en-US" sz="2000" b="1" dirty="0">
                <a:latin typeface="標楷體" panose="03000509000000000000" pitchFamily="65" charset="-120"/>
                <a:ea typeface="標楷體" panose="03000509000000000000" pitchFamily="65" charset="-120"/>
              </a:rPr>
              <a:t>什麼是合作</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  </a:t>
            </a:r>
            <a:r>
              <a:rPr lang="en-US" altLang="zh-TW" sz="2000" b="1" dirty="0">
                <a:latin typeface="標楷體" panose="03000509000000000000" pitchFamily="65" charset="-120"/>
                <a:ea typeface="標楷體" panose="03000509000000000000" pitchFamily="65" charset="-120"/>
              </a:rPr>
              <a:t>      )</a:t>
            </a:r>
          </a:p>
          <a:p>
            <a:r>
              <a:rPr lang="zh-TW" altLang="en-US" sz="2000" b="1" dirty="0">
                <a:latin typeface="標楷體" panose="03000509000000000000" pitchFamily="65" charset="-120"/>
                <a:ea typeface="標楷體" panose="03000509000000000000" pitchFamily="65" charset="-120"/>
              </a:rPr>
              <a:t>一心一意。</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   </a:t>
            </a: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               </a:t>
            </a:r>
            <a:endParaRPr lang="en-US" altLang="zh-TW" sz="2000" b="1" dirty="0">
              <a:latin typeface="標楷體" panose="03000509000000000000" pitchFamily="65" charset="-120"/>
              <a:ea typeface="標楷體" panose="03000509000000000000" pitchFamily="65" charset="-120"/>
            </a:endParaRPr>
          </a:p>
          <a:p>
            <a:r>
              <a:rPr lang="zh-TW" altLang="en-US" sz="2000" b="1" dirty="0">
                <a:latin typeface="標楷體" panose="03000509000000000000" pitchFamily="65" charset="-120"/>
                <a:ea typeface="標楷體" panose="03000509000000000000" pitchFamily="65" charset="-120"/>
              </a:rPr>
              <a:t>弟弟像猴子一樣頑皮。</a:t>
            </a:r>
            <a:r>
              <a:rPr lang="en-US" altLang="zh-TW" sz="2000" b="1" dirty="0">
                <a:latin typeface="標楷體" panose="03000509000000000000" pitchFamily="65" charset="-120"/>
                <a:ea typeface="標楷體" panose="03000509000000000000" pitchFamily="65" charset="-120"/>
              </a:rPr>
              <a:t>(      )</a:t>
            </a:r>
          </a:p>
          <a:p>
            <a:r>
              <a:rPr lang="zh-TW" altLang="en-US" sz="2000" b="1" dirty="0">
                <a:latin typeface="標楷體" panose="03000509000000000000" pitchFamily="65" charset="-120"/>
                <a:ea typeface="標楷體" panose="03000509000000000000" pitchFamily="65" charset="-120"/>
              </a:rPr>
              <a:t>人山人海。</a:t>
            </a:r>
            <a:r>
              <a:rPr lang="en-US" altLang="zh-TW" sz="2000" b="1" dirty="0">
                <a:latin typeface="標楷體" panose="03000509000000000000" pitchFamily="65" charset="-120"/>
                <a:ea typeface="標楷體" panose="03000509000000000000" pitchFamily="65" charset="-120"/>
              </a:rPr>
              <a:t>(      )</a:t>
            </a:r>
          </a:p>
          <a:p>
            <a:r>
              <a:rPr lang="zh-TW" altLang="en-US" sz="2000" b="1" dirty="0">
                <a:latin typeface="標楷體" panose="03000509000000000000" pitchFamily="65" charset="-120"/>
                <a:ea typeface="標楷體" panose="03000509000000000000" pitchFamily="65" charset="-120"/>
              </a:rPr>
              <a:t>高聳入雲。</a:t>
            </a:r>
            <a:r>
              <a:rPr lang="en-US" altLang="zh-TW" sz="2000" b="1" dirty="0">
                <a:latin typeface="標楷體" panose="03000509000000000000" pitchFamily="65" charset="-120"/>
                <a:ea typeface="標楷體" panose="03000509000000000000" pitchFamily="65" charset="-120"/>
              </a:rPr>
              <a:t>(      )</a:t>
            </a:r>
          </a:p>
          <a:p>
            <a:r>
              <a:rPr lang="zh-TW" altLang="en-US" sz="2000" b="1" dirty="0">
                <a:latin typeface="標楷體" panose="03000509000000000000" pitchFamily="65" charset="-120"/>
                <a:ea typeface="標楷體" panose="03000509000000000000" pitchFamily="65" charset="-120"/>
              </a:rPr>
              <a:t>我看到紅紅的花。</a:t>
            </a: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  </a:t>
            </a:r>
            <a:r>
              <a:rPr lang="en-US" altLang="zh-TW" sz="2000" b="1" dirty="0">
                <a:latin typeface="標楷體" panose="03000509000000000000" pitchFamily="65" charset="-120"/>
                <a:ea typeface="標楷體" panose="03000509000000000000" pitchFamily="65" charset="-120"/>
              </a:rPr>
              <a:t>   )(  </a:t>
            </a:r>
            <a:r>
              <a:rPr lang="zh-TW" altLang="en-US" sz="2000" b="1" dirty="0">
                <a:latin typeface="標楷體" panose="03000509000000000000" pitchFamily="65" charset="-120"/>
                <a:ea typeface="標楷體" panose="03000509000000000000" pitchFamily="65" charset="-120"/>
              </a:rPr>
              <a:t>   </a:t>
            </a: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 </a:t>
            </a:r>
            <a:r>
              <a:rPr lang="en-US" altLang="zh-TW" sz="2000" b="1" dirty="0">
                <a:latin typeface="標楷體" panose="03000509000000000000" pitchFamily="65" charset="-120"/>
                <a:ea typeface="標楷體" panose="03000509000000000000" pitchFamily="65" charset="-120"/>
              </a:rPr>
              <a:t>)</a:t>
            </a:r>
          </a:p>
          <a:p>
            <a:r>
              <a:rPr lang="zh-TW" altLang="en-US" sz="2000" b="1" dirty="0">
                <a:latin typeface="標楷體" panose="03000509000000000000" pitchFamily="65" charset="-120"/>
                <a:ea typeface="標楷體" panose="03000509000000000000" pitchFamily="65" charset="-120"/>
              </a:rPr>
              <a:t>我收到紅色炸彈。</a:t>
            </a:r>
            <a:r>
              <a:rPr lang="en-US" altLang="zh-TW" sz="2000" b="1" dirty="0">
                <a:latin typeface="標楷體" panose="03000509000000000000" pitchFamily="65" charset="-120"/>
                <a:ea typeface="標楷體" panose="03000509000000000000" pitchFamily="65" charset="-120"/>
              </a:rPr>
              <a:t>(      )</a:t>
            </a:r>
          </a:p>
          <a:p>
            <a:r>
              <a:rPr lang="zh-TW" altLang="en-US" sz="2000" b="1" dirty="0">
                <a:latin typeface="標楷體" panose="03000509000000000000" pitchFamily="65" charset="-120"/>
                <a:ea typeface="標楷體" panose="03000509000000000000" pitchFamily="65" charset="-120"/>
              </a:rPr>
              <a:t>今天真是開心呀  </a:t>
            </a: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 </a:t>
            </a: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   </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        </a:t>
            </a:r>
            <a:endParaRPr lang="en-US" altLang="zh-TW" sz="2000" b="1" dirty="0">
              <a:latin typeface="標楷體" panose="03000509000000000000" pitchFamily="65" charset="-120"/>
              <a:ea typeface="標楷體" panose="03000509000000000000" pitchFamily="65" charset="-120"/>
            </a:endParaRPr>
          </a:p>
          <a:p>
            <a:r>
              <a:rPr lang="zh-TW" altLang="en-US" sz="2000" b="1" dirty="0">
                <a:latin typeface="標楷體" panose="03000509000000000000" pitchFamily="65" charset="-120"/>
                <a:ea typeface="標楷體" panose="03000509000000000000" pitchFamily="65" charset="-120"/>
              </a:rPr>
              <a:t> 一年有四季</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春、夏、秋、冬。</a:t>
            </a:r>
            <a:r>
              <a:rPr lang="en-US" altLang="zh-TW" sz="2000" b="1" dirty="0">
                <a:latin typeface="標楷體" panose="03000509000000000000" pitchFamily="65" charset="-120"/>
                <a:ea typeface="標楷體" panose="03000509000000000000" pitchFamily="65" charset="-120"/>
              </a:rPr>
              <a:t>(      )</a:t>
            </a:r>
          </a:p>
          <a:p>
            <a:r>
              <a:rPr lang="zh-TW" altLang="en-US" sz="2000" b="1" dirty="0">
                <a:latin typeface="標楷體" panose="03000509000000000000" pitchFamily="65" charset="-120"/>
                <a:ea typeface="標楷體" panose="03000509000000000000" pitchFamily="65" charset="-120"/>
              </a:rPr>
              <a:t>蝴蝶在公園唱歌、跳舞。</a:t>
            </a:r>
            <a:r>
              <a:rPr lang="en-US" altLang="zh-TW" sz="2000" b="1" dirty="0">
                <a:latin typeface="標楷體" panose="03000509000000000000" pitchFamily="65" charset="-120"/>
                <a:ea typeface="標楷體" panose="03000509000000000000" pitchFamily="65" charset="-120"/>
              </a:rPr>
              <a:t>(      )</a:t>
            </a:r>
          </a:p>
          <a:p>
            <a:r>
              <a:rPr lang="zh-TW" altLang="en-US" sz="2000" b="1" dirty="0">
                <a:latin typeface="標楷體" panose="03000509000000000000" pitchFamily="65" charset="-120"/>
                <a:ea typeface="標楷體" panose="03000509000000000000" pitchFamily="65" charset="-120"/>
              </a:rPr>
              <a:t>我愛人人，人人愛我。</a:t>
            </a:r>
            <a:r>
              <a:rPr lang="en-US" altLang="zh-TW" sz="2000" b="1" dirty="0">
                <a:latin typeface="標楷體" panose="03000509000000000000" pitchFamily="65" charset="-120"/>
                <a:ea typeface="標楷體" panose="03000509000000000000" pitchFamily="65" charset="-120"/>
              </a:rPr>
              <a:t>(      )</a:t>
            </a:r>
          </a:p>
          <a:p>
            <a:r>
              <a:rPr lang="zh-TW" altLang="en-US" sz="2000" b="1" dirty="0">
                <a:latin typeface="標楷體" panose="03000509000000000000" pitchFamily="65" charset="-120"/>
                <a:ea typeface="標楷體" panose="03000509000000000000" pitchFamily="65" charset="-120"/>
              </a:rPr>
              <a:t>小貓叫、小狗跳、兔子笑。</a:t>
            </a:r>
            <a:r>
              <a:rPr lang="en-US" altLang="zh-TW" sz="2000" b="1" dirty="0">
                <a:latin typeface="標楷體" panose="03000509000000000000" pitchFamily="65" charset="-120"/>
                <a:ea typeface="標楷體" panose="03000509000000000000" pitchFamily="65" charset="-120"/>
              </a:rPr>
              <a:t>(      )</a:t>
            </a:r>
          </a:p>
          <a:p>
            <a:r>
              <a:rPr lang="zh-TW" altLang="en-US" sz="2000" b="1" dirty="0">
                <a:latin typeface="標楷體" panose="03000509000000000000" pitchFamily="65" charset="-120"/>
                <a:ea typeface="標楷體" panose="03000509000000000000" pitchFamily="65" charset="-120"/>
              </a:rPr>
              <a:t>抽菸的人生是黑白的，拒菸的人生是彩色的。</a:t>
            </a:r>
            <a:r>
              <a:rPr lang="en-US" altLang="zh-TW" sz="2000" b="1" dirty="0">
                <a:latin typeface="標楷體" panose="03000509000000000000" pitchFamily="65" charset="-120"/>
                <a:ea typeface="標楷體" panose="03000509000000000000" pitchFamily="65" charset="-120"/>
              </a:rPr>
              <a:t>(       )</a:t>
            </a:r>
          </a:p>
          <a:p>
            <a:r>
              <a:rPr lang="zh-TW" altLang="en-US" sz="2000" b="1" dirty="0">
                <a:latin typeface="標楷體" panose="03000509000000000000" pitchFamily="65" charset="-120"/>
                <a:ea typeface="標楷體" panose="03000509000000000000" pitchFamily="65" charset="-120"/>
              </a:rPr>
              <a:t>愛迪生說</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「天才是百分之一的天分，再加上百分之九十九的努力」  </a:t>
            </a:r>
            <a:r>
              <a:rPr lang="en-US" altLang="zh-TW" sz="2000" b="1" dirty="0">
                <a:latin typeface="標楷體" panose="03000509000000000000" pitchFamily="65" charset="-120"/>
                <a:ea typeface="標楷體" panose="03000509000000000000" pitchFamily="65" charset="-120"/>
              </a:rPr>
              <a:t>(          )</a:t>
            </a:r>
          </a:p>
          <a:p>
            <a:endParaRPr lang="en-US" altLang="zh-TW" sz="2000" dirty="0"/>
          </a:p>
          <a:p>
            <a:endParaRPr lang="en-US" altLang="zh-TW" sz="2000" dirty="0"/>
          </a:p>
          <a:p>
            <a:endParaRPr lang="en-US" altLang="zh-TW" dirty="0"/>
          </a:p>
          <a:p>
            <a:endParaRPr lang="en-US" altLang="zh-TW" dirty="0"/>
          </a:p>
          <a:p>
            <a:endParaRPr lang="zh-TW" altLang="en-US" dirty="0"/>
          </a:p>
        </p:txBody>
      </p:sp>
      <p:sp>
        <p:nvSpPr>
          <p:cNvPr id="4" name="投影片編號版面配置區 3"/>
          <p:cNvSpPr>
            <a:spLocks noGrp="1"/>
          </p:cNvSpPr>
          <p:nvPr>
            <p:ph type="sldNum" sz="quarter" idx="11"/>
          </p:nvPr>
        </p:nvSpPr>
        <p:spPr>
          <a:xfrm>
            <a:off x="3851920" y="6453336"/>
            <a:ext cx="838200" cy="261938"/>
          </a:xfrm>
        </p:spPr>
        <p:txBody>
          <a:bodyPr/>
          <a:lstStyle/>
          <a:p>
            <a:pPr>
              <a:defRPr/>
            </a:pPr>
            <a:fld id="{E4BBE872-754C-4708-9163-422A751DD955}" type="slidenum">
              <a:rPr lang="en-US" altLang="zh-TW" smtClean="0"/>
              <a:pPr>
                <a:defRPr/>
              </a:pPr>
              <a:t>99</a:t>
            </a:fld>
            <a:endParaRPr lang="en-US" altLang="zh-TW"/>
          </a:p>
        </p:txBody>
      </p:sp>
      <p:sp>
        <p:nvSpPr>
          <p:cNvPr id="5" name="文字方塊 4"/>
          <p:cNvSpPr txBox="1"/>
          <p:nvPr/>
        </p:nvSpPr>
        <p:spPr>
          <a:xfrm>
            <a:off x="2195736" y="1052736"/>
            <a:ext cx="1338828"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設問法 </a:t>
            </a:r>
            <a:r>
              <a:rPr lang="zh-TW" altLang="en-US" sz="2000" b="1" dirty="0">
                <a:solidFill>
                  <a:schemeClr val="accent4"/>
                </a:solidFill>
                <a:latin typeface="標楷體" panose="03000509000000000000" pitchFamily="65" charset="-120"/>
                <a:ea typeface="標楷體" panose="03000509000000000000" pitchFamily="65" charset="-120"/>
              </a:rPr>
              <a:t>  </a:t>
            </a:r>
          </a:p>
        </p:txBody>
      </p:sp>
      <p:sp>
        <p:nvSpPr>
          <p:cNvPr id="6" name="文字方塊 5"/>
          <p:cNvSpPr txBox="1"/>
          <p:nvPr/>
        </p:nvSpPr>
        <p:spPr>
          <a:xfrm>
            <a:off x="2099504" y="1431352"/>
            <a:ext cx="1210588"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  鑲嵌法</a:t>
            </a:r>
          </a:p>
        </p:txBody>
      </p:sp>
      <p:sp>
        <p:nvSpPr>
          <p:cNvPr id="7" name="文字方塊 6"/>
          <p:cNvSpPr txBox="1"/>
          <p:nvPr/>
        </p:nvSpPr>
        <p:spPr>
          <a:xfrm>
            <a:off x="3293857" y="1700808"/>
            <a:ext cx="954107"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譬喻法</a:t>
            </a:r>
          </a:p>
        </p:txBody>
      </p:sp>
      <p:sp>
        <p:nvSpPr>
          <p:cNvPr id="8" name="文字方塊 7"/>
          <p:cNvSpPr txBox="1"/>
          <p:nvPr/>
        </p:nvSpPr>
        <p:spPr>
          <a:xfrm>
            <a:off x="2064306" y="2100918"/>
            <a:ext cx="954107"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對偶法</a:t>
            </a:r>
          </a:p>
        </p:txBody>
      </p:sp>
      <p:sp>
        <p:nvSpPr>
          <p:cNvPr id="9" name="文字方塊 8"/>
          <p:cNvSpPr txBox="1"/>
          <p:nvPr/>
        </p:nvSpPr>
        <p:spPr>
          <a:xfrm>
            <a:off x="2077158" y="2504306"/>
            <a:ext cx="954107"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誇飾法</a:t>
            </a:r>
          </a:p>
        </p:txBody>
      </p:sp>
      <p:sp>
        <p:nvSpPr>
          <p:cNvPr id="10" name="文字方塊 9"/>
          <p:cNvSpPr txBox="1"/>
          <p:nvPr/>
        </p:nvSpPr>
        <p:spPr>
          <a:xfrm>
            <a:off x="2908743" y="2812866"/>
            <a:ext cx="954107"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摹寫法</a:t>
            </a:r>
          </a:p>
        </p:txBody>
      </p:sp>
      <p:sp>
        <p:nvSpPr>
          <p:cNvPr id="11" name="文字方塊 10"/>
          <p:cNvSpPr txBox="1"/>
          <p:nvPr/>
        </p:nvSpPr>
        <p:spPr>
          <a:xfrm>
            <a:off x="4247964" y="2817575"/>
            <a:ext cx="959620" cy="400110"/>
          </a:xfrm>
          <a:prstGeom prst="rect">
            <a:avLst/>
          </a:prstGeom>
          <a:noFill/>
        </p:spPr>
        <p:txBody>
          <a:bodyPr wrap="squar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類疊法</a:t>
            </a:r>
          </a:p>
        </p:txBody>
      </p:sp>
      <p:sp>
        <p:nvSpPr>
          <p:cNvPr id="12" name="文字方塊 11"/>
          <p:cNvSpPr txBox="1"/>
          <p:nvPr/>
        </p:nvSpPr>
        <p:spPr>
          <a:xfrm>
            <a:off x="2816804" y="3212976"/>
            <a:ext cx="954107"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借代法</a:t>
            </a:r>
          </a:p>
        </p:txBody>
      </p:sp>
      <p:sp>
        <p:nvSpPr>
          <p:cNvPr id="13" name="文字方塊 12"/>
          <p:cNvSpPr txBox="1"/>
          <p:nvPr/>
        </p:nvSpPr>
        <p:spPr>
          <a:xfrm>
            <a:off x="3083257" y="3613086"/>
            <a:ext cx="954107"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感嘆法</a:t>
            </a:r>
          </a:p>
        </p:txBody>
      </p:sp>
      <p:sp>
        <p:nvSpPr>
          <p:cNvPr id="14" name="文字方塊 13"/>
          <p:cNvSpPr txBox="1"/>
          <p:nvPr/>
        </p:nvSpPr>
        <p:spPr>
          <a:xfrm>
            <a:off x="4339904" y="3983268"/>
            <a:ext cx="954107"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層遞法</a:t>
            </a:r>
          </a:p>
        </p:txBody>
      </p:sp>
      <p:sp>
        <p:nvSpPr>
          <p:cNvPr id="15" name="文字方塊 14"/>
          <p:cNvSpPr txBox="1"/>
          <p:nvPr/>
        </p:nvSpPr>
        <p:spPr>
          <a:xfrm>
            <a:off x="3560311" y="4353166"/>
            <a:ext cx="954107"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轉化法</a:t>
            </a:r>
          </a:p>
        </p:txBody>
      </p:sp>
      <p:sp>
        <p:nvSpPr>
          <p:cNvPr id="16" name="文字方塊 15"/>
          <p:cNvSpPr txBox="1"/>
          <p:nvPr/>
        </p:nvSpPr>
        <p:spPr>
          <a:xfrm>
            <a:off x="3347862" y="4753276"/>
            <a:ext cx="954107"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頂真法</a:t>
            </a:r>
          </a:p>
        </p:txBody>
      </p:sp>
      <p:sp>
        <p:nvSpPr>
          <p:cNvPr id="17" name="文字方塊 16"/>
          <p:cNvSpPr txBox="1"/>
          <p:nvPr/>
        </p:nvSpPr>
        <p:spPr>
          <a:xfrm>
            <a:off x="3862850" y="5085184"/>
            <a:ext cx="1082348"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排比法 </a:t>
            </a:r>
          </a:p>
        </p:txBody>
      </p:sp>
      <p:sp>
        <p:nvSpPr>
          <p:cNvPr id="20" name="文字方塊 19"/>
          <p:cNvSpPr txBox="1"/>
          <p:nvPr/>
        </p:nvSpPr>
        <p:spPr>
          <a:xfrm>
            <a:off x="5946105" y="5454303"/>
            <a:ext cx="954107"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映襯法</a:t>
            </a:r>
          </a:p>
        </p:txBody>
      </p:sp>
      <p:sp>
        <p:nvSpPr>
          <p:cNvPr id="21" name="文字方塊 20"/>
          <p:cNvSpPr txBox="1"/>
          <p:nvPr/>
        </p:nvSpPr>
        <p:spPr>
          <a:xfrm>
            <a:off x="1068746" y="6165304"/>
            <a:ext cx="954107" cy="400110"/>
          </a:xfrm>
          <a:prstGeom prst="rect">
            <a:avLst/>
          </a:prstGeom>
          <a:noFill/>
        </p:spPr>
        <p:txBody>
          <a:bodyPr wrap="non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引用法</a:t>
            </a:r>
          </a:p>
        </p:txBody>
      </p:sp>
      <p:pic>
        <p:nvPicPr>
          <p:cNvPr id="22" name="圖片 21" descr="23032573_1723906564288558_8870476375991450504_n.jpg"/>
          <p:cNvPicPr>
            <a:picLocks noChangeAspect="1"/>
          </p:cNvPicPr>
          <p:nvPr/>
        </p:nvPicPr>
        <p:blipFill>
          <a:blip r:embed="rId2" cstate="print"/>
          <a:stretch>
            <a:fillRect/>
          </a:stretch>
        </p:blipFill>
        <p:spPr>
          <a:xfrm>
            <a:off x="5294011" y="820705"/>
            <a:ext cx="3240359" cy="4627602"/>
          </a:xfrm>
          <a:prstGeom prst="rect">
            <a:avLst/>
          </a:prstGeom>
        </p:spPr>
      </p:pic>
      <p:sp>
        <p:nvSpPr>
          <p:cNvPr id="23" name="標題 4"/>
          <p:cNvSpPr txBox="1">
            <a:spLocks/>
          </p:cNvSpPr>
          <p:nvPr/>
        </p:nvSpPr>
        <p:spPr>
          <a:xfrm>
            <a:off x="438969" y="290117"/>
            <a:ext cx="3101175" cy="692696"/>
          </a:xfrm>
          <a:prstGeom prst="rect">
            <a:avLst/>
          </a:prstGeom>
        </p:spPr>
        <p:txBody>
          <a:bodyPr vert="horz" lIns="0" rIns="0" bIns="0" anchor="b">
            <a:normAutofit fontScale="90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zh-TW" altLang="en-US" dirty="0">
                <a:solidFill>
                  <a:schemeClr val="tx1"/>
                </a:solidFill>
              </a:rPr>
              <a:t>修辭小測驗</a:t>
            </a:r>
          </a:p>
        </p:txBody>
      </p:sp>
    </p:spTree>
    <p:extLst>
      <p:ext uri="{BB962C8B-B14F-4D97-AF65-F5344CB8AC3E}">
        <p14:creationId xmlns:p14="http://schemas.microsoft.com/office/powerpoint/2010/main" val="210972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BE2A3"/>
        </a:solidFill>
        <a:ln w="57150">
          <a:solidFill>
            <a:srgbClr val="FF0066"/>
          </a:solidFill>
          <a:prstDash val="sysDot"/>
        </a:ln>
      </a:spPr>
      <a:bodyPr vert="horz" wrap="square" lIns="91440" tIns="45720" rIns="91440" bIns="45720" numCol="1" rtlCol="0" anchor="t" anchorCtr="0" compatLnSpc="1"/>
      <a:lstStyle>
        <a:defPPr>
          <a:defRPr sz="2400" dirty="0" smtClean="0">
            <a:solidFill>
              <a:schemeClr val="tx1"/>
            </a:solidFill>
          </a:defRPr>
        </a:defPPr>
      </a:lstStyle>
      <a:style>
        <a:lnRef idx="2">
          <a:schemeClr val="accent6">
            <a:shade val="50000"/>
          </a:schemeClr>
        </a:lnRef>
        <a:fillRef idx="1">
          <a:schemeClr val="accent6"/>
        </a:fillRef>
        <a:effectRef idx="0">
          <a:schemeClr val="accent6"/>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12808</TotalTime>
  <Words>10805</Words>
  <Application>Microsoft Office PowerPoint</Application>
  <PresentationFormat>如螢幕大小 (4:3)</PresentationFormat>
  <Paragraphs>1283</Paragraphs>
  <Slides>113</Slides>
  <Notes>52</Notes>
  <HiddenSlides>0</HiddenSlides>
  <MMClips>1</MMClips>
  <ScaleCrop>false</ScaleCrop>
  <HeadingPairs>
    <vt:vector size="4" baseType="variant">
      <vt:variant>
        <vt:lpstr>佈景主題</vt:lpstr>
      </vt:variant>
      <vt:variant>
        <vt:i4>4</vt:i4>
      </vt:variant>
      <vt:variant>
        <vt:lpstr>投影片標題</vt:lpstr>
      </vt:variant>
      <vt:variant>
        <vt:i4>113</vt:i4>
      </vt:variant>
    </vt:vector>
  </HeadingPairs>
  <TitlesOfParts>
    <vt:vector size="117" baseType="lpstr">
      <vt:lpstr>自訂設計</vt:lpstr>
      <vt:lpstr>3_自訂設計</vt:lpstr>
      <vt:lpstr>1_自訂設計</vt:lpstr>
      <vt:lpstr>2_自訂設計</vt:lpstr>
      <vt:lpstr>PowerPoint 簡報</vt:lpstr>
      <vt:lpstr>￭了解、關心與行動…. 1.在融合教育情境中，普通教師面對什麼挑戰? 2.特教老師和一般老師有什麼不同? 3.帶好每一個孩子，適性揚才。 </vt:lpstr>
      <vt:lpstr>你是學霸、學障還是…..</vt:lpstr>
      <vt:lpstr>PowerPoint 簡報</vt:lpstr>
      <vt:lpstr>適性揚才、終身學習……</vt:lpstr>
      <vt:lpstr>他們遇到了什麼共同的困難?</vt:lpstr>
      <vt:lpstr>PowerPoint 簡報</vt:lpstr>
      <vt:lpstr>  </vt:lpstr>
      <vt:lpstr>PowerPoint 簡報</vt:lpstr>
      <vt:lpstr>PowerPoint 簡報</vt:lpstr>
      <vt:lpstr>12年國教的基本理念</vt:lpstr>
      <vt:lpstr>教師的課程與教學必須能夠 (引自林永豐(2017)，核心素養的課程教學轉化與設計。教育研究月刊，275期，頁4-17)</vt:lpstr>
      <vt:lpstr>PowerPoint 簡報</vt:lpstr>
      <vt:lpstr>PowerPoint 簡報</vt:lpstr>
      <vt:lpstr>PowerPoint 簡報</vt:lpstr>
      <vt:lpstr>PowerPoint 簡報</vt:lpstr>
      <vt:lpstr>特殊教育課程的變革</vt:lpstr>
      <vt:lpstr>特殊教育課程的變革</vt:lpstr>
      <vt:lpstr>特殊教育課程的變革</vt:lpstr>
      <vt:lpstr>PowerPoint 簡報</vt:lpstr>
      <vt:lpstr>不同層次看課程</vt:lpstr>
      <vt:lpstr>PowerPoint 簡報</vt:lpstr>
      <vt:lpstr>PowerPoint 簡報</vt:lpstr>
      <vt:lpstr>PowerPoint 簡報</vt:lpstr>
      <vt:lpstr>PowerPoint 簡報</vt:lpstr>
      <vt:lpstr>PowerPoint 簡報</vt:lpstr>
      <vt:lpstr>PowerPoint 簡報</vt:lpstr>
      <vt:lpstr>課程調整向度</vt:lpstr>
      <vt:lpstr>課程調整向度</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學習內容之調整原則與作法</vt:lpstr>
      <vt:lpstr>PowerPoint 簡報</vt:lpstr>
      <vt:lpstr>PowerPoint 簡報</vt:lpstr>
      <vt:lpstr>PowerPoint 簡報</vt:lpstr>
      <vt:lpstr>PowerPoint 簡報</vt:lpstr>
      <vt:lpstr>PowerPoint 簡報</vt:lpstr>
      <vt:lpstr>不同層次看課程</vt:lpstr>
      <vt:lpstr>課程調整流程</vt:lpstr>
      <vt:lpstr>PowerPoint 簡報</vt:lpstr>
      <vt:lpstr>PowerPoint 簡報</vt:lpstr>
      <vt:lpstr>PowerPoint 簡報</vt:lpstr>
      <vt:lpstr>PowerPoint 簡報</vt:lpstr>
      <vt:lpstr>小結</vt:lpstr>
      <vt:lpstr>PowerPoint 簡報</vt:lpstr>
      <vt:lpstr>十二年國民基本教育課程綱要身心障礙學生 領域課程調整應用手冊</vt:lpstr>
      <vt:lpstr>身心障礙學生領域課程調整應用手冊的架構</vt:lpstr>
      <vt:lpstr>領域課程調整應用手冊</vt:lpstr>
      <vt:lpstr>學生在特定領域/ 科目學習功能缺損 課程調整舉例</vt:lpstr>
      <vt:lpstr>學生在國語文學習功能缺損(學習表現調整)</vt:lpstr>
      <vt:lpstr>PowerPoint 簡報</vt:lpstr>
      <vt:lpstr>學生在數學領域學習功能缺損(學習表現調整) </vt:lpstr>
      <vt:lpstr>學生在數學領域學習功能缺損(學習內容調整) </vt:lpstr>
      <vt:lpstr>學生在特定領域/科目學習功能缺損 (學習重點調整舉例)</vt:lpstr>
      <vt:lpstr>PowerPoint 簡報</vt:lpstr>
      <vt:lpstr>學生在特定領域/ 科目學習功能優異 課程調整舉例</vt:lpstr>
      <vt:lpstr>學生在特定領域/科目學習功能優異(學習內容調整舉例)</vt:lpstr>
      <vt:lpstr>學生在特定領域/科目學習功能優異(學習歷程調整舉例)</vt:lpstr>
      <vt:lpstr>學生在特定領域/科目學習功能優異(學習環境調整舉例)</vt:lpstr>
      <vt:lpstr>學生在特定領域/科目學習功能優異(學習評量調整舉例)</vt:lpstr>
      <vt:lpstr>調整課程實例介紹</vt:lpstr>
      <vt:lpstr> (一)個案能力現況描述  </vt:lpstr>
      <vt:lpstr>PowerPoint 簡報</vt:lpstr>
      <vt:lpstr>PowerPoint 簡報</vt:lpstr>
      <vt:lpstr> (二)個案優弱勢分析與需求評估 </vt:lpstr>
      <vt:lpstr>PowerPoint 簡報</vt:lpstr>
      <vt:lpstr>(三)個案課程安排與課程調整 </vt:lpstr>
      <vt:lpstr>PowerPoint 簡報</vt:lpstr>
      <vt:lpstr>PowerPoint 簡報</vt:lpstr>
      <vt:lpstr> 2.資源班課程安排與課程調整</vt:lpstr>
      <vt:lpstr>PowerPoint 簡報</vt:lpstr>
      <vt:lpstr>資源班常使用的教學策略</vt:lpstr>
      <vt:lpstr> 教學策略： 呈現因果關係進行系統動態思考的多流程圖The Multi-Flow Map教學 用途:表示連續性、順序、循環、步驟、方向 </vt:lpstr>
      <vt:lpstr>PowerPoint 簡報</vt:lpstr>
      <vt:lpstr>PowerPoint 簡報</vt:lpstr>
      <vt:lpstr>PowerPoint 簡報</vt:lpstr>
      <vt:lpstr>玩出學習力-成語教學</vt:lpstr>
      <vt:lpstr>資源班國語教學：桌遊融入課程</vt:lpstr>
      <vt:lpstr>PowerPoint 簡報</vt:lpstr>
      <vt:lpstr>資源班國語教學：桌遊融入注音教學 </vt:lpstr>
      <vt:lpstr>PowerPoint 簡報</vt:lpstr>
      <vt:lpstr>PowerPoint 簡報</vt:lpstr>
      <vt:lpstr>句型小測驗</vt:lpstr>
      <vt:lpstr>PowerPoint 簡報</vt:lpstr>
      <vt:lpstr>PowerPoint 簡報</vt:lpstr>
      <vt:lpstr>PowerPoint 簡報</vt:lpstr>
      <vt:lpstr>日記寫作(克漏字填空)</vt:lpstr>
      <vt:lpstr>PowerPoint 簡報</vt:lpstr>
      <vt:lpstr>四    季</vt:lpstr>
      <vt:lpstr>四 季 創 作</vt:lpstr>
      <vt:lpstr>Thinking map 分類與用途</vt:lpstr>
      <vt:lpstr>PowerPoint 簡報</vt:lpstr>
      <vt:lpstr>PowerPoint 簡報</vt:lpstr>
      <vt:lpstr>PowerPoint 簡報</vt:lpstr>
      <vt:lpstr>PowerPoint 簡報</vt:lpstr>
      <vt:lpstr>PowerPoint 簡報</vt:lpstr>
      <vt:lpstr>感 謝 聆 聽  敬 請 指 教</vt:lpstr>
      <vt:lpstr>PowerPoint 簡報</vt:lpstr>
    </vt:vector>
  </TitlesOfParts>
  <Company>Personal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設計群</dc:title>
  <dc:creator>I Cheng</dc:creator>
  <cp:lastModifiedBy>user</cp:lastModifiedBy>
  <cp:revision>516</cp:revision>
  <cp:lastPrinted>2019-03-18T06:03:31Z</cp:lastPrinted>
  <dcterms:created xsi:type="dcterms:W3CDTF">2018-06-07T08:20:30Z</dcterms:created>
  <dcterms:modified xsi:type="dcterms:W3CDTF">2020-10-05T02:03:23Z</dcterms:modified>
</cp:coreProperties>
</file>