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21" r:id="rId2"/>
    <p:sldMasterId id="2147483734" r:id="rId3"/>
    <p:sldMasterId id="2147483746" r:id="rId4"/>
  </p:sldMasterIdLst>
  <p:notesMasterIdLst>
    <p:notesMasterId r:id="rId64"/>
  </p:notesMasterIdLst>
  <p:handoutMasterIdLst>
    <p:handoutMasterId r:id="rId65"/>
  </p:handoutMasterIdLst>
  <p:sldIdLst>
    <p:sldId id="271" r:id="rId5"/>
    <p:sldId id="272" r:id="rId6"/>
    <p:sldId id="409" r:id="rId7"/>
    <p:sldId id="400" r:id="rId8"/>
    <p:sldId id="401" r:id="rId9"/>
    <p:sldId id="413" r:id="rId10"/>
    <p:sldId id="402" r:id="rId11"/>
    <p:sldId id="488" r:id="rId12"/>
    <p:sldId id="410" r:id="rId13"/>
    <p:sldId id="414" r:id="rId14"/>
    <p:sldId id="417" r:id="rId15"/>
    <p:sldId id="509" r:id="rId16"/>
    <p:sldId id="421" r:id="rId17"/>
    <p:sldId id="420" r:id="rId18"/>
    <p:sldId id="486" r:id="rId19"/>
    <p:sldId id="490" r:id="rId20"/>
    <p:sldId id="494" r:id="rId21"/>
    <p:sldId id="517" r:id="rId22"/>
    <p:sldId id="518" r:id="rId23"/>
    <p:sldId id="534" r:id="rId24"/>
    <p:sldId id="520" r:id="rId25"/>
    <p:sldId id="521" r:id="rId26"/>
    <p:sldId id="522" r:id="rId27"/>
    <p:sldId id="523" r:id="rId28"/>
    <p:sldId id="524" r:id="rId29"/>
    <p:sldId id="525" r:id="rId30"/>
    <p:sldId id="526" r:id="rId31"/>
    <p:sldId id="527" r:id="rId32"/>
    <p:sldId id="437" r:id="rId33"/>
    <p:sldId id="511" r:id="rId34"/>
    <p:sldId id="512" r:id="rId35"/>
    <p:sldId id="515" r:id="rId36"/>
    <p:sldId id="516" r:id="rId37"/>
    <p:sldId id="411" r:id="rId38"/>
    <p:sldId id="489" r:id="rId39"/>
    <p:sldId id="510" r:id="rId40"/>
    <p:sldId id="444" r:id="rId41"/>
    <p:sldId id="491" r:id="rId42"/>
    <p:sldId id="492" r:id="rId43"/>
    <p:sldId id="528" r:id="rId44"/>
    <p:sldId id="529" r:id="rId45"/>
    <p:sldId id="447" r:id="rId46"/>
    <p:sldId id="451" r:id="rId47"/>
    <p:sldId id="452" r:id="rId48"/>
    <p:sldId id="500" r:id="rId49"/>
    <p:sldId id="473" r:id="rId50"/>
    <p:sldId id="476" r:id="rId51"/>
    <p:sldId id="496" r:id="rId52"/>
    <p:sldId id="506" r:id="rId53"/>
    <p:sldId id="453" r:id="rId54"/>
    <p:sldId id="454" r:id="rId55"/>
    <p:sldId id="475" r:id="rId56"/>
    <p:sldId id="472" r:id="rId57"/>
    <p:sldId id="439" r:id="rId58"/>
    <p:sldId id="441" r:id="rId59"/>
    <p:sldId id="443" r:id="rId60"/>
    <p:sldId id="398" r:id="rId61"/>
    <p:sldId id="339" r:id="rId62"/>
    <p:sldId id="396" r:id="rId63"/>
  </p:sldIdLst>
  <p:sldSz cx="9144000" cy="6858000" type="screen4x3"/>
  <p:notesSz cx="7099300" cy="10234613"/>
  <p:defaultText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guide id="3" orient="horz" pos="3130">
          <p15:clr>
            <a:srgbClr val="A4A3A4"/>
          </p15:clr>
        </p15:guide>
        <p15:guide id="4" pos="2143">
          <p15:clr>
            <a:srgbClr val="A4A3A4"/>
          </p15:clr>
        </p15:guide>
        <p15:guide id="5" orient="horz" pos="3222">
          <p15:clr>
            <a:srgbClr val="A4A3A4"/>
          </p15:clr>
        </p15:guide>
        <p15:guide id="6" orient="horz" pos="3224">
          <p15:clr>
            <a:srgbClr val="A4A3A4"/>
          </p15:clr>
        </p15:guide>
        <p15:guide id="7" pos="2235">
          <p15:clr>
            <a:srgbClr val="A4A3A4"/>
          </p15:clr>
        </p15:guide>
        <p15:guide id="8"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CCFF"/>
    <a:srgbClr val="CCFF99"/>
    <a:srgbClr val="CC99FF"/>
    <a:srgbClr val="B9DFE9"/>
    <a:srgbClr val="89E0FF"/>
    <a:srgbClr val="97E4FF"/>
    <a:srgbClr val="78A6DE"/>
    <a:srgbClr val="FBE2A3"/>
    <a:srgbClr val="0033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佈景主題樣式 2 - 輔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佈景主題樣式 2 - 輔色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AF606853-7671-496A-8E4F-DF71F8EC918B}" styleName="深色樣式 1 - 輔色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樣式 1 - 輔色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深色樣式 1 - 輔色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深色樣式 1 - 輔色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深色樣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269D01E-BC32-4049-B463-5C60D7B0CCD2}" styleName="佈景主題樣式 2 - 輔色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16" autoAdjust="0"/>
    <p:restoredTop sz="81159" autoAdjust="0"/>
  </p:normalViewPr>
  <p:slideViewPr>
    <p:cSldViewPr snapToGrid="0" snapToObjects="1">
      <p:cViewPr>
        <p:scale>
          <a:sx n="64" d="100"/>
          <a:sy n="64" d="100"/>
        </p:scale>
        <p:origin x="-91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60" d="100"/>
          <a:sy n="60" d="100"/>
        </p:scale>
        <p:origin x="-3274" y="-106"/>
      </p:cViewPr>
      <p:guideLst>
        <p:guide orient="horz" pos="3127"/>
        <p:guide orient="horz" pos="3130"/>
        <p:guide orient="horz" pos="3222"/>
        <p:guide orient="horz" pos="3224"/>
        <p:guide pos="2141"/>
        <p:guide pos="2143"/>
        <p:guide pos="2235"/>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A01F03-A749-4092-82E5-53D1A6F6A5C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A3925E77-0C57-48C2-A099-6F4BB7F5AF74}">
      <dgm:prSet phldrT="[文字]" custT="1"/>
      <dgm:spPr/>
      <dgm:t>
        <a:bodyPr/>
        <a:lstStyle/>
        <a:p>
          <a:r>
            <a:rPr lang="zh-TW" altLang="en-US" sz="2400" dirty="0"/>
            <a:t>前言</a:t>
          </a:r>
        </a:p>
      </dgm:t>
    </dgm:pt>
    <dgm:pt modelId="{948F1142-BFD7-456B-9270-F361ED1A979F}" type="parTrans" cxnId="{83EA37FF-CD98-49CA-9823-D4DDD1BA933C}">
      <dgm:prSet/>
      <dgm:spPr/>
      <dgm:t>
        <a:bodyPr/>
        <a:lstStyle/>
        <a:p>
          <a:endParaRPr lang="zh-TW" altLang="en-US" sz="2000"/>
        </a:p>
      </dgm:t>
    </dgm:pt>
    <dgm:pt modelId="{B101B178-C83E-46A8-A033-01368112131E}" type="sibTrans" cxnId="{83EA37FF-CD98-49CA-9823-D4DDD1BA933C}">
      <dgm:prSet/>
      <dgm:spPr/>
      <dgm:t>
        <a:bodyPr/>
        <a:lstStyle/>
        <a:p>
          <a:endParaRPr lang="zh-TW" altLang="en-US" sz="2000"/>
        </a:p>
      </dgm:t>
    </dgm:pt>
    <dgm:pt modelId="{F60E0993-2AFA-4CDA-B6D1-B015FAA6E366}">
      <dgm:prSet custT="1"/>
      <dgm:spPr/>
      <dgm:t>
        <a:bodyPr/>
        <a:lstStyle/>
        <a:p>
          <a:r>
            <a:rPr lang="zh-TW" altLang="en-US" sz="2400" dirty="0"/>
            <a:t>特殊教育課程的變革</a:t>
          </a:r>
          <a:endParaRPr lang="en-US" altLang="zh-TW" sz="2400" dirty="0"/>
        </a:p>
      </dgm:t>
    </dgm:pt>
    <dgm:pt modelId="{64E8D78A-8126-4D55-A79C-F21CFE7B3512}" type="parTrans" cxnId="{81E479EE-EDF2-4818-A539-BC6C1B797B2C}">
      <dgm:prSet/>
      <dgm:spPr/>
      <dgm:t>
        <a:bodyPr/>
        <a:lstStyle/>
        <a:p>
          <a:endParaRPr lang="zh-TW" altLang="en-US" sz="2000"/>
        </a:p>
      </dgm:t>
    </dgm:pt>
    <dgm:pt modelId="{44BA7F0E-92B0-4B60-A88C-0A5F316D13FC}" type="sibTrans" cxnId="{81E479EE-EDF2-4818-A539-BC6C1B797B2C}">
      <dgm:prSet/>
      <dgm:spPr/>
      <dgm:t>
        <a:bodyPr/>
        <a:lstStyle/>
        <a:p>
          <a:endParaRPr lang="zh-TW" altLang="en-US" sz="2000"/>
        </a:p>
      </dgm:t>
    </dgm:pt>
    <dgm:pt modelId="{82A6BAE1-82CC-4849-BED6-D0BB44314D09}">
      <dgm:prSet custT="1"/>
      <dgm:spPr/>
      <dgm:t>
        <a:bodyPr/>
        <a:lstStyle/>
        <a:p>
          <a:r>
            <a:rPr lang="zh-TW" altLang="en-US" sz="2400" dirty="0"/>
            <a:t>不同層次看課程</a:t>
          </a:r>
          <a:endParaRPr lang="en-US" altLang="zh-TW" sz="2400" dirty="0"/>
        </a:p>
      </dgm:t>
    </dgm:pt>
    <dgm:pt modelId="{75EB9ACF-5951-45A5-9281-EEF6E883B866}" type="parTrans" cxnId="{274DDEF5-EF43-44B6-AFE0-B67D669F2C3D}">
      <dgm:prSet/>
      <dgm:spPr/>
      <dgm:t>
        <a:bodyPr/>
        <a:lstStyle/>
        <a:p>
          <a:endParaRPr lang="zh-TW" altLang="en-US" sz="2000"/>
        </a:p>
      </dgm:t>
    </dgm:pt>
    <dgm:pt modelId="{DF554C0E-826F-4E0E-9A05-AFCF3E36393D}" type="sibTrans" cxnId="{274DDEF5-EF43-44B6-AFE0-B67D669F2C3D}">
      <dgm:prSet/>
      <dgm:spPr/>
      <dgm:t>
        <a:bodyPr/>
        <a:lstStyle/>
        <a:p>
          <a:endParaRPr lang="zh-TW" altLang="en-US" sz="2000"/>
        </a:p>
      </dgm:t>
    </dgm:pt>
    <dgm:pt modelId="{49472EC7-1836-4658-9897-AEC497E19321}">
      <dgm:prSet custT="1"/>
      <dgm:spPr/>
      <dgm:t>
        <a:bodyPr/>
        <a:lstStyle/>
        <a:p>
          <a:r>
            <a:rPr lang="zh-TW" altLang="en-US" sz="2400" dirty="0"/>
            <a:t>課程調整的規定</a:t>
          </a:r>
          <a:endParaRPr lang="en-US" altLang="zh-TW" sz="2400" dirty="0"/>
        </a:p>
      </dgm:t>
    </dgm:pt>
    <dgm:pt modelId="{6DF322E5-BF45-462F-97E9-003523C6BAAE}" type="parTrans" cxnId="{A1F477C6-D8C9-4ADF-8090-0D50504023A0}">
      <dgm:prSet/>
      <dgm:spPr/>
      <dgm:t>
        <a:bodyPr/>
        <a:lstStyle/>
        <a:p>
          <a:endParaRPr lang="zh-TW" altLang="en-US" sz="2000"/>
        </a:p>
      </dgm:t>
    </dgm:pt>
    <dgm:pt modelId="{8780E1DE-4F29-4508-A1CD-48ABAA8A78A0}" type="sibTrans" cxnId="{A1F477C6-D8C9-4ADF-8090-0D50504023A0}">
      <dgm:prSet/>
      <dgm:spPr/>
      <dgm:t>
        <a:bodyPr/>
        <a:lstStyle/>
        <a:p>
          <a:endParaRPr lang="zh-TW" altLang="en-US" sz="2000"/>
        </a:p>
      </dgm:t>
    </dgm:pt>
    <dgm:pt modelId="{6A20DF80-4657-4780-B19D-4C44976B8280}">
      <dgm:prSet custT="1"/>
      <dgm:spPr/>
      <dgm:t>
        <a:bodyPr/>
        <a:lstStyle/>
        <a:p>
          <a:r>
            <a:rPr lang="zh-TW" altLang="en-US" sz="2400" dirty="0"/>
            <a:t>法規</a:t>
          </a:r>
          <a:endParaRPr lang="en-US" altLang="zh-TW" sz="2400" dirty="0"/>
        </a:p>
      </dgm:t>
    </dgm:pt>
    <dgm:pt modelId="{77F8A6FD-40F4-4BEE-9E51-482B4702CA52}" type="parTrans" cxnId="{3499C276-40C7-46FA-9F14-D6CCDEA21845}">
      <dgm:prSet/>
      <dgm:spPr/>
      <dgm:t>
        <a:bodyPr/>
        <a:lstStyle/>
        <a:p>
          <a:endParaRPr lang="zh-TW" altLang="en-US" sz="2000"/>
        </a:p>
      </dgm:t>
    </dgm:pt>
    <dgm:pt modelId="{C84E06C1-7086-4096-9642-1999A7A177C0}" type="sibTrans" cxnId="{3499C276-40C7-46FA-9F14-D6CCDEA21845}">
      <dgm:prSet/>
      <dgm:spPr/>
      <dgm:t>
        <a:bodyPr/>
        <a:lstStyle/>
        <a:p>
          <a:endParaRPr lang="zh-TW" altLang="en-US" sz="2000"/>
        </a:p>
      </dgm:t>
    </dgm:pt>
    <dgm:pt modelId="{A079968B-ACB8-4FCD-9C80-F5F83346F0E4}">
      <dgm:prSet custT="1"/>
      <dgm:spPr/>
      <dgm:t>
        <a:bodyPr/>
        <a:lstStyle/>
        <a:p>
          <a:r>
            <a:rPr lang="zh-TW" altLang="en-US" sz="2400" dirty="0"/>
            <a:t>總綱</a:t>
          </a:r>
          <a:endParaRPr lang="en-US" altLang="zh-TW" sz="2400" dirty="0"/>
        </a:p>
      </dgm:t>
    </dgm:pt>
    <dgm:pt modelId="{3716009C-E9E2-47B7-9AF8-BFE1720C6CCB}" type="parTrans" cxnId="{48018118-47BB-4745-BF0C-1809C9B3B0CD}">
      <dgm:prSet/>
      <dgm:spPr/>
      <dgm:t>
        <a:bodyPr/>
        <a:lstStyle/>
        <a:p>
          <a:endParaRPr lang="zh-TW" altLang="en-US" sz="2000"/>
        </a:p>
      </dgm:t>
    </dgm:pt>
    <dgm:pt modelId="{0AB828F6-78F6-4502-9DB8-C14E214D797C}" type="sibTrans" cxnId="{48018118-47BB-4745-BF0C-1809C9B3B0CD}">
      <dgm:prSet/>
      <dgm:spPr/>
      <dgm:t>
        <a:bodyPr/>
        <a:lstStyle/>
        <a:p>
          <a:endParaRPr lang="zh-TW" altLang="en-US" sz="2000"/>
        </a:p>
      </dgm:t>
    </dgm:pt>
    <dgm:pt modelId="{11332A13-A796-4F2A-B8EE-9FCBFB9CC9A4}">
      <dgm:prSet custT="1"/>
      <dgm:spPr/>
      <dgm:t>
        <a:bodyPr/>
        <a:lstStyle/>
        <a:p>
          <a:r>
            <a:rPr lang="zh-TW" altLang="en-US" sz="2400" dirty="0"/>
            <a:t>實施規範</a:t>
          </a:r>
          <a:endParaRPr lang="en-US" altLang="zh-TW" sz="2400" dirty="0"/>
        </a:p>
      </dgm:t>
    </dgm:pt>
    <dgm:pt modelId="{F7C64F0F-140D-4857-8438-4B22ABC9C620}" type="parTrans" cxnId="{9141F12F-0217-4091-B03F-A5640348D3E1}">
      <dgm:prSet/>
      <dgm:spPr/>
      <dgm:t>
        <a:bodyPr/>
        <a:lstStyle/>
        <a:p>
          <a:endParaRPr lang="zh-TW" altLang="en-US" sz="2000"/>
        </a:p>
      </dgm:t>
    </dgm:pt>
    <dgm:pt modelId="{13B82FE0-74D9-4029-846C-03826C81475B}" type="sibTrans" cxnId="{9141F12F-0217-4091-B03F-A5640348D3E1}">
      <dgm:prSet/>
      <dgm:spPr/>
      <dgm:t>
        <a:bodyPr/>
        <a:lstStyle/>
        <a:p>
          <a:endParaRPr lang="zh-TW" altLang="en-US" sz="2000"/>
        </a:p>
      </dgm:t>
    </dgm:pt>
    <dgm:pt modelId="{900D1C86-74C7-408D-8529-385E814D9E7A}">
      <dgm:prSet custT="1"/>
      <dgm:spPr/>
      <dgm:t>
        <a:bodyPr/>
        <a:lstStyle/>
        <a:p>
          <a:r>
            <a:rPr lang="zh-TW" altLang="en-US" sz="2400" dirty="0"/>
            <a:t>課程調整的實施</a:t>
          </a:r>
          <a:endParaRPr lang="en-US" altLang="zh-TW" sz="2400" dirty="0"/>
        </a:p>
      </dgm:t>
    </dgm:pt>
    <dgm:pt modelId="{01ABFFEB-9B2C-4D12-91CA-2ACA0B52CBAA}" type="parTrans" cxnId="{FCB29C70-D3D4-4E5C-B58F-DDE77809438E}">
      <dgm:prSet/>
      <dgm:spPr/>
      <dgm:t>
        <a:bodyPr/>
        <a:lstStyle/>
        <a:p>
          <a:endParaRPr lang="zh-TW" altLang="en-US" sz="2000"/>
        </a:p>
      </dgm:t>
    </dgm:pt>
    <dgm:pt modelId="{04DD155D-7440-4B30-A3B6-05ECBADB0ADB}" type="sibTrans" cxnId="{FCB29C70-D3D4-4E5C-B58F-DDE77809438E}">
      <dgm:prSet/>
      <dgm:spPr/>
      <dgm:t>
        <a:bodyPr/>
        <a:lstStyle/>
        <a:p>
          <a:endParaRPr lang="zh-TW" altLang="en-US" sz="2000"/>
        </a:p>
      </dgm:t>
    </dgm:pt>
    <dgm:pt modelId="{FDFB998D-4F15-4467-913A-E9D58A4244CD}">
      <dgm:prSet custT="1"/>
      <dgm:spPr/>
      <dgm:t>
        <a:bodyPr/>
        <a:lstStyle/>
        <a:p>
          <a:r>
            <a:rPr lang="zh-TW" altLang="en-US" sz="2400" dirty="0"/>
            <a:t>學校和班級層次</a:t>
          </a:r>
          <a:endParaRPr lang="en-US" altLang="zh-TW" sz="2400" dirty="0"/>
        </a:p>
      </dgm:t>
    </dgm:pt>
    <dgm:pt modelId="{9C989B6F-96D8-45E0-A117-9563BA1587A8}" type="parTrans" cxnId="{36F0EEB6-E5A2-4221-828C-BC5FA79D27C3}">
      <dgm:prSet/>
      <dgm:spPr/>
      <dgm:t>
        <a:bodyPr/>
        <a:lstStyle/>
        <a:p>
          <a:endParaRPr lang="zh-TW" altLang="en-US" sz="2000"/>
        </a:p>
      </dgm:t>
    </dgm:pt>
    <dgm:pt modelId="{1086835A-065D-47EE-B709-30C50C71308F}" type="sibTrans" cxnId="{36F0EEB6-E5A2-4221-828C-BC5FA79D27C3}">
      <dgm:prSet/>
      <dgm:spPr/>
      <dgm:t>
        <a:bodyPr/>
        <a:lstStyle/>
        <a:p>
          <a:endParaRPr lang="zh-TW" altLang="en-US" sz="2000"/>
        </a:p>
      </dgm:t>
    </dgm:pt>
    <dgm:pt modelId="{2632DAD4-5D96-44C5-B944-9BE0A5EECDBF}">
      <dgm:prSet custT="1"/>
      <dgm:spPr/>
      <dgm:t>
        <a:bodyPr/>
        <a:lstStyle/>
        <a:p>
          <a:r>
            <a:rPr lang="zh-TW" altLang="en-US" sz="2400" dirty="0"/>
            <a:t>領域課程調整</a:t>
          </a:r>
          <a:endParaRPr lang="en-US" altLang="zh-TW" sz="2400" dirty="0"/>
        </a:p>
      </dgm:t>
    </dgm:pt>
    <dgm:pt modelId="{4AAAAE58-34C4-4FE7-B815-E9CB5A6981B0}" type="parTrans" cxnId="{3B139230-0A2C-43E4-8E9A-910FB15D483E}">
      <dgm:prSet/>
      <dgm:spPr/>
      <dgm:t>
        <a:bodyPr/>
        <a:lstStyle/>
        <a:p>
          <a:endParaRPr lang="zh-TW" altLang="en-US" sz="2000"/>
        </a:p>
      </dgm:t>
    </dgm:pt>
    <dgm:pt modelId="{53D6EC46-09B8-4BD6-A9D1-623424D4A48C}" type="sibTrans" cxnId="{3B139230-0A2C-43E4-8E9A-910FB15D483E}">
      <dgm:prSet/>
      <dgm:spPr/>
      <dgm:t>
        <a:bodyPr/>
        <a:lstStyle/>
        <a:p>
          <a:endParaRPr lang="zh-TW" altLang="en-US" sz="2000"/>
        </a:p>
      </dgm:t>
    </dgm:pt>
    <dgm:pt modelId="{91D6B65D-5AA3-4781-B4B6-BD7C38C5AC95}" type="pres">
      <dgm:prSet presAssocID="{22A01F03-A749-4092-82E5-53D1A6F6A5C1}" presName="linear" presStyleCnt="0">
        <dgm:presLayoutVars>
          <dgm:dir/>
          <dgm:animLvl val="lvl"/>
          <dgm:resizeHandles val="exact"/>
        </dgm:presLayoutVars>
      </dgm:prSet>
      <dgm:spPr/>
      <dgm:t>
        <a:bodyPr/>
        <a:lstStyle/>
        <a:p>
          <a:endParaRPr lang="zh-TW" altLang="en-US"/>
        </a:p>
      </dgm:t>
    </dgm:pt>
    <dgm:pt modelId="{030F7579-A980-4704-B739-1AA127046C74}" type="pres">
      <dgm:prSet presAssocID="{A3925E77-0C57-48C2-A099-6F4BB7F5AF74}" presName="parentLin" presStyleCnt="0"/>
      <dgm:spPr/>
    </dgm:pt>
    <dgm:pt modelId="{0E740AE3-DBB9-4104-9292-7BEB953CBD0E}" type="pres">
      <dgm:prSet presAssocID="{A3925E77-0C57-48C2-A099-6F4BB7F5AF74}" presName="parentLeftMargin" presStyleLbl="node1" presStyleIdx="0" presStyleCnt="3"/>
      <dgm:spPr/>
      <dgm:t>
        <a:bodyPr/>
        <a:lstStyle/>
        <a:p>
          <a:endParaRPr lang="zh-TW" altLang="en-US"/>
        </a:p>
      </dgm:t>
    </dgm:pt>
    <dgm:pt modelId="{91A1ECB0-AE5B-4546-8D37-002DDA9AC118}" type="pres">
      <dgm:prSet presAssocID="{A3925E77-0C57-48C2-A099-6F4BB7F5AF74}" presName="parentText" presStyleLbl="node1" presStyleIdx="0" presStyleCnt="3">
        <dgm:presLayoutVars>
          <dgm:chMax val="0"/>
          <dgm:bulletEnabled val="1"/>
        </dgm:presLayoutVars>
      </dgm:prSet>
      <dgm:spPr/>
      <dgm:t>
        <a:bodyPr/>
        <a:lstStyle/>
        <a:p>
          <a:endParaRPr lang="zh-TW" altLang="en-US"/>
        </a:p>
      </dgm:t>
    </dgm:pt>
    <dgm:pt modelId="{8482BE59-9187-4D6E-9A12-933F48382665}" type="pres">
      <dgm:prSet presAssocID="{A3925E77-0C57-48C2-A099-6F4BB7F5AF74}" presName="negativeSpace" presStyleCnt="0"/>
      <dgm:spPr/>
    </dgm:pt>
    <dgm:pt modelId="{AE3B7C84-91E9-4CF6-8BB3-D50D25FAD87D}" type="pres">
      <dgm:prSet presAssocID="{A3925E77-0C57-48C2-A099-6F4BB7F5AF74}" presName="childText" presStyleLbl="conFgAcc1" presStyleIdx="0" presStyleCnt="3">
        <dgm:presLayoutVars>
          <dgm:bulletEnabled val="1"/>
        </dgm:presLayoutVars>
      </dgm:prSet>
      <dgm:spPr/>
      <dgm:t>
        <a:bodyPr/>
        <a:lstStyle/>
        <a:p>
          <a:endParaRPr lang="zh-TW" altLang="en-US"/>
        </a:p>
      </dgm:t>
    </dgm:pt>
    <dgm:pt modelId="{882E647E-B650-4401-9F1C-1C757C47D99C}" type="pres">
      <dgm:prSet presAssocID="{B101B178-C83E-46A8-A033-01368112131E}" presName="spaceBetweenRectangles" presStyleCnt="0"/>
      <dgm:spPr/>
    </dgm:pt>
    <dgm:pt modelId="{27FBA59E-8E2B-43B0-BEAE-A48BBAE99BB5}" type="pres">
      <dgm:prSet presAssocID="{49472EC7-1836-4658-9897-AEC497E19321}" presName="parentLin" presStyleCnt="0"/>
      <dgm:spPr/>
    </dgm:pt>
    <dgm:pt modelId="{CEF8EFF6-557A-4FFA-B009-EAC04602BD72}" type="pres">
      <dgm:prSet presAssocID="{49472EC7-1836-4658-9897-AEC497E19321}" presName="parentLeftMargin" presStyleLbl="node1" presStyleIdx="0" presStyleCnt="3"/>
      <dgm:spPr/>
      <dgm:t>
        <a:bodyPr/>
        <a:lstStyle/>
        <a:p>
          <a:endParaRPr lang="zh-TW" altLang="en-US"/>
        </a:p>
      </dgm:t>
    </dgm:pt>
    <dgm:pt modelId="{2286CCF2-414A-4CDE-83CD-1CB6E2BC2A51}" type="pres">
      <dgm:prSet presAssocID="{49472EC7-1836-4658-9897-AEC497E19321}" presName="parentText" presStyleLbl="node1" presStyleIdx="1" presStyleCnt="3">
        <dgm:presLayoutVars>
          <dgm:chMax val="0"/>
          <dgm:bulletEnabled val="1"/>
        </dgm:presLayoutVars>
      </dgm:prSet>
      <dgm:spPr/>
      <dgm:t>
        <a:bodyPr/>
        <a:lstStyle/>
        <a:p>
          <a:endParaRPr lang="zh-TW" altLang="en-US"/>
        </a:p>
      </dgm:t>
    </dgm:pt>
    <dgm:pt modelId="{63AC1AE7-AB82-4C94-AA47-95ABEAAE3C48}" type="pres">
      <dgm:prSet presAssocID="{49472EC7-1836-4658-9897-AEC497E19321}" presName="negativeSpace" presStyleCnt="0"/>
      <dgm:spPr/>
    </dgm:pt>
    <dgm:pt modelId="{F9DC1EEA-70F4-4EB4-8579-F41A617310EC}" type="pres">
      <dgm:prSet presAssocID="{49472EC7-1836-4658-9897-AEC497E19321}" presName="childText" presStyleLbl="conFgAcc1" presStyleIdx="1" presStyleCnt="3">
        <dgm:presLayoutVars>
          <dgm:bulletEnabled val="1"/>
        </dgm:presLayoutVars>
      </dgm:prSet>
      <dgm:spPr/>
      <dgm:t>
        <a:bodyPr/>
        <a:lstStyle/>
        <a:p>
          <a:endParaRPr lang="zh-TW" altLang="en-US"/>
        </a:p>
      </dgm:t>
    </dgm:pt>
    <dgm:pt modelId="{DA5DDD4C-38C5-41BA-BD2B-8E9754511868}" type="pres">
      <dgm:prSet presAssocID="{8780E1DE-4F29-4508-A1CD-48ABAA8A78A0}" presName="spaceBetweenRectangles" presStyleCnt="0"/>
      <dgm:spPr/>
    </dgm:pt>
    <dgm:pt modelId="{0805F4D8-53D2-40BC-B6D5-8F6E75B61816}" type="pres">
      <dgm:prSet presAssocID="{900D1C86-74C7-408D-8529-385E814D9E7A}" presName="parentLin" presStyleCnt="0"/>
      <dgm:spPr/>
    </dgm:pt>
    <dgm:pt modelId="{0E8A58A1-921B-4065-8B40-FC49C903DC0D}" type="pres">
      <dgm:prSet presAssocID="{900D1C86-74C7-408D-8529-385E814D9E7A}" presName="parentLeftMargin" presStyleLbl="node1" presStyleIdx="1" presStyleCnt="3"/>
      <dgm:spPr/>
      <dgm:t>
        <a:bodyPr/>
        <a:lstStyle/>
        <a:p>
          <a:endParaRPr lang="zh-TW" altLang="en-US"/>
        </a:p>
      </dgm:t>
    </dgm:pt>
    <dgm:pt modelId="{516C93CF-1AF6-443B-A620-AF1CF191E007}" type="pres">
      <dgm:prSet presAssocID="{900D1C86-74C7-408D-8529-385E814D9E7A}" presName="parentText" presStyleLbl="node1" presStyleIdx="2" presStyleCnt="3">
        <dgm:presLayoutVars>
          <dgm:chMax val="0"/>
          <dgm:bulletEnabled val="1"/>
        </dgm:presLayoutVars>
      </dgm:prSet>
      <dgm:spPr/>
      <dgm:t>
        <a:bodyPr/>
        <a:lstStyle/>
        <a:p>
          <a:endParaRPr lang="zh-TW" altLang="en-US"/>
        </a:p>
      </dgm:t>
    </dgm:pt>
    <dgm:pt modelId="{8EC7F263-507B-491B-92A6-305170927388}" type="pres">
      <dgm:prSet presAssocID="{900D1C86-74C7-408D-8529-385E814D9E7A}" presName="negativeSpace" presStyleCnt="0"/>
      <dgm:spPr/>
    </dgm:pt>
    <dgm:pt modelId="{27BC579F-B5F4-45C7-815A-E3BD9D0DA6D3}" type="pres">
      <dgm:prSet presAssocID="{900D1C86-74C7-408D-8529-385E814D9E7A}" presName="childText" presStyleLbl="conFgAcc1" presStyleIdx="2" presStyleCnt="3">
        <dgm:presLayoutVars>
          <dgm:bulletEnabled val="1"/>
        </dgm:presLayoutVars>
      </dgm:prSet>
      <dgm:spPr/>
      <dgm:t>
        <a:bodyPr/>
        <a:lstStyle/>
        <a:p>
          <a:endParaRPr lang="zh-TW" altLang="en-US"/>
        </a:p>
      </dgm:t>
    </dgm:pt>
  </dgm:ptLst>
  <dgm:cxnLst>
    <dgm:cxn modelId="{6EDBE9CF-BBF3-41EF-94A9-3ABEC70F5B2D}" type="presOf" srcId="{A3925E77-0C57-48C2-A099-6F4BB7F5AF74}" destId="{91A1ECB0-AE5B-4546-8D37-002DDA9AC118}" srcOrd="1" destOrd="0" presId="urn:microsoft.com/office/officeart/2005/8/layout/list1"/>
    <dgm:cxn modelId="{81E479EE-EDF2-4818-A539-BC6C1B797B2C}" srcId="{A3925E77-0C57-48C2-A099-6F4BB7F5AF74}" destId="{F60E0993-2AFA-4CDA-B6D1-B015FAA6E366}" srcOrd="0" destOrd="0" parTransId="{64E8D78A-8126-4D55-A79C-F21CFE7B3512}" sibTransId="{44BA7F0E-92B0-4B60-A88C-0A5F316D13FC}"/>
    <dgm:cxn modelId="{36F0EEB6-E5A2-4221-828C-BC5FA79D27C3}" srcId="{900D1C86-74C7-408D-8529-385E814D9E7A}" destId="{FDFB998D-4F15-4467-913A-E9D58A4244CD}" srcOrd="0" destOrd="0" parTransId="{9C989B6F-96D8-45E0-A117-9563BA1587A8}" sibTransId="{1086835A-065D-47EE-B709-30C50C71308F}"/>
    <dgm:cxn modelId="{A85E0E1E-C6ED-49BF-B2CE-C477E584802E}" type="presOf" srcId="{900D1C86-74C7-408D-8529-385E814D9E7A}" destId="{516C93CF-1AF6-443B-A620-AF1CF191E007}" srcOrd="1" destOrd="0" presId="urn:microsoft.com/office/officeart/2005/8/layout/list1"/>
    <dgm:cxn modelId="{7FB85395-E02E-42CD-9C85-4F51E57B6D11}" type="presOf" srcId="{11332A13-A796-4F2A-B8EE-9FCBFB9CC9A4}" destId="{F9DC1EEA-70F4-4EB4-8579-F41A617310EC}" srcOrd="0" destOrd="2" presId="urn:microsoft.com/office/officeart/2005/8/layout/list1"/>
    <dgm:cxn modelId="{274DDEF5-EF43-44B6-AFE0-B67D669F2C3D}" srcId="{A3925E77-0C57-48C2-A099-6F4BB7F5AF74}" destId="{82A6BAE1-82CC-4849-BED6-D0BB44314D09}" srcOrd="1" destOrd="0" parTransId="{75EB9ACF-5951-45A5-9281-EEF6E883B866}" sibTransId="{DF554C0E-826F-4E0E-9A05-AFCF3E36393D}"/>
    <dgm:cxn modelId="{BE96A6F0-EC56-416D-ADA1-472745D95FCF}" type="presOf" srcId="{6A20DF80-4657-4780-B19D-4C44976B8280}" destId="{F9DC1EEA-70F4-4EB4-8579-F41A617310EC}" srcOrd="0" destOrd="0" presId="urn:microsoft.com/office/officeart/2005/8/layout/list1"/>
    <dgm:cxn modelId="{83EA37FF-CD98-49CA-9823-D4DDD1BA933C}" srcId="{22A01F03-A749-4092-82E5-53D1A6F6A5C1}" destId="{A3925E77-0C57-48C2-A099-6F4BB7F5AF74}" srcOrd="0" destOrd="0" parTransId="{948F1142-BFD7-456B-9270-F361ED1A979F}" sibTransId="{B101B178-C83E-46A8-A033-01368112131E}"/>
    <dgm:cxn modelId="{F4C38534-1B47-44CB-A51C-9823065F6042}" type="presOf" srcId="{FDFB998D-4F15-4467-913A-E9D58A4244CD}" destId="{27BC579F-B5F4-45C7-815A-E3BD9D0DA6D3}" srcOrd="0" destOrd="0" presId="urn:microsoft.com/office/officeart/2005/8/layout/list1"/>
    <dgm:cxn modelId="{4F568C77-7090-4FAB-9D5D-9CD591EE2DBF}" type="presOf" srcId="{82A6BAE1-82CC-4849-BED6-D0BB44314D09}" destId="{AE3B7C84-91E9-4CF6-8BB3-D50D25FAD87D}" srcOrd="0" destOrd="1" presId="urn:microsoft.com/office/officeart/2005/8/layout/list1"/>
    <dgm:cxn modelId="{04923D87-C5D5-4AD4-A095-7DA7586AEE77}" type="presOf" srcId="{A3925E77-0C57-48C2-A099-6F4BB7F5AF74}" destId="{0E740AE3-DBB9-4104-9292-7BEB953CBD0E}" srcOrd="0" destOrd="0" presId="urn:microsoft.com/office/officeart/2005/8/layout/list1"/>
    <dgm:cxn modelId="{FCB29C70-D3D4-4E5C-B58F-DDE77809438E}" srcId="{22A01F03-A749-4092-82E5-53D1A6F6A5C1}" destId="{900D1C86-74C7-408D-8529-385E814D9E7A}" srcOrd="2" destOrd="0" parTransId="{01ABFFEB-9B2C-4D12-91CA-2ACA0B52CBAA}" sibTransId="{04DD155D-7440-4B30-A3B6-05ECBADB0ADB}"/>
    <dgm:cxn modelId="{3951BF08-DD3A-4B9F-BCC9-821A43A0A2FB}" type="presOf" srcId="{900D1C86-74C7-408D-8529-385E814D9E7A}" destId="{0E8A58A1-921B-4065-8B40-FC49C903DC0D}" srcOrd="0" destOrd="0" presId="urn:microsoft.com/office/officeart/2005/8/layout/list1"/>
    <dgm:cxn modelId="{92E49E3D-18A1-43E5-A549-77AD3E992CDD}" type="presOf" srcId="{22A01F03-A749-4092-82E5-53D1A6F6A5C1}" destId="{91D6B65D-5AA3-4781-B4B6-BD7C38C5AC95}" srcOrd="0" destOrd="0" presId="urn:microsoft.com/office/officeart/2005/8/layout/list1"/>
    <dgm:cxn modelId="{5FAA4C4A-2E92-4F8B-A66E-11AB2F07340B}" type="presOf" srcId="{A079968B-ACB8-4FCD-9C80-F5F83346F0E4}" destId="{F9DC1EEA-70F4-4EB4-8579-F41A617310EC}" srcOrd="0" destOrd="1" presId="urn:microsoft.com/office/officeart/2005/8/layout/list1"/>
    <dgm:cxn modelId="{878BB7A7-7967-4CC9-99B0-87659E5F7FC1}" type="presOf" srcId="{F60E0993-2AFA-4CDA-B6D1-B015FAA6E366}" destId="{AE3B7C84-91E9-4CF6-8BB3-D50D25FAD87D}" srcOrd="0" destOrd="0" presId="urn:microsoft.com/office/officeart/2005/8/layout/list1"/>
    <dgm:cxn modelId="{3B139230-0A2C-43E4-8E9A-910FB15D483E}" srcId="{900D1C86-74C7-408D-8529-385E814D9E7A}" destId="{2632DAD4-5D96-44C5-B944-9BE0A5EECDBF}" srcOrd="1" destOrd="0" parTransId="{4AAAAE58-34C4-4FE7-B815-E9CB5A6981B0}" sibTransId="{53D6EC46-09B8-4BD6-A9D1-623424D4A48C}"/>
    <dgm:cxn modelId="{FF04823A-7BF3-4D59-B6B5-D1F709E54F0E}" type="presOf" srcId="{49472EC7-1836-4658-9897-AEC497E19321}" destId="{2286CCF2-414A-4CDE-83CD-1CB6E2BC2A51}" srcOrd="1" destOrd="0" presId="urn:microsoft.com/office/officeart/2005/8/layout/list1"/>
    <dgm:cxn modelId="{48018118-47BB-4745-BF0C-1809C9B3B0CD}" srcId="{49472EC7-1836-4658-9897-AEC497E19321}" destId="{A079968B-ACB8-4FCD-9C80-F5F83346F0E4}" srcOrd="1" destOrd="0" parTransId="{3716009C-E9E2-47B7-9AF8-BFE1720C6CCB}" sibTransId="{0AB828F6-78F6-4502-9DB8-C14E214D797C}"/>
    <dgm:cxn modelId="{61D2FEA8-2580-4482-96F0-3555EDD10D98}" type="presOf" srcId="{49472EC7-1836-4658-9897-AEC497E19321}" destId="{CEF8EFF6-557A-4FFA-B009-EAC04602BD72}" srcOrd="0" destOrd="0" presId="urn:microsoft.com/office/officeart/2005/8/layout/list1"/>
    <dgm:cxn modelId="{A53E8AD7-5E31-427D-AE7F-F21C53A0794F}" type="presOf" srcId="{2632DAD4-5D96-44C5-B944-9BE0A5EECDBF}" destId="{27BC579F-B5F4-45C7-815A-E3BD9D0DA6D3}" srcOrd="0" destOrd="1" presId="urn:microsoft.com/office/officeart/2005/8/layout/list1"/>
    <dgm:cxn modelId="{9141F12F-0217-4091-B03F-A5640348D3E1}" srcId="{49472EC7-1836-4658-9897-AEC497E19321}" destId="{11332A13-A796-4F2A-B8EE-9FCBFB9CC9A4}" srcOrd="2" destOrd="0" parTransId="{F7C64F0F-140D-4857-8438-4B22ABC9C620}" sibTransId="{13B82FE0-74D9-4029-846C-03826C81475B}"/>
    <dgm:cxn modelId="{3499C276-40C7-46FA-9F14-D6CCDEA21845}" srcId="{49472EC7-1836-4658-9897-AEC497E19321}" destId="{6A20DF80-4657-4780-B19D-4C44976B8280}" srcOrd="0" destOrd="0" parTransId="{77F8A6FD-40F4-4BEE-9E51-482B4702CA52}" sibTransId="{C84E06C1-7086-4096-9642-1999A7A177C0}"/>
    <dgm:cxn modelId="{A1F477C6-D8C9-4ADF-8090-0D50504023A0}" srcId="{22A01F03-A749-4092-82E5-53D1A6F6A5C1}" destId="{49472EC7-1836-4658-9897-AEC497E19321}" srcOrd="1" destOrd="0" parTransId="{6DF322E5-BF45-462F-97E9-003523C6BAAE}" sibTransId="{8780E1DE-4F29-4508-A1CD-48ABAA8A78A0}"/>
    <dgm:cxn modelId="{344A9548-DA03-4E96-BFEB-5C3A822D1406}" type="presParOf" srcId="{91D6B65D-5AA3-4781-B4B6-BD7C38C5AC95}" destId="{030F7579-A980-4704-B739-1AA127046C74}" srcOrd="0" destOrd="0" presId="urn:microsoft.com/office/officeart/2005/8/layout/list1"/>
    <dgm:cxn modelId="{91AA3B2F-E005-40D1-A21C-1EAE71D33467}" type="presParOf" srcId="{030F7579-A980-4704-B739-1AA127046C74}" destId="{0E740AE3-DBB9-4104-9292-7BEB953CBD0E}" srcOrd="0" destOrd="0" presId="urn:microsoft.com/office/officeart/2005/8/layout/list1"/>
    <dgm:cxn modelId="{6485D032-AB95-47CC-B8DA-E07C21ECCF60}" type="presParOf" srcId="{030F7579-A980-4704-B739-1AA127046C74}" destId="{91A1ECB0-AE5B-4546-8D37-002DDA9AC118}" srcOrd="1" destOrd="0" presId="urn:microsoft.com/office/officeart/2005/8/layout/list1"/>
    <dgm:cxn modelId="{86142BBE-AD2D-422B-A748-F471C0471A82}" type="presParOf" srcId="{91D6B65D-5AA3-4781-B4B6-BD7C38C5AC95}" destId="{8482BE59-9187-4D6E-9A12-933F48382665}" srcOrd="1" destOrd="0" presId="urn:microsoft.com/office/officeart/2005/8/layout/list1"/>
    <dgm:cxn modelId="{01F2F589-CBD3-41AD-A9BA-CEFD8A8E0BDE}" type="presParOf" srcId="{91D6B65D-5AA3-4781-B4B6-BD7C38C5AC95}" destId="{AE3B7C84-91E9-4CF6-8BB3-D50D25FAD87D}" srcOrd="2" destOrd="0" presId="urn:microsoft.com/office/officeart/2005/8/layout/list1"/>
    <dgm:cxn modelId="{69C16C6E-6AE2-47DC-BDB0-F4DF05498386}" type="presParOf" srcId="{91D6B65D-5AA3-4781-B4B6-BD7C38C5AC95}" destId="{882E647E-B650-4401-9F1C-1C757C47D99C}" srcOrd="3" destOrd="0" presId="urn:microsoft.com/office/officeart/2005/8/layout/list1"/>
    <dgm:cxn modelId="{9ABEA64E-EEA8-4F23-842A-1F01096A2E33}" type="presParOf" srcId="{91D6B65D-5AA3-4781-B4B6-BD7C38C5AC95}" destId="{27FBA59E-8E2B-43B0-BEAE-A48BBAE99BB5}" srcOrd="4" destOrd="0" presId="urn:microsoft.com/office/officeart/2005/8/layout/list1"/>
    <dgm:cxn modelId="{ACA1513E-8A5A-40D4-A812-CCD858FAC347}" type="presParOf" srcId="{27FBA59E-8E2B-43B0-BEAE-A48BBAE99BB5}" destId="{CEF8EFF6-557A-4FFA-B009-EAC04602BD72}" srcOrd="0" destOrd="0" presId="urn:microsoft.com/office/officeart/2005/8/layout/list1"/>
    <dgm:cxn modelId="{0AE47A5F-6ACB-42A9-BE93-A92369698C68}" type="presParOf" srcId="{27FBA59E-8E2B-43B0-BEAE-A48BBAE99BB5}" destId="{2286CCF2-414A-4CDE-83CD-1CB6E2BC2A51}" srcOrd="1" destOrd="0" presId="urn:microsoft.com/office/officeart/2005/8/layout/list1"/>
    <dgm:cxn modelId="{BE6BACA7-5D4B-43A2-B09C-EF3CBA66D517}" type="presParOf" srcId="{91D6B65D-5AA3-4781-B4B6-BD7C38C5AC95}" destId="{63AC1AE7-AB82-4C94-AA47-95ABEAAE3C48}" srcOrd="5" destOrd="0" presId="urn:microsoft.com/office/officeart/2005/8/layout/list1"/>
    <dgm:cxn modelId="{DA5ACF6B-4D1D-4148-9425-8E4FA5B88DBB}" type="presParOf" srcId="{91D6B65D-5AA3-4781-B4B6-BD7C38C5AC95}" destId="{F9DC1EEA-70F4-4EB4-8579-F41A617310EC}" srcOrd="6" destOrd="0" presId="urn:microsoft.com/office/officeart/2005/8/layout/list1"/>
    <dgm:cxn modelId="{B9233068-94A4-4F8C-A34E-DF4D0DB2F9E3}" type="presParOf" srcId="{91D6B65D-5AA3-4781-B4B6-BD7C38C5AC95}" destId="{DA5DDD4C-38C5-41BA-BD2B-8E9754511868}" srcOrd="7" destOrd="0" presId="urn:microsoft.com/office/officeart/2005/8/layout/list1"/>
    <dgm:cxn modelId="{D1700D96-A5ED-431B-B142-CFBD476AB1CE}" type="presParOf" srcId="{91D6B65D-5AA3-4781-B4B6-BD7C38C5AC95}" destId="{0805F4D8-53D2-40BC-B6D5-8F6E75B61816}" srcOrd="8" destOrd="0" presId="urn:microsoft.com/office/officeart/2005/8/layout/list1"/>
    <dgm:cxn modelId="{F90942FD-EF79-44E4-B5C2-3CE5637979BE}" type="presParOf" srcId="{0805F4D8-53D2-40BC-B6D5-8F6E75B61816}" destId="{0E8A58A1-921B-4065-8B40-FC49C903DC0D}" srcOrd="0" destOrd="0" presId="urn:microsoft.com/office/officeart/2005/8/layout/list1"/>
    <dgm:cxn modelId="{15BBECA9-5F5A-472B-A277-5784E6050F70}" type="presParOf" srcId="{0805F4D8-53D2-40BC-B6D5-8F6E75B61816}" destId="{516C93CF-1AF6-443B-A620-AF1CF191E007}" srcOrd="1" destOrd="0" presId="urn:microsoft.com/office/officeart/2005/8/layout/list1"/>
    <dgm:cxn modelId="{B476AA31-A9EF-4687-8AB3-706E1981A3E0}" type="presParOf" srcId="{91D6B65D-5AA3-4781-B4B6-BD7C38C5AC95}" destId="{8EC7F263-507B-491B-92A6-305170927388}" srcOrd="9" destOrd="0" presId="urn:microsoft.com/office/officeart/2005/8/layout/list1"/>
    <dgm:cxn modelId="{C4EBAF47-536C-4446-B316-C56AD0BB9BA3}" type="presParOf" srcId="{91D6B65D-5AA3-4781-B4B6-BD7C38C5AC95}" destId="{27BC579F-B5F4-45C7-815A-E3BD9D0DA6D3}"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7E3BAD-04DB-44A0-85C5-4AC98A3D13CF}" type="doc">
      <dgm:prSet loTypeId="urn:microsoft.com/office/officeart/2005/8/layout/radial6" loCatId="relationship" qsTypeId="urn:microsoft.com/office/officeart/2005/8/quickstyle/3d1" qsCatId="3D" csTypeId="urn:microsoft.com/office/officeart/2005/8/colors/colorful5" csCatId="colorful" phldr="1"/>
      <dgm:spPr/>
      <dgm:t>
        <a:bodyPr/>
        <a:lstStyle/>
        <a:p>
          <a:endParaRPr lang="zh-TW" altLang="en-US"/>
        </a:p>
      </dgm:t>
    </dgm:pt>
    <dgm:pt modelId="{ACFACBC7-92FC-43DA-8677-C4D0EC633071}">
      <dgm:prSet phldrT="[文字]" custT="1"/>
      <dgm:spPr/>
      <dgm:t>
        <a:bodyPr/>
        <a:lstStyle/>
        <a:p>
          <a:r>
            <a:rPr lang="zh-TW" altLang="en-US" sz="3000" dirty="0">
              <a:solidFill>
                <a:schemeClr val="tx1"/>
              </a:solidFill>
            </a:rPr>
            <a:t>課程</a:t>
          </a:r>
          <a:r>
            <a:rPr lang="en-US" altLang="zh-TW" sz="3000" dirty="0">
              <a:solidFill>
                <a:schemeClr val="tx1"/>
              </a:solidFill>
            </a:rPr>
            <a:t/>
          </a:r>
          <a:br>
            <a:rPr lang="en-US" altLang="zh-TW" sz="3000" dirty="0">
              <a:solidFill>
                <a:schemeClr val="tx1"/>
              </a:solidFill>
            </a:rPr>
          </a:br>
          <a:r>
            <a:rPr lang="zh-TW" altLang="en-US" sz="3000" dirty="0">
              <a:solidFill>
                <a:schemeClr val="tx1"/>
              </a:solidFill>
            </a:rPr>
            <a:t>調整</a:t>
          </a:r>
        </a:p>
      </dgm:t>
    </dgm:pt>
    <dgm:pt modelId="{63CEBB53-3F84-4B81-8602-CD789DCBFA21}" type="parTrans" cxnId="{3477F891-AB38-4FEA-BAC7-7124A3443D83}">
      <dgm:prSet/>
      <dgm:spPr/>
      <dgm:t>
        <a:bodyPr/>
        <a:lstStyle/>
        <a:p>
          <a:endParaRPr lang="zh-TW" altLang="en-US" sz="2400">
            <a:solidFill>
              <a:schemeClr val="tx1"/>
            </a:solidFill>
          </a:endParaRPr>
        </a:p>
      </dgm:t>
    </dgm:pt>
    <dgm:pt modelId="{03A0422F-E2A0-43AC-8063-2F9220CE65F1}" type="sibTrans" cxnId="{3477F891-AB38-4FEA-BAC7-7124A3443D83}">
      <dgm:prSet/>
      <dgm:spPr/>
      <dgm:t>
        <a:bodyPr/>
        <a:lstStyle/>
        <a:p>
          <a:endParaRPr lang="zh-TW" altLang="en-US" sz="2400">
            <a:solidFill>
              <a:schemeClr val="tx1"/>
            </a:solidFill>
          </a:endParaRPr>
        </a:p>
      </dgm:t>
    </dgm:pt>
    <dgm:pt modelId="{B047CCF4-1CA8-4FF9-BA9D-0FD4631F8FB5}">
      <dgm:prSet phldrT="[文字]" custT="1"/>
      <dgm:spPr/>
      <dgm:t>
        <a:bodyPr/>
        <a:lstStyle/>
        <a:p>
          <a:r>
            <a:rPr lang="zh-TW" altLang="en-US" sz="3200">
              <a:solidFill>
                <a:schemeClr val="tx1"/>
              </a:solidFill>
            </a:rPr>
            <a:t>內容</a:t>
          </a:r>
          <a:endParaRPr lang="zh-TW" altLang="en-US" sz="3200" dirty="0">
            <a:solidFill>
              <a:schemeClr val="tx1"/>
            </a:solidFill>
          </a:endParaRPr>
        </a:p>
      </dgm:t>
    </dgm:pt>
    <dgm:pt modelId="{142F23D6-DB35-4257-A3B5-24B2AEECD4F2}" type="parTrans" cxnId="{403E4CBB-D49F-40E9-AA7F-80AD15E1E46C}">
      <dgm:prSet/>
      <dgm:spPr/>
      <dgm:t>
        <a:bodyPr/>
        <a:lstStyle/>
        <a:p>
          <a:endParaRPr lang="zh-TW" altLang="en-US" sz="2400">
            <a:solidFill>
              <a:schemeClr val="tx1"/>
            </a:solidFill>
          </a:endParaRPr>
        </a:p>
      </dgm:t>
    </dgm:pt>
    <dgm:pt modelId="{9AA13C6D-1353-4E8D-A5CD-C1695C4750DF}" type="sibTrans" cxnId="{403E4CBB-D49F-40E9-AA7F-80AD15E1E46C}">
      <dgm:prSet/>
      <dgm:spPr/>
      <dgm:t>
        <a:bodyPr/>
        <a:lstStyle/>
        <a:p>
          <a:endParaRPr lang="zh-TW" altLang="en-US" sz="2400">
            <a:solidFill>
              <a:schemeClr val="tx1"/>
            </a:solidFill>
          </a:endParaRPr>
        </a:p>
      </dgm:t>
    </dgm:pt>
    <dgm:pt modelId="{5E52E44A-9AB8-46CC-80B9-930A239F2486}">
      <dgm:prSet phldrT="[文字]" custT="1"/>
      <dgm:spPr/>
      <dgm:t>
        <a:bodyPr/>
        <a:lstStyle/>
        <a:p>
          <a:r>
            <a:rPr lang="zh-TW" altLang="en-US" sz="3200">
              <a:solidFill>
                <a:schemeClr val="tx1"/>
              </a:solidFill>
            </a:rPr>
            <a:t>歷程</a:t>
          </a:r>
          <a:endParaRPr lang="zh-TW" altLang="en-US" sz="3200" dirty="0">
            <a:solidFill>
              <a:schemeClr val="tx1"/>
            </a:solidFill>
          </a:endParaRPr>
        </a:p>
      </dgm:t>
    </dgm:pt>
    <dgm:pt modelId="{9CA5BF99-1A43-4BFE-92F1-9D11350107AD}" type="parTrans" cxnId="{D2576DDE-5C4F-4E15-B76C-103FCF8B9180}">
      <dgm:prSet/>
      <dgm:spPr/>
      <dgm:t>
        <a:bodyPr/>
        <a:lstStyle/>
        <a:p>
          <a:endParaRPr lang="zh-TW" altLang="en-US" sz="2400">
            <a:solidFill>
              <a:schemeClr val="tx1"/>
            </a:solidFill>
          </a:endParaRPr>
        </a:p>
      </dgm:t>
    </dgm:pt>
    <dgm:pt modelId="{43023899-1CDE-4840-A3A7-910A09484285}" type="sibTrans" cxnId="{D2576DDE-5C4F-4E15-B76C-103FCF8B9180}">
      <dgm:prSet/>
      <dgm:spPr/>
      <dgm:t>
        <a:bodyPr/>
        <a:lstStyle/>
        <a:p>
          <a:endParaRPr lang="zh-TW" altLang="en-US" sz="2400">
            <a:solidFill>
              <a:schemeClr val="tx1"/>
            </a:solidFill>
          </a:endParaRPr>
        </a:p>
      </dgm:t>
    </dgm:pt>
    <dgm:pt modelId="{1803DD57-216C-4F6E-A68B-99E7AE26BE91}">
      <dgm:prSet phldrT="[文字]" custT="1"/>
      <dgm:spPr/>
      <dgm:t>
        <a:bodyPr/>
        <a:lstStyle/>
        <a:p>
          <a:r>
            <a:rPr lang="zh-TW" altLang="en-US" sz="3200">
              <a:solidFill>
                <a:schemeClr val="tx1"/>
              </a:solidFill>
            </a:rPr>
            <a:t>環境</a:t>
          </a:r>
          <a:endParaRPr lang="zh-TW" altLang="en-US" sz="3200" dirty="0">
            <a:solidFill>
              <a:schemeClr val="tx1"/>
            </a:solidFill>
          </a:endParaRPr>
        </a:p>
      </dgm:t>
    </dgm:pt>
    <dgm:pt modelId="{EC5C77A5-885D-4217-A760-B926C2AC69B3}" type="parTrans" cxnId="{A20870D0-C601-4768-A4BC-825B49A0568D}">
      <dgm:prSet/>
      <dgm:spPr/>
      <dgm:t>
        <a:bodyPr/>
        <a:lstStyle/>
        <a:p>
          <a:endParaRPr lang="zh-TW" altLang="en-US" sz="2400">
            <a:solidFill>
              <a:schemeClr val="tx1"/>
            </a:solidFill>
          </a:endParaRPr>
        </a:p>
      </dgm:t>
    </dgm:pt>
    <dgm:pt modelId="{48AB8D18-8A26-4F66-A860-C1F779B70A9D}" type="sibTrans" cxnId="{A20870D0-C601-4768-A4BC-825B49A0568D}">
      <dgm:prSet/>
      <dgm:spPr/>
      <dgm:t>
        <a:bodyPr/>
        <a:lstStyle/>
        <a:p>
          <a:endParaRPr lang="zh-TW" altLang="en-US" sz="2400">
            <a:solidFill>
              <a:schemeClr val="tx1"/>
            </a:solidFill>
          </a:endParaRPr>
        </a:p>
      </dgm:t>
    </dgm:pt>
    <dgm:pt modelId="{8D9D3110-6BBB-4D80-8C5C-6DC346C0D258}">
      <dgm:prSet phldrT="[文字]" custT="1"/>
      <dgm:spPr/>
      <dgm:t>
        <a:bodyPr/>
        <a:lstStyle/>
        <a:p>
          <a:r>
            <a:rPr lang="zh-TW" altLang="en-US" sz="3200">
              <a:solidFill>
                <a:schemeClr val="tx1"/>
              </a:solidFill>
            </a:rPr>
            <a:t>評量</a:t>
          </a:r>
          <a:endParaRPr lang="zh-TW" altLang="en-US" sz="3200" dirty="0">
            <a:solidFill>
              <a:schemeClr val="tx1"/>
            </a:solidFill>
          </a:endParaRPr>
        </a:p>
      </dgm:t>
    </dgm:pt>
    <dgm:pt modelId="{86E98A48-17CB-4F71-A164-14D88EB6931F}" type="parTrans" cxnId="{2FAFC2F9-7420-4A44-9645-6A2115576B1D}">
      <dgm:prSet/>
      <dgm:spPr/>
      <dgm:t>
        <a:bodyPr/>
        <a:lstStyle/>
        <a:p>
          <a:endParaRPr lang="zh-TW" altLang="en-US" sz="2400">
            <a:solidFill>
              <a:schemeClr val="tx1"/>
            </a:solidFill>
          </a:endParaRPr>
        </a:p>
      </dgm:t>
    </dgm:pt>
    <dgm:pt modelId="{A9ED2ABC-2475-4C04-B1B5-5B8CF3D1D145}" type="sibTrans" cxnId="{2FAFC2F9-7420-4A44-9645-6A2115576B1D}">
      <dgm:prSet/>
      <dgm:spPr/>
      <dgm:t>
        <a:bodyPr/>
        <a:lstStyle/>
        <a:p>
          <a:endParaRPr lang="zh-TW" altLang="en-US" sz="2400">
            <a:solidFill>
              <a:schemeClr val="tx1"/>
            </a:solidFill>
          </a:endParaRPr>
        </a:p>
      </dgm:t>
    </dgm:pt>
    <dgm:pt modelId="{431044BC-95DD-4105-BDCE-8564AC275410}" type="pres">
      <dgm:prSet presAssocID="{977E3BAD-04DB-44A0-85C5-4AC98A3D13CF}" presName="Name0" presStyleCnt="0">
        <dgm:presLayoutVars>
          <dgm:chMax val="1"/>
          <dgm:dir/>
          <dgm:animLvl val="ctr"/>
          <dgm:resizeHandles val="exact"/>
        </dgm:presLayoutVars>
      </dgm:prSet>
      <dgm:spPr/>
      <dgm:t>
        <a:bodyPr/>
        <a:lstStyle/>
        <a:p>
          <a:endParaRPr lang="zh-TW" altLang="en-US"/>
        </a:p>
      </dgm:t>
    </dgm:pt>
    <dgm:pt modelId="{B0009922-63CB-483A-AE4A-18BE4FF4B8AA}" type="pres">
      <dgm:prSet presAssocID="{ACFACBC7-92FC-43DA-8677-C4D0EC633071}" presName="centerShape" presStyleLbl="node0" presStyleIdx="0" presStyleCnt="1"/>
      <dgm:spPr/>
      <dgm:t>
        <a:bodyPr/>
        <a:lstStyle/>
        <a:p>
          <a:endParaRPr lang="zh-TW" altLang="en-US"/>
        </a:p>
      </dgm:t>
    </dgm:pt>
    <dgm:pt modelId="{BD9AF798-FCF7-485E-A34E-06A760EE2AB8}" type="pres">
      <dgm:prSet presAssocID="{B047CCF4-1CA8-4FF9-BA9D-0FD4631F8FB5}" presName="node" presStyleLbl="node1" presStyleIdx="0" presStyleCnt="4">
        <dgm:presLayoutVars>
          <dgm:bulletEnabled val="1"/>
        </dgm:presLayoutVars>
      </dgm:prSet>
      <dgm:spPr/>
      <dgm:t>
        <a:bodyPr/>
        <a:lstStyle/>
        <a:p>
          <a:endParaRPr lang="zh-TW" altLang="en-US"/>
        </a:p>
      </dgm:t>
    </dgm:pt>
    <dgm:pt modelId="{613C9BE3-388A-4DE5-9B6B-552A0B2ECA22}" type="pres">
      <dgm:prSet presAssocID="{B047CCF4-1CA8-4FF9-BA9D-0FD4631F8FB5}" presName="dummy" presStyleCnt="0"/>
      <dgm:spPr/>
    </dgm:pt>
    <dgm:pt modelId="{4CDF3FDA-0773-4EDB-B731-01372EF27CAA}" type="pres">
      <dgm:prSet presAssocID="{9AA13C6D-1353-4E8D-A5CD-C1695C4750DF}" presName="sibTrans" presStyleLbl="sibTrans2D1" presStyleIdx="0" presStyleCnt="4"/>
      <dgm:spPr/>
      <dgm:t>
        <a:bodyPr/>
        <a:lstStyle/>
        <a:p>
          <a:endParaRPr lang="zh-TW" altLang="en-US"/>
        </a:p>
      </dgm:t>
    </dgm:pt>
    <dgm:pt modelId="{FA366B1B-7F8E-4CC8-B15F-12ED700E409A}" type="pres">
      <dgm:prSet presAssocID="{5E52E44A-9AB8-46CC-80B9-930A239F2486}" presName="node" presStyleLbl="node1" presStyleIdx="1" presStyleCnt="4">
        <dgm:presLayoutVars>
          <dgm:bulletEnabled val="1"/>
        </dgm:presLayoutVars>
      </dgm:prSet>
      <dgm:spPr/>
      <dgm:t>
        <a:bodyPr/>
        <a:lstStyle/>
        <a:p>
          <a:endParaRPr lang="zh-TW" altLang="en-US"/>
        </a:p>
      </dgm:t>
    </dgm:pt>
    <dgm:pt modelId="{3E045A87-B164-4E32-B0DF-3473326E5052}" type="pres">
      <dgm:prSet presAssocID="{5E52E44A-9AB8-46CC-80B9-930A239F2486}" presName="dummy" presStyleCnt="0"/>
      <dgm:spPr/>
    </dgm:pt>
    <dgm:pt modelId="{C1047DF8-131E-4F34-A4BD-039F39D8D21A}" type="pres">
      <dgm:prSet presAssocID="{43023899-1CDE-4840-A3A7-910A09484285}" presName="sibTrans" presStyleLbl="sibTrans2D1" presStyleIdx="1" presStyleCnt="4"/>
      <dgm:spPr/>
      <dgm:t>
        <a:bodyPr/>
        <a:lstStyle/>
        <a:p>
          <a:endParaRPr lang="zh-TW" altLang="en-US"/>
        </a:p>
      </dgm:t>
    </dgm:pt>
    <dgm:pt modelId="{36C65349-E6BA-4BF7-9B12-0C45837E810F}" type="pres">
      <dgm:prSet presAssocID="{1803DD57-216C-4F6E-A68B-99E7AE26BE91}" presName="node" presStyleLbl="node1" presStyleIdx="2" presStyleCnt="4">
        <dgm:presLayoutVars>
          <dgm:bulletEnabled val="1"/>
        </dgm:presLayoutVars>
      </dgm:prSet>
      <dgm:spPr/>
      <dgm:t>
        <a:bodyPr/>
        <a:lstStyle/>
        <a:p>
          <a:endParaRPr lang="zh-TW" altLang="en-US"/>
        </a:p>
      </dgm:t>
    </dgm:pt>
    <dgm:pt modelId="{2E606766-031D-4071-A7E2-A5A55808FF5D}" type="pres">
      <dgm:prSet presAssocID="{1803DD57-216C-4F6E-A68B-99E7AE26BE91}" presName="dummy" presStyleCnt="0"/>
      <dgm:spPr/>
    </dgm:pt>
    <dgm:pt modelId="{79A9809E-9A27-4DC4-AD10-F03179FE4E8B}" type="pres">
      <dgm:prSet presAssocID="{48AB8D18-8A26-4F66-A860-C1F779B70A9D}" presName="sibTrans" presStyleLbl="sibTrans2D1" presStyleIdx="2" presStyleCnt="4"/>
      <dgm:spPr/>
      <dgm:t>
        <a:bodyPr/>
        <a:lstStyle/>
        <a:p>
          <a:endParaRPr lang="zh-TW" altLang="en-US"/>
        </a:p>
      </dgm:t>
    </dgm:pt>
    <dgm:pt modelId="{CFA34F87-8243-4AE7-A595-A7EB5EDE93DE}" type="pres">
      <dgm:prSet presAssocID="{8D9D3110-6BBB-4D80-8C5C-6DC346C0D258}" presName="node" presStyleLbl="node1" presStyleIdx="3" presStyleCnt="4">
        <dgm:presLayoutVars>
          <dgm:bulletEnabled val="1"/>
        </dgm:presLayoutVars>
      </dgm:prSet>
      <dgm:spPr/>
      <dgm:t>
        <a:bodyPr/>
        <a:lstStyle/>
        <a:p>
          <a:endParaRPr lang="zh-TW" altLang="en-US"/>
        </a:p>
      </dgm:t>
    </dgm:pt>
    <dgm:pt modelId="{F5F25E99-DC88-497C-9A56-07D4508D5C4C}" type="pres">
      <dgm:prSet presAssocID="{8D9D3110-6BBB-4D80-8C5C-6DC346C0D258}" presName="dummy" presStyleCnt="0"/>
      <dgm:spPr/>
    </dgm:pt>
    <dgm:pt modelId="{5E15D446-2BD6-4252-8FB4-A36FB41E3011}" type="pres">
      <dgm:prSet presAssocID="{A9ED2ABC-2475-4C04-B1B5-5B8CF3D1D145}" presName="sibTrans" presStyleLbl="sibTrans2D1" presStyleIdx="3" presStyleCnt="4"/>
      <dgm:spPr/>
      <dgm:t>
        <a:bodyPr/>
        <a:lstStyle/>
        <a:p>
          <a:endParaRPr lang="zh-TW" altLang="en-US"/>
        </a:p>
      </dgm:t>
    </dgm:pt>
  </dgm:ptLst>
  <dgm:cxnLst>
    <dgm:cxn modelId="{403E4CBB-D49F-40E9-AA7F-80AD15E1E46C}" srcId="{ACFACBC7-92FC-43DA-8677-C4D0EC633071}" destId="{B047CCF4-1CA8-4FF9-BA9D-0FD4631F8FB5}" srcOrd="0" destOrd="0" parTransId="{142F23D6-DB35-4257-A3B5-24B2AEECD4F2}" sibTransId="{9AA13C6D-1353-4E8D-A5CD-C1695C4750DF}"/>
    <dgm:cxn modelId="{03929AEA-A48E-4BCC-85DF-D78BBA7864C2}" type="presOf" srcId="{48AB8D18-8A26-4F66-A860-C1F779B70A9D}" destId="{79A9809E-9A27-4DC4-AD10-F03179FE4E8B}" srcOrd="0" destOrd="0" presId="urn:microsoft.com/office/officeart/2005/8/layout/radial6"/>
    <dgm:cxn modelId="{D2576DDE-5C4F-4E15-B76C-103FCF8B9180}" srcId="{ACFACBC7-92FC-43DA-8677-C4D0EC633071}" destId="{5E52E44A-9AB8-46CC-80B9-930A239F2486}" srcOrd="1" destOrd="0" parTransId="{9CA5BF99-1A43-4BFE-92F1-9D11350107AD}" sibTransId="{43023899-1CDE-4840-A3A7-910A09484285}"/>
    <dgm:cxn modelId="{B88B3E73-3D09-4CF8-AB56-B0A3D56BD5B1}" type="presOf" srcId="{977E3BAD-04DB-44A0-85C5-4AC98A3D13CF}" destId="{431044BC-95DD-4105-BDCE-8564AC275410}" srcOrd="0" destOrd="0" presId="urn:microsoft.com/office/officeart/2005/8/layout/radial6"/>
    <dgm:cxn modelId="{0CB6F1A1-2AE4-46F8-8FFE-EB8193E075D1}" type="presOf" srcId="{9AA13C6D-1353-4E8D-A5CD-C1695C4750DF}" destId="{4CDF3FDA-0773-4EDB-B731-01372EF27CAA}" srcOrd="0" destOrd="0" presId="urn:microsoft.com/office/officeart/2005/8/layout/radial6"/>
    <dgm:cxn modelId="{3477F891-AB38-4FEA-BAC7-7124A3443D83}" srcId="{977E3BAD-04DB-44A0-85C5-4AC98A3D13CF}" destId="{ACFACBC7-92FC-43DA-8677-C4D0EC633071}" srcOrd="0" destOrd="0" parTransId="{63CEBB53-3F84-4B81-8602-CD789DCBFA21}" sibTransId="{03A0422F-E2A0-43AC-8063-2F9220CE65F1}"/>
    <dgm:cxn modelId="{66D2D8A7-F63F-4520-B468-9CFF905DE551}" type="presOf" srcId="{A9ED2ABC-2475-4C04-B1B5-5B8CF3D1D145}" destId="{5E15D446-2BD6-4252-8FB4-A36FB41E3011}" srcOrd="0" destOrd="0" presId="urn:microsoft.com/office/officeart/2005/8/layout/radial6"/>
    <dgm:cxn modelId="{B55194B4-6414-4295-B91B-A9D97B37A9FF}" type="presOf" srcId="{ACFACBC7-92FC-43DA-8677-C4D0EC633071}" destId="{B0009922-63CB-483A-AE4A-18BE4FF4B8AA}" srcOrd="0" destOrd="0" presId="urn:microsoft.com/office/officeart/2005/8/layout/radial6"/>
    <dgm:cxn modelId="{7CC40E66-6998-420D-A689-DA882E0C286D}" type="presOf" srcId="{1803DD57-216C-4F6E-A68B-99E7AE26BE91}" destId="{36C65349-E6BA-4BF7-9B12-0C45837E810F}" srcOrd="0" destOrd="0" presId="urn:microsoft.com/office/officeart/2005/8/layout/radial6"/>
    <dgm:cxn modelId="{A42E5803-1C7A-4D17-ACB9-94D40E700F61}" type="presOf" srcId="{5E52E44A-9AB8-46CC-80B9-930A239F2486}" destId="{FA366B1B-7F8E-4CC8-B15F-12ED700E409A}" srcOrd="0" destOrd="0" presId="urn:microsoft.com/office/officeart/2005/8/layout/radial6"/>
    <dgm:cxn modelId="{2FAFC2F9-7420-4A44-9645-6A2115576B1D}" srcId="{ACFACBC7-92FC-43DA-8677-C4D0EC633071}" destId="{8D9D3110-6BBB-4D80-8C5C-6DC346C0D258}" srcOrd="3" destOrd="0" parTransId="{86E98A48-17CB-4F71-A164-14D88EB6931F}" sibTransId="{A9ED2ABC-2475-4C04-B1B5-5B8CF3D1D145}"/>
    <dgm:cxn modelId="{68F4A302-279E-4347-83FD-1FFF144B3B0D}" type="presOf" srcId="{8D9D3110-6BBB-4D80-8C5C-6DC346C0D258}" destId="{CFA34F87-8243-4AE7-A595-A7EB5EDE93DE}" srcOrd="0" destOrd="0" presId="urn:microsoft.com/office/officeart/2005/8/layout/radial6"/>
    <dgm:cxn modelId="{A20870D0-C601-4768-A4BC-825B49A0568D}" srcId="{ACFACBC7-92FC-43DA-8677-C4D0EC633071}" destId="{1803DD57-216C-4F6E-A68B-99E7AE26BE91}" srcOrd="2" destOrd="0" parTransId="{EC5C77A5-885D-4217-A760-B926C2AC69B3}" sibTransId="{48AB8D18-8A26-4F66-A860-C1F779B70A9D}"/>
    <dgm:cxn modelId="{58833716-A974-4418-B837-CD1C3075917A}" type="presOf" srcId="{43023899-1CDE-4840-A3A7-910A09484285}" destId="{C1047DF8-131E-4F34-A4BD-039F39D8D21A}" srcOrd="0" destOrd="0" presId="urn:microsoft.com/office/officeart/2005/8/layout/radial6"/>
    <dgm:cxn modelId="{A305361B-A044-4236-9A35-67A35E35AE33}" type="presOf" srcId="{B047CCF4-1CA8-4FF9-BA9D-0FD4631F8FB5}" destId="{BD9AF798-FCF7-485E-A34E-06A760EE2AB8}" srcOrd="0" destOrd="0" presId="urn:microsoft.com/office/officeart/2005/8/layout/radial6"/>
    <dgm:cxn modelId="{986A7576-B2A1-43E1-BAB4-F9EE147AAE6B}" type="presParOf" srcId="{431044BC-95DD-4105-BDCE-8564AC275410}" destId="{B0009922-63CB-483A-AE4A-18BE4FF4B8AA}" srcOrd="0" destOrd="0" presId="urn:microsoft.com/office/officeart/2005/8/layout/radial6"/>
    <dgm:cxn modelId="{03B7D637-A1A0-4ED5-983F-5415CE8BD99F}" type="presParOf" srcId="{431044BC-95DD-4105-BDCE-8564AC275410}" destId="{BD9AF798-FCF7-485E-A34E-06A760EE2AB8}" srcOrd="1" destOrd="0" presId="urn:microsoft.com/office/officeart/2005/8/layout/radial6"/>
    <dgm:cxn modelId="{4508E60E-59C1-4FAD-8928-15360538945E}" type="presParOf" srcId="{431044BC-95DD-4105-BDCE-8564AC275410}" destId="{613C9BE3-388A-4DE5-9B6B-552A0B2ECA22}" srcOrd="2" destOrd="0" presId="urn:microsoft.com/office/officeart/2005/8/layout/radial6"/>
    <dgm:cxn modelId="{D0DBC104-D327-469A-BF7A-7B419181DB51}" type="presParOf" srcId="{431044BC-95DD-4105-BDCE-8564AC275410}" destId="{4CDF3FDA-0773-4EDB-B731-01372EF27CAA}" srcOrd="3" destOrd="0" presId="urn:microsoft.com/office/officeart/2005/8/layout/radial6"/>
    <dgm:cxn modelId="{8F7DC13D-C0D1-4FF7-B7AC-FD0B34CB4F7D}" type="presParOf" srcId="{431044BC-95DD-4105-BDCE-8564AC275410}" destId="{FA366B1B-7F8E-4CC8-B15F-12ED700E409A}" srcOrd="4" destOrd="0" presId="urn:microsoft.com/office/officeart/2005/8/layout/radial6"/>
    <dgm:cxn modelId="{056A04FF-641C-48A3-9152-31A4081EFC04}" type="presParOf" srcId="{431044BC-95DD-4105-BDCE-8564AC275410}" destId="{3E045A87-B164-4E32-B0DF-3473326E5052}" srcOrd="5" destOrd="0" presId="urn:microsoft.com/office/officeart/2005/8/layout/radial6"/>
    <dgm:cxn modelId="{BE251FCB-EC33-4BF8-BA8A-899F7AF38217}" type="presParOf" srcId="{431044BC-95DD-4105-BDCE-8564AC275410}" destId="{C1047DF8-131E-4F34-A4BD-039F39D8D21A}" srcOrd="6" destOrd="0" presId="urn:microsoft.com/office/officeart/2005/8/layout/radial6"/>
    <dgm:cxn modelId="{B4C6A592-764A-44AD-8A99-3042BEDA0434}" type="presParOf" srcId="{431044BC-95DD-4105-BDCE-8564AC275410}" destId="{36C65349-E6BA-4BF7-9B12-0C45837E810F}" srcOrd="7" destOrd="0" presId="urn:microsoft.com/office/officeart/2005/8/layout/radial6"/>
    <dgm:cxn modelId="{95DED891-4B05-4029-876B-FBB7C02A7A57}" type="presParOf" srcId="{431044BC-95DD-4105-BDCE-8564AC275410}" destId="{2E606766-031D-4071-A7E2-A5A55808FF5D}" srcOrd="8" destOrd="0" presId="urn:microsoft.com/office/officeart/2005/8/layout/radial6"/>
    <dgm:cxn modelId="{AB27F586-B47E-4519-8A86-41C68DB28329}" type="presParOf" srcId="{431044BC-95DD-4105-BDCE-8564AC275410}" destId="{79A9809E-9A27-4DC4-AD10-F03179FE4E8B}" srcOrd="9" destOrd="0" presId="urn:microsoft.com/office/officeart/2005/8/layout/radial6"/>
    <dgm:cxn modelId="{BD9D6092-7BD4-4CC8-B3B7-ED4953BA55F6}" type="presParOf" srcId="{431044BC-95DD-4105-BDCE-8564AC275410}" destId="{CFA34F87-8243-4AE7-A595-A7EB5EDE93DE}" srcOrd="10" destOrd="0" presId="urn:microsoft.com/office/officeart/2005/8/layout/radial6"/>
    <dgm:cxn modelId="{E155E92F-0791-4999-B058-4B1CE51EFE2E}" type="presParOf" srcId="{431044BC-95DD-4105-BDCE-8564AC275410}" destId="{F5F25E99-DC88-497C-9A56-07D4508D5C4C}" srcOrd="11" destOrd="0" presId="urn:microsoft.com/office/officeart/2005/8/layout/radial6"/>
    <dgm:cxn modelId="{B0F4002C-3BAB-4124-9485-0C3C0C6E2D65}" type="presParOf" srcId="{431044BC-95DD-4105-BDCE-8564AC275410}" destId="{5E15D446-2BD6-4252-8FB4-A36FB41E3011}"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41CC21-1AE0-440B-81C2-BA597D8FE3CC}"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zh-TW" altLang="en-US"/>
        </a:p>
      </dgm:t>
    </dgm:pt>
    <dgm:pt modelId="{9B111B87-4F60-4D31-9C92-0C21CB00E533}">
      <dgm:prSet phldrT="[文字]" custT="1"/>
      <dgm:spPr/>
      <dgm:t>
        <a:bodyPr/>
        <a:lstStyle/>
        <a:p>
          <a:r>
            <a:rPr lang="zh-TW" altLang="en-US" sz="2800">
              <a:latin typeface="標楷體" pitchFamily="65" charset="-120"/>
              <a:ea typeface="標楷體" pitchFamily="65" charset="-120"/>
            </a:rPr>
            <a:t>特殊教育學生的</a:t>
          </a:r>
          <a:r>
            <a:rPr lang="en-US" altLang="zh-TW" sz="2800">
              <a:latin typeface="標楷體" pitchFamily="65" charset="-120"/>
              <a:ea typeface="標楷體" pitchFamily="65" charset="-120"/>
            </a:rPr>
            <a:t>IEP&amp;IGP</a:t>
          </a:r>
          <a:endParaRPr lang="zh-TW" altLang="en-US" sz="2800" dirty="0"/>
        </a:p>
      </dgm:t>
    </dgm:pt>
    <dgm:pt modelId="{588E259F-DD00-4AA0-9B30-F66290F86032}" type="parTrans" cxnId="{9B18C5FF-D9CA-4652-8A44-7373FDF2C889}">
      <dgm:prSet/>
      <dgm:spPr/>
      <dgm:t>
        <a:bodyPr/>
        <a:lstStyle/>
        <a:p>
          <a:endParaRPr lang="zh-TW" altLang="en-US" sz="2000"/>
        </a:p>
      </dgm:t>
    </dgm:pt>
    <dgm:pt modelId="{C28EFA9A-0C3C-4E22-B7BC-17ACB762936D}" type="sibTrans" cxnId="{9B18C5FF-D9CA-4652-8A44-7373FDF2C889}">
      <dgm:prSet/>
      <dgm:spPr/>
      <dgm:t>
        <a:bodyPr/>
        <a:lstStyle/>
        <a:p>
          <a:endParaRPr lang="zh-TW" altLang="en-US" sz="2000"/>
        </a:p>
      </dgm:t>
    </dgm:pt>
    <dgm:pt modelId="{E5B4A7BC-E867-45F9-A6D8-C35D977E9FB1}">
      <dgm:prSet custT="1"/>
      <dgm:spPr>
        <a:solidFill>
          <a:schemeClr val="tx2">
            <a:lumMod val="60000"/>
            <a:lumOff val="40000"/>
          </a:schemeClr>
        </a:solidFill>
      </dgm:spPr>
      <dgm:t>
        <a:bodyPr/>
        <a:lstStyle/>
        <a:p>
          <a:r>
            <a:rPr lang="zh-TW" altLang="en-US" sz="2800" dirty="0">
              <a:latin typeface="標楷體" pitchFamily="65" charset="-120"/>
              <a:ea typeface="標楷體" pitchFamily="65" charset="-120"/>
            </a:rPr>
            <a:t>學校的課程計畫</a:t>
          </a:r>
          <a:endParaRPr lang="en-US" altLang="zh-TW" sz="2800" dirty="0">
            <a:latin typeface="標楷體" pitchFamily="65" charset="-120"/>
            <a:ea typeface="標楷體" pitchFamily="65" charset="-120"/>
          </a:endParaRPr>
        </a:p>
      </dgm:t>
    </dgm:pt>
    <dgm:pt modelId="{85CF045D-7BAF-4904-B0A8-9566BCE32893}" type="parTrans" cxnId="{C4AC9E0A-FCF1-42A5-A1D2-97C5FDB18925}">
      <dgm:prSet/>
      <dgm:spPr/>
      <dgm:t>
        <a:bodyPr/>
        <a:lstStyle/>
        <a:p>
          <a:endParaRPr lang="zh-TW" altLang="en-US" sz="2000"/>
        </a:p>
      </dgm:t>
    </dgm:pt>
    <dgm:pt modelId="{BE697940-D8A0-49EA-9460-EAF61F3182B1}" type="sibTrans" cxnId="{C4AC9E0A-FCF1-42A5-A1D2-97C5FDB18925}">
      <dgm:prSet/>
      <dgm:spPr/>
      <dgm:t>
        <a:bodyPr/>
        <a:lstStyle/>
        <a:p>
          <a:endParaRPr lang="zh-TW" altLang="en-US" sz="2000"/>
        </a:p>
      </dgm:t>
    </dgm:pt>
    <dgm:pt modelId="{85A8AA71-C630-4F80-94F8-FAD1B412DDF1}">
      <dgm:prSet custT="1"/>
      <dgm:spPr>
        <a:solidFill>
          <a:schemeClr val="accent3">
            <a:lumMod val="75000"/>
          </a:schemeClr>
        </a:solidFill>
      </dgm:spPr>
      <dgm:t>
        <a:bodyPr/>
        <a:lstStyle/>
        <a:p>
          <a:r>
            <a:rPr lang="zh-TW" altLang="en-US" sz="2800" dirty="0">
              <a:latin typeface="標楷體" pitchFamily="65" charset="-120"/>
              <a:ea typeface="標楷體" pitchFamily="65" charset="-120"/>
            </a:rPr>
            <a:t>教科書或全年級或全校且全學期使用之自編教材</a:t>
          </a:r>
          <a:endParaRPr lang="en-US" altLang="zh-TW" sz="2800" dirty="0">
            <a:latin typeface="標楷體" pitchFamily="65" charset="-120"/>
            <a:ea typeface="標楷體" pitchFamily="65" charset="-120"/>
          </a:endParaRPr>
        </a:p>
      </dgm:t>
    </dgm:pt>
    <dgm:pt modelId="{BDB18A82-0C89-4A2E-80BF-68531AF169F3}" type="parTrans" cxnId="{074E40D3-70E1-4EA9-99EE-BD5EF83C2253}">
      <dgm:prSet/>
      <dgm:spPr/>
      <dgm:t>
        <a:bodyPr/>
        <a:lstStyle/>
        <a:p>
          <a:endParaRPr lang="zh-TW" altLang="en-US" sz="2000"/>
        </a:p>
      </dgm:t>
    </dgm:pt>
    <dgm:pt modelId="{070F2339-63CF-4398-99BD-F8E7B83F7936}" type="sibTrans" cxnId="{074E40D3-70E1-4EA9-99EE-BD5EF83C2253}">
      <dgm:prSet/>
      <dgm:spPr/>
      <dgm:t>
        <a:bodyPr/>
        <a:lstStyle/>
        <a:p>
          <a:endParaRPr lang="zh-TW" altLang="en-US" sz="2000"/>
        </a:p>
      </dgm:t>
    </dgm:pt>
    <dgm:pt modelId="{731BED80-0CFC-4FF6-850E-E33C742015EC}">
      <dgm:prSet custT="1"/>
      <dgm:spPr/>
      <dgm:t>
        <a:bodyPr/>
        <a:lstStyle/>
        <a:p>
          <a:r>
            <a:rPr lang="zh-TW" altLang="en-US" sz="2400" dirty="0">
              <a:latin typeface="標楷體" pitchFamily="65" charset="-120"/>
              <a:ea typeface="標楷體" pitchFamily="65" charset="-120"/>
            </a:rPr>
            <a:t>一校一課程計畫</a:t>
          </a:r>
          <a:endParaRPr lang="en-US" altLang="zh-TW" sz="2400" dirty="0">
            <a:latin typeface="標楷體" pitchFamily="65" charset="-120"/>
            <a:ea typeface="標楷體" pitchFamily="65" charset="-120"/>
          </a:endParaRPr>
        </a:p>
      </dgm:t>
    </dgm:pt>
    <dgm:pt modelId="{32A3BF0A-485A-44F5-B08A-7CF570C5B2D3}" type="parTrans" cxnId="{F3FBA1F7-F2DE-46A5-8638-F1BEA1411F8A}">
      <dgm:prSet/>
      <dgm:spPr/>
      <dgm:t>
        <a:bodyPr/>
        <a:lstStyle/>
        <a:p>
          <a:endParaRPr lang="zh-TW" altLang="en-US" sz="2000"/>
        </a:p>
      </dgm:t>
    </dgm:pt>
    <dgm:pt modelId="{B59EF865-7FD6-4C7D-9B56-11A44B24BBFB}" type="sibTrans" cxnId="{F3FBA1F7-F2DE-46A5-8638-F1BEA1411F8A}">
      <dgm:prSet/>
      <dgm:spPr/>
      <dgm:t>
        <a:bodyPr/>
        <a:lstStyle/>
        <a:p>
          <a:endParaRPr lang="zh-TW" altLang="en-US" sz="2000"/>
        </a:p>
      </dgm:t>
    </dgm:pt>
    <dgm:pt modelId="{F989C419-385B-4B14-A1AF-99A7C14B8514}">
      <dgm:prSet custT="1"/>
      <dgm:spPr/>
      <dgm:t>
        <a:bodyPr/>
        <a:lstStyle/>
        <a:p>
          <a:r>
            <a:rPr lang="zh-TW" altLang="en-US" sz="2400" dirty="0">
              <a:latin typeface="標楷體" pitchFamily="65" charset="-120"/>
              <a:ea typeface="標楷體" pitchFamily="65" charset="-120"/>
            </a:rPr>
            <a:t>普特整合</a:t>
          </a:r>
          <a:endParaRPr lang="en-US" altLang="zh-TW" sz="2400" dirty="0">
            <a:latin typeface="標楷體" pitchFamily="65" charset="-120"/>
            <a:ea typeface="標楷體" pitchFamily="65" charset="-120"/>
          </a:endParaRPr>
        </a:p>
      </dgm:t>
    </dgm:pt>
    <dgm:pt modelId="{CB43A631-F12D-46EF-9EC9-D1C4F4629278}" type="parTrans" cxnId="{E5F15BCA-3E86-4982-B4EE-15188A87A5DF}">
      <dgm:prSet/>
      <dgm:spPr/>
      <dgm:t>
        <a:bodyPr/>
        <a:lstStyle/>
        <a:p>
          <a:endParaRPr lang="zh-TW" altLang="en-US" sz="2000"/>
        </a:p>
      </dgm:t>
    </dgm:pt>
    <dgm:pt modelId="{A0DD1F2E-B66C-40EE-BA23-53B248DF3820}" type="sibTrans" cxnId="{E5F15BCA-3E86-4982-B4EE-15188A87A5DF}">
      <dgm:prSet/>
      <dgm:spPr/>
      <dgm:t>
        <a:bodyPr/>
        <a:lstStyle/>
        <a:p>
          <a:endParaRPr lang="zh-TW" altLang="en-US" sz="2000"/>
        </a:p>
      </dgm:t>
    </dgm:pt>
    <dgm:pt modelId="{6970C653-B791-4415-9CFD-634F745C784C}">
      <dgm:prSet custT="1"/>
      <dgm:spPr/>
      <dgm:t>
        <a:bodyPr/>
        <a:lstStyle/>
        <a:p>
          <a:r>
            <a:rPr lang="zh-TW" altLang="en-US" sz="2400" dirty="0">
              <a:latin typeface="標楷體" pitchFamily="65" charset="-120"/>
              <a:ea typeface="標楷體" pitchFamily="65" charset="-120"/>
            </a:rPr>
            <a:t>跨學部整合</a:t>
          </a:r>
          <a:endParaRPr lang="en-US" altLang="zh-TW" sz="2400" dirty="0">
            <a:latin typeface="標楷體" pitchFamily="65" charset="-120"/>
            <a:ea typeface="標楷體" pitchFamily="65" charset="-120"/>
          </a:endParaRPr>
        </a:p>
      </dgm:t>
    </dgm:pt>
    <dgm:pt modelId="{512D1926-4AEC-4187-A8BA-F5C98FDCCB44}" type="parTrans" cxnId="{6133F932-4952-45F3-8130-8F6DDC6B12B6}">
      <dgm:prSet/>
      <dgm:spPr/>
      <dgm:t>
        <a:bodyPr/>
        <a:lstStyle/>
        <a:p>
          <a:endParaRPr lang="zh-TW" altLang="en-US" sz="2000"/>
        </a:p>
      </dgm:t>
    </dgm:pt>
    <dgm:pt modelId="{41A3E937-05E6-4433-B451-25EADEFDC238}" type="sibTrans" cxnId="{6133F932-4952-45F3-8130-8F6DDC6B12B6}">
      <dgm:prSet/>
      <dgm:spPr/>
      <dgm:t>
        <a:bodyPr/>
        <a:lstStyle/>
        <a:p>
          <a:endParaRPr lang="zh-TW" altLang="en-US" sz="2000"/>
        </a:p>
      </dgm:t>
    </dgm:pt>
    <dgm:pt modelId="{AD58BE1D-4768-4985-BD86-E595218E1923}" type="pres">
      <dgm:prSet presAssocID="{8441CC21-1AE0-440B-81C2-BA597D8FE3CC}" presName="linear" presStyleCnt="0">
        <dgm:presLayoutVars>
          <dgm:animLvl val="lvl"/>
          <dgm:resizeHandles val="exact"/>
        </dgm:presLayoutVars>
      </dgm:prSet>
      <dgm:spPr/>
      <dgm:t>
        <a:bodyPr/>
        <a:lstStyle/>
        <a:p>
          <a:endParaRPr lang="zh-TW" altLang="en-US"/>
        </a:p>
      </dgm:t>
    </dgm:pt>
    <dgm:pt modelId="{3BBCAD9D-6026-4772-AC9D-DFC4A48B7A1B}" type="pres">
      <dgm:prSet presAssocID="{9B111B87-4F60-4D31-9C92-0C21CB00E533}" presName="parentText" presStyleLbl="node1" presStyleIdx="0" presStyleCnt="3">
        <dgm:presLayoutVars>
          <dgm:chMax val="0"/>
          <dgm:bulletEnabled val="1"/>
        </dgm:presLayoutVars>
      </dgm:prSet>
      <dgm:spPr/>
      <dgm:t>
        <a:bodyPr/>
        <a:lstStyle/>
        <a:p>
          <a:endParaRPr lang="zh-TW" altLang="en-US"/>
        </a:p>
      </dgm:t>
    </dgm:pt>
    <dgm:pt modelId="{65A3A613-AF47-4651-8DD5-31038067CADC}" type="pres">
      <dgm:prSet presAssocID="{C28EFA9A-0C3C-4E22-B7BC-17ACB762936D}" presName="spacer" presStyleCnt="0"/>
      <dgm:spPr/>
    </dgm:pt>
    <dgm:pt modelId="{62D9903F-B0A4-4F28-BA30-F8043183176D}" type="pres">
      <dgm:prSet presAssocID="{E5B4A7BC-E867-45F9-A6D8-C35D977E9FB1}" presName="parentText" presStyleLbl="node1" presStyleIdx="1" presStyleCnt="3">
        <dgm:presLayoutVars>
          <dgm:chMax val="0"/>
          <dgm:bulletEnabled val="1"/>
        </dgm:presLayoutVars>
      </dgm:prSet>
      <dgm:spPr/>
      <dgm:t>
        <a:bodyPr/>
        <a:lstStyle/>
        <a:p>
          <a:endParaRPr lang="zh-TW" altLang="en-US"/>
        </a:p>
      </dgm:t>
    </dgm:pt>
    <dgm:pt modelId="{2650180D-924B-43BE-8A16-FAEDD559606D}" type="pres">
      <dgm:prSet presAssocID="{E5B4A7BC-E867-45F9-A6D8-C35D977E9FB1}" presName="childText" presStyleLbl="revTx" presStyleIdx="0" presStyleCnt="1">
        <dgm:presLayoutVars>
          <dgm:bulletEnabled val="1"/>
        </dgm:presLayoutVars>
      </dgm:prSet>
      <dgm:spPr/>
      <dgm:t>
        <a:bodyPr/>
        <a:lstStyle/>
        <a:p>
          <a:endParaRPr lang="zh-TW" altLang="en-US"/>
        </a:p>
      </dgm:t>
    </dgm:pt>
    <dgm:pt modelId="{A279F2BF-4F56-4736-9C32-D047A0A2CB6D}" type="pres">
      <dgm:prSet presAssocID="{85A8AA71-C630-4F80-94F8-FAD1B412DDF1}" presName="parentText" presStyleLbl="node1" presStyleIdx="2" presStyleCnt="3">
        <dgm:presLayoutVars>
          <dgm:chMax val="0"/>
          <dgm:bulletEnabled val="1"/>
        </dgm:presLayoutVars>
      </dgm:prSet>
      <dgm:spPr/>
      <dgm:t>
        <a:bodyPr/>
        <a:lstStyle/>
        <a:p>
          <a:endParaRPr lang="zh-TW" altLang="en-US"/>
        </a:p>
      </dgm:t>
    </dgm:pt>
  </dgm:ptLst>
  <dgm:cxnLst>
    <dgm:cxn modelId="{936E9C6C-F7FB-4655-9722-41F58975C7F6}" type="presOf" srcId="{6970C653-B791-4415-9CFD-634F745C784C}" destId="{2650180D-924B-43BE-8A16-FAEDD559606D}" srcOrd="0" destOrd="2" presId="urn:microsoft.com/office/officeart/2005/8/layout/vList2"/>
    <dgm:cxn modelId="{FC1301B1-7DFE-437D-8BD6-C199D2430D35}" type="presOf" srcId="{F989C419-385B-4B14-A1AF-99A7C14B8514}" destId="{2650180D-924B-43BE-8A16-FAEDD559606D}" srcOrd="0" destOrd="1" presId="urn:microsoft.com/office/officeart/2005/8/layout/vList2"/>
    <dgm:cxn modelId="{C89871A8-4493-4FE0-8A11-945E08C4FC0A}" type="presOf" srcId="{731BED80-0CFC-4FF6-850E-E33C742015EC}" destId="{2650180D-924B-43BE-8A16-FAEDD559606D}" srcOrd="0" destOrd="0" presId="urn:microsoft.com/office/officeart/2005/8/layout/vList2"/>
    <dgm:cxn modelId="{074E40D3-70E1-4EA9-99EE-BD5EF83C2253}" srcId="{8441CC21-1AE0-440B-81C2-BA597D8FE3CC}" destId="{85A8AA71-C630-4F80-94F8-FAD1B412DDF1}" srcOrd="2" destOrd="0" parTransId="{BDB18A82-0C89-4A2E-80BF-68531AF169F3}" sibTransId="{070F2339-63CF-4398-99BD-F8E7B83F7936}"/>
    <dgm:cxn modelId="{9B18C5FF-D9CA-4652-8A44-7373FDF2C889}" srcId="{8441CC21-1AE0-440B-81C2-BA597D8FE3CC}" destId="{9B111B87-4F60-4D31-9C92-0C21CB00E533}" srcOrd="0" destOrd="0" parTransId="{588E259F-DD00-4AA0-9B30-F66290F86032}" sibTransId="{C28EFA9A-0C3C-4E22-B7BC-17ACB762936D}"/>
    <dgm:cxn modelId="{E138EFB6-B13F-4CAE-89AF-5D0F4BEA82C8}" type="presOf" srcId="{9B111B87-4F60-4D31-9C92-0C21CB00E533}" destId="{3BBCAD9D-6026-4772-AC9D-DFC4A48B7A1B}" srcOrd="0" destOrd="0" presId="urn:microsoft.com/office/officeart/2005/8/layout/vList2"/>
    <dgm:cxn modelId="{C4AC9E0A-FCF1-42A5-A1D2-97C5FDB18925}" srcId="{8441CC21-1AE0-440B-81C2-BA597D8FE3CC}" destId="{E5B4A7BC-E867-45F9-A6D8-C35D977E9FB1}" srcOrd="1" destOrd="0" parTransId="{85CF045D-7BAF-4904-B0A8-9566BCE32893}" sibTransId="{BE697940-D8A0-49EA-9460-EAF61F3182B1}"/>
    <dgm:cxn modelId="{820C1250-8373-4D0C-8AF6-E680C623B980}" type="presOf" srcId="{85A8AA71-C630-4F80-94F8-FAD1B412DDF1}" destId="{A279F2BF-4F56-4736-9C32-D047A0A2CB6D}" srcOrd="0" destOrd="0" presId="urn:microsoft.com/office/officeart/2005/8/layout/vList2"/>
    <dgm:cxn modelId="{6133F932-4952-45F3-8130-8F6DDC6B12B6}" srcId="{E5B4A7BC-E867-45F9-A6D8-C35D977E9FB1}" destId="{6970C653-B791-4415-9CFD-634F745C784C}" srcOrd="2" destOrd="0" parTransId="{512D1926-4AEC-4187-A8BA-F5C98FDCCB44}" sibTransId="{41A3E937-05E6-4433-B451-25EADEFDC238}"/>
    <dgm:cxn modelId="{F3FBA1F7-F2DE-46A5-8638-F1BEA1411F8A}" srcId="{E5B4A7BC-E867-45F9-A6D8-C35D977E9FB1}" destId="{731BED80-0CFC-4FF6-850E-E33C742015EC}" srcOrd="0" destOrd="0" parTransId="{32A3BF0A-485A-44F5-B08A-7CF570C5B2D3}" sibTransId="{B59EF865-7FD6-4C7D-9B56-11A44B24BBFB}"/>
    <dgm:cxn modelId="{A603B4A8-0F36-468B-9DB1-3F6B6769AD3C}" type="presOf" srcId="{E5B4A7BC-E867-45F9-A6D8-C35D977E9FB1}" destId="{62D9903F-B0A4-4F28-BA30-F8043183176D}" srcOrd="0" destOrd="0" presId="urn:microsoft.com/office/officeart/2005/8/layout/vList2"/>
    <dgm:cxn modelId="{9989FA0C-7091-4A98-95DE-965C556900AC}" type="presOf" srcId="{8441CC21-1AE0-440B-81C2-BA597D8FE3CC}" destId="{AD58BE1D-4768-4985-BD86-E595218E1923}" srcOrd="0" destOrd="0" presId="urn:microsoft.com/office/officeart/2005/8/layout/vList2"/>
    <dgm:cxn modelId="{E5F15BCA-3E86-4982-B4EE-15188A87A5DF}" srcId="{E5B4A7BC-E867-45F9-A6D8-C35D977E9FB1}" destId="{F989C419-385B-4B14-A1AF-99A7C14B8514}" srcOrd="1" destOrd="0" parTransId="{CB43A631-F12D-46EF-9EC9-D1C4F4629278}" sibTransId="{A0DD1F2E-B66C-40EE-BA23-53B248DF3820}"/>
    <dgm:cxn modelId="{3F3764A7-655E-4276-BFCB-061650F80F4E}" type="presParOf" srcId="{AD58BE1D-4768-4985-BD86-E595218E1923}" destId="{3BBCAD9D-6026-4772-AC9D-DFC4A48B7A1B}" srcOrd="0" destOrd="0" presId="urn:microsoft.com/office/officeart/2005/8/layout/vList2"/>
    <dgm:cxn modelId="{5A9FCF6D-AE94-4F7F-A130-20FB4C84CD7E}" type="presParOf" srcId="{AD58BE1D-4768-4985-BD86-E595218E1923}" destId="{65A3A613-AF47-4651-8DD5-31038067CADC}" srcOrd="1" destOrd="0" presId="urn:microsoft.com/office/officeart/2005/8/layout/vList2"/>
    <dgm:cxn modelId="{E4F6BE9A-1D48-4CFC-8A01-E23E8E87056D}" type="presParOf" srcId="{AD58BE1D-4768-4985-BD86-E595218E1923}" destId="{62D9903F-B0A4-4F28-BA30-F8043183176D}" srcOrd="2" destOrd="0" presId="urn:microsoft.com/office/officeart/2005/8/layout/vList2"/>
    <dgm:cxn modelId="{3C4C1427-E21C-4283-9973-EE4554B939CE}" type="presParOf" srcId="{AD58BE1D-4768-4985-BD86-E595218E1923}" destId="{2650180D-924B-43BE-8A16-FAEDD559606D}" srcOrd="3" destOrd="0" presId="urn:microsoft.com/office/officeart/2005/8/layout/vList2"/>
    <dgm:cxn modelId="{DD3CC3B3-9683-4784-A025-FB4A60979BC3}" type="presParOf" srcId="{AD58BE1D-4768-4985-BD86-E595218E1923}" destId="{A279F2BF-4F56-4736-9C32-D047A0A2CB6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4EBF53-1308-40FE-9C37-5174B423A4C3}" type="doc">
      <dgm:prSet loTypeId="urn:microsoft.com/office/officeart/2005/8/layout/cycle6" loCatId="relationship" qsTypeId="urn:microsoft.com/office/officeart/2005/8/quickstyle/simple1" qsCatId="simple" csTypeId="urn:microsoft.com/office/officeart/2005/8/colors/colorful5" csCatId="colorful" phldr="1"/>
      <dgm:spPr/>
      <dgm:t>
        <a:bodyPr/>
        <a:lstStyle/>
        <a:p>
          <a:endParaRPr lang="zh-TW" altLang="en-US"/>
        </a:p>
      </dgm:t>
    </dgm:pt>
    <dgm:pt modelId="{5DDAEE6B-1A61-450B-91E2-56A42E449E9B}">
      <dgm:prSet phldrT="[文字]" custT="1"/>
      <dgm:spPr/>
      <dgm:t>
        <a:bodyPr/>
        <a:lstStyle/>
        <a:p>
          <a:r>
            <a:rPr lang="zh-TW" altLang="en-US" sz="3200" dirty="0">
              <a:latin typeface="標楷體" pitchFamily="65" charset="-120"/>
              <a:ea typeface="標楷體" pitchFamily="65" charset="-120"/>
            </a:rPr>
            <a:t>學習歷程</a:t>
          </a:r>
        </a:p>
      </dgm:t>
    </dgm:pt>
    <dgm:pt modelId="{9418FE57-CFE2-4F04-B898-6702A8707F68}" type="parTrans" cxnId="{812F2478-DEC6-4567-B7F2-4B4FBB9D4B33}">
      <dgm:prSet/>
      <dgm:spPr/>
      <dgm:t>
        <a:bodyPr/>
        <a:lstStyle/>
        <a:p>
          <a:endParaRPr lang="zh-TW" altLang="en-US" sz="3200"/>
        </a:p>
      </dgm:t>
    </dgm:pt>
    <dgm:pt modelId="{139FDA40-E745-4567-BE6B-97C74479DB5A}" type="sibTrans" cxnId="{812F2478-DEC6-4567-B7F2-4B4FBB9D4B33}">
      <dgm:prSet/>
      <dgm:spPr/>
      <dgm:t>
        <a:bodyPr/>
        <a:lstStyle/>
        <a:p>
          <a:endParaRPr lang="zh-TW" altLang="en-US" sz="3200"/>
        </a:p>
      </dgm:t>
    </dgm:pt>
    <dgm:pt modelId="{6B9A40E3-09EC-46C5-A5BB-6E12EFA84A65}">
      <dgm:prSet phldrT="[文字]" custT="1"/>
      <dgm:spPr/>
      <dgm:t>
        <a:bodyPr/>
        <a:lstStyle/>
        <a:p>
          <a:r>
            <a:rPr lang="zh-TW" altLang="en-US" sz="3200" dirty="0">
              <a:latin typeface="標楷體" pitchFamily="65" charset="-120"/>
              <a:ea typeface="標楷體" pitchFamily="65" charset="-120"/>
            </a:rPr>
            <a:t>學習評量</a:t>
          </a:r>
        </a:p>
      </dgm:t>
    </dgm:pt>
    <dgm:pt modelId="{1043EF23-8FE6-4E5E-A60C-940A3488C68A}" type="parTrans" cxnId="{2F5E91AF-88B2-4D8A-BB2E-37754D36707C}">
      <dgm:prSet/>
      <dgm:spPr/>
      <dgm:t>
        <a:bodyPr/>
        <a:lstStyle/>
        <a:p>
          <a:endParaRPr lang="zh-TW" altLang="en-US" sz="3200"/>
        </a:p>
      </dgm:t>
    </dgm:pt>
    <dgm:pt modelId="{93B69724-33A4-4B00-98A9-4C3E69A32ED8}" type="sibTrans" cxnId="{2F5E91AF-88B2-4D8A-BB2E-37754D36707C}">
      <dgm:prSet/>
      <dgm:spPr/>
      <dgm:t>
        <a:bodyPr/>
        <a:lstStyle/>
        <a:p>
          <a:endParaRPr lang="zh-TW" altLang="en-US" sz="3200"/>
        </a:p>
      </dgm:t>
    </dgm:pt>
    <dgm:pt modelId="{4CBDA811-6520-4EE5-99F2-292ACAE0BE97}">
      <dgm:prSet phldrT="[文字]" custT="1"/>
      <dgm:spPr/>
      <dgm:t>
        <a:bodyPr/>
        <a:lstStyle/>
        <a:p>
          <a:r>
            <a:rPr lang="zh-TW" altLang="en-US" sz="3200" dirty="0">
              <a:latin typeface="標楷體" pitchFamily="65" charset="-120"/>
              <a:ea typeface="標楷體" pitchFamily="65" charset="-120"/>
            </a:rPr>
            <a:t>學習環境</a:t>
          </a:r>
        </a:p>
      </dgm:t>
    </dgm:pt>
    <dgm:pt modelId="{E5B3CAF5-4106-43E2-8318-0773ECA551A8}" type="parTrans" cxnId="{811A17F8-806A-48AD-91B4-B2CE2724C374}">
      <dgm:prSet/>
      <dgm:spPr/>
      <dgm:t>
        <a:bodyPr/>
        <a:lstStyle/>
        <a:p>
          <a:endParaRPr lang="zh-TW" altLang="en-US" sz="3200"/>
        </a:p>
      </dgm:t>
    </dgm:pt>
    <dgm:pt modelId="{7220C1DE-E706-42F5-838B-3A24BEDFFFB9}" type="sibTrans" cxnId="{811A17F8-806A-48AD-91B4-B2CE2724C374}">
      <dgm:prSet/>
      <dgm:spPr/>
      <dgm:t>
        <a:bodyPr/>
        <a:lstStyle/>
        <a:p>
          <a:endParaRPr lang="zh-TW" altLang="en-US" sz="3200"/>
        </a:p>
      </dgm:t>
    </dgm:pt>
    <dgm:pt modelId="{ACB1F819-3B82-42D8-BCD9-8EB431B43058}">
      <dgm:prSet phldrT="[文字]" custT="1"/>
      <dgm:spPr/>
      <dgm:t>
        <a:bodyPr/>
        <a:lstStyle/>
        <a:p>
          <a:r>
            <a:rPr lang="zh-TW" altLang="en-US" sz="3200" dirty="0">
              <a:latin typeface="標楷體" pitchFamily="65" charset="-120"/>
              <a:ea typeface="標楷體" pitchFamily="65" charset="-120"/>
            </a:rPr>
            <a:t>學習內容</a:t>
          </a:r>
        </a:p>
      </dgm:t>
    </dgm:pt>
    <dgm:pt modelId="{20A8BE49-3D27-40B7-A7F2-CE5724FBD5CC}" type="parTrans" cxnId="{853DA707-5D1E-448B-97CF-A3B06C9A6931}">
      <dgm:prSet/>
      <dgm:spPr/>
      <dgm:t>
        <a:bodyPr/>
        <a:lstStyle/>
        <a:p>
          <a:endParaRPr lang="zh-TW" altLang="en-US"/>
        </a:p>
      </dgm:t>
    </dgm:pt>
    <dgm:pt modelId="{9C7EA78F-0C04-49AC-ADAD-BD4C5ED97CB2}" type="sibTrans" cxnId="{853DA707-5D1E-448B-97CF-A3B06C9A6931}">
      <dgm:prSet/>
      <dgm:spPr/>
      <dgm:t>
        <a:bodyPr/>
        <a:lstStyle/>
        <a:p>
          <a:endParaRPr lang="zh-TW" altLang="en-US"/>
        </a:p>
      </dgm:t>
    </dgm:pt>
    <dgm:pt modelId="{C214FC30-9317-4E26-94F2-BAF309702479}" type="pres">
      <dgm:prSet presAssocID="{CE4EBF53-1308-40FE-9C37-5174B423A4C3}" presName="cycle" presStyleCnt="0">
        <dgm:presLayoutVars>
          <dgm:dir/>
          <dgm:resizeHandles val="exact"/>
        </dgm:presLayoutVars>
      </dgm:prSet>
      <dgm:spPr/>
      <dgm:t>
        <a:bodyPr/>
        <a:lstStyle/>
        <a:p>
          <a:endParaRPr lang="zh-TW" altLang="en-US"/>
        </a:p>
      </dgm:t>
    </dgm:pt>
    <dgm:pt modelId="{2CD18723-00D3-4992-BA35-E29CBCE4BBC1}" type="pres">
      <dgm:prSet presAssocID="{ACB1F819-3B82-42D8-BCD9-8EB431B43058}" presName="node" presStyleLbl="node1" presStyleIdx="0" presStyleCnt="4" custScaleX="56318" custScaleY="94915">
        <dgm:presLayoutVars>
          <dgm:bulletEnabled val="1"/>
        </dgm:presLayoutVars>
      </dgm:prSet>
      <dgm:spPr/>
      <dgm:t>
        <a:bodyPr/>
        <a:lstStyle/>
        <a:p>
          <a:endParaRPr lang="zh-TW" altLang="en-US"/>
        </a:p>
      </dgm:t>
    </dgm:pt>
    <dgm:pt modelId="{E39948D6-D26E-4AA8-B8B3-F7F8C342D5C9}" type="pres">
      <dgm:prSet presAssocID="{ACB1F819-3B82-42D8-BCD9-8EB431B43058}" presName="spNode" presStyleCnt="0"/>
      <dgm:spPr/>
    </dgm:pt>
    <dgm:pt modelId="{82846282-D600-45A8-91CF-96D8317041D8}" type="pres">
      <dgm:prSet presAssocID="{9C7EA78F-0C04-49AC-ADAD-BD4C5ED97CB2}" presName="sibTrans" presStyleLbl="sibTrans1D1" presStyleIdx="0" presStyleCnt="4"/>
      <dgm:spPr/>
      <dgm:t>
        <a:bodyPr/>
        <a:lstStyle/>
        <a:p>
          <a:endParaRPr lang="zh-TW" altLang="en-US"/>
        </a:p>
      </dgm:t>
    </dgm:pt>
    <dgm:pt modelId="{7DE1DD12-2130-4A57-BA63-FBE0314A6EC0}" type="pres">
      <dgm:prSet presAssocID="{5DDAEE6B-1A61-450B-91E2-56A42E449E9B}" presName="node" presStyleLbl="node1" presStyleIdx="1" presStyleCnt="4" custScaleX="56318" custScaleY="94915">
        <dgm:presLayoutVars>
          <dgm:bulletEnabled val="1"/>
        </dgm:presLayoutVars>
      </dgm:prSet>
      <dgm:spPr/>
      <dgm:t>
        <a:bodyPr/>
        <a:lstStyle/>
        <a:p>
          <a:endParaRPr lang="zh-TW" altLang="en-US"/>
        </a:p>
      </dgm:t>
    </dgm:pt>
    <dgm:pt modelId="{779760CB-672D-426A-9DD8-79D027B88BF6}" type="pres">
      <dgm:prSet presAssocID="{5DDAEE6B-1A61-450B-91E2-56A42E449E9B}" presName="spNode" presStyleCnt="0"/>
      <dgm:spPr/>
    </dgm:pt>
    <dgm:pt modelId="{978A5A0A-345E-47FC-B8EA-6145D267C0A9}" type="pres">
      <dgm:prSet presAssocID="{139FDA40-E745-4567-BE6B-97C74479DB5A}" presName="sibTrans" presStyleLbl="sibTrans1D1" presStyleIdx="1" presStyleCnt="4"/>
      <dgm:spPr/>
      <dgm:t>
        <a:bodyPr/>
        <a:lstStyle/>
        <a:p>
          <a:endParaRPr lang="zh-TW" altLang="en-US"/>
        </a:p>
      </dgm:t>
    </dgm:pt>
    <dgm:pt modelId="{67195F78-2564-4BB2-93A2-66A5797285A6}" type="pres">
      <dgm:prSet presAssocID="{4CBDA811-6520-4EE5-99F2-292ACAE0BE97}" presName="node" presStyleLbl="node1" presStyleIdx="2" presStyleCnt="4" custScaleX="56318" custScaleY="94915">
        <dgm:presLayoutVars>
          <dgm:bulletEnabled val="1"/>
        </dgm:presLayoutVars>
      </dgm:prSet>
      <dgm:spPr/>
      <dgm:t>
        <a:bodyPr/>
        <a:lstStyle/>
        <a:p>
          <a:endParaRPr lang="zh-TW" altLang="en-US"/>
        </a:p>
      </dgm:t>
    </dgm:pt>
    <dgm:pt modelId="{EC4589EA-B6A6-45BE-8E92-1A5012F9FF20}" type="pres">
      <dgm:prSet presAssocID="{4CBDA811-6520-4EE5-99F2-292ACAE0BE97}" presName="spNode" presStyleCnt="0"/>
      <dgm:spPr/>
    </dgm:pt>
    <dgm:pt modelId="{D2DA364F-5274-4D87-811F-E1A1BDB9D9E0}" type="pres">
      <dgm:prSet presAssocID="{7220C1DE-E706-42F5-838B-3A24BEDFFFB9}" presName="sibTrans" presStyleLbl="sibTrans1D1" presStyleIdx="2" presStyleCnt="4"/>
      <dgm:spPr/>
      <dgm:t>
        <a:bodyPr/>
        <a:lstStyle/>
        <a:p>
          <a:endParaRPr lang="zh-TW" altLang="en-US"/>
        </a:p>
      </dgm:t>
    </dgm:pt>
    <dgm:pt modelId="{0FED4D37-2717-4444-AAA0-6661A9E33AF3}" type="pres">
      <dgm:prSet presAssocID="{6B9A40E3-09EC-46C5-A5BB-6E12EFA84A65}" presName="node" presStyleLbl="node1" presStyleIdx="3" presStyleCnt="4" custScaleX="56318" custScaleY="94915">
        <dgm:presLayoutVars>
          <dgm:bulletEnabled val="1"/>
        </dgm:presLayoutVars>
      </dgm:prSet>
      <dgm:spPr/>
      <dgm:t>
        <a:bodyPr/>
        <a:lstStyle/>
        <a:p>
          <a:endParaRPr lang="zh-TW" altLang="en-US"/>
        </a:p>
      </dgm:t>
    </dgm:pt>
    <dgm:pt modelId="{64935C3C-84F6-497D-B0F5-31EC7933B433}" type="pres">
      <dgm:prSet presAssocID="{6B9A40E3-09EC-46C5-A5BB-6E12EFA84A65}" presName="spNode" presStyleCnt="0"/>
      <dgm:spPr/>
    </dgm:pt>
    <dgm:pt modelId="{7E8FF248-6BF2-49B1-8838-6C4CF585C777}" type="pres">
      <dgm:prSet presAssocID="{93B69724-33A4-4B00-98A9-4C3E69A32ED8}" presName="sibTrans" presStyleLbl="sibTrans1D1" presStyleIdx="3" presStyleCnt="4"/>
      <dgm:spPr/>
      <dgm:t>
        <a:bodyPr/>
        <a:lstStyle/>
        <a:p>
          <a:endParaRPr lang="zh-TW" altLang="en-US"/>
        </a:p>
      </dgm:t>
    </dgm:pt>
  </dgm:ptLst>
  <dgm:cxnLst>
    <dgm:cxn modelId="{811A17F8-806A-48AD-91B4-B2CE2724C374}" srcId="{CE4EBF53-1308-40FE-9C37-5174B423A4C3}" destId="{4CBDA811-6520-4EE5-99F2-292ACAE0BE97}" srcOrd="2" destOrd="0" parTransId="{E5B3CAF5-4106-43E2-8318-0773ECA551A8}" sibTransId="{7220C1DE-E706-42F5-838B-3A24BEDFFFB9}"/>
    <dgm:cxn modelId="{ECD19BFA-0681-493B-93E6-544A3F72D440}" type="presOf" srcId="{7220C1DE-E706-42F5-838B-3A24BEDFFFB9}" destId="{D2DA364F-5274-4D87-811F-E1A1BDB9D9E0}" srcOrd="0" destOrd="0" presId="urn:microsoft.com/office/officeart/2005/8/layout/cycle6"/>
    <dgm:cxn modelId="{B3A6C6E5-92FE-4584-9A54-C64859970F5E}" type="presOf" srcId="{CE4EBF53-1308-40FE-9C37-5174B423A4C3}" destId="{C214FC30-9317-4E26-94F2-BAF309702479}" srcOrd="0" destOrd="0" presId="urn:microsoft.com/office/officeart/2005/8/layout/cycle6"/>
    <dgm:cxn modelId="{3ED9E0DA-8322-4DAC-AECF-0E79E403AFD1}" type="presOf" srcId="{ACB1F819-3B82-42D8-BCD9-8EB431B43058}" destId="{2CD18723-00D3-4992-BA35-E29CBCE4BBC1}" srcOrd="0" destOrd="0" presId="urn:microsoft.com/office/officeart/2005/8/layout/cycle6"/>
    <dgm:cxn modelId="{44EF26C2-A58E-45A1-8A40-74C564F5B5DB}" type="presOf" srcId="{139FDA40-E745-4567-BE6B-97C74479DB5A}" destId="{978A5A0A-345E-47FC-B8EA-6145D267C0A9}" srcOrd="0" destOrd="0" presId="urn:microsoft.com/office/officeart/2005/8/layout/cycle6"/>
    <dgm:cxn modelId="{853DA707-5D1E-448B-97CF-A3B06C9A6931}" srcId="{CE4EBF53-1308-40FE-9C37-5174B423A4C3}" destId="{ACB1F819-3B82-42D8-BCD9-8EB431B43058}" srcOrd="0" destOrd="0" parTransId="{20A8BE49-3D27-40B7-A7F2-CE5724FBD5CC}" sibTransId="{9C7EA78F-0C04-49AC-ADAD-BD4C5ED97CB2}"/>
    <dgm:cxn modelId="{2F5E91AF-88B2-4D8A-BB2E-37754D36707C}" srcId="{CE4EBF53-1308-40FE-9C37-5174B423A4C3}" destId="{6B9A40E3-09EC-46C5-A5BB-6E12EFA84A65}" srcOrd="3" destOrd="0" parTransId="{1043EF23-8FE6-4E5E-A60C-940A3488C68A}" sibTransId="{93B69724-33A4-4B00-98A9-4C3E69A32ED8}"/>
    <dgm:cxn modelId="{A4228E8F-C5E4-4BDA-B4A5-ED7C7AB0CF0B}" type="presOf" srcId="{9C7EA78F-0C04-49AC-ADAD-BD4C5ED97CB2}" destId="{82846282-D600-45A8-91CF-96D8317041D8}" srcOrd="0" destOrd="0" presId="urn:microsoft.com/office/officeart/2005/8/layout/cycle6"/>
    <dgm:cxn modelId="{812F2478-DEC6-4567-B7F2-4B4FBB9D4B33}" srcId="{CE4EBF53-1308-40FE-9C37-5174B423A4C3}" destId="{5DDAEE6B-1A61-450B-91E2-56A42E449E9B}" srcOrd="1" destOrd="0" parTransId="{9418FE57-CFE2-4F04-B898-6702A8707F68}" sibTransId="{139FDA40-E745-4567-BE6B-97C74479DB5A}"/>
    <dgm:cxn modelId="{ABD41097-10CA-4B60-8104-7CD0B4C4B9E5}" type="presOf" srcId="{93B69724-33A4-4B00-98A9-4C3E69A32ED8}" destId="{7E8FF248-6BF2-49B1-8838-6C4CF585C777}" srcOrd="0" destOrd="0" presId="urn:microsoft.com/office/officeart/2005/8/layout/cycle6"/>
    <dgm:cxn modelId="{B3BBC525-1C81-4EFD-A273-954D191814AA}" type="presOf" srcId="{4CBDA811-6520-4EE5-99F2-292ACAE0BE97}" destId="{67195F78-2564-4BB2-93A2-66A5797285A6}" srcOrd="0" destOrd="0" presId="urn:microsoft.com/office/officeart/2005/8/layout/cycle6"/>
    <dgm:cxn modelId="{F854387D-A17C-443E-B449-2501F992CF4E}" type="presOf" srcId="{6B9A40E3-09EC-46C5-A5BB-6E12EFA84A65}" destId="{0FED4D37-2717-4444-AAA0-6661A9E33AF3}" srcOrd="0" destOrd="0" presId="urn:microsoft.com/office/officeart/2005/8/layout/cycle6"/>
    <dgm:cxn modelId="{ED2D9D33-811C-496C-9ED2-CE0AD4886393}" type="presOf" srcId="{5DDAEE6B-1A61-450B-91E2-56A42E449E9B}" destId="{7DE1DD12-2130-4A57-BA63-FBE0314A6EC0}" srcOrd="0" destOrd="0" presId="urn:microsoft.com/office/officeart/2005/8/layout/cycle6"/>
    <dgm:cxn modelId="{2E155D9F-74DB-4962-B581-0519CFDC9A6E}" type="presParOf" srcId="{C214FC30-9317-4E26-94F2-BAF309702479}" destId="{2CD18723-00D3-4992-BA35-E29CBCE4BBC1}" srcOrd="0" destOrd="0" presId="urn:microsoft.com/office/officeart/2005/8/layout/cycle6"/>
    <dgm:cxn modelId="{8F02577C-A3FC-4285-918F-826BA9C5BE03}" type="presParOf" srcId="{C214FC30-9317-4E26-94F2-BAF309702479}" destId="{E39948D6-D26E-4AA8-B8B3-F7F8C342D5C9}" srcOrd="1" destOrd="0" presId="urn:microsoft.com/office/officeart/2005/8/layout/cycle6"/>
    <dgm:cxn modelId="{E521E3B9-86A7-430B-8C4F-C43F62B4D5DC}" type="presParOf" srcId="{C214FC30-9317-4E26-94F2-BAF309702479}" destId="{82846282-D600-45A8-91CF-96D8317041D8}" srcOrd="2" destOrd="0" presId="urn:microsoft.com/office/officeart/2005/8/layout/cycle6"/>
    <dgm:cxn modelId="{AA16AD52-BF1E-458F-ADFD-5B18615C09C3}" type="presParOf" srcId="{C214FC30-9317-4E26-94F2-BAF309702479}" destId="{7DE1DD12-2130-4A57-BA63-FBE0314A6EC0}" srcOrd="3" destOrd="0" presId="urn:microsoft.com/office/officeart/2005/8/layout/cycle6"/>
    <dgm:cxn modelId="{BCA4175A-A504-49C3-9115-8D07E6630F0E}" type="presParOf" srcId="{C214FC30-9317-4E26-94F2-BAF309702479}" destId="{779760CB-672D-426A-9DD8-79D027B88BF6}" srcOrd="4" destOrd="0" presId="urn:microsoft.com/office/officeart/2005/8/layout/cycle6"/>
    <dgm:cxn modelId="{89C73CCE-DE28-4DB9-98CD-5D8966C7B5B1}" type="presParOf" srcId="{C214FC30-9317-4E26-94F2-BAF309702479}" destId="{978A5A0A-345E-47FC-B8EA-6145D267C0A9}" srcOrd="5" destOrd="0" presId="urn:microsoft.com/office/officeart/2005/8/layout/cycle6"/>
    <dgm:cxn modelId="{648133EF-E478-40E4-8550-EC75C6C11399}" type="presParOf" srcId="{C214FC30-9317-4E26-94F2-BAF309702479}" destId="{67195F78-2564-4BB2-93A2-66A5797285A6}" srcOrd="6" destOrd="0" presId="urn:microsoft.com/office/officeart/2005/8/layout/cycle6"/>
    <dgm:cxn modelId="{5C12094A-ADE8-4D68-A08E-C0A892DBF645}" type="presParOf" srcId="{C214FC30-9317-4E26-94F2-BAF309702479}" destId="{EC4589EA-B6A6-45BE-8E92-1A5012F9FF20}" srcOrd="7" destOrd="0" presId="urn:microsoft.com/office/officeart/2005/8/layout/cycle6"/>
    <dgm:cxn modelId="{E4E93777-4DD2-4927-97F7-3FB58907311A}" type="presParOf" srcId="{C214FC30-9317-4E26-94F2-BAF309702479}" destId="{D2DA364F-5274-4D87-811F-E1A1BDB9D9E0}" srcOrd="8" destOrd="0" presId="urn:microsoft.com/office/officeart/2005/8/layout/cycle6"/>
    <dgm:cxn modelId="{2B336D13-C056-4AB7-900A-5FCB528D4AC5}" type="presParOf" srcId="{C214FC30-9317-4E26-94F2-BAF309702479}" destId="{0FED4D37-2717-4444-AAA0-6661A9E33AF3}" srcOrd="9" destOrd="0" presId="urn:microsoft.com/office/officeart/2005/8/layout/cycle6"/>
    <dgm:cxn modelId="{A7E97C54-FEDD-4AC4-882C-F90E5FD82600}" type="presParOf" srcId="{C214FC30-9317-4E26-94F2-BAF309702479}" destId="{64935C3C-84F6-497D-B0F5-31EC7933B433}" srcOrd="10" destOrd="0" presId="urn:microsoft.com/office/officeart/2005/8/layout/cycle6"/>
    <dgm:cxn modelId="{B7753926-A481-4C32-A062-D1ECDD104439}" type="presParOf" srcId="{C214FC30-9317-4E26-94F2-BAF309702479}" destId="{7E8FF248-6BF2-49B1-8838-6C4CF585C777}"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85B550-3702-40D9-A427-07AF6FCFAC24}" type="doc">
      <dgm:prSet loTypeId="urn:microsoft.com/office/officeart/2005/8/layout/bList2#4" loCatId="list" qsTypeId="urn:microsoft.com/office/officeart/2005/8/quickstyle/simple1" qsCatId="simple" csTypeId="urn:microsoft.com/office/officeart/2005/8/colors/accent1_2" csCatId="accent1" phldr="1"/>
      <dgm:spPr/>
    </dgm:pt>
    <dgm:pt modelId="{3CF7EB20-C397-4A88-880D-3F215D7F9EEF}">
      <dgm:prSet phldrT="[文字]" custT="1"/>
      <dgm:spPr/>
      <dgm:t>
        <a:bodyPr/>
        <a:lstStyle/>
        <a:p>
          <a:pPr>
            <a:spcAft>
              <a:spcPts val="0"/>
            </a:spcAft>
          </a:pPr>
          <a:r>
            <a:rPr lang="zh-TW" altLang="en-US" sz="1800" dirty="0">
              <a:latin typeface="微軟正黑體" panose="020B0604030504040204" pitchFamily="34" charset="-120"/>
              <a:ea typeface="微軟正黑體" panose="020B0604030504040204" pitchFamily="34" charset="-120"/>
            </a:rPr>
            <a:t>．課程手冊、</a:t>
          </a:r>
          <a:endParaRPr lang="en-US" altLang="zh-TW" sz="1800" dirty="0">
            <a:latin typeface="微軟正黑體" panose="020B0604030504040204" pitchFamily="34" charset="-120"/>
            <a:ea typeface="微軟正黑體" panose="020B0604030504040204" pitchFamily="34" charset="-120"/>
          </a:endParaRPr>
        </a:p>
        <a:p>
          <a:pPr>
            <a:spcAft>
              <a:spcPts val="0"/>
            </a:spcAft>
          </a:pPr>
          <a:r>
            <a:rPr lang="zh-TW" altLang="en-US" sz="1800" dirty="0">
              <a:latin typeface="微軟正黑體" panose="020B0604030504040204" pitchFamily="34" charset="-120"/>
              <a:ea typeface="微軟正黑體" panose="020B0604030504040204" pitchFamily="34" charset="-120"/>
            </a:rPr>
            <a:t>．教學模組示例、</a:t>
          </a:r>
          <a:endParaRPr lang="en-US" altLang="zh-TW" sz="1800" dirty="0">
            <a:latin typeface="微軟正黑體" panose="020B0604030504040204" pitchFamily="34" charset="-120"/>
            <a:ea typeface="微軟正黑體" panose="020B0604030504040204" pitchFamily="34" charset="-120"/>
          </a:endParaRPr>
        </a:p>
        <a:p>
          <a:pPr>
            <a:spcAft>
              <a:spcPts val="0"/>
            </a:spcAft>
          </a:pPr>
          <a:r>
            <a:rPr lang="zh-TW" altLang="en-US" sz="1800" dirty="0">
              <a:latin typeface="微軟正黑體" panose="020B0604030504040204" pitchFamily="34" charset="-120"/>
              <a:ea typeface="微軟正黑體" panose="020B0604030504040204" pitchFamily="34" charset="-120"/>
            </a:rPr>
            <a:t>．素養導向紙筆  </a:t>
          </a:r>
          <a:endParaRPr lang="en-US" altLang="zh-TW" sz="1800" dirty="0">
            <a:latin typeface="微軟正黑體" panose="020B0604030504040204" pitchFamily="34" charset="-120"/>
            <a:ea typeface="微軟正黑體" panose="020B0604030504040204" pitchFamily="34" charset="-120"/>
          </a:endParaRPr>
        </a:p>
        <a:p>
          <a:pPr>
            <a:spcAft>
              <a:spcPts val="0"/>
            </a:spcAft>
          </a:pPr>
          <a:r>
            <a:rPr lang="en-US" altLang="zh-TW" sz="1800" dirty="0">
              <a:latin typeface="微軟正黑體" panose="020B0604030504040204" pitchFamily="34" charset="-120"/>
              <a:ea typeface="微軟正黑體" panose="020B0604030504040204" pitchFamily="34" charset="-120"/>
            </a:rPr>
            <a:t>    </a:t>
          </a:r>
          <a:r>
            <a:rPr lang="zh-TW" altLang="en-US" sz="1800" dirty="0">
              <a:latin typeface="微軟正黑體" panose="020B0604030504040204" pitchFamily="34" charset="-120"/>
              <a:ea typeface="微軟正黑體" panose="020B0604030504040204" pitchFamily="34" charset="-120"/>
            </a:rPr>
            <a:t>測驗範例試題</a:t>
          </a:r>
        </a:p>
      </dgm:t>
    </dgm:pt>
    <dgm:pt modelId="{CADC29C4-BF0A-4296-90DB-0D034898095D}" type="parTrans" cxnId="{444B5B6C-CA21-4355-93C9-C2FC617A39E1}">
      <dgm:prSet/>
      <dgm:spPr/>
      <dgm:t>
        <a:bodyPr/>
        <a:lstStyle/>
        <a:p>
          <a:endParaRPr lang="zh-TW" altLang="en-US"/>
        </a:p>
      </dgm:t>
    </dgm:pt>
    <dgm:pt modelId="{3D746652-0E0E-4525-B0FD-7820FB83578D}" type="sibTrans" cxnId="{444B5B6C-CA21-4355-93C9-C2FC617A39E1}">
      <dgm:prSet/>
      <dgm:spPr/>
      <dgm:t>
        <a:bodyPr/>
        <a:lstStyle/>
        <a:p>
          <a:endParaRPr lang="zh-TW" altLang="en-US"/>
        </a:p>
      </dgm:t>
    </dgm:pt>
    <dgm:pt modelId="{66BBF1D2-84F6-44F8-9777-F53353C6BF60}">
      <dgm:prSet phldrT="[文字]" custT="1"/>
      <dgm:spPr/>
      <dgm:t>
        <a:bodyPr/>
        <a:lstStyle/>
        <a:p>
          <a:r>
            <a:rPr lang="zh-TW" altLang="en-US" sz="21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教學影片示例</a:t>
          </a:r>
        </a:p>
      </dgm:t>
    </dgm:pt>
    <dgm:pt modelId="{EA6430B0-C4F3-4FAC-9870-6EEB4A5B9B1F}" type="parTrans" cxnId="{7F612183-A326-469C-BFC9-6DE28F274552}">
      <dgm:prSet/>
      <dgm:spPr/>
      <dgm:t>
        <a:bodyPr/>
        <a:lstStyle/>
        <a:p>
          <a:endParaRPr lang="zh-TW" altLang="en-US"/>
        </a:p>
      </dgm:t>
    </dgm:pt>
    <dgm:pt modelId="{51745C13-A3F6-4CA9-98F8-23F42CA15025}" type="sibTrans" cxnId="{7F612183-A326-469C-BFC9-6DE28F274552}">
      <dgm:prSet/>
      <dgm:spPr/>
      <dgm:t>
        <a:bodyPr/>
        <a:lstStyle/>
        <a:p>
          <a:endParaRPr lang="zh-TW" altLang="en-US"/>
        </a:p>
      </dgm:t>
    </dgm:pt>
    <dgm:pt modelId="{A35310C1-D341-4080-BAC2-F1991AC5AD34}" type="pres">
      <dgm:prSet presAssocID="{8E85B550-3702-40D9-A427-07AF6FCFAC24}" presName="diagram" presStyleCnt="0">
        <dgm:presLayoutVars>
          <dgm:dir/>
          <dgm:animLvl val="lvl"/>
          <dgm:resizeHandles val="exact"/>
        </dgm:presLayoutVars>
      </dgm:prSet>
      <dgm:spPr/>
    </dgm:pt>
    <dgm:pt modelId="{91B1B8B2-4071-4BB8-B7DA-3D6A1216383E}" type="pres">
      <dgm:prSet presAssocID="{3CF7EB20-C397-4A88-880D-3F215D7F9EEF}" presName="compNode" presStyleCnt="0"/>
      <dgm:spPr/>
    </dgm:pt>
    <dgm:pt modelId="{B848A202-CF9D-4C10-8601-0750009DA951}" type="pres">
      <dgm:prSet presAssocID="{3CF7EB20-C397-4A88-880D-3F215D7F9EEF}" presName="childRect" presStyleLbl="bgAcc1" presStyleIdx="0" presStyleCnt="2">
        <dgm:presLayoutVars>
          <dgm:bulletEnabled val="1"/>
        </dgm:presLayoutVars>
      </dgm:prSet>
      <dgm:spPr/>
    </dgm:pt>
    <dgm:pt modelId="{1B837A30-6E8B-43DE-867C-3442812939C1}" type="pres">
      <dgm:prSet presAssocID="{3CF7EB20-C397-4A88-880D-3F215D7F9EEF}" presName="parentText" presStyleLbl="node1" presStyleIdx="0" presStyleCnt="0">
        <dgm:presLayoutVars>
          <dgm:chMax val="0"/>
          <dgm:bulletEnabled val="1"/>
        </dgm:presLayoutVars>
      </dgm:prSet>
      <dgm:spPr/>
      <dgm:t>
        <a:bodyPr/>
        <a:lstStyle/>
        <a:p>
          <a:endParaRPr lang="zh-TW" altLang="en-US"/>
        </a:p>
      </dgm:t>
    </dgm:pt>
    <dgm:pt modelId="{E9A83FCE-84E4-48F4-9525-F9B997E206DE}" type="pres">
      <dgm:prSet presAssocID="{3CF7EB20-C397-4A88-880D-3F215D7F9EEF}" presName="parentRect" presStyleLbl="alignNode1" presStyleIdx="0" presStyleCnt="2" custScaleY="196910" custLinFactNeighborX="156" custLinFactNeighborY="35089"/>
      <dgm:spPr/>
      <dgm:t>
        <a:bodyPr/>
        <a:lstStyle/>
        <a:p>
          <a:endParaRPr lang="zh-TW" altLang="en-US"/>
        </a:p>
      </dgm:t>
    </dgm:pt>
    <dgm:pt modelId="{5346BA52-849F-4A7D-8B52-170149EAECD6}" type="pres">
      <dgm:prSet presAssocID="{3CF7EB20-C397-4A88-880D-3F215D7F9EEF}" presName="adorn" presStyleLbl="fgAccFollowNode1" presStyleIdx="0" presStyleCnt="2" custScaleX="187415" custScaleY="124924" custLinFactX="100000" custLinFactNeighborX="146937" custLinFactNeighborY="-46254"/>
      <dgm:spPr/>
    </dgm:pt>
    <dgm:pt modelId="{52C4C641-DD25-48CD-9649-E28D1E84228A}" type="pres">
      <dgm:prSet presAssocID="{3D746652-0E0E-4525-B0FD-7820FB83578D}" presName="sibTrans" presStyleLbl="sibTrans2D1" presStyleIdx="0" presStyleCnt="0"/>
      <dgm:spPr/>
      <dgm:t>
        <a:bodyPr/>
        <a:lstStyle/>
        <a:p>
          <a:endParaRPr lang="zh-TW" altLang="en-US"/>
        </a:p>
      </dgm:t>
    </dgm:pt>
    <dgm:pt modelId="{852974FD-0080-4E47-8F68-74AC35EBB8DA}" type="pres">
      <dgm:prSet presAssocID="{66BBF1D2-84F6-44F8-9777-F53353C6BF60}" presName="compNode" presStyleCnt="0"/>
      <dgm:spPr/>
    </dgm:pt>
    <dgm:pt modelId="{54B1779A-C27B-4C8B-A005-94F961E1E877}" type="pres">
      <dgm:prSet presAssocID="{66BBF1D2-84F6-44F8-9777-F53353C6BF60}" presName="childRect" presStyleLbl="bgAcc1" presStyleIdx="1" presStyleCnt="2" custLinFactNeighborY="-4742">
        <dgm:presLayoutVars>
          <dgm:bulletEnabled val="1"/>
        </dgm:presLayoutVars>
      </dgm:prSet>
      <dgm:spPr/>
    </dgm:pt>
    <dgm:pt modelId="{950ABF11-01C1-42D3-B24F-FD2512D0F430}" type="pres">
      <dgm:prSet presAssocID="{66BBF1D2-84F6-44F8-9777-F53353C6BF60}" presName="parentText" presStyleLbl="node1" presStyleIdx="0" presStyleCnt="0">
        <dgm:presLayoutVars>
          <dgm:chMax val="0"/>
          <dgm:bulletEnabled val="1"/>
        </dgm:presLayoutVars>
      </dgm:prSet>
      <dgm:spPr/>
      <dgm:t>
        <a:bodyPr/>
        <a:lstStyle/>
        <a:p>
          <a:endParaRPr lang="zh-TW" altLang="en-US"/>
        </a:p>
      </dgm:t>
    </dgm:pt>
    <dgm:pt modelId="{F128F23E-61BE-47FC-B571-6E6471E84B7A}" type="pres">
      <dgm:prSet presAssocID="{66BBF1D2-84F6-44F8-9777-F53353C6BF60}" presName="parentRect" presStyleLbl="alignNode1" presStyleIdx="1" presStyleCnt="2" custLinFactNeighborX="-226" custLinFactNeighborY="-17383"/>
      <dgm:spPr/>
      <dgm:t>
        <a:bodyPr/>
        <a:lstStyle/>
        <a:p>
          <a:endParaRPr lang="zh-TW" altLang="en-US"/>
        </a:p>
      </dgm:t>
    </dgm:pt>
    <dgm:pt modelId="{3A6E1B93-5CED-4903-82BF-34402A594524}" type="pres">
      <dgm:prSet presAssocID="{66BBF1D2-84F6-44F8-9777-F53353C6BF60}" presName="adorn" presStyleLbl="fgAccFollowNode1" presStyleIdx="1" presStyleCnt="2" custLinFactX="-11697" custLinFactY="-57044" custLinFactNeighborX="-100000" custLinFactNeighborY="-100000"/>
      <dgm:spPr/>
    </dgm:pt>
  </dgm:ptLst>
  <dgm:cxnLst>
    <dgm:cxn modelId="{C7180BEF-81B4-43DD-BB15-38F1F30B236A}" type="presOf" srcId="{3CF7EB20-C397-4A88-880D-3F215D7F9EEF}" destId="{E9A83FCE-84E4-48F4-9525-F9B997E206DE}" srcOrd="1" destOrd="0" presId="urn:microsoft.com/office/officeart/2005/8/layout/bList2#4"/>
    <dgm:cxn modelId="{3D13D373-2415-4B55-ACDE-E9D96DE6DCEA}" type="presOf" srcId="{3D746652-0E0E-4525-B0FD-7820FB83578D}" destId="{52C4C641-DD25-48CD-9649-E28D1E84228A}" srcOrd="0" destOrd="0" presId="urn:microsoft.com/office/officeart/2005/8/layout/bList2#4"/>
    <dgm:cxn modelId="{86BD4C07-9679-4E33-AC90-A09750A6D642}" type="presOf" srcId="{66BBF1D2-84F6-44F8-9777-F53353C6BF60}" destId="{F128F23E-61BE-47FC-B571-6E6471E84B7A}" srcOrd="1" destOrd="0" presId="urn:microsoft.com/office/officeart/2005/8/layout/bList2#4"/>
    <dgm:cxn modelId="{A9C20554-83A4-4354-A900-2144AA658442}" type="presOf" srcId="{8E85B550-3702-40D9-A427-07AF6FCFAC24}" destId="{A35310C1-D341-4080-BAC2-F1991AC5AD34}" srcOrd="0" destOrd="0" presId="urn:microsoft.com/office/officeart/2005/8/layout/bList2#4"/>
    <dgm:cxn modelId="{444B5B6C-CA21-4355-93C9-C2FC617A39E1}" srcId="{8E85B550-3702-40D9-A427-07AF6FCFAC24}" destId="{3CF7EB20-C397-4A88-880D-3F215D7F9EEF}" srcOrd="0" destOrd="0" parTransId="{CADC29C4-BF0A-4296-90DB-0D034898095D}" sibTransId="{3D746652-0E0E-4525-B0FD-7820FB83578D}"/>
    <dgm:cxn modelId="{271763BB-076E-43B4-A2BF-3CC534D8FEC4}" type="presOf" srcId="{3CF7EB20-C397-4A88-880D-3F215D7F9EEF}" destId="{1B837A30-6E8B-43DE-867C-3442812939C1}" srcOrd="0" destOrd="0" presId="urn:microsoft.com/office/officeart/2005/8/layout/bList2#4"/>
    <dgm:cxn modelId="{7F612183-A326-469C-BFC9-6DE28F274552}" srcId="{8E85B550-3702-40D9-A427-07AF6FCFAC24}" destId="{66BBF1D2-84F6-44F8-9777-F53353C6BF60}" srcOrd="1" destOrd="0" parTransId="{EA6430B0-C4F3-4FAC-9870-6EEB4A5B9B1F}" sibTransId="{51745C13-A3F6-4CA9-98F8-23F42CA15025}"/>
    <dgm:cxn modelId="{257C17E5-ECEB-4B03-BBDB-AAD065DEF1E7}" type="presOf" srcId="{66BBF1D2-84F6-44F8-9777-F53353C6BF60}" destId="{950ABF11-01C1-42D3-B24F-FD2512D0F430}" srcOrd="0" destOrd="0" presId="urn:microsoft.com/office/officeart/2005/8/layout/bList2#4"/>
    <dgm:cxn modelId="{11F3D4FC-C296-4D56-9D32-D9BCDCD737EC}" type="presParOf" srcId="{A35310C1-D341-4080-BAC2-F1991AC5AD34}" destId="{91B1B8B2-4071-4BB8-B7DA-3D6A1216383E}" srcOrd="0" destOrd="0" presId="urn:microsoft.com/office/officeart/2005/8/layout/bList2#4"/>
    <dgm:cxn modelId="{230DD2A7-940A-41A7-BC3F-AF9D62F93D75}" type="presParOf" srcId="{91B1B8B2-4071-4BB8-B7DA-3D6A1216383E}" destId="{B848A202-CF9D-4C10-8601-0750009DA951}" srcOrd="0" destOrd="0" presId="urn:microsoft.com/office/officeart/2005/8/layout/bList2#4"/>
    <dgm:cxn modelId="{CB37A55E-3938-410F-AF88-D59F01AF4B59}" type="presParOf" srcId="{91B1B8B2-4071-4BB8-B7DA-3D6A1216383E}" destId="{1B837A30-6E8B-43DE-867C-3442812939C1}" srcOrd="1" destOrd="0" presId="urn:microsoft.com/office/officeart/2005/8/layout/bList2#4"/>
    <dgm:cxn modelId="{FD0AD7D1-3B3E-4936-A4B7-489FAA23FE7D}" type="presParOf" srcId="{91B1B8B2-4071-4BB8-B7DA-3D6A1216383E}" destId="{E9A83FCE-84E4-48F4-9525-F9B997E206DE}" srcOrd="2" destOrd="0" presId="urn:microsoft.com/office/officeart/2005/8/layout/bList2#4"/>
    <dgm:cxn modelId="{491E753F-68ED-4422-92B4-3285144D750A}" type="presParOf" srcId="{91B1B8B2-4071-4BB8-B7DA-3D6A1216383E}" destId="{5346BA52-849F-4A7D-8B52-170149EAECD6}" srcOrd="3" destOrd="0" presId="urn:microsoft.com/office/officeart/2005/8/layout/bList2#4"/>
    <dgm:cxn modelId="{1892414D-F84E-4EC5-A3D4-C272C1DB7416}" type="presParOf" srcId="{A35310C1-D341-4080-BAC2-F1991AC5AD34}" destId="{52C4C641-DD25-48CD-9649-E28D1E84228A}" srcOrd="1" destOrd="0" presId="urn:microsoft.com/office/officeart/2005/8/layout/bList2#4"/>
    <dgm:cxn modelId="{A5A56DE7-C0F2-4539-ABAC-F5CCB3C75F9A}" type="presParOf" srcId="{A35310C1-D341-4080-BAC2-F1991AC5AD34}" destId="{852974FD-0080-4E47-8F68-74AC35EBB8DA}" srcOrd="2" destOrd="0" presId="urn:microsoft.com/office/officeart/2005/8/layout/bList2#4"/>
    <dgm:cxn modelId="{059344F8-41C5-4E96-A8FD-3AF68CBE96E1}" type="presParOf" srcId="{852974FD-0080-4E47-8F68-74AC35EBB8DA}" destId="{54B1779A-C27B-4C8B-A005-94F961E1E877}" srcOrd="0" destOrd="0" presId="urn:microsoft.com/office/officeart/2005/8/layout/bList2#4"/>
    <dgm:cxn modelId="{70FC265C-51F8-408B-A04F-6C541829B478}" type="presParOf" srcId="{852974FD-0080-4E47-8F68-74AC35EBB8DA}" destId="{950ABF11-01C1-42D3-B24F-FD2512D0F430}" srcOrd="1" destOrd="0" presId="urn:microsoft.com/office/officeart/2005/8/layout/bList2#4"/>
    <dgm:cxn modelId="{C27AC6D5-237D-4C86-92F9-F745BBB5E8BC}" type="presParOf" srcId="{852974FD-0080-4E47-8F68-74AC35EBB8DA}" destId="{F128F23E-61BE-47FC-B571-6E6471E84B7A}" srcOrd="2" destOrd="0" presId="urn:microsoft.com/office/officeart/2005/8/layout/bList2#4"/>
    <dgm:cxn modelId="{29FD3CB6-5D40-43B1-A91A-8E04CEBB6F03}" type="presParOf" srcId="{852974FD-0080-4E47-8F68-74AC35EBB8DA}" destId="{3A6E1B93-5CED-4903-82BF-34402A594524}" srcOrd="3" destOrd="0" presId="urn:microsoft.com/office/officeart/2005/8/layout/bList2#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B7C84-91E9-4CF6-8BB3-D50D25FAD87D}">
      <dsp:nvSpPr>
        <dsp:cNvPr id="0" name=""/>
        <dsp:cNvSpPr/>
      </dsp:nvSpPr>
      <dsp:spPr>
        <a:xfrm>
          <a:off x="0" y="321963"/>
          <a:ext cx="4992793" cy="1389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7496" tIns="437388" rIns="387496" bIns="170688"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t>特殊教育課程的變革</a:t>
          </a:r>
          <a:endParaRPr lang="en-US" altLang="zh-TW" sz="2400" kern="1200" dirty="0"/>
        </a:p>
        <a:p>
          <a:pPr marL="228600" lvl="1" indent="-228600" algn="l" defTabSz="1066800">
            <a:lnSpc>
              <a:spcPct val="90000"/>
            </a:lnSpc>
            <a:spcBef>
              <a:spcPct val="0"/>
            </a:spcBef>
            <a:spcAft>
              <a:spcPct val="15000"/>
            </a:spcAft>
            <a:buChar char="••"/>
          </a:pPr>
          <a:r>
            <a:rPr lang="zh-TW" altLang="en-US" sz="2400" kern="1200" dirty="0"/>
            <a:t>不同層次看課程</a:t>
          </a:r>
          <a:endParaRPr lang="en-US" altLang="zh-TW" sz="2400" kern="1200" dirty="0"/>
        </a:p>
      </dsp:txBody>
      <dsp:txXfrm>
        <a:off x="0" y="321963"/>
        <a:ext cx="4992793" cy="1389150"/>
      </dsp:txXfrm>
    </dsp:sp>
    <dsp:sp modelId="{91A1ECB0-AE5B-4546-8D37-002DDA9AC118}">
      <dsp:nvSpPr>
        <dsp:cNvPr id="0" name=""/>
        <dsp:cNvSpPr/>
      </dsp:nvSpPr>
      <dsp:spPr>
        <a:xfrm>
          <a:off x="249639" y="12003"/>
          <a:ext cx="3494955"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101" tIns="0" rIns="132101" bIns="0" numCol="1" spcCol="1270" anchor="ctr" anchorCtr="0">
          <a:noAutofit/>
        </a:bodyPr>
        <a:lstStyle/>
        <a:p>
          <a:pPr lvl="0" algn="l" defTabSz="1066800">
            <a:lnSpc>
              <a:spcPct val="90000"/>
            </a:lnSpc>
            <a:spcBef>
              <a:spcPct val="0"/>
            </a:spcBef>
            <a:spcAft>
              <a:spcPct val="35000"/>
            </a:spcAft>
          </a:pPr>
          <a:r>
            <a:rPr lang="zh-TW" altLang="en-US" sz="2400" kern="1200" dirty="0"/>
            <a:t>前言</a:t>
          </a:r>
        </a:p>
      </dsp:txBody>
      <dsp:txXfrm>
        <a:off x="279901" y="42265"/>
        <a:ext cx="3434431" cy="559396"/>
      </dsp:txXfrm>
    </dsp:sp>
    <dsp:sp modelId="{F9DC1EEA-70F4-4EB4-8579-F41A617310EC}">
      <dsp:nvSpPr>
        <dsp:cNvPr id="0" name=""/>
        <dsp:cNvSpPr/>
      </dsp:nvSpPr>
      <dsp:spPr>
        <a:xfrm>
          <a:off x="0" y="2134473"/>
          <a:ext cx="4992793" cy="18191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7496" tIns="437388" rIns="387496" bIns="170688"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t>法規</a:t>
          </a:r>
          <a:endParaRPr lang="en-US" altLang="zh-TW" sz="2400" kern="1200" dirty="0"/>
        </a:p>
        <a:p>
          <a:pPr marL="228600" lvl="1" indent="-228600" algn="l" defTabSz="1066800">
            <a:lnSpc>
              <a:spcPct val="90000"/>
            </a:lnSpc>
            <a:spcBef>
              <a:spcPct val="0"/>
            </a:spcBef>
            <a:spcAft>
              <a:spcPct val="15000"/>
            </a:spcAft>
            <a:buChar char="••"/>
          </a:pPr>
          <a:r>
            <a:rPr lang="zh-TW" altLang="en-US" sz="2400" kern="1200" dirty="0"/>
            <a:t>總綱</a:t>
          </a:r>
          <a:endParaRPr lang="en-US" altLang="zh-TW" sz="2400" kern="1200" dirty="0"/>
        </a:p>
        <a:p>
          <a:pPr marL="228600" lvl="1" indent="-228600" algn="l" defTabSz="1066800">
            <a:lnSpc>
              <a:spcPct val="90000"/>
            </a:lnSpc>
            <a:spcBef>
              <a:spcPct val="0"/>
            </a:spcBef>
            <a:spcAft>
              <a:spcPct val="15000"/>
            </a:spcAft>
            <a:buChar char="••"/>
          </a:pPr>
          <a:r>
            <a:rPr lang="zh-TW" altLang="en-US" sz="2400" kern="1200" dirty="0"/>
            <a:t>實施規範</a:t>
          </a:r>
          <a:endParaRPr lang="en-US" altLang="zh-TW" sz="2400" kern="1200" dirty="0"/>
        </a:p>
      </dsp:txBody>
      <dsp:txXfrm>
        <a:off x="0" y="2134473"/>
        <a:ext cx="4992793" cy="1819125"/>
      </dsp:txXfrm>
    </dsp:sp>
    <dsp:sp modelId="{2286CCF2-414A-4CDE-83CD-1CB6E2BC2A51}">
      <dsp:nvSpPr>
        <dsp:cNvPr id="0" name=""/>
        <dsp:cNvSpPr/>
      </dsp:nvSpPr>
      <dsp:spPr>
        <a:xfrm>
          <a:off x="249639" y="1824513"/>
          <a:ext cx="3494955"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101" tIns="0" rIns="132101" bIns="0" numCol="1" spcCol="1270" anchor="ctr" anchorCtr="0">
          <a:noAutofit/>
        </a:bodyPr>
        <a:lstStyle/>
        <a:p>
          <a:pPr lvl="0" algn="l" defTabSz="1066800">
            <a:lnSpc>
              <a:spcPct val="90000"/>
            </a:lnSpc>
            <a:spcBef>
              <a:spcPct val="0"/>
            </a:spcBef>
            <a:spcAft>
              <a:spcPct val="35000"/>
            </a:spcAft>
          </a:pPr>
          <a:r>
            <a:rPr lang="zh-TW" altLang="en-US" sz="2400" kern="1200" dirty="0"/>
            <a:t>課程調整的規定</a:t>
          </a:r>
          <a:endParaRPr lang="en-US" altLang="zh-TW" sz="2400" kern="1200" dirty="0"/>
        </a:p>
      </dsp:txBody>
      <dsp:txXfrm>
        <a:off x="279901" y="1854775"/>
        <a:ext cx="3434431" cy="559396"/>
      </dsp:txXfrm>
    </dsp:sp>
    <dsp:sp modelId="{27BC579F-B5F4-45C7-815A-E3BD9D0DA6D3}">
      <dsp:nvSpPr>
        <dsp:cNvPr id="0" name=""/>
        <dsp:cNvSpPr/>
      </dsp:nvSpPr>
      <dsp:spPr>
        <a:xfrm>
          <a:off x="0" y="4376959"/>
          <a:ext cx="4992793" cy="1389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7496" tIns="437388" rIns="387496" bIns="170688"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t>學校和班級層次</a:t>
          </a:r>
          <a:endParaRPr lang="en-US" altLang="zh-TW" sz="2400" kern="1200" dirty="0"/>
        </a:p>
        <a:p>
          <a:pPr marL="228600" lvl="1" indent="-228600" algn="l" defTabSz="1066800">
            <a:lnSpc>
              <a:spcPct val="90000"/>
            </a:lnSpc>
            <a:spcBef>
              <a:spcPct val="0"/>
            </a:spcBef>
            <a:spcAft>
              <a:spcPct val="15000"/>
            </a:spcAft>
            <a:buChar char="••"/>
          </a:pPr>
          <a:r>
            <a:rPr lang="zh-TW" altLang="en-US" sz="2400" kern="1200" dirty="0"/>
            <a:t>領域課程調整</a:t>
          </a:r>
          <a:endParaRPr lang="en-US" altLang="zh-TW" sz="2400" kern="1200" dirty="0"/>
        </a:p>
      </dsp:txBody>
      <dsp:txXfrm>
        <a:off x="0" y="4376959"/>
        <a:ext cx="4992793" cy="1389150"/>
      </dsp:txXfrm>
    </dsp:sp>
    <dsp:sp modelId="{516C93CF-1AF6-443B-A620-AF1CF191E007}">
      <dsp:nvSpPr>
        <dsp:cNvPr id="0" name=""/>
        <dsp:cNvSpPr/>
      </dsp:nvSpPr>
      <dsp:spPr>
        <a:xfrm>
          <a:off x="249639" y="4066999"/>
          <a:ext cx="3494955"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101" tIns="0" rIns="132101" bIns="0" numCol="1" spcCol="1270" anchor="ctr" anchorCtr="0">
          <a:noAutofit/>
        </a:bodyPr>
        <a:lstStyle/>
        <a:p>
          <a:pPr lvl="0" algn="l" defTabSz="1066800">
            <a:lnSpc>
              <a:spcPct val="90000"/>
            </a:lnSpc>
            <a:spcBef>
              <a:spcPct val="0"/>
            </a:spcBef>
            <a:spcAft>
              <a:spcPct val="35000"/>
            </a:spcAft>
          </a:pPr>
          <a:r>
            <a:rPr lang="zh-TW" altLang="en-US" sz="2400" kern="1200" dirty="0"/>
            <a:t>課程調整的實施</a:t>
          </a:r>
          <a:endParaRPr lang="en-US" altLang="zh-TW" sz="2400" kern="1200" dirty="0"/>
        </a:p>
      </dsp:txBody>
      <dsp:txXfrm>
        <a:off x="279901" y="4097261"/>
        <a:ext cx="3434431"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5D446-2BD6-4252-8FB4-A36FB41E3011}">
      <dsp:nvSpPr>
        <dsp:cNvPr id="0" name=""/>
        <dsp:cNvSpPr/>
      </dsp:nvSpPr>
      <dsp:spPr>
        <a:xfrm>
          <a:off x="4546707" y="628099"/>
          <a:ext cx="4198886" cy="4198886"/>
        </a:xfrm>
        <a:prstGeom prst="blockArc">
          <a:avLst>
            <a:gd name="adj1" fmla="val 10800000"/>
            <a:gd name="adj2" fmla="val 16200000"/>
            <a:gd name="adj3" fmla="val 4635"/>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9A9809E-9A27-4DC4-AD10-F03179FE4E8B}">
      <dsp:nvSpPr>
        <dsp:cNvPr id="0" name=""/>
        <dsp:cNvSpPr/>
      </dsp:nvSpPr>
      <dsp:spPr>
        <a:xfrm>
          <a:off x="4546707" y="628099"/>
          <a:ext cx="4198886" cy="4198886"/>
        </a:xfrm>
        <a:prstGeom prst="blockArc">
          <a:avLst>
            <a:gd name="adj1" fmla="val 5400000"/>
            <a:gd name="adj2" fmla="val 10800000"/>
            <a:gd name="adj3" fmla="val 4635"/>
          </a:avLst>
        </a:prstGeom>
        <a:gradFill rotWithShape="0">
          <a:gsLst>
            <a:gs pos="0">
              <a:schemeClr val="accent5">
                <a:hueOff val="-6622584"/>
                <a:satOff val="26541"/>
                <a:lumOff val="5752"/>
                <a:alphaOff val="0"/>
                <a:tint val="100000"/>
                <a:shade val="100000"/>
                <a:satMod val="130000"/>
              </a:schemeClr>
            </a:gs>
            <a:gs pos="100000">
              <a:schemeClr val="accent5">
                <a:hueOff val="-6622584"/>
                <a:satOff val="26541"/>
                <a:lumOff val="575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1047DF8-131E-4F34-A4BD-039F39D8D21A}">
      <dsp:nvSpPr>
        <dsp:cNvPr id="0" name=""/>
        <dsp:cNvSpPr/>
      </dsp:nvSpPr>
      <dsp:spPr>
        <a:xfrm>
          <a:off x="4546707" y="628099"/>
          <a:ext cx="4198886" cy="4198886"/>
        </a:xfrm>
        <a:prstGeom prst="blockArc">
          <a:avLst>
            <a:gd name="adj1" fmla="val 0"/>
            <a:gd name="adj2" fmla="val 5400000"/>
            <a:gd name="adj3" fmla="val 4635"/>
          </a:avLst>
        </a:prstGeom>
        <a:gradFill rotWithShape="0">
          <a:gsLst>
            <a:gs pos="0">
              <a:schemeClr val="accent5">
                <a:hueOff val="-3311292"/>
                <a:satOff val="13270"/>
                <a:lumOff val="2876"/>
                <a:alphaOff val="0"/>
                <a:tint val="100000"/>
                <a:shade val="100000"/>
                <a:satMod val="130000"/>
              </a:schemeClr>
            </a:gs>
            <a:gs pos="100000">
              <a:schemeClr val="accent5">
                <a:hueOff val="-3311292"/>
                <a:satOff val="13270"/>
                <a:lumOff val="287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CDF3FDA-0773-4EDB-B731-01372EF27CAA}">
      <dsp:nvSpPr>
        <dsp:cNvPr id="0" name=""/>
        <dsp:cNvSpPr/>
      </dsp:nvSpPr>
      <dsp:spPr>
        <a:xfrm>
          <a:off x="4546707" y="628099"/>
          <a:ext cx="4198886" cy="4198886"/>
        </a:xfrm>
        <a:prstGeom prst="blockArc">
          <a:avLst>
            <a:gd name="adj1" fmla="val 16200000"/>
            <a:gd name="adj2" fmla="val 0"/>
            <a:gd name="adj3" fmla="val 4635"/>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0009922-63CB-483A-AE4A-18BE4FF4B8AA}">
      <dsp:nvSpPr>
        <dsp:cNvPr id="0" name=""/>
        <dsp:cNvSpPr/>
      </dsp:nvSpPr>
      <dsp:spPr>
        <a:xfrm>
          <a:off x="5680706" y="1762098"/>
          <a:ext cx="1930888" cy="1930888"/>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zh-TW" altLang="en-US" sz="3000" kern="1200" dirty="0">
              <a:solidFill>
                <a:schemeClr val="tx1"/>
              </a:solidFill>
            </a:rPr>
            <a:t>課程</a:t>
          </a:r>
          <a:r>
            <a:rPr lang="en-US" altLang="zh-TW" sz="3000" kern="1200" dirty="0">
              <a:solidFill>
                <a:schemeClr val="tx1"/>
              </a:solidFill>
            </a:rPr>
            <a:t/>
          </a:r>
          <a:br>
            <a:rPr lang="en-US" altLang="zh-TW" sz="3000" kern="1200" dirty="0">
              <a:solidFill>
                <a:schemeClr val="tx1"/>
              </a:solidFill>
            </a:rPr>
          </a:br>
          <a:r>
            <a:rPr lang="zh-TW" altLang="en-US" sz="3000" kern="1200" dirty="0">
              <a:solidFill>
                <a:schemeClr val="tx1"/>
              </a:solidFill>
            </a:rPr>
            <a:t>調整</a:t>
          </a:r>
        </a:p>
      </dsp:txBody>
      <dsp:txXfrm>
        <a:off x="5963478" y="2044870"/>
        <a:ext cx="1365344" cy="1365344"/>
      </dsp:txXfrm>
    </dsp:sp>
    <dsp:sp modelId="{BD9AF798-FCF7-485E-A34E-06A760EE2AB8}">
      <dsp:nvSpPr>
        <dsp:cNvPr id="0" name=""/>
        <dsp:cNvSpPr/>
      </dsp:nvSpPr>
      <dsp:spPr>
        <a:xfrm>
          <a:off x="5970339" y="946"/>
          <a:ext cx="1351621" cy="1351621"/>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a:solidFill>
                <a:schemeClr val="tx1"/>
              </a:solidFill>
            </a:rPr>
            <a:t>內容</a:t>
          </a:r>
          <a:endParaRPr lang="zh-TW" altLang="en-US" sz="3200" kern="1200" dirty="0">
            <a:solidFill>
              <a:schemeClr val="tx1"/>
            </a:solidFill>
          </a:endParaRPr>
        </a:p>
      </dsp:txBody>
      <dsp:txXfrm>
        <a:off x="6168279" y="198886"/>
        <a:ext cx="955741" cy="955741"/>
      </dsp:txXfrm>
    </dsp:sp>
    <dsp:sp modelId="{FA366B1B-7F8E-4CC8-B15F-12ED700E409A}">
      <dsp:nvSpPr>
        <dsp:cNvPr id="0" name=""/>
        <dsp:cNvSpPr/>
      </dsp:nvSpPr>
      <dsp:spPr>
        <a:xfrm>
          <a:off x="8021124" y="2051731"/>
          <a:ext cx="1351621" cy="1351621"/>
        </a:xfrm>
        <a:prstGeom prst="ellipse">
          <a:avLst/>
        </a:prstGeom>
        <a:gradFill rotWithShape="0">
          <a:gsLst>
            <a:gs pos="0">
              <a:schemeClr val="accent5">
                <a:hueOff val="-3311292"/>
                <a:satOff val="13270"/>
                <a:lumOff val="2876"/>
                <a:alphaOff val="0"/>
                <a:tint val="100000"/>
                <a:shade val="100000"/>
                <a:satMod val="130000"/>
              </a:schemeClr>
            </a:gs>
            <a:gs pos="100000">
              <a:schemeClr val="accent5">
                <a:hueOff val="-3311292"/>
                <a:satOff val="13270"/>
                <a:lumOff val="287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a:solidFill>
                <a:schemeClr val="tx1"/>
              </a:solidFill>
            </a:rPr>
            <a:t>歷程</a:t>
          </a:r>
          <a:endParaRPr lang="zh-TW" altLang="en-US" sz="3200" kern="1200" dirty="0">
            <a:solidFill>
              <a:schemeClr val="tx1"/>
            </a:solidFill>
          </a:endParaRPr>
        </a:p>
      </dsp:txBody>
      <dsp:txXfrm>
        <a:off x="8219064" y="2249671"/>
        <a:ext cx="955741" cy="955741"/>
      </dsp:txXfrm>
    </dsp:sp>
    <dsp:sp modelId="{36C65349-E6BA-4BF7-9B12-0C45837E810F}">
      <dsp:nvSpPr>
        <dsp:cNvPr id="0" name=""/>
        <dsp:cNvSpPr/>
      </dsp:nvSpPr>
      <dsp:spPr>
        <a:xfrm>
          <a:off x="5970339" y="4102516"/>
          <a:ext cx="1351621" cy="1351621"/>
        </a:xfrm>
        <a:prstGeom prst="ellipse">
          <a:avLst/>
        </a:prstGeom>
        <a:gradFill rotWithShape="0">
          <a:gsLst>
            <a:gs pos="0">
              <a:schemeClr val="accent5">
                <a:hueOff val="-6622584"/>
                <a:satOff val="26541"/>
                <a:lumOff val="5752"/>
                <a:alphaOff val="0"/>
                <a:tint val="100000"/>
                <a:shade val="100000"/>
                <a:satMod val="130000"/>
              </a:schemeClr>
            </a:gs>
            <a:gs pos="100000">
              <a:schemeClr val="accent5">
                <a:hueOff val="-6622584"/>
                <a:satOff val="26541"/>
                <a:lumOff val="575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a:solidFill>
                <a:schemeClr val="tx1"/>
              </a:solidFill>
            </a:rPr>
            <a:t>環境</a:t>
          </a:r>
          <a:endParaRPr lang="zh-TW" altLang="en-US" sz="3200" kern="1200" dirty="0">
            <a:solidFill>
              <a:schemeClr val="tx1"/>
            </a:solidFill>
          </a:endParaRPr>
        </a:p>
      </dsp:txBody>
      <dsp:txXfrm>
        <a:off x="6168279" y="4300456"/>
        <a:ext cx="955741" cy="955741"/>
      </dsp:txXfrm>
    </dsp:sp>
    <dsp:sp modelId="{CFA34F87-8243-4AE7-A595-A7EB5EDE93DE}">
      <dsp:nvSpPr>
        <dsp:cNvPr id="0" name=""/>
        <dsp:cNvSpPr/>
      </dsp:nvSpPr>
      <dsp:spPr>
        <a:xfrm>
          <a:off x="3919554" y="2051731"/>
          <a:ext cx="1351621" cy="1351621"/>
        </a:xfrm>
        <a:prstGeom prst="ellipse">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a:solidFill>
                <a:schemeClr val="tx1"/>
              </a:solidFill>
            </a:rPr>
            <a:t>評量</a:t>
          </a:r>
          <a:endParaRPr lang="zh-TW" altLang="en-US" sz="3200" kern="1200" dirty="0">
            <a:solidFill>
              <a:schemeClr val="tx1"/>
            </a:solidFill>
          </a:endParaRPr>
        </a:p>
      </dsp:txBody>
      <dsp:txXfrm>
        <a:off x="4117494" y="2249671"/>
        <a:ext cx="955741" cy="955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CAD9D-6026-4772-AC9D-DFC4A48B7A1B}">
      <dsp:nvSpPr>
        <dsp:cNvPr id="0" name=""/>
        <dsp:cNvSpPr/>
      </dsp:nvSpPr>
      <dsp:spPr>
        <a:xfrm>
          <a:off x="0" y="17066"/>
          <a:ext cx="8113090" cy="7675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2800" kern="1200">
              <a:latin typeface="標楷體" pitchFamily="65" charset="-120"/>
              <a:ea typeface="標楷體" pitchFamily="65" charset="-120"/>
            </a:rPr>
            <a:t>特殊教育學生的</a:t>
          </a:r>
          <a:r>
            <a:rPr lang="en-US" altLang="zh-TW" sz="2800" kern="1200">
              <a:latin typeface="標楷體" pitchFamily="65" charset="-120"/>
              <a:ea typeface="標楷體" pitchFamily="65" charset="-120"/>
            </a:rPr>
            <a:t>IEP&amp;IGP</a:t>
          </a:r>
          <a:endParaRPr lang="zh-TW" altLang="en-US" sz="2800" kern="1200" dirty="0"/>
        </a:p>
      </dsp:txBody>
      <dsp:txXfrm>
        <a:off x="37467" y="54533"/>
        <a:ext cx="8038156" cy="692586"/>
      </dsp:txXfrm>
    </dsp:sp>
    <dsp:sp modelId="{62D9903F-B0A4-4F28-BA30-F8043183176D}">
      <dsp:nvSpPr>
        <dsp:cNvPr id="0" name=""/>
        <dsp:cNvSpPr/>
      </dsp:nvSpPr>
      <dsp:spPr>
        <a:xfrm>
          <a:off x="0" y="902666"/>
          <a:ext cx="8113090" cy="767520"/>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2800" kern="1200" dirty="0">
              <a:latin typeface="標楷體" pitchFamily="65" charset="-120"/>
              <a:ea typeface="標楷體" pitchFamily="65" charset="-120"/>
            </a:rPr>
            <a:t>學校的課程計畫</a:t>
          </a:r>
          <a:endParaRPr lang="en-US" altLang="zh-TW" sz="2800" kern="1200" dirty="0">
            <a:latin typeface="標楷體" pitchFamily="65" charset="-120"/>
            <a:ea typeface="標楷體" pitchFamily="65" charset="-120"/>
          </a:endParaRPr>
        </a:p>
      </dsp:txBody>
      <dsp:txXfrm>
        <a:off x="37467" y="940133"/>
        <a:ext cx="8038156" cy="692586"/>
      </dsp:txXfrm>
    </dsp:sp>
    <dsp:sp modelId="{2650180D-924B-43BE-8A16-FAEDD559606D}">
      <dsp:nvSpPr>
        <dsp:cNvPr id="0" name=""/>
        <dsp:cNvSpPr/>
      </dsp:nvSpPr>
      <dsp:spPr>
        <a:xfrm>
          <a:off x="0" y="1670186"/>
          <a:ext cx="8113090" cy="1294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591"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zh-TW" altLang="en-US" sz="2400" kern="1200" dirty="0">
              <a:latin typeface="標楷體" pitchFamily="65" charset="-120"/>
              <a:ea typeface="標楷體" pitchFamily="65" charset="-120"/>
            </a:rPr>
            <a:t>一校一課程計畫</a:t>
          </a:r>
          <a:endParaRPr lang="en-US" altLang="zh-TW" sz="2400" kern="1200" dirty="0">
            <a:latin typeface="標楷體" pitchFamily="65" charset="-120"/>
            <a:ea typeface="標楷體" pitchFamily="65" charset="-120"/>
          </a:endParaRPr>
        </a:p>
        <a:p>
          <a:pPr marL="228600" lvl="1" indent="-228600" algn="l" defTabSz="1066800">
            <a:lnSpc>
              <a:spcPct val="90000"/>
            </a:lnSpc>
            <a:spcBef>
              <a:spcPct val="0"/>
            </a:spcBef>
            <a:spcAft>
              <a:spcPct val="20000"/>
            </a:spcAft>
            <a:buChar char="••"/>
          </a:pPr>
          <a:r>
            <a:rPr lang="zh-TW" altLang="en-US" sz="2400" kern="1200" dirty="0">
              <a:latin typeface="標楷體" pitchFamily="65" charset="-120"/>
              <a:ea typeface="標楷體" pitchFamily="65" charset="-120"/>
            </a:rPr>
            <a:t>普特整合</a:t>
          </a:r>
          <a:endParaRPr lang="en-US" altLang="zh-TW" sz="2400" kern="1200" dirty="0">
            <a:latin typeface="標楷體" pitchFamily="65" charset="-120"/>
            <a:ea typeface="標楷體" pitchFamily="65" charset="-120"/>
          </a:endParaRPr>
        </a:p>
        <a:p>
          <a:pPr marL="228600" lvl="1" indent="-228600" algn="l" defTabSz="1066800">
            <a:lnSpc>
              <a:spcPct val="90000"/>
            </a:lnSpc>
            <a:spcBef>
              <a:spcPct val="0"/>
            </a:spcBef>
            <a:spcAft>
              <a:spcPct val="20000"/>
            </a:spcAft>
            <a:buChar char="••"/>
          </a:pPr>
          <a:r>
            <a:rPr lang="zh-TW" altLang="en-US" sz="2400" kern="1200" dirty="0">
              <a:latin typeface="標楷體" pitchFamily="65" charset="-120"/>
              <a:ea typeface="標楷體" pitchFamily="65" charset="-120"/>
            </a:rPr>
            <a:t>跨學部整合</a:t>
          </a:r>
          <a:endParaRPr lang="en-US" altLang="zh-TW" sz="2400" kern="1200" dirty="0">
            <a:latin typeface="標楷體" pitchFamily="65" charset="-120"/>
            <a:ea typeface="標楷體" pitchFamily="65" charset="-120"/>
          </a:endParaRPr>
        </a:p>
      </dsp:txBody>
      <dsp:txXfrm>
        <a:off x="0" y="1670186"/>
        <a:ext cx="8113090" cy="1294267"/>
      </dsp:txXfrm>
    </dsp:sp>
    <dsp:sp modelId="{A279F2BF-4F56-4736-9C32-D047A0A2CB6D}">
      <dsp:nvSpPr>
        <dsp:cNvPr id="0" name=""/>
        <dsp:cNvSpPr/>
      </dsp:nvSpPr>
      <dsp:spPr>
        <a:xfrm>
          <a:off x="0" y="2964453"/>
          <a:ext cx="8113090" cy="767520"/>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2800" kern="1200" dirty="0">
              <a:latin typeface="標楷體" pitchFamily="65" charset="-120"/>
              <a:ea typeface="標楷體" pitchFamily="65" charset="-120"/>
            </a:rPr>
            <a:t>教科書或全年級或全校且全學期使用之自編教材</a:t>
          </a:r>
          <a:endParaRPr lang="en-US" altLang="zh-TW" sz="2800" kern="1200" dirty="0">
            <a:latin typeface="標楷體" pitchFamily="65" charset="-120"/>
            <a:ea typeface="標楷體" pitchFamily="65" charset="-120"/>
          </a:endParaRPr>
        </a:p>
      </dsp:txBody>
      <dsp:txXfrm>
        <a:off x="37467" y="3001920"/>
        <a:ext cx="8038156"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18723-00D3-4992-BA35-E29CBCE4BBC1}">
      <dsp:nvSpPr>
        <dsp:cNvPr id="0" name=""/>
        <dsp:cNvSpPr/>
      </dsp:nvSpPr>
      <dsp:spPr>
        <a:xfrm>
          <a:off x="3932057" y="40504"/>
          <a:ext cx="1279885" cy="140207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a:latin typeface="標楷體" pitchFamily="65" charset="-120"/>
              <a:ea typeface="標楷體" pitchFamily="65" charset="-120"/>
            </a:rPr>
            <a:t>學習內容</a:t>
          </a:r>
        </a:p>
      </dsp:txBody>
      <dsp:txXfrm>
        <a:off x="3994536" y="102983"/>
        <a:ext cx="1154927" cy="1277120"/>
      </dsp:txXfrm>
    </dsp:sp>
    <dsp:sp modelId="{82846282-D600-45A8-91CF-96D8317041D8}">
      <dsp:nvSpPr>
        <dsp:cNvPr id="0" name=""/>
        <dsp:cNvSpPr/>
      </dsp:nvSpPr>
      <dsp:spPr>
        <a:xfrm>
          <a:off x="2133463" y="741543"/>
          <a:ext cx="4877073" cy="4877073"/>
        </a:xfrm>
        <a:custGeom>
          <a:avLst/>
          <a:gdLst/>
          <a:ahLst/>
          <a:cxnLst/>
          <a:rect l="0" t="0" r="0" b="0"/>
          <a:pathLst>
            <a:path>
              <a:moveTo>
                <a:pt x="3101293" y="91791"/>
              </a:moveTo>
              <a:arcTo wR="2438536" hR="2438536" stAng="17146229" swAng="3417956"/>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E1DD12-2130-4A57-BA63-FBE0314A6EC0}">
      <dsp:nvSpPr>
        <dsp:cNvPr id="0" name=""/>
        <dsp:cNvSpPr/>
      </dsp:nvSpPr>
      <dsp:spPr>
        <a:xfrm>
          <a:off x="6370593" y="2479040"/>
          <a:ext cx="1279885" cy="1402078"/>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a:latin typeface="標楷體" pitchFamily="65" charset="-120"/>
              <a:ea typeface="標楷體" pitchFamily="65" charset="-120"/>
            </a:rPr>
            <a:t>學習歷程</a:t>
          </a:r>
        </a:p>
      </dsp:txBody>
      <dsp:txXfrm>
        <a:off x="6433072" y="2541519"/>
        <a:ext cx="1154927" cy="1277120"/>
      </dsp:txXfrm>
    </dsp:sp>
    <dsp:sp modelId="{978A5A0A-345E-47FC-B8EA-6145D267C0A9}">
      <dsp:nvSpPr>
        <dsp:cNvPr id="0" name=""/>
        <dsp:cNvSpPr/>
      </dsp:nvSpPr>
      <dsp:spPr>
        <a:xfrm>
          <a:off x="2133463" y="741543"/>
          <a:ext cx="4877073" cy="4877073"/>
        </a:xfrm>
        <a:custGeom>
          <a:avLst/>
          <a:gdLst/>
          <a:ahLst/>
          <a:cxnLst/>
          <a:rect l="0" t="0" r="0" b="0"/>
          <a:pathLst>
            <a:path>
              <a:moveTo>
                <a:pt x="4767216" y="3162216"/>
              </a:moveTo>
              <a:arcTo wR="2438536" hR="2438536" stAng="1035816" swAng="3417956"/>
            </a:path>
          </a:pathLst>
        </a:custGeom>
        <a:noFill/>
        <a:ln w="9525" cap="flat" cmpd="sng" algn="ctr">
          <a:solidFill>
            <a:schemeClr val="accent5">
              <a:hueOff val="-3311292"/>
              <a:satOff val="13270"/>
              <a:lumOff val="2876"/>
              <a:alphaOff val="0"/>
            </a:schemeClr>
          </a:solidFill>
          <a:prstDash val="solid"/>
        </a:ln>
        <a:effectLst/>
      </dsp:spPr>
      <dsp:style>
        <a:lnRef idx="1">
          <a:scrgbClr r="0" g="0" b="0"/>
        </a:lnRef>
        <a:fillRef idx="0">
          <a:scrgbClr r="0" g="0" b="0"/>
        </a:fillRef>
        <a:effectRef idx="0">
          <a:scrgbClr r="0" g="0" b="0"/>
        </a:effectRef>
        <a:fontRef idx="minor"/>
      </dsp:style>
    </dsp:sp>
    <dsp:sp modelId="{67195F78-2564-4BB2-93A2-66A5797285A6}">
      <dsp:nvSpPr>
        <dsp:cNvPr id="0" name=""/>
        <dsp:cNvSpPr/>
      </dsp:nvSpPr>
      <dsp:spPr>
        <a:xfrm>
          <a:off x="3932057" y="4917577"/>
          <a:ext cx="1279885" cy="1402078"/>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a:latin typeface="標楷體" pitchFamily="65" charset="-120"/>
              <a:ea typeface="標楷體" pitchFamily="65" charset="-120"/>
            </a:rPr>
            <a:t>學習環境</a:t>
          </a:r>
        </a:p>
      </dsp:txBody>
      <dsp:txXfrm>
        <a:off x="3994536" y="4980056"/>
        <a:ext cx="1154927" cy="1277120"/>
      </dsp:txXfrm>
    </dsp:sp>
    <dsp:sp modelId="{D2DA364F-5274-4D87-811F-E1A1BDB9D9E0}">
      <dsp:nvSpPr>
        <dsp:cNvPr id="0" name=""/>
        <dsp:cNvSpPr/>
      </dsp:nvSpPr>
      <dsp:spPr>
        <a:xfrm>
          <a:off x="2133463" y="741543"/>
          <a:ext cx="4877073" cy="4877073"/>
        </a:xfrm>
        <a:custGeom>
          <a:avLst/>
          <a:gdLst/>
          <a:ahLst/>
          <a:cxnLst/>
          <a:rect l="0" t="0" r="0" b="0"/>
          <a:pathLst>
            <a:path>
              <a:moveTo>
                <a:pt x="1775780" y="4785282"/>
              </a:moveTo>
              <a:arcTo wR="2438536" hR="2438536" stAng="6346229" swAng="3417956"/>
            </a:path>
          </a:pathLst>
        </a:custGeom>
        <a:noFill/>
        <a:ln w="9525" cap="flat" cmpd="sng" algn="ctr">
          <a:solidFill>
            <a:schemeClr val="accent5">
              <a:hueOff val="-6622584"/>
              <a:satOff val="26541"/>
              <a:lumOff val="5752"/>
              <a:alphaOff val="0"/>
            </a:schemeClr>
          </a:solidFill>
          <a:prstDash val="solid"/>
        </a:ln>
        <a:effectLst/>
      </dsp:spPr>
      <dsp:style>
        <a:lnRef idx="1">
          <a:scrgbClr r="0" g="0" b="0"/>
        </a:lnRef>
        <a:fillRef idx="0">
          <a:scrgbClr r="0" g="0" b="0"/>
        </a:fillRef>
        <a:effectRef idx="0">
          <a:scrgbClr r="0" g="0" b="0"/>
        </a:effectRef>
        <a:fontRef idx="minor"/>
      </dsp:style>
    </dsp:sp>
    <dsp:sp modelId="{0FED4D37-2717-4444-AAA0-6661A9E33AF3}">
      <dsp:nvSpPr>
        <dsp:cNvPr id="0" name=""/>
        <dsp:cNvSpPr/>
      </dsp:nvSpPr>
      <dsp:spPr>
        <a:xfrm>
          <a:off x="1493520" y="2479040"/>
          <a:ext cx="1279885" cy="1402078"/>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a:latin typeface="標楷體" pitchFamily="65" charset="-120"/>
              <a:ea typeface="標楷體" pitchFamily="65" charset="-120"/>
            </a:rPr>
            <a:t>學習評量</a:t>
          </a:r>
        </a:p>
      </dsp:txBody>
      <dsp:txXfrm>
        <a:off x="1555999" y="2541519"/>
        <a:ext cx="1154927" cy="1277120"/>
      </dsp:txXfrm>
    </dsp:sp>
    <dsp:sp modelId="{7E8FF248-6BF2-49B1-8838-6C4CF585C777}">
      <dsp:nvSpPr>
        <dsp:cNvPr id="0" name=""/>
        <dsp:cNvSpPr/>
      </dsp:nvSpPr>
      <dsp:spPr>
        <a:xfrm>
          <a:off x="2133463" y="741543"/>
          <a:ext cx="4877073" cy="4877073"/>
        </a:xfrm>
        <a:custGeom>
          <a:avLst/>
          <a:gdLst/>
          <a:ahLst/>
          <a:cxnLst/>
          <a:rect l="0" t="0" r="0" b="0"/>
          <a:pathLst>
            <a:path>
              <a:moveTo>
                <a:pt x="109857" y="1714856"/>
              </a:moveTo>
              <a:arcTo wR="2438536" hR="2438536" stAng="11835816" swAng="3417956"/>
            </a:path>
          </a:pathLst>
        </a:custGeom>
        <a:noFill/>
        <a:ln w="9525" cap="flat" cmpd="sng" algn="ctr">
          <a:solidFill>
            <a:schemeClr val="accent5">
              <a:hueOff val="-9933876"/>
              <a:satOff val="39811"/>
              <a:lumOff val="862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8A202-CF9D-4C10-8601-0750009DA951}">
      <dsp:nvSpPr>
        <dsp:cNvPr id="0" name=""/>
        <dsp:cNvSpPr/>
      </dsp:nvSpPr>
      <dsp:spPr>
        <a:xfrm>
          <a:off x="3810" y="402887"/>
          <a:ext cx="2664127" cy="198871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A83FCE-84E4-48F4-9525-F9B997E206DE}">
      <dsp:nvSpPr>
        <dsp:cNvPr id="0" name=""/>
        <dsp:cNvSpPr/>
      </dsp:nvSpPr>
      <dsp:spPr>
        <a:xfrm>
          <a:off x="7966" y="2277303"/>
          <a:ext cx="2664127" cy="168387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ts val="0"/>
            </a:spcAft>
          </a:pPr>
          <a:r>
            <a:rPr lang="zh-TW" altLang="en-US" sz="1800" kern="1200" dirty="0">
              <a:latin typeface="微軟正黑體" panose="020B0604030504040204" pitchFamily="34" charset="-120"/>
              <a:ea typeface="微軟正黑體" panose="020B0604030504040204" pitchFamily="34" charset="-120"/>
            </a:rPr>
            <a:t>．課程手冊、</a:t>
          </a:r>
          <a:endParaRPr lang="en-US" altLang="zh-TW" sz="1800" kern="1200" dirty="0">
            <a:latin typeface="微軟正黑體" panose="020B0604030504040204" pitchFamily="34" charset="-120"/>
            <a:ea typeface="微軟正黑體" panose="020B0604030504040204" pitchFamily="34" charset="-120"/>
          </a:endParaRPr>
        </a:p>
        <a:p>
          <a:pPr lvl="0" algn="l" defTabSz="800100">
            <a:lnSpc>
              <a:spcPct val="90000"/>
            </a:lnSpc>
            <a:spcBef>
              <a:spcPct val="0"/>
            </a:spcBef>
            <a:spcAft>
              <a:spcPts val="0"/>
            </a:spcAft>
          </a:pPr>
          <a:r>
            <a:rPr lang="zh-TW" altLang="en-US" sz="1800" kern="1200" dirty="0">
              <a:latin typeface="微軟正黑體" panose="020B0604030504040204" pitchFamily="34" charset="-120"/>
              <a:ea typeface="微軟正黑體" panose="020B0604030504040204" pitchFamily="34" charset="-120"/>
            </a:rPr>
            <a:t>．教學模組示例、</a:t>
          </a:r>
          <a:endParaRPr lang="en-US" altLang="zh-TW" sz="1800" kern="1200" dirty="0">
            <a:latin typeface="微軟正黑體" panose="020B0604030504040204" pitchFamily="34" charset="-120"/>
            <a:ea typeface="微軟正黑體" panose="020B0604030504040204" pitchFamily="34" charset="-120"/>
          </a:endParaRPr>
        </a:p>
        <a:p>
          <a:pPr lvl="0" algn="l" defTabSz="800100">
            <a:lnSpc>
              <a:spcPct val="90000"/>
            </a:lnSpc>
            <a:spcBef>
              <a:spcPct val="0"/>
            </a:spcBef>
            <a:spcAft>
              <a:spcPts val="0"/>
            </a:spcAft>
          </a:pPr>
          <a:r>
            <a:rPr lang="zh-TW" altLang="en-US" sz="1800" kern="1200" dirty="0">
              <a:latin typeface="微軟正黑體" panose="020B0604030504040204" pitchFamily="34" charset="-120"/>
              <a:ea typeface="微軟正黑體" panose="020B0604030504040204" pitchFamily="34" charset="-120"/>
            </a:rPr>
            <a:t>．素養導向紙筆  </a:t>
          </a:r>
          <a:endParaRPr lang="en-US" altLang="zh-TW" sz="1800" kern="1200" dirty="0">
            <a:latin typeface="微軟正黑體" panose="020B0604030504040204" pitchFamily="34" charset="-120"/>
            <a:ea typeface="微軟正黑體" panose="020B0604030504040204" pitchFamily="34" charset="-120"/>
          </a:endParaRPr>
        </a:p>
        <a:p>
          <a:pPr lvl="0" algn="l" defTabSz="800100">
            <a:lnSpc>
              <a:spcPct val="90000"/>
            </a:lnSpc>
            <a:spcBef>
              <a:spcPct val="0"/>
            </a:spcBef>
            <a:spcAft>
              <a:spcPts val="0"/>
            </a:spcAft>
          </a:pPr>
          <a:r>
            <a:rPr lang="en-US" altLang="zh-TW" sz="1800" kern="1200" dirty="0">
              <a:latin typeface="微軟正黑體" panose="020B0604030504040204" pitchFamily="34" charset="-120"/>
              <a:ea typeface="微軟正黑體" panose="020B0604030504040204" pitchFamily="34" charset="-120"/>
            </a:rPr>
            <a:t>    </a:t>
          </a:r>
          <a:r>
            <a:rPr lang="zh-TW" altLang="en-US" sz="1800" kern="1200" dirty="0">
              <a:latin typeface="微軟正黑體" panose="020B0604030504040204" pitchFamily="34" charset="-120"/>
              <a:ea typeface="微軟正黑體" panose="020B0604030504040204" pitchFamily="34" charset="-120"/>
            </a:rPr>
            <a:t>測驗範例試題</a:t>
          </a:r>
        </a:p>
      </dsp:txBody>
      <dsp:txXfrm>
        <a:off x="7966" y="2277303"/>
        <a:ext cx="1876146" cy="1683871"/>
      </dsp:txXfrm>
    </dsp:sp>
    <dsp:sp modelId="{5346BA52-849F-4A7D-8B52-170149EAECD6}">
      <dsp:nvSpPr>
        <dsp:cNvPr id="0" name=""/>
        <dsp:cNvSpPr/>
      </dsp:nvSpPr>
      <dsp:spPr>
        <a:xfrm>
          <a:off x="3850323" y="1979941"/>
          <a:ext cx="1747541" cy="1164847"/>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B1779A-C27B-4C8B-A005-94F961E1E877}">
      <dsp:nvSpPr>
        <dsp:cNvPr id="0" name=""/>
        <dsp:cNvSpPr/>
      </dsp:nvSpPr>
      <dsp:spPr>
        <a:xfrm>
          <a:off x="3526321" y="409198"/>
          <a:ext cx="2664127" cy="198871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28F23E-61BE-47FC-B571-6E6471E84B7A}">
      <dsp:nvSpPr>
        <dsp:cNvPr id="0" name=""/>
        <dsp:cNvSpPr/>
      </dsp:nvSpPr>
      <dsp:spPr>
        <a:xfrm>
          <a:off x="3520300" y="2343568"/>
          <a:ext cx="2664127" cy="8551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lvl="0" algn="l" defTabSz="933450">
            <a:lnSpc>
              <a:spcPct val="90000"/>
            </a:lnSpc>
            <a:spcBef>
              <a:spcPct val="0"/>
            </a:spcBef>
            <a:spcAft>
              <a:spcPct val="35000"/>
            </a:spcAft>
          </a:pPr>
          <a:r>
            <a:rPr lang="zh-TW" altLang="en-US" sz="2100" kern="1200" dirty="0">
              <a:latin typeface="微軟正黑體" panose="020B0604030504040204" pitchFamily="34" charset="-120"/>
              <a:ea typeface="微軟正黑體" panose="020B0604030504040204" pitchFamily="34" charset="-120"/>
            </a:rPr>
            <a:t>．</a:t>
          </a:r>
          <a:r>
            <a:rPr lang="zh-TW" altLang="en-US" sz="1800" kern="1200" dirty="0">
              <a:latin typeface="微軟正黑體" panose="020B0604030504040204" pitchFamily="34" charset="-120"/>
              <a:ea typeface="微軟正黑體" panose="020B0604030504040204" pitchFamily="34" charset="-120"/>
            </a:rPr>
            <a:t>教學影片示例</a:t>
          </a:r>
        </a:p>
      </dsp:txBody>
      <dsp:txXfrm>
        <a:off x="3520300" y="2343568"/>
        <a:ext cx="1876146" cy="855147"/>
      </dsp:txXfrm>
    </dsp:sp>
    <dsp:sp modelId="{3A6E1B93-5CED-4903-82BF-34402A594524}">
      <dsp:nvSpPr>
        <dsp:cNvPr id="0" name=""/>
        <dsp:cNvSpPr/>
      </dsp:nvSpPr>
      <dsp:spPr>
        <a:xfrm>
          <a:off x="4436318" y="1163702"/>
          <a:ext cx="932444" cy="932444"/>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bList2#4">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5" y="3"/>
            <a:ext cx="3076363" cy="511731"/>
          </a:xfrm>
          <a:prstGeom prst="rect">
            <a:avLst/>
          </a:prstGeom>
        </p:spPr>
        <p:txBody>
          <a:bodyPr vert="horz" lIns="94683" tIns="47341" rIns="94683" bIns="47341" rtlCol="0"/>
          <a:lstStyle>
            <a:lvl1pPr algn="l">
              <a:defRPr sz="1200"/>
            </a:lvl1pPr>
          </a:lstStyle>
          <a:p>
            <a:endParaRPr kumimoji="1" lang="zh-TW" altLang="en-US" dirty="0">
              <a:ea typeface="微軟正黑體"/>
            </a:endParaRPr>
          </a:p>
        </p:txBody>
      </p:sp>
      <p:sp>
        <p:nvSpPr>
          <p:cNvPr id="3" name="日期版面配置區 2"/>
          <p:cNvSpPr>
            <a:spLocks noGrp="1"/>
          </p:cNvSpPr>
          <p:nvPr>
            <p:ph type="dt" sz="quarter" idx="1"/>
          </p:nvPr>
        </p:nvSpPr>
        <p:spPr>
          <a:xfrm>
            <a:off x="4021299" y="3"/>
            <a:ext cx="3076363" cy="511731"/>
          </a:xfrm>
          <a:prstGeom prst="rect">
            <a:avLst/>
          </a:prstGeom>
        </p:spPr>
        <p:txBody>
          <a:bodyPr vert="horz" lIns="94683" tIns="47341" rIns="94683" bIns="47341" rtlCol="0"/>
          <a:lstStyle>
            <a:lvl1pPr algn="r">
              <a:defRPr sz="1200"/>
            </a:lvl1pPr>
          </a:lstStyle>
          <a:p>
            <a:fld id="{07F64147-CDFE-9443-AA43-F56457686319}" type="datetimeFigureOut">
              <a:rPr kumimoji="1" lang="zh-TW" altLang="en-US" smtClean="0">
                <a:ea typeface="微軟正黑體"/>
              </a:rPr>
              <a:pPr/>
              <a:t>2020/9/21</a:t>
            </a:fld>
            <a:endParaRPr kumimoji="1" lang="zh-TW" altLang="en-US" dirty="0">
              <a:ea typeface="微軟正黑體"/>
            </a:endParaRPr>
          </a:p>
        </p:txBody>
      </p:sp>
      <p:sp>
        <p:nvSpPr>
          <p:cNvPr id="4" name="頁尾版面配置區 3"/>
          <p:cNvSpPr>
            <a:spLocks noGrp="1"/>
          </p:cNvSpPr>
          <p:nvPr>
            <p:ph type="ftr" sz="quarter" idx="2"/>
          </p:nvPr>
        </p:nvSpPr>
        <p:spPr>
          <a:xfrm>
            <a:off x="5" y="9721110"/>
            <a:ext cx="3076363" cy="511731"/>
          </a:xfrm>
          <a:prstGeom prst="rect">
            <a:avLst/>
          </a:prstGeom>
        </p:spPr>
        <p:txBody>
          <a:bodyPr vert="horz" lIns="94683" tIns="47341" rIns="94683" bIns="47341" rtlCol="0" anchor="b"/>
          <a:lstStyle>
            <a:lvl1pPr algn="l">
              <a:defRPr sz="1200"/>
            </a:lvl1pPr>
          </a:lstStyle>
          <a:p>
            <a:endParaRPr kumimoji="1" lang="zh-TW" altLang="en-US" dirty="0">
              <a:ea typeface="微軟正黑體"/>
            </a:endParaRPr>
          </a:p>
        </p:txBody>
      </p:sp>
      <p:sp>
        <p:nvSpPr>
          <p:cNvPr id="5" name="投影片編號版面配置區 4"/>
          <p:cNvSpPr>
            <a:spLocks noGrp="1"/>
          </p:cNvSpPr>
          <p:nvPr>
            <p:ph type="sldNum" sz="quarter" idx="3"/>
          </p:nvPr>
        </p:nvSpPr>
        <p:spPr>
          <a:xfrm>
            <a:off x="4021299" y="9721110"/>
            <a:ext cx="3076363" cy="511731"/>
          </a:xfrm>
          <a:prstGeom prst="rect">
            <a:avLst/>
          </a:prstGeom>
        </p:spPr>
        <p:txBody>
          <a:bodyPr vert="horz" lIns="94683" tIns="47341" rIns="94683" bIns="47341" rtlCol="0" anchor="b"/>
          <a:lstStyle>
            <a:lvl1pPr algn="r">
              <a:defRPr sz="1200"/>
            </a:lvl1pPr>
          </a:lstStyle>
          <a:p>
            <a:fld id="{8C563735-8186-C54D-AED4-8787EB465A2B}" type="slidenum">
              <a:rPr kumimoji="1" lang="zh-TW" altLang="en-US" smtClean="0">
                <a:ea typeface="微軟正黑體"/>
              </a:rPr>
              <a:pPr/>
              <a:t>‹#›</a:t>
            </a:fld>
            <a:endParaRPr kumimoji="1" lang="zh-TW" altLang="en-US" dirty="0">
              <a:ea typeface="微軟正黑體"/>
            </a:endParaRPr>
          </a:p>
        </p:txBody>
      </p:sp>
    </p:spTree>
    <p:extLst>
      <p:ext uri="{BB962C8B-B14F-4D97-AF65-F5344CB8AC3E}">
        <p14:creationId xmlns:p14="http://schemas.microsoft.com/office/powerpoint/2010/main" val="270797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5" y="3"/>
            <a:ext cx="3076363" cy="511731"/>
          </a:xfrm>
          <a:prstGeom prst="rect">
            <a:avLst/>
          </a:prstGeom>
        </p:spPr>
        <p:txBody>
          <a:bodyPr vert="horz" lIns="94683" tIns="47341" rIns="94683" bIns="47341" rtlCol="0"/>
          <a:lstStyle>
            <a:lvl1pPr algn="l">
              <a:defRPr sz="1200">
                <a:ea typeface="微軟正黑體"/>
              </a:defRPr>
            </a:lvl1pPr>
          </a:lstStyle>
          <a:p>
            <a:endParaRPr kumimoji="1" lang="zh-TW" altLang="en-US" dirty="0"/>
          </a:p>
        </p:txBody>
      </p:sp>
      <p:sp>
        <p:nvSpPr>
          <p:cNvPr id="3" name="日期版面配置區 2"/>
          <p:cNvSpPr>
            <a:spLocks noGrp="1"/>
          </p:cNvSpPr>
          <p:nvPr>
            <p:ph type="dt" idx="1"/>
          </p:nvPr>
        </p:nvSpPr>
        <p:spPr>
          <a:xfrm>
            <a:off x="4021299" y="3"/>
            <a:ext cx="3076363" cy="511731"/>
          </a:xfrm>
          <a:prstGeom prst="rect">
            <a:avLst/>
          </a:prstGeom>
        </p:spPr>
        <p:txBody>
          <a:bodyPr vert="horz" lIns="94683" tIns="47341" rIns="94683" bIns="47341" rtlCol="0"/>
          <a:lstStyle>
            <a:lvl1pPr algn="r">
              <a:defRPr sz="1200">
                <a:ea typeface="微軟正黑體"/>
              </a:defRPr>
            </a:lvl1pPr>
          </a:lstStyle>
          <a:p>
            <a:fld id="{603EC939-40B9-C645-8BF8-E7E02F16F5A1}" type="datetimeFigureOut">
              <a:rPr kumimoji="1" lang="zh-TW" altLang="en-US" smtClean="0"/>
              <a:pPr/>
              <a:t>2020/9/21</a:t>
            </a:fld>
            <a:endParaRPr kumimoji="1" lang="zh-TW" altLang="en-US" dirty="0"/>
          </a:p>
        </p:txBody>
      </p:sp>
      <p:sp>
        <p:nvSpPr>
          <p:cNvPr id="4" name="投影片影像版面配置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683" tIns="47341" rIns="94683" bIns="47341" rtlCol="0" anchor="ctr"/>
          <a:lstStyle/>
          <a:p>
            <a:endParaRPr lang="zh-TW" altLang="en-US" dirty="0"/>
          </a:p>
        </p:txBody>
      </p:sp>
      <p:sp>
        <p:nvSpPr>
          <p:cNvPr id="5" name="備忘稿版面配置區 4"/>
          <p:cNvSpPr>
            <a:spLocks noGrp="1"/>
          </p:cNvSpPr>
          <p:nvPr>
            <p:ph type="body" sz="quarter" idx="3"/>
          </p:nvPr>
        </p:nvSpPr>
        <p:spPr>
          <a:xfrm>
            <a:off x="709931" y="4861445"/>
            <a:ext cx="5679440" cy="4605576"/>
          </a:xfrm>
          <a:prstGeom prst="rect">
            <a:avLst/>
          </a:prstGeom>
        </p:spPr>
        <p:txBody>
          <a:bodyPr vert="horz" lIns="94683" tIns="47341" rIns="94683" bIns="47341" rtlCol="0"/>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6" name="頁尾版面配置區 5"/>
          <p:cNvSpPr>
            <a:spLocks noGrp="1"/>
          </p:cNvSpPr>
          <p:nvPr>
            <p:ph type="ftr" sz="quarter" idx="4"/>
          </p:nvPr>
        </p:nvSpPr>
        <p:spPr>
          <a:xfrm>
            <a:off x="5" y="9721110"/>
            <a:ext cx="3076363" cy="511731"/>
          </a:xfrm>
          <a:prstGeom prst="rect">
            <a:avLst/>
          </a:prstGeom>
        </p:spPr>
        <p:txBody>
          <a:bodyPr vert="horz" lIns="94683" tIns="47341" rIns="94683" bIns="47341" rtlCol="0" anchor="b"/>
          <a:lstStyle>
            <a:lvl1pPr algn="l">
              <a:defRPr sz="1200">
                <a:ea typeface="微軟正黑體"/>
              </a:defRPr>
            </a:lvl1pPr>
          </a:lstStyle>
          <a:p>
            <a:endParaRPr kumimoji="1" lang="zh-TW" altLang="en-US" dirty="0"/>
          </a:p>
        </p:txBody>
      </p:sp>
      <p:sp>
        <p:nvSpPr>
          <p:cNvPr id="7" name="投影片編號版面配置區 6"/>
          <p:cNvSpPr>
            <a:spLocks noGrp="1"/>
          </p:cNvSpPr>
          <p:nvPr>
            <p:ph type="sldNum" sz="quarter" idx="5"/>
          </p:nvPr>
        </p:nvSpPr>
        <p:spPr>
          <a:xfrm>
            <a:off x="4021299" y="9721110"/>
            <a:ext cx="3076363" cy="511731"/>
          </a:xfrm>
          <a:prstGeom prst="rect">
            <a:avLst/>
          </a:prstGeom>
        </p:spPr>
        <p:txBody>
          <a:bodyPr vert="horz" lIns="94683" tIns="47341" rIns="94683" bIns="47341" rtlCol="0" anchor="b"/>
          <a:lstStyle>
            <a:lvl1pPr algn="r">
              <a:defRPr sz="1200">
                <a:ea typeface="微軟正黑體"/>
              </a:defRPr>
            </a:lvl1pPr>
          </a:lstStyle>
          <a:p>
            <a:fld id="{40ED0386-A714-4B4B-A465-0ADE1AF06669}" type="slidenum">
              <a:rPr kumimoji="1" lang="zh-TW" altLang="en-US" smtClean="0"/>
              <a:pPr/>
              <a:t>‹#›</a:t>
            </a:fld>
            <a:endParaRPr kumimoji="1" lang="zh-TW" altLang="en-US" dirty="0"/>
          </a:p>
        </p:txBody>
      </p:sp>
    </p:spTree>
    <p:extLst>
      <p:ext uri="{BB962C8B-B14F-4D97-AF65-F5344CB8AC3E}">
        <p14:creationId xmlns:p14="http://schemas.microsoft.com/office/powerpoint/2010/main" val="31420517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微軟正黑體"/>
        <a:cs typeface="+mn-cs"/>
      </a:defRPr>
    </a:lvl1pPr>
    <a:lvl2pPr marL="457200" algn="l" defTabSz="457200" rtl="0" eaLnBrk="1" latinLnBrk="0" hangingPunct="1">
      <a:defRPr sz="1200" kern="1200">
        <a:solidFill>
          <a:schemeClr val="tx1"/>
        </a:solidFill>
        <a:latin typeface="+mn-lt"/>
        <a:ea typeface="微軟正黑體"/>
        <a:cs typeface="+mn-cs"/>
      </a:defRPr>
    </a:lvl2pPr>
    <a:lvl3pPr marL="914400" algn="l" defTabSz="457200" rtl="0" eaLnBrk="1" latinLnBrk="0" hangingPunct="1">
      <a:defRPr sz="1200" kern="1200">
        <a:solidFill>
          <a:schemeClr val="tx1"/>
        </a:solidFill>
        <a:latin typeface="+mn-lt"/>
        <a:ea typeface="微軟正黑體"/>
        <a:cs typeface="+mn-cs"/>
      </a:defRPr>
    </a:lvl3pPr>
    <a:lvl4pPr marL="1371600" algn="l" defTabSz="457200" rtl="0" eaLnBrk="1" latinLnBrk="0" hangingPunct="1">
      <a:defRPr sz="1200" kern="1200">
        <a:solidFill>
          <a:schemeClr val="tx1"/>
        </a:solidFill>
        <a:latin typeface="+mn-lt"/>
        <a:ea typeface="微軟正黑體"/>
        <a:cs typeface="+mn-cs"/>
      </a:defRPr>
    </a:lvl4pPr>
    <a:lvl5pPr marL="1828800" algn="l" defTabSz="457200" rtl="0" eaLnBrk="1" latinLnBrk="0" hangingPunct="1">
      <a:defRPr sz="1200" kern="1200">
        <a:solidFill>
          <a:schemeClr val="tx1"/>
        </a:solidFill>
        <a:latin typeface="+mn-lt"/>
        <a:ea typeface="微軟正黑體"/>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endParaRPr lang="en-US" altLang="zh-TW" b="0"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1</a:t>
            </a:fld>
            <a:endParaRPr kumimoji="1" lang="zh-TW" altLang="en-US" dirty="0"/>
          </a:p>
        </p:txBody>
      </p:sp>
    </p:spTree>
    <p:extLst>
      <p:ext uri="{BB962C8B-B14F-4D97-AF65-F5344CB8AC3E}">
        <p14:creationId xmlns:p14="http://schemas.microsoft.com/office/powerpoint/2010/main" val="1315710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t>
            </a:r>
            <a:r>
              <a:rPr lang="zh-TW" altLang="en-US" dirty="0"/>
              <a:t>為因應特殊類型教育學生之個別需要，應提供支持性輔助、特殊需求領域課程及實施 課程調整。 </a:t>
            </a:r>
            <a:endParaRPr lang="en-US" altLang="zh-TW" dirty="0"/>
          </a:p>
          <a:p>
            <a:r>
              <a:rPr lang="en-US" altLang="zh-TW" dirty="0"/>
              <a:t>@</a:t>
            </a:r>
            <a:r>
              <a:rPr lang="zh-TW" altLang="en-US" dirty="0"/>
              <a:t>特殊教育學生的課程必須依據特殊教育法所規範的個別化教育計畫或個別輔導計畫適 性設計，必要時得調整部定必修課程，並實施教學。 </a:t>
            </a:r>
            <a:endParaRPr lang="en-US" altLang="zh-TW" dirty="0"/>
          </a:p>
          <a:p>
            <a:endParaRPr lang="en-US" altLang="zh-TW" dirty="0"/>
          </a:p>
          <a:p>
            <a:r>
              <a:rPr lang="en-US" altLang="zh-TW" sz="1200" dirty="0"/>
              <a:t>@</a:t>
            </a:r>
            <a:endParaRPr lang="en-US" altLang="zh-TW" dirty="0"/>
          </a:p>
        </p:txBody>
      </p:sp>
      <p:sp>
        <p:nvSpPr>
          <p:cNvPr id="4" name="投影片編號版面配置區 3"/>
          <p:cNvSpPr>
            <a:spLocks noGrp="1"/>
          </p:cNvSpPr>
          <p:nvPr>
            <p:ph type="sldNum" sz="quarter" idx="10"/>
          </p:nvPr>
        </p:nvSpPr>
        <p:spPr/>
        <p:txBody>
          <a:bodyPr/>
          <a:lstStyle/>
          <a:p>
            <a:fld id="{CD47435F-2DFC-4DE4-9642-3DCC2FB20F39}" type="slidenum">
              <a:rPr lang="zh-TW" altLang="en-US" smtClean="0"/>
              <a:pPr/>
              <a:t>11</a:t>
            </a:fld>
            <a:endParaRPr lang="zh-TW" altLang="en-US"/>
          </a:p>
        </p:txBody>
      </p:sp>
    </p:spTree>
    <p:extLst>
      <p:ext uri="{BB962C8B-B14F-4D97-AF65-F5344CB8AC3E}">
        <p14:creationId xmlns:p14="http://schemas.microsoft.com/office/powerpoint/2010/main" val="718002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依據特殊教育法、國民體育法、藝術教育法及相關法規，特殊教育學生與體育班、藝 術才能班及科學班等特殊類型班級學生之部定及校訂課程均得彈性調整（包含學習節 數</a:t>
            </a:r>
            <a:r>
              <a:rPr lang="en-US" altLang="zh-TW" dirty="0"/>
              <a:t>/</a:t>
            </a:r>
            <a:r>
              <a:rPr lang="zh-TW" altLang="en-US" dirty="0"/>
              <a:t>學分數配置比例與學習內容），並得於校訂課程開設特殊需求領域課程，惟不應減少學習總節數。</a:t>
            </a:r>
            <a:endParaRPr lang="en-US" altLang="zh-TW" dirty="0"/>
          </a:p>
          <a:p>
            <a:endParaRPr lang="en-US" altLang="zh-TW" dirty="0"/>
          </a:p>
          <a:p>
            <a:r>
              <a:rPr lang="zh-TW" altLang="en-US" dirty="0"/>
              <a:t>特殊教育班課程規劃需經學校特殊教育推行委員會審議通過，並送 學校課程發展委員會通過後實施；體育班、科學班及依藝術教育法設立之藝術才能班 課程規劃應送學校課程發展委員會審議。特殊類型教育課程綱要或實施規範，參照 「十二年國民基本教育課程綱要總綱」，由中央主管機關另行訂定之。</a:t>
            </a:r>
            <a:endParaRPr lang="en-US" altLang="zh-TW" dirty="0"/>
          </a:p>
        </p:txBody>
      </p:sp>
      <p:sp>
        <p:nvSpPr>
          <p:cNvPr id="4" name="投影片編號版面配置區 3"/>
          <p:cNvSpPr>
            <a:spLocks noGrp="1"/>
          </p:cNvSpPr>
          <p:nvPr>
            <p:ph type="sldNum" sz="quarter" idx="10"/>
          </p:nvPr>
        </p:nvSpPr>
        <p:spPr/>
        <p:txBody>
          <a:bodyPr/>
          <a:lstStyle/>
          <a:p>
            <a:fld id="{CD47435F-2DFC-4DE4-9642-3DCC2FB20F39}" type="slidenum">
              <a:rPr lang="zh-TW" altLang="en-US" smtClean="0"/>
              <a:pPr/>
              <a:t>12</a:t>
            </a:fld>
            <a:endParaRPr lang="zh-TW" altLang="en-US"/>
          </a:p>
        </p:txBody>
      </p:sp>
    </p:spTree>
    <p:extLst>
      <p:ext uri="{BB962C8B-B14F-4D97-AF65-F5344CB8AC3E}">
        <p14:creationId xmlns:p14="http://schemas.microsoft.com/office/powerpoint/2010/main" val="1938710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a:lnSpc>
                <a:spcPct val="120000"/>
              </a:lnSpc>
              <a:buNone/>
            </a:pPr>
            <a:r>
              <a:rPr lang="zh-TW" altLang="en-US" u="dbl" dirty="0"/>
              <a:t>身心障礙學生</a:t>
            </a:r>
            <a:endParaRPr lang="en-US" altLang="zh-TW" u="dbl" dirty="0"/>
          </a:p>
          <a:p>
            <a:pPr>
              <a:lnSpc>
                <a:spcPct val="120000"/>
              </a:lnSpc>
            </a:pPr>
            <a:r>
              <a:rPr lang="zh-TW" altLang="zh-TW" dirty="0"/>
              <a:t>應依學生之個別需求，彈性調整課程，包括學習內容、學習歷程、學習環境及學習評量，以及學習節數</a:t>
            </a:r>
            <a:r>
              <a:rPr lang="en-US" altLang="zh-TW" dirty="0"/>
              <a:t>/</a:t>
            </a:r>
            <a:r>
              <a:rPr lang="zh-TW" altLang="zh-TW" dirty="0"/>
              <a:t>學分數，因此需含括所提供之部定各領域</a:t>
            </a:r>
            <a:r>
              <a:rPr lang="en-US" altLang="zh-TW" dirty="0"/>
              <a:t>/</a:t>
            </a:r>
            <a:r>
              <a:rPr lang="zh-TW" altLang="zh-TW" dirty="0"/>
              <a:t>科目及特殊需求領域</a:t>
            </a:r>
            <a:r>
              <a:rPr lang="en-US" altLang="zh-TW" dirty="0"/>
              <a:t>/</a:t>
            </a:r>
            <a:r>
              <a:rPr lang="zh-TW" altLang="zh-TW" dirty="0"/>
              <a:t>科目之節數</a:t>
            </a:r>
            <a:r>
              <a:rPr lang="en-US" altLang="zh-TW" dirty="0"/>
              <a:t>/</a:t>
            </a:r>
            <a:r>
              <a:rPr lang="zh-TW" altLang="zh-TW" dirty="0"/>
              <a:t>學分數。</a:t>
            </a:r>
          </a:p>
          <a:p>
            <a:r>
              <a:rPr lang="zh-TW" altLang="zh-TW" dirty="0"/>
              <a:t>教師需根據學生實際的年齡與年級，參照各學習階段各領域</a:t>
            </a:r>
            <a:r>
              <a:rPr lang="en-US" altLang="zh-TW" dirty="0"/>
              <a:t>/</a:t>
            </a:r>
            <a:r>
              <a:rPr lang="zh-TW" altLang="zh-TW" dirty="0"/>
              <a:t>科目之學習重點，再根據個別化教育計畫中所敘明之學生能力現況與需求作為課程調整之依據，列出符合該生之學年與學期教育目標，並以編選與調整課程及教材的方式達成。</a:t>
            </a:r>
          </a:p>
          <a:p>
            <a:endParaRPr lang="en-US" altLang="zh-TW" dirty="0"/>
          </a:p>
          <a:p>
            <a:pPr>
              <a:buNone/>
            </a:pPr>
            <a:r>
              <a:rPr lang="zh-TW" altLang="en-US" u="dbl" dirty="0"/>
              <a:t>資賦優異學生：</a:t>
            </a:r>
            <a:endParaRPr lang="zh-TW" altLang="zh-TW" dirty="0"/>
          </a:p>
          <a:p>
            <a:r>
              <a:rPr lang="zh-TW" altLang="zh-TW" dirty="0"/>
              <a:t>針對學生之能力現況與需求，參照「十二年國民基本教育資賦優異相關之特殊需求領域課程綱要」及領域課程調整應用手冊中與其學習功能優異領域</a:t>
            </a:r>
            <a:r>
              <a:rPr lang="en-US" altLang="zh-TW" dirty="0"/>
              <a:t>/</a:t>
            </a:r>
            <a:r>
              <a:rPr lang="zh-TW" altLang="zh-TW" dirty="0"/>
              <a:t>科目符合的學習重點，作為加深、加廣與濃縮課程的基礎，以利於進行系統性或組織化的教學。</a:t>
            </a:r>
            <a:endParaRPr lang="en-US" altLang="zh-TW" dirty="0"/>
          </a:p>
          <a:p>
            <a:pPr>
              <a:lnSpc>
                <a:spcPct val="120000"/>
              </a:lnSpc>
            </a:pP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13</a:t>
            </a:fld>
            <a:endParaRPr kumimoji="1" lang="zh-TW" altLang="en-US" dirty="0"/>
          </a:p>
        </p:txBody>
      </p:sp>
    </p:spTree>
    <p:extLst>
      <p:ext uri="{BB962C8B-B14F-4D97-AF65-F5344CB8AC3E}">
        <p14:creationId xmlns:p14="http://schemas.microsoft.com/office/powerpoint/2010/main" val="2578008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a:solidFill>
                  <a:schemeClr val="tx1"/>
                </a:solidFill>
                <a:latin typeface="+mn-lt"/>
                <a:ea typeface="微軟正黑體"/>
                <a:cs typeface="+mn-cs"/>
              </a:rPr>
              <a:t>強調特殊教育學生應首要考量以普通教育課程進行相關的課程調整及教材鬆綁外，並需視學生需求加設特殊需求領域課程以因應普通教育課程的不足，</a:t>
            </a:r>
            <a:endParaRPr lang="en-US" altLang="zh-TW" sz="1200" kern="1200" dirty="0">
              <a:solidFill>
                <a:schemeClr val="tx1"/>
              </a:solidFill>
              <a:latin typeface="+mn-lt"/>
              <a:ea typeface="微軟正黑體"/>
              <a:cs typeface="+mn-cs"/>
            </a:endParaRPr>
          </a:p>
          <a:p>
            <a:r>
              <a:rPr lang="zh-TW" altLang="zh-TW" sz="1200" kern="1200" dirty="0">
                <a:solidFill>
                  <a:schemeClr val="tx1"/>
                </a:solidFill>
                <a:latin typeface="+mn-lt"/>
                <a:ea typeface="微軟正黑體"/>
                <a:cs typeface="+mn-cs"/>
              </a:rPr>
              <a:t>且採用區分性課程與教學方式強調個別化教育計畫</a:t>
            </a:r>
            <a:r>
              <a:rPr lang="en-US" altLang="zh-TW" sz="1200" kern="1200" dirty="0">
                <a:solidFill>
                  <a:schemeClr val="tx1"/>
                </a:solidFill>
                <a:latin typeface="+mn-lt"/>
                <a:ea typeface="微軟正黑體"/>
                <a:cs typeface="+mn-cs"/>
              </a:rPr>
              <a:t>/</a:t>
            </a:r>
            <a:r>
              <a:rPr lang="zh-TW" altLang="zh-TW" sz="1200" kern="1200" dirty="0">
                <a:solidFill>
                  <a:schemeClr val="tx1"/>
                </a:solidFill>
                <a:latin typeface="+mn-lt"/>
                <a:ea typeface="微軟正黑體"/>
                <a:cs typeface="+mn-cs"/>
              </a:rPr>
              <a:t>個別輔導計畫與課程的結合度，以達至實施個人能力本位與重視學校本位課程的目標。</a:t>
            </a:r>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14</a:t>
            </a:fld>
            <a:endParaRPr kumimoji="1" lang="zh-TW" altLang="en-US" dirty="0"/>
          </a:p>
        </p:txBody>
      </p:sp>
    </p:spTree>
    <p:extLst>
      <p:ext uri="{BB962C8B-B14F-4D97-AF65-F5344CB8AC3E}">
        <p14:creationId xmlns:p14="http://schemas.microsoft.com/office/powerpoint/2010/main" val="1550843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調整的四大向度，內容不是教科書內容</a:t>
            </a:r>
            <a:endParaRPr lang="en-US" altLang="zh-TW" dirty="0"/>
          </a:p>
          <a:p>
            <a:r>
              <a:rPr lang="zh-TW" altLang="en-US" dirty="0"/>
              <a:t>內容可以用重點取代</a:t>
            </a:r>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15</a:t>
            </a:fld>
            <a:endParaRPr kumimoji="1" lang="zh-TW" altLang="en-US" dirty="0"/>
          </a:p>
        </p:txBody>
      </p:sp>
    </p:spTree>
    <p:extLst>
      <p:ext uri="{BB962C8B-B14F-4D97-AF65-F5344CB8AC3E}">
        <p14:creationId xmlns:p14="http://schemas.microsoft.com/office/powerpoint/2010/main" val="2249142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85000" lnSpcReduction="10000"/>
          </a:bodyPr>
          <a:lstStyle/>
          <a:p>
            <a:pPr algn="just">
              <a:defRPr/>
            </a:pPr>
            <a:r>
              <a:rPr lang="zh-TW" altLang="zh-TW" sz="1200" dirty="0"/>
              <a:t>採</a:t>
            </a:r>
            <a:r>
              <a:rPr lang="zh-TW" altLang="zh-TW" sz="1200" b="1" dirty="0">
                <a:solidFill>
                  <a:srgbClr val="FF0000"/>
                </a:solidFill>
              </a:rPr>
              <a:t>「簡化」、「減量」、「分解」、「替代」、「重整」、「加深」、「加廣」及「濃縮</a:t>
            </a:r>
            <a:r>
              <a:rPr lang="zh-TW" altLang="zh-TW" sz="1200" b="1" dirty="0"/>
              <a:t>」</a:t>
            </a:r>
            <a:r>
              <a:rPr lang="zh-TW" altLang="zh-TW" sz="1200" dirty="0"/>
              <a:t>的方式調整各教育階段之</a:t>
            </a:r>
            <a:r>
              <a:rPr lang="zh-TW" altLang="zh-TW" sz="1200" b="1" dirty="0">
                <a:solidFill>
                  <a:srgbClr val="FF0000"/>
                </a:solidFill>
              </a:rPr>
              <a:t>各領域</a:t>
            </a:r>
            <a:r>
              <a:rPr lang="en-US" altLang="zh-TW" sz="1200" b="1" dirty="0">
                <a:solidFill>
                  <a:srgbClr val="FF0000"/>
                </a:solidFill>
              </a:rPr>
              <a:t>/</a:t>
            </a:r>
            <a:r>
              <a:rPr lang="zh-TW" altLang="zh-TW" sz="1200" b="1" dirty="0">
                <a:solidFill>
                  <a:srgbClr val="FF0000"/>
                </a:solidFill>
              </a:rPr>
              <a:t>科目</a:t>
            </a:r>
            <a:r>
              <a:rPr lang="zh-TW" altLang="en-US" sz="1200" b="1" dirty="0">
                <a:solidFill>
                  <a:srgbClr val="FF0000"/>
                </a:solidFill>
              </a:rPr>
              <a:t>的核心素養及</a:t>
            </a:r>
            <a:r>
              <a:rPr lang="zh-TW" altLang="zh-TW" sz="1200" b="1" dirty="0">
                <a:solidFill>
                  <a:srgbClr val="FF0000"/>
                </a:solidFill>
              </a:rPr>
              <a:t>學習重點</a:t>
            </a:r>
            <a:r>
              <a:rPr lang="en-US" altLang="zh-TW" sz="1200" b="1" dirty="0">
                <a:solidFill>
                  <a:srgbClr val="FF0000"/>
                </a:solidFill>
              </a:rPr>
              <a:t>(</a:t>
            </a:r>
            <a:r>
              <a:rPr lang="zh-TW" altLang="zh-TW" sz="1200" b="1" dirty="0">
                <a:solidFill>
                  <a:srgbClr val="FF0000"/>
                </a:solidFill>
              </a:rPr>
              <a:t>含學習表現與學習內容</a:t>
            </a:r>
            <a:r>
              <a:rPr lang="en-US" altLang="zh-TW" sz="1200" b="1" dirty="0">
                <a:solidFill>
                  <a:srgbClr val="FF0000"/>
                </a:solidFill>
              </a:rPr>
              <a:t>)</a:t>
            </a:r>
            <a:r>
              <a:rPr lang="zh-TW" altLang="zh-TW" sz="1200" dirty="0"/>
              <a:t>，</a:t>
            </a:r>
            <a:endParaRPr lang="en-US" altLang="zh-TW" sz="1200" dirty="0"/>
          </a:p>
          <a:p>
            <a:pPr algn="just">
              <a:defRPr/>
            </a:pPr>
            <a:r>
              <a:rPr lang="zh-TW" altLang="zh-TW" sz="1200" dirty="0"/>
              <a:t>再根據調整過後之核心素養及學習重點，以</a:t>
            </a:r>
            <a:r>
              <a:rPr lang="zh-TW" altLang="zh-TW" sz="1200" b="1" dirty="0">
                <a:solidFill>
                  <a:srgbClr val="FF0000"/>
                </a:solidFill>
              </a:rPr>
              <a:t>課程與教材鬆綁的方式安排學習節數</a:t>
            </a:r>
            <a:r>
              <a:rPr lang="en-US" altLang="zh-TW" sz="1200" b="1" dirty="0">
                <a:solidFill>
                  <a:srgbClr val="FF0000"/>
                </a:solidFill>
              </a:rPr>
              <a:t>/</a:t>
            </a:r>
            <a:r>
              <a:rPr lang="zh-TW" altLang="zh-TW" sz="1200" b="1" dirty="0">
                <a:solidFill>
                  <a:srgbClr val="FF0000"/>
                </a:solidFill>
              </a:rPr>
              <a:t>學分數與決定學習內容</a:t>
            </a:r>
            <a:r>
              <a:rPr lang="zh-TW" altLang="zh-TW" sz="1200" dirty="0"/>
              <a:t>。</a:t>
            </a:r>
            <a:endParaRPr lang="en-US" altLang="zh-TW" sz="1200" dirty="0"/>
          </a:p>
          <a:p>
            <a:pPr algn="just">
              <a:defRPr/>
            </a:pPr>
            <a:endParaRPr lang="en-US" altLang="zh-TW" sz="1200" dirty="0"/>
          </a:p>
          <a:p>
            <a:pPr algn="just">
              <a:defRPr/>
            </a:pPr>
            <a:r>
              <a:rPr lang="zh-TW" altLang="en-US" sz="1200" dirty="0"/>
              <a:t>由於每一類特殊教育學生均可能有顯著個別差異存在，調整 時得採上述一種或多種方式進行，並經個別化教育計畫或個別輔導計畫會議決議是否需彈性增減各領域</a:t>
            </a:r>
            <a:r>
              <a:rPr lang="en-US" altLang="zh-TW" sz="1200" dirty="0"/>
              <a:t>/</a:t>
            </a:r>
            <a:r>
              <a:rPr lang="zh-TW" altLang="en-US" sz="1200" dirty="0"/>
              <a:t>科目之節數</a:t>
            </a:r>
            <a:r>
              <a:rPr lang="en-US" altLang="zh-TW" sz="1200" dirty="0"/>
              <a:t>/</a:t>
            </a:r>
            <a:r>
              <a:rPr lang="zh-TW" altLang="en-US" sz="1200" dirty="0"/>
              <a:t>學分數，再由學校特殊教育推行委員會同意後執行。 </a:t>
            </a:r>
            <a:endParaRPr lang="en-US" altLang="zh-TW" sz="1200" dirty="0"/>
          </a:p>
          <a:p>
            <a:pPr algn="just">
              <a:defRPr/>
            </a:pPr>
            <a:endParaRPr lang="en-US" altLang="zh-TW" sz="1200" dirty="0"/>
          </a:p>
          <a:p>
            <a:pPr algn="just">
              <a:defRPr/>
            </a:pPr>
            <a:r>
              <a:rPr lang="zh-TW" altLang="zh-TW" sz="1200" dirty="0"/>
              <a:t>採</a:t>
            </a:r>
            <a:r>
              <a:rPr lang="zh-TW" altLang="zh-TW" sz="1200" b="1" dirty="0">
                <a:solidFill>
                  <a:srgbClr val="FF0000"/>
                </a:solidFill>
              </a:rPr>
              <a:t>上述一種或多種方式</a:t>
            </a:r>
            <a:r>
              <a:rPr lang="zh-TW" altLang="zh-TW" sz="1200" dirty="0"/>
              <a:t>進行，並經</a:t>
            </a:r>
            <a:r>
              <a:rPr lang="zh-TW" altLang="zh-TW" sz="1200" b="1" dirty="0">
                <a:solidFill>
                  <a:srgbClr val="FF0000"/>
                </a:solidFill>
              </a:rPr>
              <a:t>個別化教育計畫或個別輔導計畫會議討論決議是否需彈性增減各學習領域</a:t>
            </a:r>
            <a:r>
              <a:rPr lang="en-US" altLang="zh-TW" sz="1200" b="1" dirty="0">
                <a:solidFill>
                  <a:srgbClr val="FF0000"/>
                </a:solidFill>
              </a:rPr>
              <a:t>/</a:t>
            </a:r>
            <a:r>
              <a:rPr lang="zh-TW" altLang="zh-TW" sz="1200" b="1" dirty="0">
                <a:solidFill>
                  <a:srgbClr val="FF0000"/>
                </a:solidFill>
              </a:rPr>
              <a:t>科目之節數</a:t>
            </a:r>
            <a:r>
              <a:rPr lang="en-US" altLang="zh-TW" sz="1200" b="1" dirty="0">
                <a:solidFill>
                  <a:srgbClr val="FF0000"/>
                </a:solidFill>
              </a:rPr>
              <a:t>/</a:t>
            </a:r>
            <a:r>
              <a:rPr lang="zh-TW" altLang="zh-TW" sz="1200" b="1" dirty="0">
                <a:solidFill>
                  <a:srgbClr val="FF0000"/>
                </a:solidFill>
              </a:rPr>
              <a:t>學分數</a:t>
            </a:r>
            <a:r>
              <a:rPr lang="zh-TW" altLang="zh-TW" sz="1200" dirty="0"/>
              <a:t>，再由</a:t>
            </a:r>
            <a:r>
              <a:rPr lang="zh-TW" altLang="zh-TW" sz="1200" b="1" dirty="0">
                <a:solidFill>
                  <a:srgbClr val="FF0000"/>
                </a:solidFill>
              </a:rPr>
              <a:t>學校特殊教育推行委員會同意後執行</a:t>
            </a:r>
            <a:r>
              <a:rPr lang="zh-TW" altLang="zh-TW" sz="1200" dirty="0"/>
              <a:t>。</a:t>
            </a:r>
            <a:endParaRPr lang="en-US" altLang="zh-TW" sz="1200" dirty="0"/>
          </a:p>
          <a:p>
            <a:pPr algn="just">
              <a:defRPr/>
            </a:pPr>
            <a:endParaRPr lang="en-US" altLang="zh-TW" sz="1200" dirty="0"/>
          </a:p>
          <a:p>
            <a:pPr algn="just">
              <a:defRPr/>
            </a:pPr>
            <a:r>
              <a:rPr lang="zh-TW" altLang="en-US" sz="1200" dirty="0"/>
              <a:t>學生在</a:t>
            </a:r>
            <a:r>
              <a:rPr lang="zh-TW" altLang="en-US" sz="1200" b="1" dirty="0">
                <a:solidFill>
                  <a:srgbClr val="FF0000"/>
                </a:solidFill>
              </a:rPr>
              <a:t>特定領域</a:t>
            </a:r>
            <a:r>
              <a:rPr lang="en-US" altLang="zh-TW" sz="1200" b="1" dirty="0">
                <a:solidFill>
                  <a:srgbClr val="FF0000"/>
                </a:solidFill>
              </a:rPr>
              <a:t>/</a:t>
            </a:r>
            <a:r>
              <a:rPr lang="zh-TW" altLang="en-US" sz="1200" b="1" dirty="0">
                <a:solidFill>
                  <a:srgbClr val="FF0000"/>
                </a:solidFill>
              </a:rPr>
              <a:t>科目學習功能輕微或嚴重缺損</a:t>
            </a:r>
            <a:r>
              <a:rPr lang="zh-TW" altLang="en-US" sz="1200" dirty="0"/>
              <a:t>時</a:t>
            </a:r>
            <a:r>
              <a:rPr lang="zh-TW" altLang="en-US" sz="1200" b="1" dirty="0"/>
              <a:t>，</a:t>
            </a:r>
            <a:r>
              <a:rPr lang="zh-TW" altLang="en-US" sz="1200" dirty="0"/>
              <a:t>需依身心狀況及能力可採用原各教育階段之該領域</a:t>
            </a:r>
            <a:r>
              <a:rPr lang="en-US" altLang="zh-TW" sz="1200" dirty="0"/>
              <a:t>/</a:t>
            </a:r>
            <a:r>
              <a:rPr lang="zh-TW" altLang="en-US" sz="1200" dirty="0"/>
              <a:t>科目的核心素養及學習重點，或採</a:t>
            </a:r>
            <a:r>
              <a:rPr lang="zh-TW" altLang="en-US" sz="1200" b="1" dirty="0">
                <a:solidFill>
                  <a:srgbClr val="FF0000"/>
                </a:solidFill>
              </a:rPr>
              <a:t>簡化、減量、分解、替代或重整等方式進行調整</a:t>
            </a:r>
            <a:r>
              <a:rPr lang="zh-TW" altLang="en-US" sz="1200" dirty="0"/>
              <a:t>，得</a:t>
            </a:r>
            <a:r>
              <a:rPr lang="zh-TW" altLang="en-US" sz="1200" b="1" dirty="0">
                <a:solidFill>
                  <a:srgbClr val="FF0000"/>
                </a:solidFill>
              </a:rPr>
              <a:t>參考</a:t>
            </a:r>
            <a:r>
              <a:rPr lang="zh-TW" altLang="zh-TW" sz="1200" b="1" dirty="0">
                <a:solidFill>
                  <a:srgbClr val="FF0000"/>
                </a:solidFill>
              </a:rPr>
              <a:t>《領域課程調整應用手冊》</a:t>
            </a:r>
            <a:r>
              <a:rPr lang="zh-TW" altLang="en-US" sz="1200" dirty="0"/>
              <a:t>進行相關調整，再根據</a:t>
            </a:r>
            <a:r>
              <a:rPr lang="zh-TW" altLang="en-US" sz="1200" b="1" dirty="0">
                <a:solidFill>
                  <a:srgbClr val="FF0000"/>
                </a:solidFill>
              </a:rPr>
              <a:t>調整過後之核心素養與學習重點編選教材</a:t>
            </a:r>
            <a:r>
              <a:rPr lang="en-US" altLang="zh-TW" sz="1200" dirty="0"/>
              <a:t> </a:t>
            </a:r>
            <a:r>
              <a:rPr lang="zh-TW" altLang="en-US" sz="1200" dirty="0"/>
              <a:t>。</a:t>
            </a:r>
            <a:endParaRPr lang="en-US" altLang="zh-TW" sz="1200" dirty="0"/>
          </a:p>
          <a:p>
            <a:pPr algn="just">
              <a:defRPr/>
            </a:pPr>
            <a:endParaRPr lang="en-US" altLang="zh-TW" sz="1200" dirty="0"/>
          </a:p>
          <a:p>
            <a:pPr>
              <a:spcBef>
                <a:spcPts val="900"/>
              </a:spcBef>
            </a:pPr>
            <a:r>
              <a:rPr lang="zh-TW" altLang="en-US" sz="1200" dirty="0"/>
              <a:t>學生在</a:t>
            </a:r>
            <a:r>
              <a:rPr lang="zh-TW" altLang="en-US" sz="1200" b="1" dirty="0">
                <a:solidFill>
                  <a:srgbClr val="FF0000"/>
                </a:solidFill>
              </a:rPr>
              <a:t>特定領域</a:t>
            </a:r>
            <a:r>
              <a:rPr lang="en-US" altLang="zh-TW" sz="1200" b="1" dirty="0">
                <a:solidFill>
                  <a:srgbClr val="FF0000"/>
                </a:solidFill>
              </a:rPr>
              <a:t>/</a:t>
            </a:r>
            <a:r>
              <a:rPr lang="zh-TW" altLang="en-US" sz="1200" b="1" dirty="0">
                <a:solidFill>
                  <a:srgbClr val="FF0000"/>
                </a:solidFill>
              </a:rPr>
              <a:t>科目學習功能優異</a:t>
            </a:r>
            <a:r>
              <a:rPr lang="zh-TW" altLang="en-US" sz="1200" dirty="0"/>
              <a:t>時，則宜以同年段之課程採</a:t>
            </a:r>
            <a:r>
              <a:rPr lang="zh-TW" altLang="en-US" sz="1200" b="1" dirty="0">
                <a:solidFill>
                  <a:srgbClr val="FF0000"/>
                </a:solidFill>
              </a:rPr>
              <a:t>加深、加廣與濃縮</a:t>
            </a:r>
            <a:r>
              <a:rPr lang="zh-TW" altLang="en-US" sz="1200" dirty="0"/>
              <a:t>的方式調整該領域</a:t>
            </a:r>
            <a:r>
              <a:rPr lang="en-US" altLang="zh-TW" sz="1200" dirty="0"/>
              <a:t>/</a:t>
            </a:r>
            <a:r>
              <a:rPr lang="zh-TW" altLang="en-US" sz="1200" dirty="0"/>
              <a:t>科目的核心素養及學習重點，再根據調整過後之核心素養及學習重點</a:t>
            </a:r>
            <a:r>
              <a:rPr lang="zh-TW" altLang="en-US" sz="1200" b="1" dirty="0">
                <a:solidFill>
                  <a:srgbClr val="FF0000"/>
                </a:solidFill>
              </a:rPr>
              <a:t>編選具挑戰性的</a:t>
            </a:r>
            <a:r>
              <a:rPr lang="zh-TW" altLang="en-US" sz="1200" dirty="0"/>
              <a:t>教材，得參考</a:t>
            </a:r>
            <a:r>
              <a:rPr lang="zh-TW" altLang="zh-TW" sz="1200" b="1" dirty="0">
                <a:solidFill>
                  <a:srgbClr val="FF0000"/>
                </a:solidFill>
              </a:rPr>
              <a:t>《領域課程調整應用手冊》</a:t>
            </a:r>
            <a:r>
              <a:rPr lang="zh-TW" altLang="en-US" sz="1200" dirty="0"/>
              <a:t>中屬於資優學生的專長領域</a:t>
            </a:r>
            <a:r>
              <a:rPr lang="en-US" altLang="zh-TW" sz="1200" dirty="0"/>
              <a:t>/</a:t>
            </a:r>
            <a:r>
              <a:rPr lang="zh-TW" altLang="en-US" sz="1200" dirty="0"/>
              <a:t>科目部分進行課程規劃與實施教學。</a:t>
            </a:r>
            <a:endParaRPr lang="en-US" altLang="zh-TW" sz="1200" dirty="0"/>
          </a:p>
          <a:p>
            <a:pPr>
              <a:spcBef>
                <a:spcPts val="900"/>
              </a:spcBef>
            </a:pPr>
            <a:endParaRPr lang="en-US" altLang="zh-TW" sz="1200" dirty="0"/>
          </a:p>
          <a:p>
            <a:pPr>
              <a:spcBef>
                <a:spcPts val="900"/>
              </a:spcBef>
            </a:pPr>
            <a:r>
              <a:rPr lang="zh-TW" altLang="zh-TW" sz="1200" dirty="0"/>
              <a:t>根據總綱之規定，</a:t>
            </a:r>
            <a:r>
              <a:rPr lang="zh-TW" altLang="zh-TW" sz="1200" b="1" dirty="0">
                <a:solidFill>
                  <a:srgbClr val="FF0000"/>
                </a:solidFill>
              </a:rPr>
              <a:t>特殊教育學生（含安置在不同教育情境中的身心障礙或資賦優異學生）</a:t>
            </a:r>
            <a:r>
              <a:rPr lang="zh-TW" altLang="zh-TW" sz="1200" dirty="0"/>
              <a:t>經專業評估後，得外加其所需之</a:t>
            </a:r>
            <a:r>
              <a:rPr lang="zh-TW" altLang="zh-TW" sz="1200" b="1" dirty="0">
                <a:solidFill>
                  <a:srgbClr val="FF0000"/>
                </a:solidFill>
              </a:rPr>
              <a:t>特殊需求領域課程</a:t>
            </a:r>
            <a:r>
              <a:rPr lang="zh-TW" altLang="zh-TW" sz="1200" dirty="0"/>
              <a:t>，包括：</a:t>
            </a:r>
            <a:r>
              <a:rPr lang="zh-TW" altLang="zh-TW" sz="1200" b="1" dirty="0">
                <a:solidFill>
                  <a:srgbClr val="FF0000"/>
                </a:solidFill>
              </a:rPr>
              <a:t>生活管理、社會技巧、學習策略、職業教育、溝通訓練、點字、定向行動、功能性動作訓練、輔助科技應用、創造力、領導才能、情意發展、獨立研究或專長領域</a:t>
            </a:r>
            <a:r>
              <a:rPr lang="zh-TW" altLang="zh-TW" sz="1200" dirty="0"/>
              <a:t>等。</a:t>
            </a:r>
            <a:endParaRPr lang="en-US" altLang="zh-TW" sz="1200" dirty="0"/>
          </a:p>
          <a:p>
            <a:pPr>
              <a:spcBef>
                <a:spcPts val="900"/>
              </a:spcBef>
            </a:pPr>
            <a:endParaRPr lang="en-US" altLang="zh-TW" sz="1200" dirty="0"/>
          </a:p>
          <a:p>
            <a:pPr>
              <a:spcBef>
                <a:spcPts val="900"/>
              </a:spcBef>
            </a:pPr>
            <a:r>
              <a:rPr lang="zh-TW" altLang="zh-TW" sz="1200" b="1" dirty="0">
                <a:solidFill>
                  <a:srgbClr val="FF0000"/>
                </a:solidFill>
              </a:rPr>
              <a:t>依據〈藝術教育法〉</a:t>
            </a:r>
            <a:r>
              <a:rPr lang="en-US" altLang="zh-TW" sz="1200" b="1" dirty="0">
                <a:solidFill>
                  <a:srgbClr val="FF0000"/>
                </a:solidFill>
              </a:rPr>
              <a:t>(</a:t>
            </a:r>
            <a:r>
              <a:rPr lang="zh-TW" altLang="zh-TW" sz="1200" b="1" dirty="0">
                <a:solidFill>
                  <a:srgbClr val="FF0000"/>
                </a:solidFill>
              </a:rPr>
              <a:t>民</a:t>
            </a:r>
            <a:r>
              <a:rPr lang="en-US" altLang="zh-TW" sz="1200" b="1" dirty="0">
                <a:solidFill>
                  <a:srgbClr val="FF0000"/>
                </a:solidFill>
              </a:rPr>
              <a:t>104)</a:t>
            </a:r>
            <a:r>
              <a:rPr lang="zh-TW" altLang="zh-TW" sz="1200" b="1" dirty="0">
                <a:solidFill>
                  <a:srgbClr val="FF0000"/>
                </a:solidFill>
              </a:rPr>
              <a:t>設置的藝術才能班</a:t>
            </a:r>
            <a:r>
              <a:rPr lang="zh-TW" altLang="zh-TW" sz="1200" dirty="0"/>
              <a:t>則須根據總綱之規定在十二年國民基本教育課程部分，</a:t>
            </a:r>
            <a:r>
              <a:rPr lang="zh-TW" altLang="zh-TW" sz="1200" b="1" dirty="0">
                <a:solidFill>
                  <a:srgbClr val="FF0000"/>
                </a:solidFill>
              </a:rPr>
              <a:t>視學生需要調整其學習節數</a:t>
            </a:r>
            <a:r>
              <a:rPr lang="en-US" altLang="zh-TW" sz="1200" b="1" dirty="0">
                <a:solidFill>
                  <a:srgbClr val="FF0000"/>
                </a:solidFill>
              </a:rPr>
              <a:t>/</a:t>
            </a:r>
            <a:r>
              <a:rPr lang="zh-TW" altLang="zh-TW" sz="1200" b="1" dirty="0">
                <a:solidFill>
                  <a:srgbClr val="FF0000"/>
                </a:solidFill>
              </a:rPr>
              <a:t>學分數配置比例與學習內容，並提供特殊需求領域課程</a:t>
            </a:r>
            <a:r>
              <a:rPr lang="en-US" altLang="zh-TW" sz="1200" b="1" dirty="0">
                <a:solidFill>
                  <a:srgbClr val="FF0000"/>
                </a:solidFill>
              </a:rPr>
              <a:t>--</a:t>
            </a:r>
            <a:r>
              <a:rPr lang="zh-TW" altLang="zh-TW" sz="1200" b="1" dirty="0">
                <a:solidFill>
                  <a:srgbClr val="FF0000"/>
                </a:solidFill>
              </a:rPr>
              <a:t>藝術才能專長領域課程</a:t>
            </a:r>
            <a:r>
              <a:rPr lang="en-US" altLang="zh-TW" sz="1200" b="1" dirty="0">
                <a:solidFill>
                  <a:srgbClr val="FF0000"/>
                </a:solidFill>
              </a:rPr>
              <a:t>(</a:t>
            </a:r>
            <a:r>
              <a:rPr lang="zh-TW" altLang="zh-TW" sz="1200" b="1" dirty="0">
                <a:solidFill>
                  <a:srgbClr val="FF0000"/>
                </a:solidFill>
              </a:rPr>
              <a:t>含音樂</a:t>
            </a:r>
            <a:r>
              <a:rPr lang="en-US" altLang="zh-TW" sz="1200" b="1" dirty="0">
                <a:solidFill>
                  <a:srgbClr val="FF0000"/>
                </a:solidFill>
              </a:rPr>
              <a:t>/</a:t>
            </a:r>
            <a:r>
              <a:rPr lang="zh-TW" altLang="zh-TW" sz="1200" b="1" dirty="0">
                <a:solidFill>
                  <a:srgbClr val="FF0000"/>
                </a:solidFill>
              </a:rPr>
              <a:t>美術</a:t>
            </a:r>
            <a:r>
              <a:rPr lang="en-US" altLang="zh-TW" sz="1200" b="1" dirty="0">
                <a:solidFill>
                  <a:srgbClr val="FF0000"/>
                </a:solidFill>
              </a:rPr>
              <a:t>/</a:t>
            </a:r>
            <a:r>
              <a:rPr lang="zh-TW" altLang="zh-TW" sz="1200" b="1" dirty="0">
                <a:solidFill>
                  <a:srgbClr val="FF0000"/>
                </a:solidFill>
              </a:rPr>
              <a:t>舞蹈科目</a:t>
            </a:r>
            <a:r>
              <a:rPr lang="en-US" altLang="zh-TW" sz="1200" b="1" dirty="0">
                <a:solidFill>
                  <a:srgbClr val="FF0000"/>
                </a:solidFill>
              </a:rPr>
              <a:t>)</a:t>
            </a:r>
            <a:r>
              <a:rPr lang="zh-TW" altLang="zh-TW" sz="1200" b="1" dirty="0">
                <a:solidFill>
                  <a:srgbClr val="FF0000"/>
                </a:solidFill>
              </a:rPr>
              <a:t>。</a:t>
            </a:r>
          </a:p>
          <a:p>
            <a:pPr algn="just">
              <a:defRPr/>
            </a:pPr>
            <a:endParaRPr lang="en-US" altLang="zh-TW" sz="1200" dirty="0"/>
          </a:p>
          <a:p>
            <a:endParaRPr lang="zh-TW" altLang="en-US" dirty="0"/>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16</a:t>
            </a:fld>
            <a:endParaRPr lang="en-US" altLang="zh-TW"/>
          </a:p>
        </p:txBody>
      </p:sp>
    </p:spTree>
    <p:extLst>
      <p:ext uri="{BB962C8B-B14F-4D97-AF65-F5344CB8AC3E}">
        <p14:creationId xmlns:p14="http://schemas.microsoft.com/office/powerpoint/2010/main" val="2116793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pPr marL="0" indent="0">
              <a:buNone/>
              <a:defRPr/>
            </a:pPr>
            <a:r>
              <a:rPr lang="en-US" altLang="zh-TW" sz="1200" dirty="0">
                <a:solidFill>
                  <a:srgbClr val="008080"/>
                </a:solidFill>
                <a:latin typeface="標楷體" panose="03000509000000000000" pitchFamily="65" charset="-120"/>
              </a:rPr>
              <a:t>(</a:t>
            </a:r>
            <a:r>
              <a:rPr lang="zh-TW" altLang="en-US" sz="1200" dirty="0">
                <a:solidFill>
                  <a:srgbClr val="008080"/>
                </a:solidFill>
                <a:latin typeface="標楷體" panose="03000509000000000000" pitchFamily="65" charset="-120"/>
              </a:rPr>
              <a:t>一</a:t>
            </a:r>
            <a:r>
              <a:rPr lang="en-US" altLang="zh-TW" sz="1200" dirty="0">
                <a:solidFill>
                  <a:srgbClr val="008080"/>
                </a:solidFill>
                <a:latin typeface="標楷體" panose="03000509000000000000" pitchFamily="65" charset="-120"/>
              </a:rPr>
              <a:t>)</a:t>
            </a:r>
            <a:r>
              <a:rPr lang="zh-TW" altLang="en-US" sz="1200" dirty="0">
                <a:solidFill>
                  <a:srgbClr val="008080"/>
                </a:solidFill>
                <a:latin typeface="標楷體" panose="03000509000000000000" pitchFamily="65" charset="-120"/>
              </a:rPr>
              <a:t>學習</a:t>
            </a:r>
            <a:r>
              <a:rPr lang="zh-TW" altLang="zh-TW" sz="1200" dirty="0">
                <a:solidFill>
                  <a:srgbClr val="008080"/>
                </a:solidFill>
              </a:rPr>
              <a:t>功能無缺損</a:t>
            </a:r>
            <a:r>
              <a:rPr lang="zh-TW" altLang="en-US" sz="1200" dirty="0">
                <a:solidFill>
                  <a:srgbClr val="008080"/>
                </a:solidFill>
              </a:rPr>
              <a:t>領域</a:t>
            </a:r>
            <a:endParaRPr lang="en-US" altLang="zh-TW" sz="1200" dirty="0">
              <a:solidFill>
                <a:srgbClr val="008080"/>
              </a:solidFill>
            </a:endParaRPr>
          </a:p>
          <a:p>
            <a:pPr>
              <a:spcBef>
                <a:spcPts val="1350"/>
              </a:spcBef>
              <a:defRPr/>
            </a:pPr>
            <a:r>
              <a:rPr lang="zh-TW" altLang="zh-TW" sz="1200" dirty="0"/>
              <a:t>係指學生在</a:t>
            </a:r>
            <a:r>
              <a:rPr lang="zh-TW" altLang="zh-TW" sz="1200" b="1" dirty="0">
                <a:solidFill>
                  <a:srgbClr val="FF0000"/>
                </a:solidFill>
              </a:rPr>
              <a:t>某一</a:t>
            </a:r>
            <a:r>
              <a:rPr lang="zh-TW" altLang="en-US" sz="1200" b="1" dirty="0">
                <a:solidFill>
                  <a:srgbClr val="FF0000"/>
                </a:solidFill>
              </a:rPr>
              <a:t>特定</a:t>
            </a:r>
            <a:r>
              <a:rPr lang="zh-TW" altLang="zh-TW" sz="1200" b="1" dirty="0">
                <a:solidFill>
                  <a:srgbClr val="FF0000"/>
                </a:solidFill>
              </a:rPr>
              <a:t>領域</a:t>
            </a:r>
            <a:r>
              <a:rPr lang="en-US" altLang="zh-TW" sz="1200" b="1" dirty="0">
                <a:solidFill>
                  <a:srgbClr val="FF0000"/>
                </a:solidFill>
              </a:rPr>
              <a:t>/</a:t>
            </a:r>
            <a:r>
              <a:rPr lang="zh-TW" altLang="zh-TW" sz="1200" b="1" dirty="0">
                <a:solidFill>
                  <a:srgbClr val="FF0000"/>
                </a:solidFill>
              </a:rPr>
              <a:t>科目學習功能與一般同年齡或同年級學生相近</a:t>
            </a:r>
            <a:r>
              <a:rPr lang="zh-TW" altLang="zh-TW" sz="1200" dirty="0"/>
              <a:t>。</a:t>
            </a:r>
            <a:endParaRPr lang="en-US" altLang="zh-TW" sz="1200" dirty="0"/>
          </a:p>
          <a:p>
            <a:pPr>
              <a:spcBef>
                <a:spcPts val="1350"/>
              </a:spcBef>
              <a:defRPr/>
            </a:pPr>
            <a:endParaRPr lang="en-US" altLang="zh-TW" sz="1200" b="1" dirty="0">
              <a:solidFill>
                <a:srgbClr val="FF0000"/>
              </a:solidFill>
            </a:endParaRPr>
          </a:p>
          <a:p>
            <a:pPr marL="0" indent="0">
              <a:buNone/>
              <a:defRPr/>
            </a:pPr>
            <a:r>
              <a:rPr lang="en-US" altLang="zh-TW" sz="1200" dirty="0">
                <a:solidFill>
                  <a:srgbClr val="008080"/>
                </a:solidFill>
                <a:latin typeface="標楷體" panose="03000509000000000000" pitchFamily="65" charset="-120"/>
              </a:rPr>
              <a:t>(</a:t>
            </a:r>
            <a:r>
              <a:rPr lang="zh-TW" altLang="en-US" sz="1200" dirty="0">
                <a:solidFill>
                  <a:srgbClr val="008080"/>
                </a:solidFill>
                <a:latin typeface="標楷體" panose="03000509000000000000" pitchFamily="65" charset="-120"/>
              </a:rPr>
              <a:t>二</a:t>
            </a:r>
            <a:r>
              <a:rPr lang="en-US" altLang="zh-TW" sz="1200" dirty="0">
                <a:solidFill>
                  <a:srgbClr val="008080"/>
                </a:solidFill>
                <a:latin typeface="標楷體" panose="03000509000000000000" pitchFamily="65" charset="-120"/>
              </a:rPr>
              <a:t>)</a:t>
            </a:r>
            <a:r>
              <a:rPr lang="zh-TW" altLang="en-US" sz="1200" dirty="0">
                <a:solidFill>
                  <a:srgbClr val="008080"/>
                </a:solidFill>
                <a:latin typeface="標楷體" panose="03000509000000000000" pitchFamily="65" charset="-120"/>
              </a:rPr>
              <a:t>學習</a:t>
            </a:r>
            <a:r>
              <a:rPr lang="zh-TW" altLang="zh-TW" sz="1200" dirty="0">
                <a:solidFill>
                  <a:srgbClr val="008080"/>
                </a:solidFill>
              </a:rPr>
              <a:t>功能</a:t>
            </a:r>
            <a:r>
              <a:rPr lang="zh-TW" altLang="en-US" sz="1200" dirty="0">
                <a:solidFill>
                  <a:srgbClr val="008080"/>
                </a:solidFill>
              </a:rPr>
              <a:t>輕微</a:t>
            </a:r>
            <a:r>
              <a:rPr lang="zh-TW" altLang="zh-TW" sz="1200" dirty="0">
                <a:solidFill>
                  <a:srgbClr val="008080"/>
                </a:solidFill>
              </a:rPr>
              <a:t>缺損</a:t>
            </a:r>
            <a:r>
              <a:rPr lang="zh-TW" altLang="en-US" sz="1200" dirty="0">
                <a:solidFill>
                  <a:srgbClr val="008080"/>
                </a:solidFill>
              </a:rPr>
              <a:t>領域</a:t>
            </a:r>
            <a:endParaRPr lang="en-US" altLang="zh-TW" sz="1200" dirty="0">
              <a:solidFill>
                <a:srgbClr val="008080"/>
              </a:solidFill>
            </a:endParaRPr>
          </a:p>
          <a:p>
            <a:pPr>
              <a:defRPr/>
            </a:pPr>
            <a:r>
              <a:rPr lang="zh-TW" altLang="en-US" sz="1200" dirty="0"/>
              <a:t>係指學生在某一特定領域</a:t>
            </a:r>
            <a:r>
              <a:rPr lang="en-US" altLang="zh-TW" sz="1200" dirty="0"/>
              <a:t>/</a:t>
            </a:r>
            <a:r>
              <a:rPr lang="zh-TW" altLang="en-US" sz="1200" dirty="0"/>
              <a:t>科目的學習非僅因學習動機和成就低落之影響，而</a:t>
            </a:r>
            <a:r>
              <a:rPr lang="zh-TW" altLang="en-US" sz="1200" b="1" dirty="0">
                <a:solidFill>
                  <a:srgbClr val="FF0000"/>
                </a:solidFill>
              </a:rPr>
              <a:t>係因其身心障礙之限制，造成與一般同年齡或同年級學生有部分落差</a:t>
            </a:r>
            <a:endParaRPr lang="zh-TW" altLang="en-US" sz="1200" dirty="0"/>
          </a:p>
          <a:p>
            <a:pPr>
              <a:defRPr/>
            </a:pPr>
            <a:endParaRPr lang="en-US" altLang="zh-TW" sz="1200" dirty="0"/>
          </a:p>
          <a:p>
            <a:pPr>
              <a:spcBef>
                <a:spcPts val="900"/>
              </a:spcBef>
            </a:pPr>
            <a:r>
              <a:rPr lang="en-US" altLang="zh-TW" sz="1600" dirty="0">
                <a:solidFill>
                  <a:srgbClr val="008080"/>
                </a:solidFill>
                <a:latin typeface="標楷體" panose="03000509000000000000" pitchFamily="65" charset="-120"/>
              </a:rPr>
              <a:t>(</a:t>
            </a:r>
            <a:r>
              <a:rPr lang="zh-TW" altLang="en-US" sz="1600" dirty="0">
                <a:solidFill>
                  <a:srgbClr val="008080"/>
                </a:solidFill>
                <a:latin typeface="標楷體" panose="03000509000000000000" pitchFamily="65" charset="-120"/>
              </a:rPr>
              <a:t>三</a:t>
            </a:r>
            <a:r>
              <a:rPr lang="en-US" altLang="zh-TW" sz="1600" dirty="0">
                <a:solidFill>
                  <a:srgbClr val="008080"/>
                </a:solidFill>
                <a:latin typeface="標楷體" panose="03000509000000000000" pitchFamily="65" charset="-120"/>
              </a:rPr>
              <a:t>)</a:t>
            </a:r>
            <a:r>
              <a:rPr lang="zh-TW" altLang="en-US" sz="1600" dirty="0">
                <a:solidFill>
                  <a:srgbClr val="008080"/>
                </a:solidFill>
                <a:latin typeface="標楷體" panose="03000509000000000000" pitchFamily="65" charset="-120"/>
              </a:rPr>
              <a:t>學習</a:t>
            </a:r>
            <a:r>
              <a:rPr lang="zh-TW" altLang="zh-TW" sz="1600" dirty="0">
                <a:solidFill>
                  <a:srgbClr val="008080"/>
                </a:solidFill>
              </a:rPr>
              <a:t>功能</a:t>
            </a:r>
            <a:r>
              <a:rPr lang="zh-TW" altLang="en-US" sz="1600" dirty="0">
                <a:solidFill>
                  <a:srgbClr val="008080"/>
                </a:solidFill>
              </a:rPr>
              <a:t>嚴重</a:t>
            </a:r>
            <a:r>
              <a:rPr lang="zh-TW" altLang="zh-TW" sz="1600" dirty="0">
                <a:solidFill>
                  <a:srgbClr val="008080"/>
                </a:solidFill>
              </a:rPr>
              <a:t>缺損</a:t>
            </a:r>
            <a:r>
              <a:rPr lang="zh-TW" altLang="en-US" sz="1600" dirty="0">
                <a:solidFill>
                  <a:srgbClr val="008080"/>
                </a:solidFill>
              </a:rPr>
              <a:t>領域</a:t>
            </a:r>
            <a:endParaRPr lang="en-US" altLang="zh-TW" sz="1600" dirty="0"/>
          </a:p>
          <a:p>
            <a:pPr>
              <a:spcBef>
                <a:spcPts val="900"/>
              </a:spcBef>
            </a:pPr>
            <a:r>
              <a:rPr lang="zh-TW" altLang="en-US" sz="1200" dirty="0"/>
              <a:t>係指學生在</a:t>
            </a:r>
            <a:r>
              <a:rPr lang="zh-TW" altLang="en-US" sz="1200" b="1" dirty="0">
                <a:solidFill>
                  <a:srgbClr val="FF0000"/>
                </a:solidFill>
              </a:rPr>
              <a:t>某一特定領域</a:t>
            </a:r>
            <a:r>
              <a:rPr lang="en-US" altLang="zh-TW" sz="1200" b="1" dirty="0">
                <a:solidFill>
                  <a:srgbClr val="FF0000"/>
                </a:solidFill>
              </a:rPr>
              <a:t>/</a:t>
            </a:r>
            <a:r>
              <a:rPr lang="zh-TW" altLang="en-US" sz="1200" b="1" dirty="0">
                <a:solidFill>
                  <a:srgbClr val="FF0000"/>
                </a:solidFill>
              </a:rPr>
              <a:t>科目因身心障礙影響致使其學習成就嚴重落後一般同年齡或同年級學生</a:t>
            </a:r>
            <a:r>
              <a:rPr lang="zh-TW" altLang="en-US" sz="1200" dirty="0"/>
              <a:t>。</a:t>
            </a:r>
            <a:endParaRPr lang="en-US" altLang="zh-TW" sz="1200" dirty="0"/>
          </a:p>
          <a:p>
            <a:pPr>
              <a:spcBef>
                <a:spcPts val="900"/>
              </a:spcBef>
            </a:pPr>
            <a:endParaRPr lang="en-US" altLang="zh-TW" sz="1200" dirty="0"/>
          </a:p>
          <a:p>
            <a:pPr>
              <a:spcBef>
                <a:spcPts val="900"/>
              </a:spcBef>
            </a:pPr>
            <a:r>
              <a:rPr lang="en-US" altLang="zh-TW" sz="1600" dirty="0">
                <a:solidFill>
                  <a:srgbClr val="008080"/>
                </a:solidFill>
                <a:latin typeface="標楷體" panose="03000509000000000000" pitchFamily="65" charset="-120"/>
              </a:rPr>
              <a:t>(</a:t>
            </a:r>
            <a:r>
              <a:rPr lang="zh-TW" altLang="en-US" sz="1600" dirty="0">
                <a:solidFill>
                  <a:srgbClr val="008080"/>
                </a:solidFill>
                <a:latin typeface="標楷體" panose="03000509000000000000" pitchFamily="65" charset="-120"/>
              </a:rPr>
              <a:t>四</a:t>
            </a:r>
            <a:r>
              <a:rPr lang="en-US" altLang="zh-TW" sz="1600" dirty="0">
                <a:solidFill>
                  <a:srgbClr val="008080"/>
                </a:solidFill>
                <a:latin typeface="標楷體" panose="03000509000000000000" pitchFamily="65" charset="-120"/>
              </a:rPr>
              <a:t>)</a:t>
            </a:r>
            <a:r>
              <a:rPr lang="zh-TW" altLang="en-US" sz="1600" dirty="0">
                <a:solidFill>
                  <a:srgbClr val="008080"/>
                </a:solidFill>
                <a:latin typeface="標楷體" panose="03000509000000000000" pitchFamily="65" charset="-120"/>
              </a:rPr>
              <a:t>學習</a:t>
            </a:r>
            <a:r>
              <a:rPr lang="zh-TW" altLang="zh-TW" sz="1600" dirty="0">
                <a:solidFill>
                  <a:srgbClr val="008080"/>
                </a:solidFill>
              </a:rPr>
              <a:t>功能</a:t>
            </a:r>
            <a:r>
              <a:rPr lang="zh-TW" altLang="en-US" sz="1600" dirty="0">
                <a:solidFill>
                  <a:srgbClr val="008080"/>
                </a:solidFill>
              </a:rPr>
              <a:t>優異領域</a:t>
            </a:r>
            <a:endParaRPr lang="en-US" altLang="zh-TW" sz="1600" dirty="0"/>
          </a:p>
          <a:p>
            <a:pPr>
              <a:spcBef>
                <a:spcPts val="900"/>
              </a:spcBef>
            </a:pPr>
            <a:r>
              <a:rPr lang="zh-TW" altLang="en-US" sz="1200" dirty="0"/>
              <a:t>係指資賦優異學生在</a:t>
            </a:r>
            <a:r>
              <a:rPr lang="zh-TW" altLang="en-US" sz="1200" b="1" dirty="0">
                <a:solidFill>
                  <a:srgbClr val="FF0000"/>
                </a:solidFill>
              </a:rPr>
              <a:t>某一特定領域</a:t>
            </a:r>
            <a:r>
              <a:rPr lang="en-US" altLang="zh-TW" sz="1200" b="1" dirty="0">
                <a:solidFill>
                  <a:srgbClr val="FF0000"/>
                </a:solidFill>
              </a:rPr>
              <a:t>/</a:t>
            </a:r>
            <a:r>
              <a:rPr lang="zh-TW" altLang="en-US" sz="1200" b="1" dirty="0">
                <a:solidFill>
                  <a:srgbClr val="FF0000"/>
                </a:solidFill>
              </a:rPr>
              <a:t>科目表現優異或具潛能者（包括身心障礙及社經文化地位不利之資賦優異學生）</a:t>
            </a:r>
            <a:r>
              <a:rPr lang="zh-TW" altLang="en-US" sz="1200" dirty="0"/>
              <a:t>，以及</a:t>
            </a:r>
            <a:r>
              <a:rPr lang="zh-TW" altLang="en-US" sz="1200" b="1" dirty="0">
                <a:solidFill>
                  <a:srgbClr val="FF0000"/>
                </a:solidFill>
              </a:rPr>
              <a:t>根據</a:t>
            </a:r>
            <a:r>
              <a:rPr lang="en-US" altLang="zh-TW" sz="1200" b="1" dirty="0">
                <a:solidFill>
                  <a:srgbClr val="FF0000"/>
                </a:solidFill>
              </a:rPr>
              <a:t>〈</a:t>
            </a:r>
            <a:r>
              <a:rPr lang="zh-TW" altLang="en-US" sz="1200" b="1" dirty="0">
                <a:solidFill>
                  <a:srgbClr val="FF0000"/>
                </a:solidFill>
              </a:rPr>
              <a:t>藝術教育法</a:t>
            </a:r>
            <a:r>
              <a:rPr lang="en-US" altLang="zh-TW" sz="1200" b="1" dirty="0">
                <a:solidFill>
                  <a:srgbClr val="FF0000"/>
                </a:solidFill>
              </a:rPr>
              <a:t>〉(</a:t>
            </a:r>
            <a:r>
              <a:rPr lang="zh-TW" altLang="en-US" sz="1200" b="1" dirty="0">
                <a:solidFill>
                  <a:srgbClr val="FF0000"/>
                </a:solidFill>
              </a:rPr>
              <a:t>民</a:t>
            </a:r>
            <a:r>
              <a:rPr lang="en-US" altLang="zh-TW" sz="1200" b="1" dirty="0">
                <a:solidFill>
                  <a:srgbClr val="FF0000"/>
                </a:solidFill>
              </a:rPr>
              <a:t>104) </a:t>
            </a:r>
            <a:r>
              <a:rPr lang="zh-TW" altLang="en-US" sz="1200" b="1" dirty="0">
                <a:solidFill>
                  <a:srgbClr val="FF0000"/>
                </a:solidFill>
              </a:rPr>
              <a:t>設置之藝術才能班藝術領域</a:t>
            </a:r>
            <a:r>
              <a:rPr lang="en-US" altLang="zh-TW" sz="1200" b="1" dirty="0">
                <a:solidFill>
                  <a:srgbClr val="FF0000"/>
                </a:solidFill>
              </a:rPr>
              <a:t>/</a:t>
            </a:r>
            <a:r>
              <a:rPr lang="zh-TW" altLang="en-US" sz="1200" b="1" dirty="0">
                <a:solidFill>
                  <a:srgbClr val="FF0000"/>
                </a:solidFill>
              </a:rPr>
              <a:t>科目表現優異或具潛能之學生</a:t>
            </a:r>
            <a:r>
              <a:rPr lang="zh-TW" altLang="en-US" sz="1200" dirty="0"/>
              <a:t>。</a:t>
            </a:r>
          </a:p>
        </p:txBody>
      </p:sp>
      <p:sp>
        <p:nvSpPr>
          <p:cNvPr id="4" name="投影片編號版面配置區 3"/>
          <p:cNvSpPr>
            <a:spLocks noGrp="1"/>
          </p:cNvSpPr>
          <p:nvPr>
            <p:ph type="sldNum" sz="quarter" idx="10"/>
          </p:nvPr>
        </p:nvSpPr>
        <p:spPr/>
        <p:txBody>
          <a:bodyPr/>
          <a:lstStyle/>
          <a:p>
            <a:fld id="{6B2F9A7E-4964-468C-9514-1E1C82E05FBF}" type="slidenum">
              <a:rPr lang="zh-TW" altLang="en-US" smtClean="0"/>
              <a:pPr/>
              <a:t>17</a:t>
            </a:fld>
            <a:endParaRPr lang="zh-TW" altLang="en-US"/>
          </a:p>
        </p:txBody>
      </p:sp>
    </p:spTree>
    <p:extLst>
      <p:ext uri="{BB962C8B-B14F-4D97-AF65-F5344CB8AC3E}">
        <p14:creationId xmlns:p14="http://schemas.microsoft.com/office/powerpoint/2010/main" val="3704238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114F916-85A2-48C8-8C51-093ADFB13CB0}" type="slidenum">
              <a:rPr lang="zh-TW" altLang="en-US" smtClean="0"/>
              <a:pPr/>
              <a:t>28</a:t>
            </a:fld>
            <a:endParaRPr lang="zh-TW" altLang="en-US"/>
          </a:p>
        </p:txBody>
      </p:sp>
    </p:spTree>
    <p:extLst>
      <p:ext uri="{BB962C8B-B14F-4D97-AF65-F5344CB8AC3E}">
        <p14:creationId xmlns:p14="http://schemas.microsoft.com/office/powerpoint/2010/main" val="2679666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若學生因障礙限制較大，在該領域</a:t>
            </a:r>
            <a:r>
              <a:rPr lang="en-US" altLang="zh-TW" dirty="0"/>
              <a:t>/</a:t>
            </a:r>
            <a:r>
              <a:rPr lang="zh-TW" altLang="en-US" dirty="0"/>
              <a:t>科目學習功能缺損嚴重而無法學習原學習重點，要先考量採重整方式或替代調整，若真的無法透過重整或替代方式來調整，可以將部分較難的內容刪除，但刪除要特別謹慎，因為學生可能在該學習階段未學習這些學習重點，而影響下一學習階段的學習。</a:t>
            </a:r>
          </a:p>
        </p:txBody>
      </p:sp>
      <p:sp>
        <p:nvSpPr>
          <p:cNvPr id="4" name="投影片編號版面配置區 3"/>
          <p:cNvSpPr>
            <a:spLocks noGrp="1"/>
          </p:cNvSpPr>
          <p:nvPr>
            <p:ph type="sldNum" sz="quarter" idx="10"/>
          </p:nvPr>
        </p:nvSpPr>
        <p:spPr/>
        <p:txBody>
          <a:bodyPr/>
          <a:lstStyle/>
          <a:p>
            <a:fld id="{18C0FB5D-53C1-41D2-80CC-6B3184C04CB4}" type="slidenum">
              <a:rPr lang="zh-TW" altLang="en-US" smtClean="0"/>
              <a:pPr/>
              <a:t>29</a:t>
            </a:fld>
            <a:endParaRPr lang="zh-TW" altLang="en-US"/>
          </a:p>
        </p:txBody>
      </p:sp>
    </p:spTree>
    <p:extLst>
      <p:ext uri="{BB962C8B-B14F-4D97-AF65-F5344CB8AC3E}">
        <p14:creationId xmlns:p14="http://schemas.microsoft.com/office/powerpoint/2010/main" val="1789152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defTabSz="990478" eaLnBrk="0" fontAlgn="base" hangingPunct="0">
              <a:spcBef>
                <a:spcPct val="30000"/>
              </a:spcBef>
              <a:spcAft>
                <a:spcPct val="0"/>
              </a:spcAft>
              <a:defRPr/>
            </a:pPr>
            <a:endParaRPr lang="zh-TW" altLang="en-US" sz="1300" dirty="0">
              <a:solidFill>
                <a:srgbClr val="FFFF00"/>
              </a:solidFill>
              <a:latin typeface="+mj-ea"/>
              <a:ea typeface="+mj-ea"/>
            </a:endParaRPr>
          </a:p>
          <a:p>
            <a:endParaRPr lang="zh-TW" altLang="zh-TW" sz="1300" dirty="0">
              <a:ea typeface="+mn-ea"/>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30</a:t>
            </a:fld>
            <a:endParaRPr lang="en-US" altLang="zh-TW"/>
          </a:p>
        </p:txBody>
      </p:sp>
    </p:spTree>
    <p:extLst>
      <p:ext uri="{BB962C8B-B14F-4D97-AF65-F5344CB8AC3E}">
        <p14:creationId xmlns:p14="http://schemas.microsoft.com/office/powerpoint/2010/main" val="1477547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normAutofit/>
          </a:bodyPr>
          <a:lstStyle/>
          <a:p>
            <a:r>
              <a:rPr lang="zh-TW" altLang="en-US" b="0" dirty="0"/>
              <a:t>配音：本次將從</a:t>
            </a:r>
            <a:r>
              <a:rPr lang="zh-TW" altLang="en-US" b="0" dirty="0">
                <a:latin typeface="新細明體"/>
                <a:ea typeface="新細明體"/>
              </a:rPr>
              <a:t>「</a:t>
            </a:r>
            <a:r>
              <a:rPr lang="zh-TW" altLang="en-US" b="0" dirty="0"/>
              <a:t>新課綱改了什麼、校訂課程怎麼做、推動新課綱相關配套措施</a:t>
            </a:r>
            <a:r>
              <a:rPr lang="zh-TW" altLang="en-US" b="0" dirty="0">
                <a:latin typeface="新細明體"/>
                <a:ea typeface="新細明體"/>
              </a:rPr>
              <a:t>」</a:t>
            </a:r>
            <a:r>
              <a:rPr lang="zh-TW" altLang="en-US" b="0" dirty="0"/>
              <a:t>，以及</a:t>
            </a:r>
            <a:r>
              <a:rPr lang="zh-TW" altLang="en-US" b="0" dirty="0">
                <a:latin typeface="新細明體"/>
                <a:ea typeface="新細明體"/>
              </a:rPr>
              <a:t>「</a:t>
            </a:r>
            <a:r>
              <a:rPr lang="zh-TW" altLang="en-US" b="0" dirty="0"/>
              <a:t>與一般科目的關聯</a:t>
            </a:r>
            <a:r>
              <a:rPr lang="zh-TW" altLang="en-US" b="0" dirty="0">
                <a:latin typeface="新細明體"/>
                <a:ea typeface="新細明體"/>
              </a:rPr>
              <a:t>」</a:t>
            </a:r>
            <a:r>
              <a:rPr lang="zh-TW" altLang="en-US" b="0" dirty="0"/>
              <a:t>等四個面向，協助大家對技術型高中化工群課綱有概略性的認識和了解。</a:t>
            </a:r>
            <a:endParaRPr lang="en-US" altLang="zh-TW" b="0"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2</a:t>
            </a:fld>
            <a:endParaRPr kumimoji="1" lang="zh-TW" altLang="en-US" dirty="0"/>
          </a:p>
        </p:txBody>
      </p:sp>
    </p:spTree>
    <p:extLst>
      <p:ext uri="{BB962C8B-B14F-4D97-AF65-F5344CB8AC3E}">
        <p14:creationId xmlns:p14="http://schemas.microsoft.com/office/powerpoint/2010/main" val="2953056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defTabSz="990478" eaLnBrk="0" fontAlgn="base" hangingPunct="0">
              <a:spcBef>
                <a:spcPct val="30000"/>
              </a:spcBef>
              <a:spcAft>
                <a:spcPct val="0"/>
              </a:spcAft>
              <a:defRPr/>
            </a:pPr>
            <a:endParaRPr lang="zh-TW" altLang="en-US" sz="1300" dirty="0">
              <a:solidFill>
                <a:srgbClr val="FFFF00"/>
              </a:solidFill>
              <a:latin typeface="+mj-ea"/>
              <a:ea typeface="+mj-ea"/>
            </a:endParaRPr>
          </a:p>
          <a:p>
            <a:endParaRPr lang="zh-TW" altLang="zh-TW" sz="1300" dirty="0">
              <a:ea typeface="+mn-ea"/>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31</a:t>
            </a:fld>
            <a:endParaRPr lang="en-US" altLang="zh-TW"/>
          </a:p>
        </p:txBody>
      </p:sp>
    </p:spTree>
    <p:extLst>
      <p:ext uri="{BB962C8B-B14F-4D97-AF65-F5344CB8AC3E}">
        <p14:creationId xmlns:p14="http://schemas.microsoft.com/office/powerpoint/2010/main" val="3188637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300" dirty="0">
                <a:ea typeface="+mn-ea"/>
                <a:sym typeface="Wingdings 2"/>
              </a:rPr>
              <a:t></a:t>
            </a:r>
            <a:r>
              <a:rPr lang="zh-TW" altLang="zh-TW" sz="1300" dirty="0">
                <a:ea typeface="+mn-ea"/>
              </a:rPr>
              <a:t>學校應提供符合通用設計之校園環境，並針對個別身心障礙學生需求合理調整其學習環境。</a:t>
            </a:r>
          </a:p>
          <a:p>
            <a:r>
              <a:rPr lang="en-US" altLang="zh-TW" sz="1300" dirty="0">
                <a:ea typeface="+mn-ea"/>
                <a:sym typeface="Wingdings 2"/>
              </a:rPr>
              <a:t></a:t>
            </a:r>
            <a:r>
              <a:rPr lang="zh-TW" altLang="zh-TW" sz="1300" dirty="0">
                <a:ea typeface="+mn-ea"/>
              </a:rPr>
              <a:t>學校得依據個別學生之身心狀況與需求，進行教室採光、通風、溫度、教室布置、教學設備資源、教室位置、動線規劃、學習區、座位安排等物理環境的調整。</a:t>
            </a:r>
          </a:p>
          <a:p>
            <a:r>
              <a:rPr lang="en-US" altLang="zh-TW" sz="1300" dirty="0">
                <a:ea typeface="+mn-ea"/>
                <a:sym typeface="Wingdings 2"/>
              </a:rPr>
              <a:t></a:t>
            </a:r>
            <a:r>
              <a:rPr lang="zh-TW" altLang="zh-TW" sz="1300" dirty="0">
                <a:ea typeface="+mn-ea"/>
              </a:rPr>
              <a:t>學校應提供所需的志工、教師助理員或特教學生助理人員等人力協助；並得由縣市特殊教育資源中心、學校各處室等提供各項行政支援，以及提供教師、同儕等自然支持等心理與社會環境的調整。</a:t>
            </a:r>
            <a:endParaRPr lang="en-US" altLang="zh-TW" sz="1300" dirty="0">
              <a:ea typeface="+mn-ea"/>
            </a:endParaRPr>
          </a:p>
          <a:p>
            <a:endParaRPr lang="en-US" altLang="zh-TW" sz="1300" dirty="0">
              <a:ea typeface="+mn-ea"/>
            </a:endParaRPr>
          </a:p>
          <a:p>
            <a:r>
              <a:rPr lang="en-US" altLang="zh-TW" sz="1300" dirty="0">
                <a:ea typeface="+mn-ea"/>
                <a:sym typeface="Wingdings 2"/>
              </a:rPr>
              <a:t></a:t>
            </a:r>
            <a:r>
              <a:rPr lang="zh-TW" altLang="zh-TW" sz="1300" dirty="0">
                <a:ea typeface="+mn-ea"/>
              </a:rPr>
              <a:t>針對特定領域</a:t>
            </a:r>
            <a:r>
              <a:rPr lang="en-US" altLang="zh-TW" sz="1300" dirty="0">
                <a:ea typeface="+mn-ea"/>
              </a:rPr>
              <a:t>/</a:t>
            </a:r>
            <a:r>
              <a:rPr lang="zh-TW" altLang="zh-TW" sz="1300" dirty="0">
                <a:ea typeface="+mn-ea"/>
              </a:rPr>
              <a:t>科目學習功能優異的學生，宜在該領域</a:t>
            </a:r>
            <a:r>
              <a:rPr lang="en-US" altLang="zh-TW" sz="1300" dirty="0">
                <a:ea typeface="+mn-ea"/>
              </a:rPr>
              <a:t>/</a:t>
            </a:r>
            <a:r>
              <a:rPr lang="zh-TW" altLang="zh-TW" sz="1300" dirty="0">
                <a:ea typeface="+mn-ea"/>
              </a:rPr>
              <a:t>科目學習時提供其具有挑戰性、豐富的探索、討論及創作的環境，或在校園設計學習角、學習中心或提供個別學習桌，並得利用校外環境進行參觀、實察或訪談。</a:t>
            </a:r>
          </a:p>
          <a:p>
            <a:r>
              <a:rPr lang="en-US" altLang="zh-TW" sz="1300" dirty="0">
                <a:ea typeface="+mn-ea"/>
                <a:sym typeface="Wingdings"/>
              </a:rPr>
              <a:t></a:t>
            </a:r>
            <a:r>
              <a:rPr lang="zh-TW" altLang="zh-TW" sz="1300" dirty="0">
                <a:ea typeface="+mn-ea"/>
              </a:rPr>
              <a:t>學校宜提供尊重、互動、接納及支持的社會心理環境，以激發學生的學習動機，以及增進展現創意思考潛能的行為。</a:t>
            </a:r>
          </a:p>
          <a:p>
            <a:endParaRPr lang="zh-TW" altLang="zh-TW" sz="1300" dirty="0">
              <a:ea typeface="+mn-ea"/>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32</a:t>
            </a:fld>
            <a:endParaRPr lang="en-US" altLang="zh-TW"/>
          </a:p>
        </p:txBody>
      </p:sp>
    </p:spTree>
    <p:extLst>
      <p:ext uri="{BB962C8B-B14F-4D97-AF65-F5344CB8AC3E}">
        <p14:creationId xmlns:p14="http://schemas.microsoft.com/office/powerpoint/2010/main" val="3272051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lnSpcReduction="10000"/>
          </a:bodyPr>
          <a:lstStyle/>
          <a:p>
            <a:r>
              <a:rPr lang="en-US" altLang="zh-TW" sz="1300" dirty="0">
                <a:ea typeface="+mn-ea"/>
                <a:sym typeface="Wingdings 2"/>
              </a:rPr>
              <a:t></a:t>
            </a:r>
            <a:r>
              <a:rPr lang="zh-TW" altLang="zh-TW" sz="1300" dirty="0">
                <a:ea typeface="+mn-ea"/>
              </a:rPr>
              <a:t>學校應依學生之個別化教育計畫實施多元評量，包括學生起點行為之評估及持續性的形成性評量，並依據學年與學期教育目標作總結性評量。</a:t>
            </a:r>
          </a:p>
          <a:p>
            <a:r>
              <a:rPr lang="en-US" altLang="zh-TW" sz="1300" dirty="0">
                <a:ea typeface="+mn-ea"/>
                <a:sym typeface="Wingdings 2"/>
              </a:rPr>
              <a:t></a:t>
            </a:r>
            <a:r>
              <a:rPr lang="zh-TW" altLang="zh-TW" sz="1300" dirty="0">
                <a:ea typeface="+mn-ea"/>
              </a:rPr>
              <a:t>評量得採動態評量、檔案評量、實作評量、生態評量、課程本位評量、同儕評量、自我評量等多元評量方式，俾充分</a:t>
            </a:r>
            <a:r>
              <a:rPr lang="zh-TW" altLang="en-US" sz="1300" dirty="0">
                <a:ea typeface="+mn-ea"/>
              </a:rPr>
              <a:t>了</a:t>
            </a:r>
            <a:r>
              <a:rPr lang="zh-TW" altLang="zh-TW" sz="1300" dirty="0">
                <a:ea typeface="+mn-ea"/>
              </a:rPr>
              <a:t>解各類身心障礙學生的學習歷程與成效，以作為課程設計及改進教學的參考。</a:t>
            </a:r>
          </a:p>
          <a:p>
            <a:r>
              <a:rPr lang="en-US" altLang="zh-TW" sz="1300" dirty="0">
                <a:ea typeface="+mn-ea"/>
                <a:sym typeface="Wingdings 2"/>
              </a:rPr>
              <a:t></a:t>
            </a:r>
            <a:r>
              <a:rPr lang="zh-TW" altLang="zh-TW" sz="1300" dirty="0">
                <a:ea typeface="+mn-ea"/>
              </a:rPr>
              <a:t>教師需視各領域或科目之特性、教學目標與內容、學生的學習優勢管道及個別需求提供適當之評量調整或服務。</a:t>
            </a:r>
          </a:p>
          <a:p>
            <a:r>
              <a:rPr lang="en-US" altLang="zh-TW" sz="1300" dirty="0">
                <a:ea typeface="+mn-ea"/>
              </a:rPr>
              <a:t>A.</a:t>
            </a:r>
            <a:r>
              <a:rPr lang="zh-TW" altLang="zh-TW" sz="1300" dirty="0">
                <a:ea typeface="+mn-ea"/>
              </a:rPr>
              <a:t>評量時間調整指學生得提早入場或延長測驗時間。</a:t>
            </a:r>
          </a:p>
          <a:p>
            <a:r>
              <a:rPr lang="en-US" altLang="zh-TW" sz="1300" dirty="0">
                <a:ea typeface="+mn-ea"/>
              </a:rPr>
              <a:t>B.</a:t>
            </a:r>
            <a:r>
              <a:rPr lang="zh-TW" altLang="zh-TW" sz="1300" dirty="0">
                <a:ea typeface="+mn-ea"/>
              </a:rPr>
              <a:t>評量環境調整指學生接受評量的地點除得於隔離角、資源教室或個別教室之外，必要時亦得視需求提供個人或少數人考場，或提供設有空調設備、靠近地面樓層、設有昇降設備或無障礙廁所之評量環境。必要時，需提供擴視機、放大鏡、點字機、盲用算盤、盲用電腦及印表機、檯燈、特殊桌椅或其他相關輔具等服務，俾利學生順利作答。</a:t>
            </a:r>
          </a:p>
          <a:p>
            <a:r>
              <a:rPr lang="en-US" altLang="zh-TW" sz="1300" dirty="0">
                <a:ea typeface="+mn-ea"/>
              </a:rPr>
              <a:t>C.</a:t>
            </a:r>
            <a:r>
              <a:rPr lang="zh-TW" altLang="zh-TW" sz="1300" dirty="0">
                <a:ea typeface="+mn-ea"/>
              </a:rPr>
              <a:t>評量方式調整指得採紙筆、口試、指認、實作、點字試卷、放大試卷、電子試題、有聲試題、觸覺圖形試題、提供試卷並報讀、或專人協助書寫等。</a:t>
            </a:r>
          </a:p>
          <a:p>
            <a:r>
              <a:rPr lang="en-US" altLang="zh-TW" sz="1300" dirty="0">
                <a:ea typeface="+mn-ea"/>
              </a:rPr>
              <a:t>D.</a:t>
            </a:r>
            <a:r>
              <a:rPr lang="zh-TW" altLang="zh-TW" sz="1300" dirty="0">
                <a:ea typeface="+mn-ea"/>
              </a:rPr>
              <a:t>其他評量調整包括教師在評量時給予必要的視覺或聽覺提示，手語翻譯或板書注意事項說明等調整措施。</a:t>
            </a:r>
          </a:p>
          <a:p>
            <a:r>
              <a:rPr lang="en-US" altLang="zh-TW" sz="1300" dirty="0">
                <a:ea typeface="+mn-ea"/>
                <a:sym typeface="Wingdings 2"/>
              </a:rPr>
              <a:t></a:t>
            </a:r>
            <a:r>
              <a:rPr lang="zh-TW" altLang="zh-TW" sz="1300" dirty="0">
                <a:ea typeface="+mn-ea"/>
              </a:rPr>
              <a:t>特定領域</a:t>
            </a:r>
            <a:r>
              <a:rPr lang="en-US" altLang="zh-TW" sz="1300" dirty="0">
                <a:ea typeface="+mn-ea"/>
              </a:rPr>
              <a:t>/</a:t>
            </a:r>
            <a:r>
              <a:rPr lang="zh-TW" altLang="zh-TW" sz="1300" dirty="0">
                <a:ea typeface="+mn-ea"/>
              </a:rPr>
              <a:t>科目具有學習功能缺損的學生，該領域</a:t>
            </a:r>
            <a:r>
              <a:rPr lang="en-US" altLang="zh-TW" sz="1300" dirty="0">
                <a:ea typeface="+mn-ea"/>
              </a:rPr>
              <a:t>/</a:t>
            </a:r>
            <a:r>
              <a:rPr lang="zh-TW" altLang="zh-TW" sz="1300" dirty="0">
                <a:ea typeface="+mn-ea"/>
              </a:rPr>
              <a:t>科目評量的內容或通過之標準需依據學校特殊教育推行委員會所議決之個別化教育計畫執行，包括得進行內容難易度、題型、題數增刪等調整方式，或是根據試題與考生之適配性調整計分比重</a:t>
            </a:r>
          </a:p>
          <a:p>
            <a:endParaRPr lang="en-US" altLang="zh-TW" sz="1300" dirty="0">
              <a:ea typeface="+mn-ea"/>
              <a:sym typeface="Wingdings 2"/>
            </a:endParaRPr>
          </a:p>
          <a:p>
            <a:r>
              <a:rPr lang="en-US" altLang="zh-TW" sz="1300" dirty="0">
                <a:ea typeface="+mn-ea"/>
                <a:sym typeface="Wingdings 2"/>
              </a:rPr>
              <a:t></a:t>
            </a:r>
            <a:r>
              <a:rPr lang="zh-TW" altLang="zh-TW" sz="1300" dirty="0">
                <a:ea typeface="+mn-ea"/>
              </a:rPr>
              <a:t>特定領域</a:t>
            </a:r>
            <a:r>
              <a:rPr lang="en-US" altLang="zh-TW" sz="1300" dirty="0">
                <a:ea typeface="+mn-ea"/>
              </a:rPr>
              <a:t>/</a:t>
            </a:r>
            <a:r>
              <a:rPr lang="zh-TW" altLang="zh-TW" sz="1300" dirty="0">
                <a:ea typeface="+mn-ea"/>
              </a:rPr>
              <a:t>科目學習功能優異的學生，需從提高目標層次並引導自我設定目標的獨立學習或自我評鑑為評量依據，亦需以多元智能的觀點，提供符合其學習風格與優勢智能的彈性措施，以避免重複練習造成之浪費與厭倦感。</a:t>
            </a:r>
          </a:p>
          <a:p>
            <a:endParaRPr lang="zh-TW" altLang="en-US" dirty="0"/>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33</a:t>
            </a:fld>
            <a:endParaRPr lang="en-US" altLang="zh-TW"/>
          </a:p>
        </p:txBody>
      </p:sp>
    </p:spTree>
    <p:extLst>
      <p:ext uri="{BB962C8B-B14F-4D97-AF65-F5344CB8AC3E}">
        <p14:creationId xmlns:p14="http://schemas.microsoft.com/office/powerpoint/2010/main" val="68562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E22D21-508F-48D8-8709-970FEE047D87}" type="slidenum">
              <a:rPr lang="zh-CN" altLang="en-US" smtClean="0"/>
              <a:pPr/>
              <a:t>34</a:t>
            </a:fld>
            <a:endParaRPr lang="zh-CN" altLang="en-US"/>
          </a:p>
        </p:txBody>
      </p:sp>
    </p:spTree>
    <p:extLst>
      <p:ext uri="{BB962C8B-B14F-4D97-AF65-F5344CB8AC3E}">
        <p14:creationId xmlns:p14="http://schemas.microsoft.com/office/powerpoint/2010/main" val="396115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要說明</a:t>
            </a:r>
            <a:r>
              <a:rPr lang="en-US" altLang="zh-TW" dirty="0"/>
              <a:t>IEPIGP</a:t>
            </a:r>
            <a:r>
              <a:rPr lang="zh-TW" altLang="en-US" dirty="0"/>
              <a:t>和不同層次之課程間的關係</a:t>
            </a:r>
            <a:endParaRPr lang="en-US" altLang="zh-TW" dirty="0"/>
          </a:p>
          <a:p>
            <a:r>
              <a:rPr lang="zh-TW" altLang="en-US" dirty="0"/>
              <a:t>教學層次的教材是學習內容嗎？是也不是</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35</a:t>
            </a:fld>
            <a:endParaRPr kumimoji="1" lang="zh-TW" altLang="en-US" dirty="0"/>
          </a:p>
        </p:txBody>
      </p:sp>
    </p:spTree>
    <p:extLst>
      <p:ext uri="{BB962C8B-B14F-4D97-AF65-F5344CB8AC3E}">
        <p14:creationId xmlns:p14="http://schemas.microsoft.com/office/powerpoint/2010/main" val="925662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zh-TW" sz="1200" kern="1200" dirty="0">
                <a:solidFill>
                  <a:schemeClr val="tx1"/>
                </a:solidFill>
                <a:latin typeface="+mj-ea"/>
                <a:ea typeface="微軟正黑體"/>
                <a:cs typeface="+mn-cs"/>
              </a:rPr>
              <a:t>針對安置在不同教育情境中的身心障礙</a:t>
            </a:r>
            <a:r>
              <a:rPr lang="zh-TW" altLang="en-US" sz="1200" kern="1200" dirty="0">
                <a:solidFill>
                  <a:schemeClr val="tx1"/>
                </a:solidFill>
                <a:latin typeface="+mj-ea"/>
                <a:ea typeface="微軟正黑體"/>
                <a:cs typeface="+mn-cs"/>
              </a:rPr>
              <a:t>、資賦優異及身心障礙資賦優異</a:t>
            </a:r>
            <a:r>
              <a:rPr lang="zh-TW" altLang="zh-TW" sz="1200" kern="1200" dirty="0">
                <a:solidFill>
                  <a:schemeClr val="tx1"/>
                </a:solidFill>
                <a:latin typeface="+mj-ea"/>
                <a:ea typeface="微軟正黑體"/>
                <a:cs typeface="+mn-cs"/>
              </a:rPr>
              <a:t>學生</a:t>
            </a:r>
            <a:r>
              <a:rPr lang="zh-TW" altLang="en-US" sz="1200" dirty="0">
                <a:latin typeface="標楷體" pitchFamily="65" charset="-120"/>
                <a:ea typeface="標楷體" pitchFamily="65" charset="-120"/>
                <a:cs typeface="Times New Roman" pitchFamily="18" charset="0"/>
              </a:rPr>
              <a:t>須</a:t>
            </a:r>
            <a:r>
              <a:rPr lang="zh-TW" altLang="zh-TW" sz="1200" dirty="0">
                <a:latin typeface="標楷體" pitchFamily="65" charset="-120"/>
                <a:ea typeface="標楷體" pitchFamily="65" charset="-120"/>
                <a:cs typeface="Times New Roman" pitchFamily="18" charset="0"/>
              </a:rPr>
              <a:t>經</a:t>
            </a:r>
            <a:r>
              <a:rPr lang="en-US" altLang="zh-TW" sz="1200" dirty="0">
                <a:solidFill>
                  <a:srgbClr val="FF0000"/>
                </a:solidFill>
                <a:latin typeface="標楷體" pitchFamily="65" charset="-120"/>
                <a:ea typeface="標楷體" pitchFamily="65" charset="-120"/>
                <a:cs typeface="Times New Roman" pitchFamily="18" charset="0"/>
              </a:rPr>
              <a:t>IEP</a:t>
            </a:r>
            <a:r>
              <a:rPr lang="zh-TW" altLang="en-US" sz="1200" dirty="0">
                <a:solidFill>
                  <a:srgbClr val="FF0000"/>
                </a:solidFill>
                <a:latin typeface="標楷體" pitchFamily="65" charset="-120"/>
                <a:ea typeface="標楷體" pitchFamily="65" charset="-120"/>
                <a:cs typeface="Times New Roman" pitchFamily="18" charset="0"/>
              </a:rPr>
              <a:t>或</a:t>
            </a:r>
            <a:r>
              <a:rPr lang="en-US" altLang="zh-TW" sz="1200" dirty="0">
                <a:solidFill>
                  <a:srgbClr val="FF0000"/>
                </a:solidFill>
                <a:latin typeface="標楷體" pitchFamily="65" charset="-120"/>
                <a:ea typeface="標楷體" pitchFamily="65" charset="-120"/>
                <a:cs typeface="Times New Roman" pitchFamily="18" charset="0"/>
              </a:rPr>
              <a:t>IGP</a:t>
            </a:r>
            <a:r>
              <a:rPr lang="zh-TW" altLang="zh-TW" sz="1200" dirty="0">
                <a:latin typeface="標楷體" pitchFamily="65" charset="-120"/>
                <a:ea typeface="標楷體" pitchFamily="65" charset="-120"/>
                <a:cs typeface="Times New Roman" pitchFamily="18" charset="0"/>
              </a:rPr>
              <a:t>決議</a:t>
            </a:r>
            <a:endParaRPr lang="en-US" altLang="zh-TW" sz="1200" dirty="0">
              <a:latin typeface="標楷體" pitchFamily="65" charset="-12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zh-TW" sz="1200" dirty="0">
                <a:latin typeface="標楷體" pitchFamily="65" charset="-120"/>
                <a:ea typeface="標楷體" pitchFamily="65" charset="-120"/>
                <a:cs typeface="Times New Roman" pitchFamily="18" charset="0"/>
              </a:rPr>
              <a:t>是否需彈性增減各領域</a:t>
            </a:r>
            <a:r>
              <a:rPr lang="en-US" altLang="zh-TW" sz="1200" dirty="0">
                <a:latin typeface="Times New Roman" pitchFamily="18" charset="0"/>
                <a:ea typeface="標楷體" pitchFamily="65" charset="-120"/>
                <a:cs typeface="Times New Roman" pitchFamily="18" charset="0"/>
              </a:rPr>
              <a:t>/</a:t>
            </a:r>
            <a:r>
              <a:rPr lang="zh-TW" altLang="en-US" sz="1200" dirty="0">
                <a:latin typeface="標楷體" pitchFamily="65" charset="-120"/>
                <a:ea typeface="標楷體" pitchFamily="65" charset="-120"/>
                <a:cs typeface="Times New Roman" pitchFamily="18" charset="0"/>
              </a:rPr>
              <a:t>科目之節數</a:t>
            </a:r>
            <a:r>
              <a:rPr lang="en-US" altLang="zh-TW" sz="1200" dirty="0">
                <a:latin typeface="Times New Roman" pitchFamily="18" charset="0"/>
                <a:ea typeface="標楷體" pitchFamily="65" charset="-120"/>
                <a:cs typeface="Times New Roman" pitchFamily="18" charset="0"/>
              </a:rPr>
              <a:t>/</a:t>
            </a:r>
            <a:r>
              <a:rPr lang="zh-TW" altLang="en-US" sz="1200" dirty="0">
                <a:latin typeface="標楷體" pitchFamily="65" charset="-120"/>
                <a:ea typeface="標楷體" pitchFamily="65" charset="-120"/>
                <a:cs typeface="Times New Roman" pitchFamily="18" charset="0"/>
              </a:rPr>
              <a:t>學分數</a:t>
            </a:r>
            <a:r>
              <a:rPr lang="zh-TW" altLang="zh-TW" sz="1200" kern="1200" dirty="0">
                <a:solidFill>
                  <a:schemeClr val="tx1"/>
                </a:solidFill>
                <a:latin typeface="+mj-ea"/>
                <a:ea typeface="微軟正黑體"/>
                <a:cs typeface="+mn-cs"/>
              </a:rPr>
              <a:t>配置比例與學習內容，</a:t>
            </a:r>
            <a:endParaRPr lang="en-US" altLang="zh-TW" sz="1200" kern="1200" dirty="0">
              <a:solidFill>
                <a:schemeClr val="tx1"/>
              </a:solidFill>
              <a:latin typeface="+mj-ea"/>
              <a:ea typeface="微軟正黑體"/>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zh-TW" sz="1200" kern="1200" dirty="0">
                <a:solidFill>
                  <a:schemeClr val="tx1"/>
                </a:solidFill>
                <a:latin typeface="+mj-ea"/>
                <a:ea typeface="微軟正黑體"/>
                <a:cs typeface="+mn-cs"/>
              </a:rPr>
              <a:t>並經專業評估後，外加其所需之特殊需求領域課程</a:t>
            </a:r>
            <a:r>
              <a:rPr lang="zh-TW" altLang="zh-TW" sz="1200" dirty="0">
                <a:latin typeface="標楷體" pitchFamily="65" charset="-120"/>
                <a:ea typeface="標楷體" pitchFamily="65" charset="-120"/>
                <a:cs typeface="Times New Roman" pitchFamily="18" charset="0"/>
              </a:rPr>
              <a:t>，</a:t>
            </a:r>
            <a:r>
              <a:rPr lang="zh-TW" altLang="en-US" sz="1200" dirty="0">
                <a:latin typeface="標楷體" pitchFamily="65" charset="-120"/>
                <a:ea typeface="標楷體" pitchFamily="65" charset="-120"/>
                <a:cs typeface="Times New Roman" pitchFamily="18" charset="0"/>
              </a:rPr>
              <a:t>再由學校特殊教育推行委員會同意後執行</a:t>
            </a:r>
            <a:endParaRPr lang="en-US" altLang="zh-TW" sz="1200" dirty="0">
              <a:latin typeface="標楷體" pitchFamily="65" charset="-12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TW" sz="1200" dirty="0">
              <a:latin typeface="標楷體" pitchFamily="65" charset="-12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dirty="0">
                <a:latin typeface="標楷體" pitchFamily="65" charset="-120"/>
                <a:ea typeface="標楷體" pitchFamily="65" charset="-120"/>
                <a:cs typeface="Times New Roman" pitchFamily="18" charset="0"/>
              </a:rPr>
              <a:t>調整後課程即包含四個課程調整向度</a:t>
            </a:r>
            <a:endParaRPr lang="en-US" altLang="zh-TW" sz="1200" dirty="0">
              <a:latin typeface="標楷體" pitchFamily="65" charset="-12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TW" sz="1200" kern="1200" dirty="0">
              <a:solidFill>
                <a:schemeClr val="tx1"/>
              </a:solidFill>
              <a:latin typeface="標楷體" pitchFamily="65" charset="-12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zh-TW" altLang="en-US" sz="1200" kern="1200" dirty="0">
              <a:solidFill>
                <a:schemeClr val="tx1"/>
              </a:solidFill>
              <a:latin typeface="+mj-ea"/>
              <a:ea typeface="微軟正黑體"/>
              <a:cs typeface="+mn-cs"/>
            </a:endParaRPr>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36</a:t>
            </a:fld>
            <a:endParaRPr kumimoji="1" lang="zh-TW" altLang="en-US" dirty="0"/>
          </a:p>
        </p:txBody>
      </p:sp>
    </p:spTree>
    <p:extLst>
      <p:ext uri="{BB962C8B-B14F-4D97-AF65-F5344CB8AC3E}">
        <p14:creationId xmlns:p14="http://schemas.microsoft.com/office/powerpoint/2010/main" val="1828961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需調整原有指標、參考應用手冊</a:t>
            </a:r>
            <a:endParaRPr lang="en-US" altLang="zh-TW" dirty="0"/>
          </a:p>
          <a:p>
            <a:endParaRPr lang="en-US" altLang="zh-TW" dirty="0"/>
          </a:p>
          <a:p>
            <a:endParaRPr lang="en-US" altLang="zh-TW" dirty="0"/>
          </a:p>
          <a:p>
            <a:pPr algn="l">
              <a:spcBef>
                <a:spcPts val="1200"/>
              </a:spcBef>
            </a:pPr>
            <a:r>
              <a:rPr lang="zh-TW" altLang="zh-TW" sz="1200" kern="1200" dirty="0">
                <a:solidFill>
                  <a:schemeClr val="tx1"/>
                </a:solidFill>
                <a:latin typeface="+mn-ea"/>
                <a:ea typeface="微軟正黑體"/>
                <a:cs typeface="+mn-cs"/>
              </a:rPr>
              <a:t>基本項目</a:t>
            </a:r>
            <a:endParaRPr lang="en-US" altLang="zh-TW" sz="1200" kern="1200" dirty="0">
              <a:solidFill>
                <a:schemeClr val="tx1"/>
              </a:solidFill>
              <a:latin typeface="+mn-ea"/>
              <a:ea typeface="微軟正黑體"/>
              <a:cs typeface="+mn-cs"/>
            </a:endParaRPr>
          </a:p>
          <a:p>
            <a:pPr algn="l">
              <a:spcBef>
                <a:spcPts val="600"/>
              </a:spcBef>
            </a:pPr>
            <a:r>
              <a:rPr lang="zh-TW" altLang="en-US" sz="1200" kern="1200" dirty="0">
                <a:solidFill>
                  <a:schemeClr val="tx1"/>
                </a:solidFill>
                <a:latin typeface="+mn-ea"/>
                <a:ea typeface="微軟正黑體"/>
                <a:cs typeface="+mn-cs"/>
              </a:rPr>
              <a:t>  </a:t>
            </a:r>
            <a:r>
              <a:rPr lang="zh-TW" altLang="zh-TW" sz="1200" kern="1200" dirty="0">
                <a:solidFill>
                  <a:schemeClr val="tx1"/>
                </a:solidFill>
                <a:latin typeface="+mn-ea"/>
                <a:ea typeface="微軟正黑體"/>
                <a:cs typeface="+mn-cs"/>
              </a:rPr>
              <a:t>教育需求評估</a:t>
            </a:r>
            <a:endParaRPr lang="en-US" altLang="zh-TW" sz="1200" kern="1200" dirty="0">
              <a:solidFill>
                <a:schemeClr val="tx1"/>
              </a:solidFill>
              <a:latin typeface="+mn-ea"/>
              <a:ea typeface="微軟正黑體"/>
              <a:cs typeface="+mn-cs"/>
            </a:endParaRPr>
          </a:p>
          <a:p>
            <a:pPr algn="l">
              <a:spcBef>
                <a:spcPts val="600"/>
              </a:spcBef>
            </a:pPr>
            <a:r>
              <a:rPr lang="zh-TW" altLang="en-US" sz="1200" kern="1200" dirty="0">
                <a:solidFill>
                  <a:schemeClr val="tx1"/>
                </a:solidFill>
                <a:latin typeface="+mn-ea"/>
                <a:ea typeface="微軟正黑體"/>
                <a:cs typeface="+mn-cs"/>
              </a:rPr>
              <a:t>  </a:t>
            </a:r>
            <a:r>
              <a:rPr lang="zh-TW" altLang="zh-TW" sz="1200" kern="1200" dirty="0">
                <a:solidFill>
                  <a:schemeClr val="tx1"/>
                </a:solidFill>
                <a:latin typeface="+mn-ea"/>
                <a:ea typeface="微軟正黑體"/>
                <a:cs typeface="+mn-cs"/>
              </a:rPr>
              <a:t>相關服務與支持策略</a:t>
            </a:r>
            <a:endParaRPr lang="en-US" altLang="zh-TW" sz="1200" kern="1200" dirty="0">
              <a:solidFill>
                <a:schemeClr val="tx1"/>
              </a:solidFill>
              <a:latin typeface="+mn-ea"/>
              <a:ea typeface="微軟正黑體"/>
              <a:cs typeface="+mn-cs"/>
            </a:endParaRPr>
          </a:p>
          <a:p>
            <a:pPr algn="l">
              <a:spcBef>
                <a:spcPts val="600"/>
              </a:spcBef>
            </a:pPr>
            <a:r>
              <a:rPr lang="zh-TW" altLang="en-US" sz="1200" kern="1200" dirty="0">
                <a:solidFill>
                  <a:schemeClr val="tx1"/>
                </a:solidFill>
                <a:latin typeface="+mn-ea"/>
                <a:ea typeface="微軟正黑體"/>
                <a:cs typeface="+mn-cs"/>
              </a:rPr>
              <a:t>  </a:t>
            </a:r>
            <a:r>
              <a:rPr lang="zh-TW" altLang="zh-TW" sz="1200" kern="1200" dirty="0">
                <a:solidFill>
                  <a:schemeClr val="tx1"/>
                </a:solidFill>
                <a:latin typeface="+mn-ea"/>
                <a:ea typeface="微軟正黑體"/>
                <a:cs typeface="+mn-cs"/>
              </a:rPr>
              <a:t>學年與學期教育目標</a:t>
            </a:r>
          </a:p>
          <a:p>
            <a:endParaRPr lang="en-US" altLang="zh-TW" dirty="0"/>
          </a:p>
        </p:txBody>
      </p:sp>
      <p:sp>
        <p:nvSpPr>
          <p:cNvPr id="4" name="投影片編號版面配置區 3"/>
          <p:cNvSpPr>
            <a:spLocks noGrp="1"/>
          </p:cNvSpPr>
          <p:nvPr>
            <p:ph type="sldNum" sz="quarter" idx="10"/>
          </p:nvPr>
        </p:nvSpPr>
        <p:spPr/>
        <p:txBody>
          <a:bodyPr/>
          <a:lstStyle/>
          <a:p>
            <a:fld id="{704F748A-AB1F-4831-95BD-7B021BF330DA}" type="slidenum">
              <a:rPr lang="zh-TW" altLang="en-US" smtClean="0"/>
              <a:pPr/>
              <a:t>38</a:t>
            </a:fld>
            <a:endParaRPr lang="zh-TW" altLang="en-US"/>
          </a:p>
        </p:txBody>
      </p:sp>
    </p:spTree>
    <p:extLst>
      <p:ext uri="{BB962C8B-B14F-4D97-AF65-F5344CB8AC3E}">
        <p14:creationId xmlns:p14="http://schemas.microsoft.com/office/powerpoint/2010/main" val="480056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送特推會審議再送課發會</a:t>
            </a:r>
          </a:p>
        </p:txBody>
      </p:sp>
      <p:sp>
        <p:nvSpPr>
          <p:cNvPr id="4" name="投影片編號版面配置區 3"/>
          <p:cNvSpPr>
            <a:spLocks noGrp="1"/>
          </p:cNvSpPr>
          <p:nvPr>
            <p:ph type="sldNum" sz="quarter" idx="10"/>
          </p:nvPr>
        </p:nvSpPr>
        <p:spPr/>
        <p:txBody>
          <a:bodyPr/>
          <a:lstStyle/>
          <a:p>
            <a:fld id="{6B2F9A7E-4964-468C-9514-1E1C82E05FBF}" type="slidenum">
              <a:rPr lang="zh-TW" altLang="en-US" smtClean="0"/>
              <a:pPr/>
              <a:t>39</a:t>
            </a:fld>
            <a:endParaRPr lang="zh-TW" altLang="en-US"/>
          </a:p>
        </p:txBody>
      </p:sp>
    </p:spTree>
    <p:extLst>
      <p:ext uri="{BB962C8B-B14F-4D97-AF65-F5344CB8AC3E}">
        <p14:creationId xmlns:p14="http://schemas.microsoft.com/office/powerpoint/2010/main" val="3676433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dirty="0"/>
              <a:t>課程計畫有修正調整必要時，學校應於第二學期開學二週前，報請修正調整</a:t>
            </a:r>
          </a:p>
          <a:p>
            <a:endParaRPr lang="zh-TW" altLang="en-US" dirty="0"/>
          </a:p>
        </p:txBody>
      </p:sp>
      <p:sp>
        <p:nvSpPr>
          <p:cNvPr id="4" name="投影片編號版面配置區 3"/>
          <p:cNvSpPr>
            <a:spLocks noGrp="1"/>
          </p:cNvSpPr>
          <p:nvPr>
            <p:ph type="sldNum" sz="quarter" idx="5"/>
          </p:nvPr>
        </p:nvSpPr>
        <p:spPr/>
        <p:txBody>
          <a:bodyPr/>
          <a:lstStyle/>
          <a:p>
            <a:fld id="{9E6CF422-137A-4E02-B212-7F3107310FC1}" type="slidenum">
              <a:rPr lang="zh-TW" altLang="en-US" smtClean="0"/>
              <a:pPr/>
              <a:t>40</a:t>
            </a:fld>
            <a:endParaRPr lang="en-US" altLang="zh-TW"/>
          </a:p>
        </p:txBody>
      </p:sp>
    </p:spTree>
    <p:extLst>
      <p:ext uri="{BB962C8B-B14F-4D97-AF65-F5344CB8AC3E}">
        <p14:creationId xmlns:p14="http://schemas.microsoft.com/office/powerpoint/2010/main" val="836368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 </a:t>
            </a:r>
            <a:r>
              <a:rPr lang="zh-TW" altLang="en-US" dirty="0"/>
              <a:t>完成學校課程計畫，並依據核定之學校課程計畫進行招生與宣導 </a:t>
            </a:r>
          </a:p>
          <a:p>
            <a:r>
              <a:rPr lang="zh-TW" altLang="en-US" dirty="0"/>
              <a:t>普通型高級中等學校課程計畫係由各校課程發展委員會預先召開會議規劃下一學年度入</a:t>
            </a:r>
          </a:p>
          <a:p>
            <a:r>
              <a:rPr lang="zh-TW" altLang="en-US" dirty="0"/>
              <a:t>學學生未來三年的課程規劃藍圖。</a:t>
            </a:r>
            <a:endParaRPr lang="en-US" altLang="zh-TW" dirty="0"/>
          </a:p>
          <a:p>
            <a:endParaRPr lang="en-US" altLang="zh-TW" dirty="0"/>
          </a:p>
          <a:p>
            <a:r>
              <a:rPr lang="en-US" altLang="zh-TW" dirty="0"/>
              <a:t>2. </a:t>
            </a:r>
            <a:r>
              <a:rPr lang="zh-TW" altLang="en-US" dirty="0"/>
              <a:t>組成個別化教育計畫或個別輔導計畫團隊成員，並草擬個別化教育計畫或個別輔導計畫 </a:t>
            </a:r>
          </a:p>
          <a:p>
            <a:r>
              <a:rPr lang="zh-TW" altLang="en-US" dirty="0"/>
              <a:t>學校應針對各縣市特殊教育學生鑑定及就學輔導會安置，或經免試入學、特色招生等多元</a:t>
            </a:r>
          </a:p>
          <a:p>
            <a:r>
              <a:rPr lang="zh-TW" altLang="en-US" dirty="0"/>
              <a:t>升學管道分發至該校之身心障礙與資賦優異學生，先決定或確認每位新生</a:t>
            </a:r>
            <a:r>
              <a:rPr lang="en-US" altLang="zh-TW" dirty="0"/>
              <a:t>/</a:t>
            </a:r>
            <a:r>
              <a:rPr lang="zh-TW" altLang="en-US" dirty="0"/>
              <a:t>轉學生及在學學生</a:t>
            </a:r>
          </a:p>
          <a:p>
            <a:r>
              <a:rPr lang="zh-TW" altLang="en-US" dirty="0"/>
              <a:t>的個別化教育計畫</a:t>
            </a:r>
            <a:r>
              <a:rPr lang="en-US" altLang="zh-TW" dirty="0"/>
              <a:t>(</a:t>
            </a:r>
            <a:r>
              <a:rPr lang="zh-TW" altLang="en-US" dirty="0"/>
              <a:t>簡稱 </a:t>
            </a:r>
            <a:r>
              <a:rPr lang="en-US" altLang="zh-TW" dirty="0"/>
              <a:t>IEP)</a:t>
            </a:r>
            <a:r>
              <a:rPr lang="zh-TW" altLang="en-US" dirty="0"/>
              <a:t>或個別</a:t>
            </a:r>
            <a:r>
              <a:rPr lang="en-US" altLang="zh-TW" dirty="0"/>
              <a:t>/</a:t>
            </a:r>
            <a:r>
              <a:rPr lang="zh-TW" altLang="en-US" dirty="0"/>
              <a:t>小組個別輔導計畫</a:t>
            </a:r>
            <a:r>
              <a:rPr lang="en-US" altLang="zh-TW" dirty="0"/>
              <a:t>(</a:t>
            </a:r>
            <a:r>
              <a:rPr lang="zh-TW" altLang="en-US" dirty="0"/>
              <a:t>簡稱 </a:t>
            </a:r>
            <a:r>
              <a:rPr lang="en-US" altLang="zh-TW" dirty="0"/>
              <a:t>IGP)</a:t>
            </a:r>
            <a:r>
              <a:rPr lang="zh-TW" altLang="en-US" dirty="0"/>
              <a:t>的團隊成員，之後再由各團</a:t>
            </a:r>
          </a:p>
          <a:p>
            <a:r>
              <a:rPr lang="zh-TW" altLang="en-US" dirty="0"/>
              <a:t>隊成員草擬每位特殊教育學生之 </a:t>
            </a:r>
            <a:r>
              <a:rPr lang="en-US" altLang="zh-TW" dirty="0"/>
              <a:t>IEP </a:t>
            </a:r>
            <a:r>
              <a:rPr lang="zh-TW" altLang="en-US" dirty="0"/>
              <a:t>或 </a:t>
            </a:r>
            <a:r>
              <a:rPr lang="en-US" altLang="zh-TW" dirty="0"/>
              <a:t>IGP</a:t>
            </a:r>
            <a:r>
              <a:rPr lang="zh-TW" altLang="en-US" dirty="0"/>
              <a:t>（可採小組方式草擬）。 </a:t>
            </a:r>
          </a:p>
          <a:p>
            <a:r>
              <a:rPr lang="en-US" altLang="zh-TW" dirty="0"/>
              <a:t>3. </a:t>
            </a:r>
            <a:r>
              <a:rPr lang="zh-TW" altLang="en-US" dirty="0"/>
              <a:t>召開 </a:t>
            </a:r>
            <a:r>
              <a:rPr lang="en-US" altLang="zh-TW" dirty="0"/>
              <a:t>IEP </a:t>
            </a:r>
            <a:r>
              <a:rPr lang="zh-TW" altLang="en-US" dirty="0"/>
              <a:t>或 </a:t>
            </a:r>
            <a:r>
              <a:rPr lang="en-US" altLang="zh-TW" dirty="0"/>
              <a:t>IGP </a:t>
            </a:r>
            <a:r>
              <a:rPr lang="zh-TW" altLang="en-US" dirty="0"/>
              <a:t>會議，決定學生之課程與相關服務需求 </a:t>
            </a:r>
          </a:p>
          <a:p>
            <a:r>
              <a:rPr lang="en-US" altLang="zh-TW" dirty="0"/>
              <a:t>IEP </a:t>
            </a:r>
            <a:r>
              <a:rPr lang="zh-TW" altLang="en-US" dirty="0"/>
              <a:t>或 </a:t>
            </a:r>
            <a:r>
              <a:rPr lang="en-US" altLang="zh-TW" dirty="0"/>
              <a:t>IGP </a:t>
            </a:r>
            <a:r>
              <a:rPr lang="zh-TW" altLang="en-US" dirty="0"/>
              <a:t>草擬完成後，</a:t>
            </a:r>
            <a:r>
              <a:rPr lang="en-US" altLang="zh-TW" dirty="0"/>
              <a:t>IEP </a:t>
            </a:r>
            <a:r>
              <a:rPr lang="zh-TW" altLang="en-US" dirty="0"/>
              <a:t>或 </a:t>
            </a:r>
            <a:r>
              <a:rPr lang="en-US" altLang="zh-TW" dirty="0"/>
              <a:t>IGP </a:t>
            </a:r>
            <a:r>
              <a:rPr lang="zh-TW" altLang="en-US" dirty="0"/>
              <a:t>團隊成員接著召開 </a:t>
            </a:r>
            <a:r>
              <a:rPr lang="en-US" altLang="zh-TW" dirty="0"/>
              <a:t>IEP </a:t>
            </a:r>
            <a:r>
              <a:rPr lang="zh-TW" altLang="en-US" dirty="0"/>
              <a:t>或 </a:t>
            </a:r>
            <a:r>
              <a:rPr lang="en-US" altLang="zh-TW" dirty="0"/>
              <a:t>IGP </a:t>
            </a:r>
            <a:r>
              <a:rPr lang="zh-TW" altLang="en-US" dirty="0"/>
              <a:t>會議，於會議中依據學</a:t>
            </a:r>
          </a:p>
          <a:p>
            <a:r>
              <a:rPr lang="zh-TW" altLang="en-US" dirty="0"/>
              <a:t>生之能力和需求決定該生之課程與相關服務需求。</a:t>
            </a:r>
            <a:endParaRPr lang="en-US" altLang="zh-TW" dirty="0"/>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9E6CF422-137A-4E02-B212-7F3107310FC1}" type="slidenum">
              <a:rPr lang="zh-TW" altLang="en-US" smtClean="0"/>
              <a:pPr/>
              <a:t>41</a:t>
            </a:fld>
            <a:endParaRPr lang="en-US" altLang="zh-TW"/>
          </a:p>
        </p:txBody>
      </p:sp>
    </p:spTree>
    <p:extLst>
      <p:ext uri="{BB962C8B-B14F-4D97-AF65-F5344CB8AC3E}">
        <p14:creationId xmlns:p14="http://schemas.microsoft.com/office/powerpoint/2010/main" val="2101137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E22D21-508F-48D8-8709-970FEE047D87}" type="slidenum">
              <a:rPr lang="zh-CN" altLang="en-US" smtClean="0"/>
              <a:pPr/>
              <a:t>3</a:t>
            </a:fld>
            <a:endParaRPr lang="zh-CN" altLang="en-US"/>
          </a:p>
        </p:txBody>
      </p:sp>
    </p:spTree>
    <p:extLst>
      <p:ext uri="{BB962C8B-B14F-4D97-AF65-F5344CB8AC3E}">
        <p14:creationId xmlns:p14="http://schemas.microsoft.com/office/powerpoint/2010/main" val="396115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D47435F-2DFC-4DE4-9642-3DCC2FB20F39}" type="slidenum">
              <a:rPr lang="zh-TW" altLang="en-US" smtClean="0"/>
              <a:pPr/>
              <a:t>42</a:t>
            </a:fld>
            <a:endParaRPr lang="zh-TW" altLang="en-US"/>
          </a:p>
        </p:txBody>
      </p:sp>
    </p:spTree>
    <p:extLst>
      <p:ext uri="{BB962C8B-B14F-4D97-AF65-F5344CB8AC3E}">
        <p14:creationId xmlns:p14="http://schemas.microsoft.com/office/powerpoint/2010/main" val="3386514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根據</a:t>
            </a:r>
            <a:r>
              <a:rPr lang="en-US" altLang="zh-TW" dirty="0"/>
              <a:t>IEP</a:t>
            </a:r>
            <a:endParaRPr lang="zh-TW" altLang="en-US" dirty="0"/>
          </a:p>
        </p:txBody>
      </p:sp>
      <p:sp>
        <p:nvSpPr>
          <p:cNvPr id="4" name="投影片編號版面配置區 3"/>
          <p:cNvSpPr>
            <a:spLocks noGrp="1"/>
          </p:cNvSpPr>
          <p:nvPr>
            <p:ph type="sldNum" sz="quarter" idx="10"/>
          </p:nvPr>
        </p:nvSpPr>
        <p:spPr/>
        <p:txBody>
          <a:bodyPr/>
          <a:lstStyle/>
          <a:p>
            <a:fld id="{CD47435F-2DFC-4DE4-9642-3DCC2FB20F39}" type="slidenum">
              <a:rPr lang="zh-TW" altLang="en-US" smtClean="0"/>
              <a:pPr/>
              <a:t>43</a:t>
            </a:fld>
            <a:endParaRPr lang="zh-TW" altLang="en-US"/>
          </a:p>
        </p:txBody>
      </p:sp>
    </p:spTree>
    <p:extLst>
      <p:ext uri="{BB962C8B-B14F-4D97-AF65-F5344CB8AC3E}">
        <p14:creationId xmlns:p14="http://schemas.microsoft.com/office/powerpoint/2010/main" val="21803387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300" dirty="0">
                <a:ea typeface="+mn-ea"/>
              </a:rPr>
              <a:t>例如：古典文學賞析、散文閱讀與創作、口語表達藝術訓練、英語劇本創作、人文社會科學探究、邏輯推理、科學實驗操作、科學專題研究、國際移工問題探究。</a:t>
            </a:r>
            <a:endParaRPr lang="zh-TW" altLang="en-US" dirty="0"/>
          </a:p>
        </p:txBody>
      </p:sp>
      <p:sp>
        <p:nvSpPr>
          <p:cNvPr id="4" name="投影片編號版面配置區 3"/>
          <p:cNvSpPr>
            <a:spLocks noGrp="1"/>
          </p:cNvSpPr>
          <p:nvPr>
            <p:ph type="sldNum" sz="quarter" idx="10"/>
          </p:nvPr>
        </p:nvSpPr>
        <p:spPr/>
        <p:txBody>
          <a:bodyPr/>
          <a:lstStyle/>
          <a:p>
            <a:fld id="{CD47435F-2DFC-4DE4-9642-3DCC2FB20F39}" type="slidenum">
              <a:rPr lang="zh-TW" altLang="en-US" smtClean="0"/>
              <a:pPr/>
              <a:t>44</a:t>
            </a:fld>
            <a:endParaRPr lang="zh-TW" altLang="en-US"/>
          </a:p>
        </p:txBody>
      </p:sp>
    </p:spTree>
    <p:extLst>
      <p:ext uri="{BB962C8B-B14F-4D97-AF65-F5344CB8AC3E}">
        <p14:creationId xmlns:p14="http://schemas.microsoft.com/office/powerpoint/2010/main" val="27161203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300" dirty="0">
                <a:ea typeface="+mn-ea"/>
              </a:rPr>
              <a:t>例如：古典文學賞析、散文閱讀與創作、口語表達藝術訓練、英語劇本創作、人文社會科學探究、邏輯推理、科學實驗操作、科學專題研究、國際移工問題探究。</a:t>
            </a:r>
            <a:endParaRPr lang="zh-TW" altLang="en-US" dirty="0"/>
          </a:p>
        </p:txBody>
      </p:sp>
      <p:sp>
        <p:nvSpPr>
          <p:cNvPr id="4" name="投影片編號版面配置區 3"/>
          <p:cNvSpPr>
            <a:spLocks noGrp="1"/>
          </p:cNvSpPr>
          <p:nvPr>
            <p:ph type="sldNum" sz="quarter" idx="10"/>
          </p:nvPr>
        </p:nvSpPr>
        <p:spPr/>
        <p:txBody>
          <a:bodyPr/>
          <a:lstStyle/>
          <a:p>
            <a:fld id="{CD47435F-2DFC-4DE4-9642-3DCC2FB20F39}" type="slidenum">
              <a:rPr lang="zh-TW" altLang="en-US" smtClean="0"/>
              <a:pPr/>
              <a:t>46</a:t>
            </a:fld>
            <a:endParaRPr lang="zh-TW" altLang="en-US"/>
          </a:p>
        </p:txBody>
      </p:sp>
    </p:spTree>
    <p:extLst>
      <p:ext uri="{BB962C8B-B14F-4D97-AF65-F5344CB8AC3E}">
        <p14:creationId xmlns:p14="http://schemas.microsoft.com/office/powerpoint/2010/main" val="2716120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無調整方式、依國小、國中、普高中、技高</a:t>
            </a:r>
            <a:endParaRPr lang="en-US" altLang="zh-TW" dirty="0"/>
          </a:p>
          <a:p>
            <a:r>
              <a:rPr lang="zh-TW" altLang="en-US" dirty="0"/>
              <a:t>空白</a:t>
            </a:r>
            <a:r>
              <a:rPr lang="en-US" altLang="zh-TW" dirty="0"/>
              <a:t>〉</a:t>
            </a:r>
            <a:r>
              <a:rPr lang="zh-TW" altLang="en-US" dirty="0"/>
              <a:t>無適切</a:t>
            </a:r>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48</a:t>
            </a:fld>
            <a:endParaRPr kumimoji="1" lang="zh-TW" altLang="en-US" dirty="0"/>
          </a:p>
        </p:txBody>
      </p:sp>
    </p:spTree>
    <p:extLst>
      <p:ext uri="{BB962C8B-B14F-4D97-AF65-F5344CB8AC3E}">
        <p14:creationId xmlns:p14="http://schemas.microsoft.com/office/powerpoint/2010/main" val="2013706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輕度缺損手冊</a:t>
            </a:r>
          </a:p>
        </p:txBody>
      </p:sp>
      <p:sp>
        <p:nvSpPr>
          <p:cNvPr id="4" name="投影片編號版面配置區 3"/>
          <p:cNvSpPr>
            <a:spLocks noGrp="1"/>
          </p:cNvSpPr>
          <p:nvPr>
            <p:ph type="sldNum" sz="quarter" idx="10"/>
          </p:nvPr>
        </p:nvSpPr>
        <p:spPr/>
        <p:txBody>
          <a:bodyPr/>
          <a:lstStyle/>
          <a:p>
            <a:fld id="{CD47435F-2DFC-4DE4-9642-3DCC2FB20F39}" type="slidenum">
              <a:rPr lang="zh-TW" altLang="en-US" smtClean="0"/>
              <a:pPr/>
              <a:t>50</a:t>
            </a:fld>
            <a:endParaRPr lang="zh-TW" altLang="en-US"/>
          </a:p>
        </p:txBody>
      </p:sp>
    </p:spTree>
    <p:extLst>
      <p:ext uri="{BB962C8B-B14F-4D97-AF65-F5344CB8AC3E}">
        <p14:creationId xmlns:p14="http://schemas.microsoft.com/office/powerpoint/2010/main" val="20052044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52</a:t>
            </a:fld>
            <a:endParaRPr kumimoji="1" lang="zh-TW" altLang="en-US" dirty="0"/>
          </a:p>
        </p:txBody>
      </p:sp>
    </p:spTree>
    <p:extLst>
      <p:ext uri="{BB962C8B-B14F-4D97-AF65-F5344CB8AC3E}">
        <p14:creationId xmlns:p14="http://schemas.microsoft.com/office/powerpoint/2010/main" val="34512882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buClr>
                <a:srgbClr val="00B050"/>
              </a:buClr>
            </a:pPr>
            <a:r>
              <a:rPr lang="zh-TW" altLang="en-US" b="1" dirty="0">
                <a:solidFill>
                  <a:prstClr val="black"/>
                </a:solidFill>
              </a:rPr>
              <a:t>調整策略</a:t>
            </a:r>
          </a:p>
          <a:p>
            <a:pPr marL="742950" lvl="1" indent="-285750">
              <a:spcBef>
                <a:spcPts val="1200"/>
              </a:spcBef>
              <a:buClr>
                <a:srgbClr val="00B050"/>
              </a:buClr>
              <a:buFont typeface="Wingdings" panose="05000000000000000000" pitchFamily="2" charset="2"/>
              <a:buChar char="p"/>
            </a:pPr>
            <a:r>
              <a:rPr lang="zh-TW" altLang="en-US" sz="2000" dirty="0">
                <a:solidFill>
                  <a:prstClr val="black"/>
                </a:solidFill>
              </a:rPr>
              <a:t>高層次思考</a:t>
            </a:r>
          </a:p>
          <a:p>
            <a:pPr marL="742950" lvl="1" indent="-285750">
              <a:spcBef>
                <a:spcPts val="1200"/>
              </a:spcBef>
              <a:buClr>
                <a:srgbClr val="00B050"/>
              </a:buClr>
              <a:buFont typeface="Wingdings" panose="05000000000000000000" pitchFamily="2" charset="2"/>
              <a:buChar char="p"/>
            </a:pPr>
            <a:r>
              <a:rPr lang="zh-TW" altLang="en-US" sz="2000" dirty="0">
                <a:solidFill>
                  <a:prstClr val="black"/>
                </a:solidFill>
              </a:rPr>
              <a:t>開放式問題</a:t>
            </a:r>
          </a:p>
          <a:p>
            <a:pPr marL="742950" lvl="1" indent="-285750">
              <a:spcBef>
                <a:spcPts val="1200"/>
              </a:spcBef>
              <a:buClr>
                <a:srgbClr val="00B050"/>
              </a:buClr>
              <a:buFont typeface="Wingdings" panose="05000000000000000000" pitchFamily="2" charset="2"/>
              <a:buChar char="p"/>
            </a:pPr>
            <a:r>
              <a:rPr lang="zh-TW" altLang="en-US" sz="2000" dirty="0">
                <a:solidFill>
                  <a:prstClr val="black"/>
                </a:solidFill>
              </a:rPr>
              <a:t>發現式學習</a:t>
            </a:r>
          </a:p>
          <a:p>
            <a:pPr marL="742950" lvl="1" indent="-285750">
              <a:spcBef>
                <a:spcPts val="1200"/>
              </a:spcBef>
              <a:buClr>
                <a:srgbClr val="00B050"/>
              </a:buClr>
              <a:buFont typeface="Wingdings" panose="05000000000000000000" pitchFamily="2" charset="2"/>
              <a:buChar char="p"/>
            </a:pPr>
            <a:r>
              <a:rPr lang="zh-TW" altLang="en-US" sz="2000" dirty="0">
                <a:solidFill>
                  <a:prstClr val="black"/>
                </a:solidFill>
              </a:rPr>
              <a:t>推理的證據</a:t>
            </a:r>
          </a:p>
          <a:p>
            <a:pPr marL="742950" lvl="1" indent="-285750">
              <a:spcBef>
                <a:spcPts val="1200"/>
              </a:spcBef>
              <a:buClr>
                <a:srgbClr val="00B050"/>
              </a:buClr>
              <a:buFont typeface="Wingdings" panose="05000000000000000000" pitchFamily="2" charset="2"/>
              <a:buChar char="p"/>
            </a:pPr>
            <a:r>
              <a:rPr lang="zh-TW" altLang="en-US" sz="2000" dirty="0">
                <a:solidFill>
                  <a:prstClr val="black"/>
                </a:solidFill>
              </a:rPr>
              <a:t>選擇的自由</a:t>
            </a:r>
          </a:p>
          <a:p>
            <a:pPr marL="742950" lvl="1" indent="-285750">
              <a:spcBef>
                <a:spcPts val="1200"/>
              </a:spcBef>
              <a:buClr>
                <a:srgbClr val="00B050"/>
              </a:buClr>
              <a:buFont typeface="Wingdings" panose="05000000000000000000" pitchFamily="2" charset="2"/>
              <a:buChar char="p"/>
            </a:pPr>
            <a:r>
              <a:rPr lang="zh-TW" altLang="en-US" sz="2000" dirty="0">
                <a:solidFill>
                  <a:prstClr val="black"/>
                </a:solidFill>
              </a:rPr>
              <a:t>團體式的互動</a:t>
            </a:r>
          </a:p>
          <a:p>
            <a:pPr marL="742950" lvl="1" indent="-285750">
              <a:spcBef>
                <a:spcPts val="1200"/>
              </a:spcBef>
              <a:buClr>
                <a:srgbClr val="00B050"/>
              </a:buClr>
              <a:buFont typeface="Wingdings" panose="05000000000000000000" pitchFamily="2" charset="2"/>
              <a:buChar char="p"/>
            </a:pPr>
            <a:r>
              <a:rPr lang="zh-TW" altLang="en-US" sz="2000" dirty="0">
                <a:solidFill>
                  <a:prstClr val="black"/>
                </a:solidFill>
              </a:rPr>
              <a:t>彈性的教學進度</a:t>
            </a:r>
          </a:p>
          <a:p>
            <a:pPr marL="742950" lvl="1" indent="-285750">
              <a:spcBef>
                <a:spcPts val="1200"/>
              </a:spcBef>
              <a:buClr>
                <a:srgbClr val="00B050"/>
              </a:buClr>
              <a:buFont typeface="Wingdings" panose="05000000000000000000" pitchFamily="2" charset="2"/>
              <a:buChar char="p"/>
            </a:pPr>
            <a:r>
              <a:rPr lang="zh-TW" altLang="en-US" sz="2000" dirty="0">
                <a:solidFill>
                  <a:prstClr val="black"/>
                </a:solidFill>
              </a:rPr>
              <a:t>多樣性的歷程</a:t>
            </a:r>
          </a:p>
          <a:p>
            <a:pPr marL="742950" lvl="1" indent="-285750">
              <a:spcBef>
                <a:spcPts val="1200"/>
              </a:spcBef>
              <a:buClr>
                <a:srgbClr val="00B050"/>
              </a:buClr>
              <a:buFont typeface="Wingdings" panose="05000000000000000000" pitchFamily="2" charset="2"/>
              <a:buChar char="p"/>
            </a:pPr>
            <a:r>
              <a:rPr lang="zh-TW" altLang="en-US" sz="2000" dirty="0">
                <a:solidFill>
                  <a:prstClr val="black"/>
                </a:solidFill>
              </a:rPr>
              <a:t>其他</a:t>
            </a:r>
          </a:p>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54</a:t>
            </a:fld>
            <a:endParaRPr kumimoji="1" lang="zh-TW" altLang="en-US" dirty="0"/>
          </a:p>
        </p:txBody>
      </p:sp>
    </p:spTree>
    <p:extLst>
      <p:ext uri="{BB962C8B-B14F-4D97-AF65-F5344CB8AC3E}">
        <p14:creationId xmlns:p14="http://schemas.microsoft.com/office/powerpoint/2010/main" val="25648843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Bef>
                <a:spcPts val="1200"/>
              </a:spcBef>
              <a:buClr>
                <a:schemeClr val="accent1">
                  <a:lumMod val="75000"/>
                </a:schemeClr>
              </a:buClr>
            </a:pPr>
            <a:r>
              <a:rPr lang="zh-TW" altLang="en-US" b="1" dirty="0">
                <a:solidFill>
                  <a:prstClr val="black"/>
                </a:solidFill>
              </a:rPr>
              <a:t>調整策略</a:t>
            </a:r>
          </a:p>
          <a:p>
            <a:pPr marL="742950" lvl="1" indent="-285750">
              <a:spcBef>
                <a:spcPts val="1200"/>
              </a:spcBef>
              <a:buClr>
                <a:schemeClr val="accent1">
                  <a:lumMod val="75000"/>
                </a:schemeClr>
              </a:buClr>
              <a:buFont typeface="Wingdings" panose="05000000000000000000" pitchFamily="2" charset="2"/>
              <a:buChar char="p"/>
            </a:pPr>
            <a:r>
              <a:rPr lang="zh-TW" altLang="en-US" dirty="0">
                <a:solidFill>
                  <a:prstClr val="black"/>
                </a:solidFill>
              </a:rPr>
              <a:t>調整物理的學習環境</a:t>
            </a:r>
          </a:p>
          <a:p>
            <a:pPr marL="742950" lvl="1" indent="-285750">
              <a:spcBef>
                <a:spcPts val="1200"/>
              </a:spcBef>
              <a:buClr>
                <a:schemeClr val="accent1">
                  <a:lumMod val="75000"/>
                </a:schemeClr>
              </a:buClr>
              <a:buFont typeface="Wingdings" panose="05000000000000000000" pitchFamily="2" charset="2"/>
              <a:buChar char="p"/>
            </a:pPr>
            <a:r>
              <a:rPr lang="zh-TW" altLang="en-US" dirty="0">
                <a:solidFill>
                  <a:prstClr val="black"/>
                </a:solidFill>
              </a:rPr>
              <a:t>營造社會</a:t>
            </a:r>
            <a:r>
              <a:rPr lang="en-US" altLang="zh-TW" dirty="0">
                <a:solidFill>
                  <a:prstClr val="black"/>
                </a:solidFill>
              </a:rPr>
              <a:t>-</a:t>
            </a:r>
            <a:r>
              <a:rPr lang="zh-TW" altLang="en-US" dirty="0">
                <a:solidFill>
                  <a:prstClr val="black"/>
                </a:solidFill>
              </a:rPr>
              <a:t>情緒的學習環境</a:t>
            </a:r>
          </a:p>
          <a:p>
            <a:pPr marL="742950" lvl="1" indent="-285750">
              <a:spcBef>
                <a:spcPts val="1200"/>
              </a:spcBef>
              <a:buClr>
                <a:schemeClr val="accent1">
                  <a:lumMod val="75000"/>
                </a:schemeClr>
              </a:buClr>
              <a:buFont typeface="Wingdings" panose="05000000000000000000" pitchFamily="2" charset="2"/>
              <a:buChar char="p"/>
            </a:pPr>
            <a:r>
              <a:rPr lang="zh-TW" altLang="en-US" dirty="0">
                <a:solidFill>
                  <a:prstClr val="black"/>
                </a:solidFill>
              </a:rPr>
              <a:t>規劃有回應的學習環境</a:t>
            </a:r>
          </a:p>
          <a:p>
            <a:pPr marL="742950" lvl="1" indent="-285750">
              <a:spcBef>
                <a:spcPts val="1200"/>
              </a:spcBef>
              <a:buClr>
                <a:schemeClr val="accent1">
                  <a:lumMod val="75000"/>
                </a:schemeClr>
              </a:buClr>
              <a:buFont typeface="Wingdings" panose="05000000000000000000" pitchFamily="2" charset="2"/>
              <a:buChar char="p"/>
            </a:pPr>
            <a:r>
              <a:rPr lang="zh-TW" altLang="en-US" dirty="0">
                <a:solidFill>
                  <a:prstClr val="black"/>
                </a:solidFill>
              </a:rPr>
              <a:t>有挑戰的學習環境</a:t>
            </a:r>
          </a:p>
          <a:p>
            <a:pPr marL="742950" lvl="1" indent="-285750">
              <a:spcBef>
                <a:spcPts val="1200"/>
              </a:spcBef>
              <a:buClr>
                <a:schemeClr val="accent1">
                  <a:lumMod val="75000"/>
                </a:schemeClr>
              </a:buClr>
              <a:buFont typeface="Wingdings" panose="05000000000000000000" pitchFamily="2" charset="2"/>
              <a:buChar char="p"/>
            </a:pPr>
            <a:r>
              <a:rPr lang="zh-TW" altLang="en-US" dirty="0">
                <a:solidFill>
                  <a:prstClr val="black"/>
                </a:solidFill>
              </a:rPr>
              <a:t>調查與運用社區資源</a:t>
            </a:r>
          </a:p>
          <a:p>
            <a:pPr marL="742950" lvl="1" indent="-285750">
              <a:spcBef>
                <a:spcPts val="1200"/>
              </a:spcBef>
              <a:buClr>
                <a:schemeClr val="accent1">
                  <a:lumMod val="75000"/>
                </a:schemeClr>
              </a:buClr>
              <a:buFont typeface="Wingdings" panose="05000000000000000000" pitchFamily="2" charset="2"/>
              <a:buChar char="p"/>
            </a:pPr>
            <a:r>
              <a:rPr lang="zh-TW" altLang="en-US" dirty="0">
                <a:solidFill>
                  <a:prstClr val="black"/>
                </a:solidFill>
              </a:rPr>
              <a:t>其他</a:t>
            </a:r>
            <a:endParaRPr lang="en-US" altLang="zh-TW" dirty="0">
              <a:solidFill>
                <a:prstClr val="black"/>
              </a:solidFill>
            </a:endParaRPr>
          </a:p>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55</a:t>
            </a:fld>
            <a:endParaRPr kumimoji="1" lang="zh-TW" altLang="en-US" dirty="0"/>
          </a:p>
        </p:txBody>
      </p:sp>
    </p:spTree>
    <p:extLst>
      <p:ext uri="{BB962C8B-B14F-4D97-AF65-F5344CB8AC3E}">
        <p14:creationId xmlns:p14="http://schemas.microsoft.com/office/powerpoint/2010/main" val="25336697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Bef>
                <a:spcPts val="1200"/>
              </a:spcBef>
              <a:buClr>
                <a:srgbClr val="FF0000"/>
              </a:buClr>
            </a:pPr>
            <a:r>
              <a:rPr lang="zh-TW" altLang="en-US" b="1" dirty="0">
                <a:solidFill>
                  <a:prstClr val="black"/>
                </a:solidFill>
              </a:rPr>
              <a:t>調整原則</a:t>
            </a:r>
            <a:endParaRPr lang="en-US" altLang="zh-TW" b="1" dirty="0">
              <a:solidFill>
                <a:prstClr val="black"/>
              </a:solidFill>
            </a:endParaRPr>
          </a:p>
          <a:p>
            <a:pPr lvl="1">
              <a:spcBef>
                <a:spcPts val="1200"/>
              </a:spcBef>
              <a:buClr>
                <a:srgbClr val="FF0000"/>
              </a:buClr>
            </a:pPr>
            <a:r>
              <a:rPr lang="zh-TW" altLang="zh-TW" dirty="0">
                <a:solidFill>
                  <a:prstClr val="black"/>
                </a:solidFill>
              </a:rPr>
              <a:t>蒐集真實的學習成果</a:t>
            </a:r>
            <a:endParaRPr lang="en-US" altLang="zh-TW" dirty="0">
              <a:solidFill>
                <a:prstClr val="black"/>
              </a:solidFill>
            </a:endParaRPr>
          </a:p>
          <a:p>
            <a:pPr lvl="1">
              <a:spcBef>
                <a:spcPts val="1200"/>
              </a:spcBef>
              <a:buClr>
                <a:srgbClr val="FF0000"/>
              </a:buClr>
            </a:pPr>
            <a:r>
              <a:rPr lang="zh-TW" altLang="zh-TW" dirty="0">
                <a:solidFill>
                  <a:prstClr val="black"/>
                </a:solidFill>
              </a:rPr>
              <a:t>設定適宜的評量標準</a:t>
            </a:r>
            <a:endParaRPr lang="en-US" altLang="zh-TW" dirty="0">
              <a:solidFill>
                <a:prstClr val="black"/>
              </a:solidFill>
            </a:endParaRPr>
          </a:p>
          <a:p>
            <a:pPr lvl="1">
              <a:spcBef>
                <a:spcPts val="1200"/>
              </a:spcBef>
              <a:buClr>
                <a:srgbClr val="FF0000"/>
              </a:buClr>
            </a:pPr>
            <a:r>
              <a:rPr lang="zh-TW" altLang="zh-TW" dirty="0">
                <a:solidFill>
                  <a:prstClr val="black"/>
                </a:solidFill>
              </a:rPr>
              <a:t>避免外加的評量與作業</a:t>
            </a:r>
            <a:endParaRPr lang="en-US" altLang="zh-TW" dirty="0">
              <a:solidFill>
                <a:prstClr val="black"/>
              </a:solidFill>
            </a:endParaRPr>
          </a:p>
          <a:p>
            <a:pPr lvl="1">
              <a:spcBef>
                <a:spcPts val="1200"/>
              </a:spcBef>
              <a:buClr>
                <a:srgbClr val="FF0000"/>
              </a:buClr>
            </a:pPr>
            <a:r>
              <a:rPr lang="zh-TW" altLang="zh-TW" dirty="0">
                <a:solidFill>
                  <a:prstClr val="black"/>
                </a:solidFill>
              </a:rPr>
              <a:t>強調創造生產行為的評量</a:t>
            </a:r>
            <a:endParaRPr lang="en-US" altLang="zh-TW" dirty="0">
              <a:solidFill>
                <a:prstClr val="black"/>
              </a:solidFill>
            </a:endParaRPr>
          </a:p>
          <a:p>
            <a:pPr lvl="1">
              <a:spcBef>
                <a:spcPts val="1200"/>
              </a:spcBef>
              <a:buClr>
                <a:srgbClr val="FF0000"/>
              </a:buClr>
            </a:pPr>
            <a:r>
              <a:rPr lang="zh-TW" altLang="zh-TW" dirty="0">
                <a:solidFill>
                  <a:prstClr val="black"/>
                </a:solidFill>
              </a:rPr>
              <a:t>鼓勵多元及學生擅長的方式表達</a:t>
            </a:r>
            <a:endParaRPr lang="zh-TW" altLang="en-US" dirty="0">
              <a:solidFill>
                <a:prstClr val="black"/>
              </a:solidFill>
            </a:endParaRPr>
          </a:p>
          <a:p>
            <a:pPr>
              <a:spcBef>
                <a:spcPts val="1200"/>
              </a:spcBef>
              <a:buClr>
                <a:srgbClr val="FF0000"/>
              </a:buClr>
            </a:pPr>
            <a:endParaRPr lang="en-US" altLang="zh-TW" b="1" dirty="0">
              <a:solidFill>
                <a:prstClr val="black"/>
              </a:solidFill>
            </a:endParaRPr>
          </a:p>
          <a:p>
            <a:pPr>
              <a:spcBef>
                <a:spcPts val="1200"/>
              </a:spcBef>
              <a:buClr>
                <a:srgbClr val="FF0000"/>
              </a:buClr>
            </a:pPr>
            <a:r>
              <a:rPr lang="zh-TW" altLang="en-US" b="1" dirty="0">
                <a:solidFill>
                  <a:prstClr val="black"/>
                </a:solidFill>
              </a:rPr>
              <a:t>調整策略</a:t>
            </a:r>
          </a:p>
          <a:p>
            <a:pPr marL="742950" lvl="1" indent="-285750">
              <a:spcBef>
                <a:spcPts val="1200"/>
              </a:spcBef>
              <a:buClr>
                <a:srgbClr val="FF0000"/>
              </a:buClr>
              <a:buFont typeface="Wingdings" panose="05000000000000000000" pitchFamily="2" charset="2"/>
              <a:buChar char="p"/>
            </a:pPr>
            <a:r>
              <a:rPr lang="zh-TW" altLang="en-US" dirty="0">
                <a:solidFill>
                  <a:prstClr val="black"/>
                </a:solidFill>
              </a:rPr>
              <a:t>發展合適的評量工具</a:t>
            </a:r>
          </a:p>
          <a:p>
            <a:pPr marL="742950" lvl="1" indent="-285750">
              <a:spcBef>
                <a:spcPts val="1200"/>
              </a:spcBef>
              <a:buClr>
                <a:srgbClr val="FF0000"/>
              </a:buClr>
              <a:buFont typeface="Wingdings" panose="05000000000000000000" pitchFamily="2" charset="2"/>
              <a:buChar char="p"/>
            </a:pPr>
            <a:r>
              <a:rPr lang="zh-TW" altLang="en-US" dirty="0">
                <a:solidFill>
                  <a:prstClr val="black"/>
                </a:solidFill>
              </a:rPr>
              <a:t>訂定區分性的評量標準</a:t>
            </a:r>
          </a:p>
          <a:p>
            <a:pPr marL="742950" lvl="1" indent="-285750">
              <a:spcBef>
                <a:spcPts val="1200"/>
              </a:spcBef>
              <a:buClr>
                <a:srgbClr val="FF0000"/>
              </a:buClr>
              <a:buFont typeface="Wingdings" panose="05000000000000000000" pitchFamily="2" charset="2"/>
              <a:buChar char="p"/>
            </a:pPr>
            <a:r>
              <a:rPr lang="zh-TW" altLang="en-US" dirty="0">
                <a:solidFill>
                  <a:prstClr val="black"/>
                </a:solidFill>
              </a:rPr>
              <a:t>呈現多元的實作與作品</a:t>
            </a:r>
          </a:p>
          <a:p>
            <a:pPr marL="742950" lvl="1" indent="-285750">
              <a:spcBef>
                <a:spcPts val="1200"/>
              </a:spcBef>
              <a:buClr>
                <a:srgbClr val="FF0000"/>
              </a:buClr>
              <a:buFont typeface="Wingdings" panose="05000000000000000000" pitchFamily="2" charset="2"/>
              <a:buChar char="p"/>
            </a:pPr>
            <a:r>
              <a:rPr lang="zh-TW" altLang="en-US" dirty="0">
                <a:solidFill>
                  <a:prstClr val="black"/>
                </a:solidFill>
              </a:rPr>
              <a:t>其他</a:t>
            </a:r>
            <a:endParaRPr lang="en-US" altLang="zh-TW" dirty="0">
              <a:solidFill>
                <a:prstClr val="black"/>
              </a:solidFill>
            </a:endParaRPr>
          </a:p>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56</a:t>
            </a:fld>
            <a:endParaRPr kumimoji="1" lang="zh-TW" altLang="en-US" dirty="0"/>
          </a:p>
        </p:txBody>
      </p:sp>
    </p:spTree>
    <p:extLst>
      <p:ext uri="{BB962C8B-B14F-4D97-AF65-F5344CB8AC3E}">
        <p14:creationId xmlns:p14="http://schemas.microsoft.com/office/powerpoint/2010/main" val="411221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以學生需求為主而非安置</a:t>
            </a:r>
            <a:endParaRPr lang="en-US" altLang="zh-TW"/>
          </a:p>
          <a:p>
            <a:endParaRPr lang="en-US" altLang="zh-TW" dirty="0"/>
          </a:p>
          <a:p>
            <a:r>
              <a:rPr lang="zh-TW" altLang="en-US" dirty="0"/>
              <a:t>從強調安置到接納</a:t>
            </a:r>
            <a:endParaRPr lang="en-US" altLang="zh-TW" dirty="0"/>
          </a:p>
          <a:p>
            <a:r>
              <a:rPr lang="zh-TW" altLang="en-US" dirty="0"/>
              <a:t>從接納到課程學習</a:t>
            </a:r>
          </a:p>
          <a:p>
            <a:endParaRPr lang="zh-TW" altLang="en-US" dirty="0"/>
          </a:p>
        </p:txBody>
      </p:sp>
      <p:sp>
        <p:nvSpPr>
          <p:cNvPr id="4" name="投影片編號版面配置區 3"/>
          <p:cNvSpPr>
            <a:spLocks noGrp="1"/>
          </p:cNvSpPr>
          <p:nvPr>
            <p:ph type="sldNum" sz="quarter" idx="10"/>
          </p:nvPr>
        </p:nvSpPr>
        <p:spPr/>
        <p:txBody>
          <a:bodyPr/>
          <a:lstStyle/>
          <a:p>
            <a:fld id="{CD47435F-2DFC-4DE4-9642-3DCC2FB20F39}" type="slidenum">
              <a:rPr lang="zh-TW" altLang="en-US" smtClean="0"/>
              <a:pPr/>
              <a:t>5</a:t>
            </a:fld>
            <a:endParaRPr lang="zh-TW" altLang="en-US"/>
          </a:p>
        </p:txBody>
      </p:sp>
    </p:spTree>
    <p:extLst>
      <p:ext uri="{BB962C8B-B14F-4D97-AF65-F5344CB8AC3E}">
        <p14:creationId xmlns:p14="http://schemas.microsoft.com/office/powerpoint/2010/main" val="20474199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4469E3F-202C-4C68-9318-E2B55214668C}" type="slidenum">
              <a:rPr lang="zh-TW" altLang="en-US" smtClean="0"/>
              <a:pPr>
                <a:defRPr/>
              </a:pPr>
              <a:t>57</a:t>
            </a:fld>
            <a:endParaRPr lang="zh-TW" altLang="en-US"/>
          </a:p>
        </p:txBody>
      </p:sp>
    </p:spTree>
    <p:extLst>
      <p:ext uri="{BB962C8B-B14F-4D97-AF65-F5344CB8AC3E}">
        <p14:creationId xmlns:p14="http://schemas.microsoft.com/office/powerpoint/2010/main" val="3097234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pPr defTabSz="473415">
              <a:defRPr/>
            </a:pPr>
            <a:r>
              <a:rPr lang="zh-TW" altLang="en-US" b="0" dirty="0"/>
              <a:t>配音：感謝各位老師的聆聽。</a:t>
            </a:r>
          </a:p>
          <a:p>
            <a:endParaRPr lang="zh-TW" altLang="en-US" b="0"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58</a:t>
            </a:fld>
            <a:endParaRPr kumimoji="1" lang="zh-TW" altLang="en-US" dirty="0"/>
          </a:p>
        </p:txBody>
      </p:sp>
    </p:spTree>
    <p:extLst>
      <p:ext uri="{BB962C8B-B14F-4D97-AF65-F5344CB8AC3E}">
        <p14:creationId xmlns:p14="http://schemas.microsoft.com/office/powerpoint/2010/main" val="28948083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solidFill>
                  <a:prstClr val="black"/>
                </a:solidFill>
              </a:rPr>
              <a:pPr/>
              <a:t>59</a:t>
            </a:fld>
            <a:endParaRPr kumimoji="1" lang="zh-TW" altLang="en-US" dirty="0">
              <a:solidFill>
                <a:prstClr val="black"/>
              </a:solidFill>
            </a:endParaRPr>
          </a:p>
        </p:txBody>
      </p:sp>
    </p:spTree>
    <p:extLst>
      <p:ext uri="{BB962C8B-B14F-4D97-AF65-F5344CB8AC3E}">
        <p14:creationId xmlns:p14="http://schemas.microsoft.com/office/powerpoint/2010/main" val="4229805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ts val="5000"/>
              </a:lnSpc>
              <a:buFont typeface="Wingdings" panose="05000000000000000000" pitchFamily="2" charset="2"/>
              <a:buChar char="Ø"/>
            </a:pPr>
            <a:r>
              <a:rPr lang="zh-TW" altLang="en-US" dirty="0"/>
              <a:t>在融合的教室情境中，如何使班上</a:t>
            </a:r>
            <a:r>
              <a:rPr lang="zh-TW" altLang="en-US" dirty="0">
                <a:solidFill>
                  <a:prstClr val="black"/>
                </a:solidFill>
              </a:rPr>
              <a:t>個別差異大的</a:t>
            </a:r>
            <a:r>
              <a:rPr lang="zh-TW" altLang="en-US" dirty="0"/>
              <a:t>學生均能參與學習是教師面臨的一大挑戰。</a:t>
            </a:r>
            <a:endParaRPr lang="en-US" altLang="zh-TW" dirty="0"/>
          </a:p>
          <a:p>
            <a:pPr>
              <a:lnSpc>
                <a:spcPts val="5000"/>
              </a:lnSpc>
              <a:buFont typeface="Wingdings" panose="05000000000000000000" pitchFamily="2" charset="2"/>
              <a:buChar char="Ø"/>
            </a:pPr>
            <a:r>
              <a:rPr lang="zh-TW" altLang="en-US" dirty="0"/>
              <a:t>特殊教育學生學習普通教育課程需要支持與協助。</a:t>
            </a:r>
            <a:endParaRPr lang="en-US" altLang="zh-TW" dirty="0"/>
          </a:p>
          <a:p>
            <a:pPr>
              <a:lnSpc>
                <a:spcPts val="5000"/>
              </a:lnSpc>
              <a:buFont typeface="Wingdings" panose="05000000000000000000" pitchFamily="2" charset="2"/>
              <a:buChar char="Ø"/>
            </a:pPr>
            <a:r>
              <a:rPr lang="zh-TW" altLang="en-US" dirty="0"/>
              <a:t>適性揚才的教育理念與法令政策。</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CD47435F-2DFC-4DE4-9642-3DCC2FB20F39}" type="slidenum">
              <a:rPr lang="zh-TW" altLang="en-US" smtClean="0"/>
              <a:pPr/>
              <a:t>6</a:t>
            </a:fld>
            <a:endParaRPr lang="zh-TW" altLang="en-US"/>
          </a:p>
        </p:txBody>
      </p:sp>
    </p:spTree>
    <p:extLst>
      <p:ext uri="{BB962C8B-B14F-4D97-AF65-F5344CB8AC3E}">
        <p14:creationId xmlns:p14="http://schemas.microsoft.com/office/powerpoint/2010/main" val="2047419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a:t>
            </a:r>
            <a:r>
              <a:rPr lang="en-US" altLang="zh-TW" dirty="0"/>
              <a:t>8</a:t>
            </a:r>
            <a:r>
              <a:rPr lang="zh-TW" altLang="en-US" dirty="0"/>
              <a:t>單元</a:t>
            </a:r>
            <a:r>
              <a:rPr lang="en-US" altLang="zh-TW" dirty="0"/>
              <a:t> </a:t>
            </a:r>
            <a:r>
              <a:rPr lang="zh-TW" altLang="en-US" dirty="0"/>
              <a:t>選四單元，改寫教科書</a:t>
            </a:r>
            <a:endParaRPr lang="en-US" altLang="zh-TW" dirty="0"/>
          </a:p>
          <a:p>
            <a:r>
              <a:rPr lang="zh-TW" altLang="en-US" dirty="0"/>
              <a:t>相同材料可以達到不同的學習目標；相同的學習目標用不同的材料</a:t>
            </a:r>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7</a:t>
            </a:fld>
            <a:endParaRPr kumimoji="1" lang="zh-TW" altLang="en-US" dirty="0"/>
          </a:p>
        </p:txBody>
      </p:sp>
    </p:spTree>
    <p:extLst>
      <p:ext uri="{BB962C8B-B14F-4D97-AF65-F5344CB8AC3E}">
        <p14:creationId xmlns:p14="http://schemas.microsoft.com/office/powerpoint/2010/main" val="461624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0ED0386-A714-4B4B-A465-0ADE1AF06669}" type="slidenum">
              <a:rPr kumimoji="1" lang="zh-TW" altLang="en-US" smtClean="0"/>
              <a:pPr/>
              <a:t>8</a:t>
            </a:fld>
            <a:endParaRPr kumimoji="1" lang="zh-TW" altLang="en-US" dirty="0"/>
          </a:p>
        </p:txBody>
      </p:sp>
    </p:spTree>
    <p:extLst>
      <p:ext uri="{BB962C8B-B14F-4D97-AF65-F5344CB8AC3E}">
        <p14:creationId xmlns:p14="http://schemas.microsoft.com/office/powerpoint/2010/main" val="257644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E22D21-508F-48D8-8709-970FEE047D87}" type="slidenum">
              <a:rPr lang="zh-CN" altLang="en-US" smtClean="0"/>
              <a:pPr/>
              <a:t>9</a:t>
            </a:fld>
            <a:endParaRPr lang="zh-CN" altLang="en-US"/>
          </a:p>
        </p:txBody>
      </p:sp>
    </p:spTree>
    <p:extLst>
      <p:ext uri="{BB962C8B-B14F-4D97-AF65-F5344CB8AC3E}">
        <p14:creationId xmlns:p14="http://schemas.microsoft.com/office/powerpoint/2010/main" val="396115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特殊教育法第</a:t>
            </a:r>
            <a:r>
              <a:rPr lang="en-US" altLang="zh-TW" dirty="0"/>
              <a:t>19</a:t>
            </a:r>
            <a:r>
              <a:rPr lang="zh-TW" altLang="en-US" dirty="0"/>
              <a:t>條</a:t>
            </a:r>
          </a:p>
          <a:p>
            <a:pPr marL="0" indent="0">
              <a:lnSpc>
                <a:spcPct val="100000"/>
              </a:lnSpc>
              <a:buNone/>
            </a:pPr>
            <a:r>
              <a:rPr lang="zh-TW" altLang="en-US" dirty="0"/>
              <a:t>特殊教育之課程、教材、教法及評量方式，應保持彈性，適合特殊教育學生身心特性及需求；其辦法，由中央主管機關定之。</a:t>
            </a:r>
            <a:endParaRPr lang="en-US" altLang="zh-TW" dirty="0"/>
          </a:p>
          <a:p>
            <a:pPr marL="0" indent="0">
              <a:buNone/>
            </a:pPr>
            <a:endParaRPr lang="en-US" altLang="zh-TW" dirty="0"/>
          </a:p>
          <a:p>
            <a:r>
              <a:rPr lang="zh-TW" altLang="en-US" dirty="0"/>
              <a:t>特殊教育課程教材教法及評量方式實施辦法（民</a:t>
            </a:r>
            <a:r>
              <a:rPr lang="en-US" altLang="zh-TW" dirty="0"/>
              <a:t>99.12.31</a:t>
            </a:r>
            <a:r>
              <a:rPr lang="zh-TW" altLang="en-US" dirty="0"/>
              <a:t>）</a:t>
            </a:r>
            <a:endParaRPr lang="en-US" altLang="zh-TW" dirty="0"/>
          </a:p>
          <a:p>
            <a:pPr marL="0" indent="0">
              <a:lnSpc>
                <a:spcPct val="100000"/>
              </a:lnSpc>
              <a:buNone/>
            </a:pPr>
            <a:r>
              <a:rPr lang="zh-TW" altLang="en-US" dirty="0"/>
              <a:t>第 </a:t>
            </a:r>
            <a:r>
              <a:rPr lang="en-US" altLang="zh-TW" dirty="0"/>
              <a:t>2 </a:t>
            </a:r>
            <a:r>
              <a:rPr lang="zh-TW" altLang="en-US" dirty="0"/>
              <a:t>條高級中等以下學校實施特殊教育，應設計適合之課程、教材、教法及評量方式，融入特殊教育學生（以下簡稱學生）個別化教育計畫或個別輔導計畫實施。</a:t>
            </a:r>
            <a:endParaRPr lang="en-US" altLang="zh-TW" dirty="0"/>
          </a:p>
          <a:p>
            <a:pPr marL="0" indent="0">
              <a:lnSpc>
                <a:spcPct val="100000"/>
              </a:lnSpc>
              <a:buNone/>
            </a:pPr>
            <a:endParaRPr lang="en-US" altLang="zh-TW" dirty="0"/>
          </a:p>
          <a:p>
            <a:r>
              <a:rPr lang="zh-TW" altLang="en-US" dirty="0"/>
              <a:t>特殊教育課程教材教法及評量方式實施辦法（民</a:t>
            </a:r>
            <a:r>
              <a:rPr lang="en-US" altLang="zh-TW" dirty="0"/>
              <a:t>99.12.31</a:t>
            </a:r>
            <a:r>
              <a:rPr lang="zh-TW" altLang="en-US" dirty="0"/>
              <a:t>）第 </a:t>
            </a:r>
            <a:r>
              <a:rPr lang="en-US" altLang="zh-TW" dirty="0"/>
              <a:t>3 </a:t>
            </a:r>
            <a:r>
              <a:rPr lang="zh-TW" altLang="en-US" dirty="0"/>
              <a:t>條</a:t>
            </a:r>
            <a:endParaRPr lang="en-US" altLang="zh-TW" dirty="0"/>
          </a:p>
          <a:p>
            <a:pPr marL="0" indent="0">
              <a:lnSpc>
                <a:spcPct val="100000"/>
              </a:lnSpc>
              <a:buNone/>
            </a:pPr>
            <a:r>
              <a:rPr lang="zh-TW" altLang="en-US" dirty="0"/>
              <a:t>高級中等以下學校實施特殊教育課程，應考量系統性、銜接性與統整性，以團隊合作方式設計因應學生個別差異之適性課程，促進不同能力、不同需求學生有效學習。</a:t>
            </a:r>
          </a:p>
          <a:p>
            <a:pPr marL="0" indent="0">
              <a:lnSpc>
                <a:spcPct val="100000"/>
              </a:lnSpc>
              <a:buNone/>
            </a:pPr>
            <a:r>
              <a:rPr lang="zh-TW" altLang="en-US" dirty="0"/>
              <a:t>身心障礙教育之適性課程，除</a:t>
            </a:r>
            <a:r>
              <a:rPr lang="zh-TW" altLang="en-US" u="sng" dirty="0">
                <a:solidFill>
                  <a:srgbClr val="FF0000"/>
                </a:solidFill>
              </a:rPr>
              <a:t>學業學習</a:t>
            </a:r>
            <a:r>
              <a:rPr lang="zh-TW" altLang="en-US" dirty="0"/>
              <a:t>外，包括生活管理、自我效能、社會技巧、情緒管理、學習策略、職業教育、輔助科技應用、動作機能訓練、溝通訓練、定向行動及點字等特殊教育課程。</a:t>
            </a:r>
          </a:p>
          <a:p>
            <a:pPr marL="0" indent="0">
              <a:lnSpc>
                <a:spcPct val="100000"/>
              </a:lnSpc>
              <a:buNone/>
            </a:pPr>
            <a:r>
              <a:rPr lang="zh-TW" altLang="en-US" dirty="0"/>
              <a:t>資賦優異教育之適性課程，除學生</a:t>
            </a:r>
            <a:r>
              <a:rPr lang="zh-TW" altLang="en-US" u="sng" dirty="0">
                <a:solidFill>
                  <a:srgbClr val="FF0000"/>
                </a:solidFill>
              </a:rPr>
              <a:t>專長領域</a:t>
            </a:r>
            <a:r>
              <a:rPr lang="zh-TW" altLang="en-US" dirty="0"/>
              <a:t>之加深、加廣或加速學習外，應加強培養批判思考、創造思考、問題解決、獨立研究及領導等能力。</a:t>
            </a:r>
            <a:endParaRPr lang="en-US" altLang="zh-TW" dirty="0"/>
          </a:p>
          <a:p>
            <a:pPr marL="0" indent="0">
              <a:lnSpc>
                <a:spcPct val="100000"/>
              </a:lnSpc>
              <a:buNone/>
            </a:pPr>
            <a:endParaRPr lang="en-US" altLang="zh-TW" dirty="0"/>
          </a:p>
          <a:p>
            <a:r>
              <a:rPr lang="zh-TW" altLang="en-US" dirty="0"/>
              <a:t>特殊教育課程教材教法及評量方式實施辦法（民</a:t>
            </a:r>
            <a:r>
              <a:rPr lang="en-US" altLang="zh-TW" dirty="0"/>
              <a:t>99.12.31</a:t>
            </a:r>
            <a:r>
              <a:rPr lang="zh-TW" altLang="en-US" dirty="0"/>
              <a:t>）第 </a:t>
            </a:r>
            <a:r>
              <a:rPr lang="en-US" altLang="zh-TW" dirty="0"/>
              <a:t>4 </a:t>
            </a:r>
            <a:r>
              <a:rPr lang="zh-TW" altLang="en-US" dirty="0"/>
              <a:t>條</a:t>
            </a:r>
          </a:p>
          <a:p>
            <a:pPr marL="0" indent="0">
              <a:buNone/>
            </a:pPr>
            <a:r>
              <a:rPr lang="zh-TW" altLang="en-US" dirty="0"/>
              <a:t>高級中等以下學校實施特殊教育課程，應依學生之個別需求，</a:t>
            </a:r>
            <a:r>
              <a:rPr lang="zh-TW" altLang="en-US" dirty="0">
                <a:solidFill>
                  <a:srgbClr val="FF0000"/>
                </a:solidFill>
              </a:rPr>
              <a:t>彈性調整課程及學習時數</a:t>
            </a:r>
            <a:r>
              <a:rPr lang="zh-TW" altLang="en-US" dirty="0"/>
              <a:t>，經學校特殊教育推行委員會審議通過後為之。</a:t>
            </a:r>
          </a:p>
          <a:p>
            <a:pPr marL="0" indent="0">
              <a:buNone/>
            </a:pPr>
            <a:r>
              <a:rPr lang="zh-TW" altLang="en-US" dirty="0"/>
              <a:t>前項課程之調整，包括</a:t>
            </a:r>
            <a:r>
              <a:rPr lang="zh-TW" altLang="en-US" dirty="0">
                <a:solidFill>
                  <a:srgbClr val="FF0000"/>
                </a:solidFill>
              </a:rPr>
              <a:t>學習內容、歷程、環境及評量</a:t>
            </a:r>
            <a:r>
              <a:rPr lang="zh-TW" altLang="en-US" dirty="0"/>
              <a:t>方式。</a:t>
            </a:r>
            <a:endParaRPr lang="en-US" altLang="zh-TW" dirty="0"/>
          </a:p>
          <a:p>
            <a:pPr marL="0" indent="0">
              <a:lnSpc>
                <a:spcPct val="100000"/>
              </a:lnSpc>
              <a:buNone/>
            </a:pPr>
            <a:endParaRPr lang="zh-TW" altLang="en-US" dirty="0"/>
          </a:p>
          <a:p>
            <a:pPr marL="0" indent="0">
              <a:lnSpc>
                <a:spcPct val="100000"/>
              </a:lnSpc>
              <a:buNone/>
            </a:pP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10</a:t>
            </a:fld>
            <a:endParaRPr kumimoji="1" lang="zh-TW" altLang="en-US" dirty="0"/>
          </a:p>
        </p:txBody>
      </p:sp>
    </p:spTree>
    <p:extLst>
      <p:ext uri="{BB962C8B-B14F-4D97-AF65-F5344CB8AC3E}">
        <p14:creationId xmlns:p14="http://schemas.microsoft.com/office/powerpoint/2010/main" val="2560126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標題 1"/>
          <p:cNvSpPr>
            <a:spLocks noGrp="1"/>
          </p:cNvSpPr>
          <p:nvPr>
            <p:ph type="ctrTitle"/>
          </p:nvPr>
        </p:nvSpPr>
        <p:spPr>
          <a:xfrm>
            <a:off x="5639627" y="3122248"/>
            <a:ext cx="3553900" cy="606035"/>
          </a:xfrm>
          <a:prstGeom prst="rect">
            <a:avLst/>
          </a:prstGeom>
        </p:spPr>
        <p:txBody>
          <a:bodyPr anchor="t">
            <a:normAutofit/>
          </a:bodyPr>
          <a:lstStyle>
            <a:lvl1pPr algn="l">
              <a:defRPr sz="3100" b="1">
                <a:solidFill>
                  <a:srgbClr val="BB8155"/>
                </a:solidFill>
                <a:latin typeface="微軟正黑體"/>
                <a:ea typeface="微軟正黑體"/>
                <a:cs typeface="微軟正黑體"/>
              </a:defRPr>
            </a:lvl1pPr>
          </a:lstStyle>
          <a:p>
            <a:r>
              <a:rPr kumimoji="1" lang="zh-TW" altLang="en-US" dirty="0"/>
              <a:t>按一下以編輯母片標題樣式</a:t>
            </a:r>
          </a:p>
        </p:txBody>
      </p:sp>
      <p:sp>
        <p:nvSpPr>
          <p:cNvPr id="12" name="文字版面配置區 26"/>
          <p:cNvSpPr>
            <a:spLocks noGrp="1"/>
          </p:cNvSpPr>
          <p:nvPr>
            <p:ph type="body" sz="quarter" idx="10"/>
          </p:nvPr>
        </p:nvSpPr>
        <p:spPr>
          <a:xfrm>
            <a:off x="5639627" y="3914988"/>
            <a:ext cx="3274244" cy="512348"/>
          </a:xfrm>
        </p:spPr>
        <p:txBody>
          <a:bodyPr>
            <a:noAutofit/>
          </a:bodyPr>
          <a:lstStyle>
            <a:lvl1pPr marL="0" indent="0">
              <a:buNone/>
              <a:defRPr sz="2000" b="1">
                <a:solidFill>
                  <a:srgbClr val="30B1B3"/>
                </a:solidFill>
                <a:latin typeface="微軟正黑體"/>
                <a:ea typeface="微軟正黑體"/>
                <a:cs typeface="微軟正黑體"/>
              </a:defRPr>
            </a:lvl1pPr>
          </a:lstStyle>
          <a:p>
            <a:pPr lvl="0"/>
            <a:r>
              <a:rPr kumimoji="1" lang="zh-TW" altLang="en-US" dirty="0"/>
              <a:t>按一下以編輯母片文字樣式</a:t>
            </a:r>
          </a:p>
        </p:txBody>
      </p:sp>
      <p:sp>
        <p:nvSpPr>
          <p:cNvPr id="13" name="文字版面配置區 26"/>
          <p:cNvSpPr>
            <a:spLocks noGrp="1"/>
          </p:cNvSpPr>
          <p:nvPr>
            <p:ph type="body" sz="quarter" idx="11"/>
          </p:nvPr>
        </p:nvSpPr>
        <p:spPr>
          <a:xfrm>
            <a:off x="5639627" y="4648703"/>
            <a:ext cx="3274244" cy="931779"/>
          </a:xfrm>
        </p:spPr>
        <p:txBody>
          <a:bodyPr>
            <a:noAutofit/>
          </a:bodyPr>
          <a:lstStyle>
            <a:lvl1pPr marL="0" indent="0">
              <a:buNone/>
              <a:defRPr sz="2400" b="1">
                <a:solidFill>
                  <a:srgbClr val="30B1B3"/>
                </a:solidFill>
                <a:latin typeface="微軟正黑體"/>
                <a:ea typeface="微軟正黑體"/>
                <a:cs typeface="微軟正黑體"/>
              </a:defRPr>
            </a:lvl1pPr>
          </a:lstStyle>
          <a:p>
            <a:pPr lvl="0"/>
            <a:r>
              <a:rPr kumimoji="1" lang="zh-TW" altLang="en-US" dirty="0"/>
              <a:t>按一下以編輯母片文字樣式</a:t>
            </a:r>
          </a:p>
        </p:txBody>
      </p:sp>
    </p:spTree>
    <p:extLst>
      <p:ext uri="{BB962C8B-B14F-4D97-AF65-F5344CB8AC3E}">
        <p14:creationId xmlns:p14="http://schemas.microsoft.com/office/powerpoint/2010/main" val="1592313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標題及直排文字">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6F027B9E-8B9B-2848-980A-C79F98B6F177}" type="datetimeFigureOut">
              <a:rPr kumimoji="1" lang="zh-TW" altLang="en-US" smtClean="0"/>
              <a:pPr/>
              <a:t>2020/9/21</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77FB1FFA-84B8-BF45-92CD-1DB958381E74}" type="slidenum">
              <a:rPr kumimoji="1" lang="zh-TW" altLang="en-US" smtClean="0"/>
              <a:pPr/>
              <a:t>‹#›</a:t>
            </a:fld>
            <a:endParaRPr kumimoji="1" lang="zh-TW" altLang="en-US"/>
          </a:p>
        </p:txBody>
      </p:sp>
      <p:sp>
        <p:nvSpPr>
          <p:cNvPr id="7"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1613568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629400" y="274639"/>
            <a:ext cx="2057400" cy="5851525"/>
          </a:xfrm>
          <a:prstGeom prst="rect">
            <a:avLst/>
          </a:prstGeom>
        </p:spPr>
        <p:txBody>
          <a:bodyPr vert="eaVert"/>
          <a:lstStyle>
            <a:lvl1pPr>
              <a:defRPr b="1">
                <a:solidFill>
                  <a:srgbClr val="30B1B3"/>
                </a:solidFill>
              </a:defRPr>
            </a:lvl1pPr>
          </a:lstStyle>
          <a:p>
            <a:r>
              <a:rPr kumimoji="1" lang="zh-TW" altLang="en-US" dirty="0"/>
              <a:t>按一下以編輯母片標題樣式</a:t>
            </a:r>
          </a:p>
        </p:txBody>
      </p:sp>
      <p:sp>
        <p:nvSpPr>
          <p:cNvPr id="3" name="直排文字版面配置區 2"/>
          <p:cNvSpPr>
            <a:spLocks noGrp="1"/>
          </p:cNvSpPr>
          <p:nvPr>
            <p:ph type="body" orient="vert" idx="1"/>
          </p:nvPr>
        </p:nvSpPr>
        <p:spPr>
          <a:xfrm>
            <a:off x="457200" y="274639"/>
            <a:ext cx="6019800" cy="5851525"/>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6F027B9E-8B9B-2848-980A-C79F98B6F177}" type="datetimeFigureOut">
              <a:rPr kumimoji="1" lang="zh-TW" altLang="en-US" smtClean="0"/>
              <a:pPr/>
              <a:t>2020/9/21</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77FB1FFA-84B8-BF45-92CD-1DB958381E74}" type="slidenum">
              <a:rPr kumimoji="1" lang="zh-TW" altLang="en-US" smtClean="0"/>
              <a:pPr/>
              <a:t>‹#›</a:t>
            </a:fld>
            <a:endParaRPr kumimoji="1" lang="zh-TW" altLang="en-US"/>
          </a:p>
        </p:txBody>
      </p:sp>
    </p:spTree>
    <p:extLst>
      <p:ext uri="{BB962C8B-B14F-4D97-AF65-F5344CB8AC3E}">
        <p14:creationId xmlns:p14="http://schemas.microsoft.com/office/powerpoint/2010/main" val="4229683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710005"/>
            <a:ext cx="7772400" cy="1470025"/>
          </a:xfrm>
        </p:spPr>
        <p:txBody>
          <a:bodyPr/>
          <a:lstStyle>
            <a:lvl1pPr>
              <a:defRPr b="1">
                <a:latin typeface="微軟正黑體"/>
                <a:ea typeface="微軟正黑體"/>
                <a:cs typeface="微軟正黑體"/>
              </a:defRPr>
            </a:lvl1pPr>
          </a:lstStyle>
          <a:p>
            <a:r>
              <a:rPr kumimoji="1" lang="zh-TW" altLang="en-US"/>
              <a:t>按一下以編輯母片標題樣式</a:t>
            </a:r>
          </a:p>
        </p:txBody>
      </p:sp>
    </p:spTree>
    <p:extLst>
      <p:ext uri="{BB962C8B-B14F-4D97-AF65-F5344CB8AC3E}">
        <p14:creationId xmlns:p14="http://schemas.microsoft.com/office/powerpoint/2010/main" val="2112304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內容版面配置區 2"/>
          <p:cNvSpPr>
            <a:spLocks noGrp="1"/>
          </p:cNvSpPr>
          <p:nvPr>
            <p:ph idx="1"/>
          </p:nvPr>
        </p:nvSpPr>
        <p:spPr>
          <a:xfrm>
            <a:off x="516868" y="4029320"/>
            <a:ext cx="8229600" cy="4525963"/>
          </a:xfrm>
          <a:prstGeom prst="rect">
            <a:avLst/>
          </a:prstGeo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2020/9/21</a:t>
            </a:fld>
            <a:endParaRPr kumimoji="1" lang="zh-TW" altLang="en-US"/>
          </a:p>
        </p:txBody>
      </p:sp>
      <p:sp>
        <p:nvSpPr>
          <p:cNvPr id="5" name="頁尾版面配置區 4"/>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880778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kumimoji="1" lang="zh-TW" altLang="en-US"/>
              <a:t>按一下以編輯母片標題樣式</a:t>
            </a:r>
          </a:p>
        </p:txBody>
      </p:sp>
      <p:sp>
        <p:nvSpPr>
          <p:cNvPr id="3" name="文字版面配置區 2"/>
          <p:cNvSpPr>
            <a:spLocks noGrp="1"/>
          </p:cNvSpPr>
          <p:nvPr>
            <p:ph type="body" idx="1"/>
          </p:nvPr>
        </p:nvSpPr>
        <p:spPr>
          <a:xfrm>
            <a:off x="722313" y="2906714"/>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TW" altLang="en-US"/>
              <a:t>按一下以編輯母片文字樣式</a:t>
            </a:r>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2020/9/21</a:t>
            </a:fld>
            <a:endParaRPr kumimoji="1" lang="zh-TW" altLang="en-US"/>
          </a:p>
        </p:txBody>
      </p:sp>
      <p:sp>
        <p:nvSpPr>
          <p:cNvPr id="5" name="頁尾版面配置區 4"/>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580336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內容版面配置區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2020/9/21</a:t>
            </a:fld>
            <a:endParaRPr kumimoji="1" lang="zh-TW" altLang="en-US"/>
          </a:p>
        </p:txBody>
      </p:sp>
      <p:sp>
        <p:nvSpPr>
          <p:cNvPr id="6" name="頁尾版面配置區 5"/>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7" name="投影片編號版面配置區 6"/>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3309035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1" lang="zh-TW" altLang="en-US"/>
              <a:t>按一下以編輯母片標題樣式</a:t>
            </a:r>
          </a:p>
        </p:txBody>
      </p:sp>
      <p:sp>
        <p:nvSpPr>
          <p:cNvPr id="3" name="文字版面配置區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2020/9/21</a:t>
            </a:fld>
            <a:endParaRPr kumimoji="1" lang="zh-TW" altLang="en-US"/>
          </a:p>
        </p:txBody>
      </p:sp>
      <p:sp>
        <p:nvSpPr>
          <p:cNvPr id="8" name="頁尾版面配置區 7"/>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9" name="投影片編號版面配置區 8"/>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1772513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日期版面配置區 2"/>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2020/9/21</a:t>
            </a:fld>
            <a:endParaRPr kumimoji="1" lang="zh-TW" altLang="en-US"/>
          </a:p>
        </p:txBody>
      </p:sp>
      <p:sp>
        <p:nvSpPr>
          <p:cNvPr id="4" name="頁尾版面配置區 3"/>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5" name="投影片編號版面配置區 4"/>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461532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2020/9/21</a:t>
            </a:fld>
            <a:endParaRPr kumimoji="1" lang="zh-TW" altLang="en-US"/>
          </a:p>
        </p:txBody>
      </p:sp>
      <p:sp>
        <p:nvSpPr>
          <p:cNvPr id="3" name="頁尾版面配置區 2"/>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4" name="投影片編號版面配置區 3"/>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213877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6F027B9E-8B9B-2848-980A-C79F98B6F177}" type="datetimeFigureOut">
              <a:rPr kumimoji="1" lang="zh-TW" altLang="en-US" smtClean="0"/>
              <a:pPr/>
              <a:t>2020/9/21</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77FB1FFA-84B8-BF45-92CD-1DB958381E74}" type="slidenum">
              <a:rPr kumimoji="1" lang="zh-TW" altLang="en-US" smtClean="0"/>
              <a:pPr/>
              <a:t>‹#›</a:t>
            </a:fld>
            <a:endParaRPr kumimoji="1" lang="zh-TW" altLang="en-US"/>
          </a:p>
        </p:txBody>
      </p:sp>
      <p:sp>
        <p:nvSpPr>
          <p:cNvPr id="8"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2412492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nchor="b"/>
          <a:lstStyle>
            <a:lvl1pPr algn="l">
              <a:defRPr sz="2000" b="1"/>
            </a:lvl1pPr>
          </a:lstStyle>
          <a:p>
            <a:r>
              <a:rPr kumimoji="1" lang="zh-TW" altLang="en-US"/>
              <a:t>按一下以編輯母片標題樣式</a:t>
            </a:r>
          </a:p>
        </p:txBody>
      </p:sp>
      <p:sp>
        <p:nvSpPr>
          <p:cNvPr id="3" name="內容版面配置區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文字版面配置區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2020/9/21</a:t>
            </a:fld>
            <a:endParaRPr kumimoji="1" lang="zh-TW" altLang="en-US"/>
          </a:p>
        </p:txBody>
      </p:sp>
      <p:sp>
        <p:nvSpPr>
          <p:cNvPr id="6" name="頁尾版面配置區 5"/>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7" name="投影片編號版面配置區 6"/>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3715684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1"/>
            <a:ext cx="5486400" cy="566738"/>
          </a:xfrm>
        </p:spPr>
        <p:txBody>
          <a:bodyPr anchor="b"/>
          <a:lstStyle>
            <a:lvl1pPr algn="l">
              <a:defRPr sz="2000" b="1"/>
            </a:lvl1pPr>
          </a:lstStyle>
          <a:p>
            <a:r>
              <a:rPr kumimoji="1" lang="zh-TW" altLang="en-US"/>
              <a:t>按一下以編輯母片標題樣式</a:t>
            </a:r>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2020/9/21</a:t>
            </a:fld>
            <a:endParaRPr kumimoji="1" lang="zh-TW" altLang="en-US"/>
          </a:p>
        </p:txBody>
      </p:sp>
      <p:sp>
        <p:nvSpPr>
          <p:cNvPr id="6" name="頁尾版面配置區 5"/>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7" name="投影片編號版面配置區 6"/>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1444657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直排文字版面配置區 2"/>
          <p:cNvSpPr>
            <a:spLocks noGrp="1"/>
          </p:cNvSpPr>
          <p:nvPr>
            <p:ph type="body" orient="vert" idx="1"/>
          </p:nvPr>
        </p:nvSpPr>
        <p:spPr>
          <a:xfrm>
            <a:off x="516868" y="4029320"/>
            <a:ext cx="8229600" cy="4525963"/>
          </a:xfrm>
          <a:prstGeom prst="rect">
            <a:avLst/>
          </a:prstGeo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2020/9/21</a:t>
            </a:fld>
            <a:endParaRPr kumimoji="1" lang="zh-TW" altLang="en-US"/>
          </a:p>
        </p:txBody>
      </p:sp>
      <p:sp>
        <p:nvSpPr>
          <p:cNvPr id="5" name="頁尾版面配置區 4"/>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177588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629400" y="274639"/>
            <a:ext cx="2057400" cy="5851525"/>
          </a:xfrm>
        </p:spPr>
        <p:txBody>
          <a:bodyPr vert="eaVert"/>
          <a:lstStyle/>
          <a:p>
            <a:r>
              <a:rPr kumimoji="1" lang="zh-TW" altLang="en-US"/>
              <a:t>按一下以編輯母片標題樣式</a:t>
            </a:r>
          </a:p>
        </p:txBody>
      </p:sp>
      <p:sp>
        <p:nvSpPr>
          <p:cNvPr id="3" name="直排文字版面配置區 2"/>
          <p:cNvSpPr>
            <a:spLocks noGrp="1"/>
          </p:cNvSpPr>
          <p:nvPr>
            <p:ph type="body" orient="vert" idx="1"/>
          </p:nvPr>
        </p:nvSpPr>
        <p:spPr>
          <a:xfrm>
            <a:off x="457200" y="274639"/>
            <a:ext cx="6019800" cy="5851525"/>
          </a:xfrm>
          <a:prstGeom prst="rect">
            <a:avLst/>
          </a:prstGeo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2020/9/21</a:t>
            </a:fld>
            <a:endParaRPr kumimoji="1" lang="zh-TW" altLang="en-US"/>
          </a:p>
        </p:txBody>
      </p:sp>
      <p:sp>
        <p:nvSpPr>
          <p:cNvPr id="5" name="頁尾版面配置區 4"/>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1977165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標題投影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標題 1"/>
          <p:cNvSpPr>
            <a:spLocks noGrp="1"/>
          </p:cNvSpPr>
          <p:nvPr>
            <p:ph type="ctrTitle"/>
          </p:nvPr>
        </p:nvSpPr>
        <p:spPr>
          <a:xfrm>
            <a:off x="5639627" y="3122247"/>
            <a:ext cx="3553900" cy="606035"/>
          </a:xfrm>
          <a:prstGeom prst="rect">
            <a:avLst/>
          </a:prstGeom>
        </p:spPr>
        <p:txBody>
          <a:bodyPr anchor="t">
            <a:normAutofit/>
          </a:bodyPr>
          <a:lstStyle>
            <a:lvl1pPr algn="l">
              <a:defRPr sz="3100" b="1">
                <a:solidFill>
                  <a:srgbClr val="BB8155"/>
                </a:solidFill>
                <a:latin typeface="微軟正黑體"/>
                <a:ea typeface="微軟正黑體"/>
                <a:cs typeface="微軟正黑體"/>
              </a:defRPr>
            </a:lvl1pPr>
          </a:lstStyle>
          <a:p>
            <a:r>
              <a:rPr kumimoji="1" lang="zh-TW" altLang="en-US" dirty="0"/>
              <a:t>按一下以編輯母片標題樣式</a:t>
            </a:r>
          </a:p>
        </p:txBody>
      </p:sp>
      <p:sp>
        <p:nvSpPr>
          <p:cNvPr id="12" name="文字版面配置區 26"/>
          <p:cNvSpPr>
            <a:spLocks noGrp="1"/>
          </p:cNvSpPr>
          <p:nvPr>
            <p:ph type="body" sz="quarter" idx="10"/>
          </p:nvPr>
        </p:nvSpPr>
        <p:spPr>
          <a:xfrm>
            <a:off x="5639627" y="3914988"/>
            <a:ext cx="3274244" cy="512348"/>
          </a:xfrm>
        </p:spPr>
        <p:txBody>
          <a:bodyPr>
            <a:noAutofit/>
          </a:bodyPr>
          <a:lstStyle>
            <a:lvl1pPr marL="0" indent="0">
              <a:buNone/>
              <a:defRPr sz="2000" b="1">
                <a:solidFill>
                  <a:srgbClr val="30B1B3"/>
                </a:solidFill>
                <a:latin typeface="微軟正黑體"/>
                <a:ea typeface="微軟正黑體"/>
                <a:cs typeface="微軟正黑體"/>
              </a:defRPr>
            </a:lvl1pPr>
          </a:lstStyle>
          <a:p>
            <a:pPr lvl="0"/>
            <a:r>
              <a:rPr kumimoji="1" lang="zh-TW" altLang="en-US" dirty="0"/>
              <a:t>按一下以編輯母片文字樣式</a:t>
            </a:r>
          </a:p>
        </p:txBody>
      </p:sp>
      <p:sp>
        <p:nvSpPr>
          <p:cNvPr id="13" name="文字版面配置區 26"/>
          <p:cNvSpPr>
            <a:spLocks noGrp="1"/>
          </p:cNvSpPr>
          <p:nvPr>
            <p:ph type="body" sz="quarter" idx="11"/>
          </p:nvPr>
        </p:nvSpPr>
        <p:spPr>
          <a:xfrm>
            <a:off x="5639627" y="4648703"/>
            <a:ext cx="3274244" cy="931779"/>
          </a:xfrm>
        </p:spPr>
        <p:txBody>
          <a:bodyPr>
            <a:noAutofit/>
          </a:bodyPr>
          <a:lstStyle>
            <a:lvl1pPr marL="0" indent="0">
              <a:buNone/>
              <a:defRPr sz="2400" b="1">
                <a:solidFill>
                  <a:srgbClr val="30B1B3"/>
                </a:solidFill>
                <a:latin typeface="微軟正黑體"/>
                <a:ea typeface="微軟正黑體"/>
                <a:cs typeface="微軟正黑體"/>
              </a:defRPr>
            </a:lvl1pPr>
          </a:lstStyle>
          <a:p>
            <a:pPr lvl="0"/>
            <a:r>
              <a:rPr kumimoji="1" lang="zh-TW" altLang="en-US" dirty="0"/>
              <a:t>按一下以編輯母片文字樣式</a:t>
            </a:r>
          </a:p>
        </p:txBody>
      </p:sp>
    </p:spTree>
    <p:extLst>
      <p:ext uri="{BB962C8B-B14F-4D97-AF65-F5344CB8AC3E}">
        <p14:creationId xmlns:p14="http://schemas.microsoft.com/office/powerpoint/2010/main" val="1578907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8"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
        <p:nvSpPr>
          <p:cNvPr id="2" name="日期版面配置區 1"/>
          <p:cNvSpPr>
            <a:spLocks noGrp="1"/>
          </p:cNvSpPr>
          <p:nvPr>
            <p:ph type="dt" sz="half" idx="10"/>
          </p:nvPr>
        </p:nvSpPr>
        <p:spPr/>
        <p:txBody>
          <a:bodyPr/>
          <a:lstStyle/>
          <a:p>
            <a:fld id="{D826EE87-2CBC-4B9A-AA9F-0701D64624FC}" type="datetime1">
              <a:rPr kumimoji="1" lang="zh-TW" altLang="en-US" smtClean="0">
                <a:solidFill>
                  <a:prstClr val="black">
                    <a:tint val="75000"/>
                  </a:prstClr>
                </a:solidFill>
              </a:rPr>
              <a:pPr/>
              <a:t>2020/9/21</a:t>
            </a:fld>
            <a:endParaRPr kumimoji="1" lang="zh-TW" altLang="en-US" dirty="0">
              <a:solidFill>
                <a:prstClr val="black">
                  <a:tint val="75000"/>
                </a:prstClr>
              </a:solidFill>
            </a:endParaRPr>
          </a:p>
        </p:txBody>
      </p:sp>
      <p:sp>
        <p:nvSpPr>
          <p:cNvPr id="7" name="頁尾版面配置區 6"/>
          <p:cNvSpPr>
            <a:spLocks noGrp="1"/>
          </p:cNvSpPr>
          <p:nvPr>
            <p:ph type="ftr" sz="quarter" idx="11"/>
          </p:nvPr>
        </p:nvSpPr>
        <p:spPr/>
        <p:txBody>
          <a:bodyPr/>
          <a:lstStyle/>
          <a:p>
            <a:endParaRPr kumimoji="1" lang="zh-TW" altLang="en-US" dirty="0">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Tree>
    <p:extLst>
      <p:ext uri="{BB962C8B-B14F-4D97-AF65-F5344CB8AC3E}">
        <p14:creationId xmlns:p14="http://schemas.microsoft.com/office/powerpoint/2010/main" val="3040327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區段標頭">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標題 1"/>
          <p:cNvSpPr>
            <a:spLocks noGrp="1"/>
          </p:cNvSpPr>
          <p:nvPr>
            <p:ph type="title"/>
          </p:nvPr>
        </p:nvSpPr>
        <p:spPr>
          <a:xfrm>
            <a:off x="291303" y="2443544"/>
            <a:ext cx="8561396" cy="1610962"/>
          </a:xfrm>
          <a:prstGeom prst="rect">
            <a:avLst/>
          </a:prstGeom>
        </p:spPr>
        <p:txBody>
          <a:bodyPr anchor="ctr">
            <a:normAutofit/>
          </a:bodyPr>
          <a:lstStyle>
            <a:lvl1pPr algn="ctr">
              <a:defRPr sz="4400" b="1" cap="all" spc="300">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3248853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p:cNvSpPr>
            <a:spLocks noGrp="1"/>
          </p:cNvSpPr>
          <p:nvPr>
            <p:ph type="dt" sz="half" idx="10"/>
          </p:nvPr>
        </p:nvSpPr>
        <p:spPr/>
        <p:txBody>
          <a:bodyPr/>
          <a:lstStyle/>
          <a:p>
            <a:fld id="{E857ECFA-81ED-4373-99C5-1A82EB7DD383}" type="datetime1">
              <a:rPr kumimoji="1" lang="zh-TW" altLang="en-US" smtClean="0">
                <a:solidFill>
                  <a:prstClr val="black">
                    <a:tint val="75000"/>
                  </a:prstClr>
                </a:solidFill>
              </a:rPr>
              <a:pPr/>
              <a:t>2020/9/21</a:t>
            </a:fld>
            <a:endParaRPr kumimoji="1"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kumimoji="1"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
        <p:nvSpPr>
          <p:cNvPr id="8"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1692489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p:cNvSpPr>
            <a:spLocks noGrp="1"/>
          </p:cNvSpPr>
          <p:nvPr>
            <p:ph type="dt" sz="half" idx="10"/>
          </p:nvPr>
        </p:nvSpPr>
        <p:spPr/>
        <p:txBody>
          <a:bodyPr/>
          <a:lstStyle/>
          <a:p>
            <a:fld id="{D272769E-B66A-4472-AFAC-2BED00E06276}" type="datetime1">
              <a:rPr kumimoji="1" lang="zh-TW" altLang="en-US" smtClean="0">
                <a:solidFill>
                  <a:prstClr val="black">
                    <a:tint val="75000"/>
                  </a:prstClr>
                </a:solidFill>
              </a:rPr>
              <a:pPr/>
              <a:t>2020/9/21</a:t>
            </a:fld>
            <a:endParaRPr kumimoji="1"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kumimoji="1"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
        <p:nvSpPr>
          <p:cNvPr id="11"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2542787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26FF06A0-962E-4BAB-AD7A-1590AFD31175}" type="datetime1">
              <a:rPr kumimoji="1" lang="zh-TW" altLang="en-US" smtClean="0">
                <a:solidFill>
                  <a:prstClr val="black">
                    <a:tint val="75000"/>
                  </a:prstClr>
                </a:solidFill>
              </a:rPr>
              <a:pPr/>
              <a:t>2020/9/21</a:t>
            </a:fld>
            <a:endParaRPr kumimoji="1"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kumimoji="1"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
        <p:nvSpPr>
          <p:cNvPr id="7"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4004192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區段標頭">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標題 1"/>
          <p:cNvSpPr>
            <a:spLocks noGrp="1"/>
          </p:cNvSpPr>
          <p:nvPr>
            <p:ph type="title"/>
          </p:nvPr>
        </p:nvSpPr>
        <p:spPr>
          <a:xfrm>
            <a:off x="291303" y="2443545"/>
            <a:ext cx="8561396" cy="1610962"/>
          </a:xfrm>
          <a:prstGeom prst="rect">
            <a:avLst/>
          </a:prstGeom>
        </p:spPr>
        <p:txBody>
          <a:bodyPr anchor="ctr">
            <a:normAutofit/>
          </a:bodyPr>
          <a:lstStyle>
            <a:lvl1pPr algn="ctr">
              <a:defRPr sz="4400" b="1" cap="all" spc="300">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40769541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0E6F3C4-0118-4D1B-A18F-D6F277442C50}" type="datetime1">
              <a:rPr kumimoji="1" lang="zh-TW" altLang="en-US" smtClean="0">
                <a:solidFill>
                  <a:prstClr val="black">
                    <a:tint val="75000"/>
                  </a:prstClr>
                </a:solidFill>
              </a:rPr>
              <a:pPr/>
              <a:t>2020/9/21</a:t>
            </a:fld>
            <a:endParaRPr kumimoji="1"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kumimoji="1"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Tree>
    <p:extLst>
      <p:ext uri="{BB962C8B-B14F-4D97-AF65-F5344CB8AC3E}">
        <p14:creationId xmlns:p14="http://schemas.microsoft.com/office/powerpoint/2010/main" val="9249890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247DA479-CE49-4E32-8965-DC825A159EA6}" type="datetime1">
              <a:rPr kumimoji="1" lang="zh-TW" altLang="en-US" smtClean="0">
                <a:solidFill>
                  <a:prstClr val="black">
                    <a:tint val="75000"/>
                  </a:prstClr>
                </a:solidFill>
              </a:rPr>
              <a:pPr/>
              <a:t>2020/9/21</a:t>
            </a:fld>
            <a:endParaRPr kumimoji="1"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kumimoji="1"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Tree>
    <p:extLst>
      <p:ext uri="{BB962C8B-B14F-4D97-AF65-F5344CB8AC3E}">
        <p14:creationId xmlns:p14="http://schemas.microsoft.com/office/powerpoint/2010/main" val="1573737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457200" y="4800600"/>
            <a:ext cx="8156576" cy="566738"/>
          </a:xfrm>
          <a:prstGeom prst="rect">
            <a:avLst/>
          </a:prstGeom>
        </p:spPr>
        <p:txBody>
          <a:bodyPr anchor="b"/>
          <a:lstStyle>
            <a:lvl1pPr algn="l">
              <a:defRPr sz="2000" b="1"/>
            </a:lvl1pPr>
          </a:lstStyle>
          <a:p>
            <a:r>
              <a:rPr kumimoji="1" lang="zh-TW" altLang="en-US"/>
              <a:t>按一下以編輯母片標題樣式</a:t>
            </a:r>
          </a:p>
        </p:txBody>
      </p:sp>
      <p:sp>
        <p:nvSpPr>
          <p:cNvPr id="3" name="圖片版面配置區 2"/>
          <p:cNvSpPr>
            <a:spLocks noGrp="1"/>
          </p:cNvSpPr>
          <p:nvPr>
            <p:ph type="pic" idx="1"/>
          </p:nvPr>
        </p:nvSpPr>
        <p:spPr>
          <a:xfrm>
            <a:off x="457200" y="885467"/>
            <a:ext cx="8156576" cy="38421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457200" y="5367338"/>
            <a:ext cx="815657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26124597-E999-426D-9404-3EC9DD9D35C4}" type="datetime1">
              <a:rPr kumimoji="1" lang="zh-TW" altLang="en-US" smtClean="0">
                <a:solidFill>
                  <a:prstClr val="black">
                    <a:tint val="75000"/>
                  </a:prstClr>
                </a:solidFill>
              </a:rPr>
              <a:pPr/>
              <a:t>2020/9/21</a:t>
            </a:fld>
            <a:endParaRPr kumimoji="1"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kumimoji="1"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Tree>
    <p:extLst>
      <p:ext uri="{BB962C8B-B14F-4D97-AF65-F5344CB8AC3E}">
        <p14:creationId xmlns:p14="http://schemas.microsoft.com/office/powerpoint/2010/main" val="1069759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標題及直排文字">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B5AF3017-3FC7-470D-B66C-57FB5C9E87E2}" type="datetime1">
              <a:rPr kumimoji="1" lang="zh-TW" altLang="en-US" smtClean="0">
                <a:solidFill>
                  <a:prstClr val="black">
                    <a:tint val="75000"/>
                  </a:prstClr>
                </a:solidFill>
              </a:rPr>
              <a:pPr/>
              <a:t>2020/9/21</a:t>
            </a:fld>
            <a:endParaRPr kumimoji="1"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kumimoji="1"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
        <p:nvSpPr>
          <p:cNvPr id="7"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32881086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629400" y="274638"/>
            <a:ext cx="2057400" cy="5851525"/>
          </a:xfrm>
          <a:prstGeom prst="rect">
            <a:avLst/>
          </a:prstGeom>
        </p:spPr>
        <p:txBody>
          <a:bodyPr vert="eaVert"/>
          <a:lstStyle>
            <a:lvl1pPr>
              <a:defRPr b="1">
                <a:solidFill>
                  <a:srgbClr val="30B1B3"/>
                </a:solidFill>
              </a:defRPr>
            </a:lvl1pPr>
          </a:lstStyle>
          <a:p>
            <a:r>
              <a:rPr kumimoji="1" lang="zh-TW" altLang="en-US" dirty="0"/>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03A090D8-C23D-4DE7-A9CE-6265E5DB951C}" type="datetime1">
              <a:rPr kumimoji="1" lang="zh-TW" altLang="en-US" smtClean="0">
                <a:solidFill>
                  <a:prstClr val="black">
                    <a:tint val="75000"/>
                  </a:prstClr>
                </a:solidFill>
              </a:rPr>
              <a:pPr/>
              <a:t>2020/9/21</a:t>
            </a:fld>
            <a:endParaRPr kumimoji="1"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kumimoji="1"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Tree>
    <p:extLst>
      <p:ext uri="{BB962C8B-B14F-4D97-AF65-F5344CB8AC3E}">
        <p14:creationId xmlns:p14="http://schemas.microsoft.com/office/powerpoint/2010/main" val="33530323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標題投影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標題 1"/>
          <p:cNvSpPr>
            <a:spLocks noGrp="1"/>
          </p:cNvSpPr>
          <p:nvPr>
            <p:ph type="ctrTitle"/>
          </p:nvPr>
        </p:nvSpPr>
        <p:spPr>
          <a:xfrm>
            <a:off x="5639627" y="3122247"/>
            <a:ext cx="3553900" cy="606035"/>
          </a:xfrm>
          <a:prstGeom prst="rect">
            <a:avLst/>
          </a:prstGeom>
        </p:spPr>
        <p:txBody>
          <a:bodyPr anchor="t">
            <a:normAutofit/>
          </a:bodyPr>
          <a:lstStyle>
            <a:lvl1pPr algn="l">
              <a:defRPr sz="3100" b="1">
                <a:solidFill>
                  <a:srgbClr val="BB8155"/>
                </a:solidFill>
                <a:latin typeface="微軟正黑體"/>
                <a:ea typeface="微軟正黑體"/>
                <a:cs typeface="微軟正黑體"/>
              </a:defRPr>
            </a:lvl1pPr>
          </a:lstStyle>
          <a:p>
            <a:r>
              <a:rPr kumimoji="1" lang="zh-TW" altLang="en-US" dirty="0"/>
              <a:t>按一下以編輯母片標題樣式</a:t>
            </a:r>
          </a:p>
        </p:txBody>
      </p:sp>
      <p:sp>
        <p:nvSpPr>
          <p:cNvPr id="12" name="文字版面配置區 26"/>
          <p:cNvSpPr>
            <a:spLocks noGrp="1"/>
          </p:cNvSpPr>
          <p:nvPr>
            <p:ph type="body" sz="quarter" idx="10"/>
          </p:nvPr>
        </p:nvSpPr>
        <p:spPr>
          <a:xfrm>
            <a:off x="5639627" y="3914988"/>
            <a:ext cx="3274244" cy="512348"/>
          </a:xfrm>
        </p:spPr>
        <p:txBody>
          <a:bodyPr>
            <a:noAutofit/>
          </a:bodyPr>
          <a:lstStyle>
            <a:lvl1pPr marL="0" indent="0">
              <a:buNone/>
              <a:defRPr sz="2000" b="1">
                <a:solidFill>
                  <a:srgbClr val="30B1B3"/>
                </a:solidFill>
                <a:latin typeface="微軟正黑體"/>
                <a:ea typeface="微軟正黑體"/>
                <a:cs typeface="微軟正黑體"/>
              </a:defRPr>
            </a:lvl1pPr>
          </a:lstStyle>
          <a:p>
            <a:pPr lvl="0"/>
            <a:r>
              <a:rPr kumimoji="1" lang="zh-TW" altLang="en-US" dirty="0"/>
              <a:t>按一下以編輯母片文字樣式</a:t>
            </a:r>
          </a:p>
        </p:txBody>
      </p:sp>
      <p:sp>
        <p:nvSpPr>
          <p:cNvPr id="13" name="文字版面配置區 26"/>
          <p:cNvSpPr>
            <a:spLocks noGrp="1"/>
          </p:cNvSpPr>
          <p:nvPr>
            <p:ph type="body" sz="quarter" idx="11"/>
          </p:nvPr>
        </p:nvSpPr>
        <p:spPr>
          <a:xfrm>
            <a:off x="5639627" y="4648703"/>
            <a:ext cx="3274244" cy="931779"/>
          </a:xfrm>
        </p:spPr>
        <p:txBody>
          <a:bodyPr>
            <a:noAutofit/>
          </a:bodyPr>
          <a:lstStyle>
            <a:lvl1pPr marL="0" indent="0">
              <a:buNone/>
              <a:defRPr sz="2400" b="1">
                <a:solidFill>
                  <a:srgbClr val="30B1B3"/>
                </a:solidFill>
                <a:latin typeface="微軟正黑體"/>
                <a:ea typeface="微軟正黑體"/>
                <a:cs typeface="微軟正黑體"/>
              </a:defRPr>
            </a:lvl1pPr>
          </a:lstStyle>
          <a:p>
            <a:pPr lvl="0"/>
            <a:r>
              <a:rPr kumimoji="1" lang="zh-TW" altLang="en-US" dirty="0"/>
              <a:t>按一下以編輯母片文字樣式</a:t>
            </a:r>
          </a:p>
        </p:txBody>
      </p:sp>
    </p:spTree>
    <p:extLst>
      <p:ext uri="{BB962C8B-B14F-4D97-AF65-F5344CB8AC3E}">
        <p14:creationId xmlns:p14="http://schemas.microsoft.com/office/powerpoint/2010/main" val="2084455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6F027B9E-8B9B-2848-980A-C79F98B6F177}" type="datetimeFigureOut">
              <a:rPr kumimoji="1" lang="zh-TW" altLang="en-US" smtClean="0">
                <a:solidFill>
                  <a:prstClr val="black">
                    <a:tint val="75000"/>
                  </a:prstClr>
                </a:solidFill>
              </a:rPr>
              <a:pPr/>
              <a:t>2020/9/21</a:t>
            </a:fld>
            <a:endParaRPr kumimoji="1"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kumimoji="1" lang="zh-TW" altLang="en-US">
              <a:solidFill>
                <a:prstClr val="black">
                  <a:tint val="75000"/>
                </a:prstClr>
              </a:solidFill>
            </a:endParaRPr>
          </a:p>
        </p:txBody>
      </p:sp>
      <p:sp>
        <p:nvSpPr>
          <p:cNvPr id="6" name="投影片編號版面配置區 5"/>
          <p:cNvSpPr>
            <a:spLocks noGrp="1"/>
          </p:cNvSpPr>
          <p:nvPr>
            <p:ph type="sldNum" sz="quarter" idx="12"/>
          </p:nvPr>
        </p:nvSpPr>
        <p:spPr>
          <a:xfrm>
            <a:off x="7015017" y="6494890"/>
            <a:ext cx="2133600" cy="365125"/>
          </a:xfrm>
        </p:spPr>
        <p:txBody>
          <a:bodyPr/>
          <a:lstStyle>
            <a:lvl1pPr>
              <a:defRPr sz="1600"/>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
        <p:nvSpPr>
          <p:cNvPr id="8"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32663129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區段標頭">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標題 1"/>
          <p:cNvSpPr>
            <a:spLocks noGrp="1"/>
          </p:cNvSpPr>
          <p:nvPr>
            <p:ph type="title"/>
          </p:nvPr>
        </p:nvSpPr>
        <p:spPr>
          <a:xfrm>
            <a:off x="291303" y="2443544"/>
            <a:ext cx="8561396" cy="1610962"/>
          </a:xfrm>
          <a:prstGeom prst="rect">
            <a:avLst/>
          </a:prstGeom>
        </p:spPr>
        <p:txBody>
          <a:bodyPr anchor="ctr">
            <a:normAutofit/>
          </a:bodyPr>
          <a:lstStyle>
            <a:lvl1pPr algn="ctr">
              <a:defRPr sz="4400" b="1" cap="all" spc="300">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18265594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p:cNvSpPr>
            <a:spLocks noGrp="1"/>
          </p:cNvSpPr>
          <p:nvPr>
            <p:ph type="dt" sz="half" idx="10"/>
          </p:nvPr>
        </p:nvSpPr>
        <p:spPr/>
        <p:txBody>
          <a:bodyPr/>
          <a:lstStyle/>
          <a:p>
            <a:fld id="{6F027B9E-8B9B-2848-980A-C79F98B6F177}" type="datetimeFigureOut">
              <a:rPr kumimoji="1" lang="zh-TW" altLang="en-US" smtClean="0">
                <a:solidFill>
                  <a:prstClr val="black">
                    <a:tint val="75000"/>
                  </a:prstClr>
                </a:solidFill>
              </a:rPr>
              <a:pPr/>
              <a:t>2020/9/21</a:t>
            </a:fld>
            <a:endParaRPr kumimoji="1"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kumimoji="1" lang="zh-TW" altLang="en-US">
              <a:solidFill>
                <a:prstClr val="black">
                  <a:tint val="75000"/>
                </a:prstClr>
              </a:solidFill>
            </a:endParaRPr>
          </a:p>
        </p:txBody>
      </p:sp>
      <p:sp>
        <p:nvSpPr>
          <p:cNvPr id="7" name="投影片編號版面配置區 6"/>
          <p:cNvSpPr>
            <a:spLocks noGrp="1"/>
          </p:cNvSpPr>
          <p:nvPr>
            <p:ph type="sldNum" sz="quarter" idx="12"/>
          </p:nvPr>
        </p:nvSpPr>
        <p:spPr>
          <a:xfrm>
            <a:off x="7005783" y="6494890"/>
            <a:ext cx="2133600" cy="365125"/>
          </a:xfrm>
        </p:spPr>
        <p:txBody>
          <a:bodyPr/>
          <a:lstStyle>
            <a:lvl1pPr>
              <a:defRPr sz="1600"/>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
        <p:nvSpPr>
          <p:cNvPr id="8"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62424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p:cNvSpPr>
            <a:spLocks noGrp="1"/>
          </p:cNvSpPr>
          <p:nvPr>
            <p:ph type="dt" sz="half" idx="10"/>
          </p:nvPr>
        </p:nvSpPr>
        <p:spPr/>
        <p:txBody>
          <a:bodyPr/>
          <a:lstStyle/>
          <a:p>
            <a:fld id="{6F027B9E-8B9B-2848-980A-C79F98B6F177}" type="datetimeFigureOut">
              <a:rPr kumimoji="1" lang="zh-TW" altLang="en-US" smtClean="0">
                <a:solidFill>
                  <a:prstClr val="black">
                    <a:tint val="75000"/>
                  </a:prstClr>
                </a:solidFill>
              </a:rPr>
              <a:pPr/>
              <a:t>2020/9/21</a:t>
            </a:fld>
            <a:endParaRPr kumimoji="1"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kumimoji="1"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
        <p:nvSpPr>
          <p:cNvPr id="11"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2785852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p:cNvSpPr>
            <a:spLocks noGrp="1"/>
          </p:cNvSpPr>
          <p:nvPr>
            <p:ph type="dt" sz="half" idx="10"/>
          </p:nvPr>
        </p:nvSpPr>
        <p:spPr/>
        <p:txBody>
          <a:bodyPr/>
          <a:lstStyle/>
          <a:p>
            <a:fld id="{6F027B9E-8B9B-2848-980A-C79F98B6F177}" type="datetimeFigureOut">
              <a:rPr kumimoji="1" lang="zh-TW" altLang="en-US" smtClean="0"/>
              <a:pPr/>
              <a:t>2020/9/21</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77FB1FFA-84B8-BF45-92CD-1DB958381E74}" type="slidenum">
              <a:rPr kumimoji="1" lang="zh-TW" altLang="en-US" smtClean="0"/>
              <a:pPr/>
              <a:t>‹#›</a:t>
            </a:fld>
            <a:endParaRPr kumimoji="1" lang="zh-TW" altLang="en-US"/>
          </a:p>
        </p:txBody>
      </p:sp>
      <p:sp>
        <p:nvSpPr>
          <p:cNvPr id="8"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2219722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6F027B9E-8B9B-2848-980A-C79F98B6F177}" type="datetimeFigureOut">
              <a:rPr kumimoji="1" lang="zh-TW" altLang="en-US" smtClean="0">
                <a:solidFill>
                  <a:prstClr val="black">
                    <a:tint val="75000"/>
                  </a:prstClr>
                </a:solidFill>
              </a:rPr>
              <a:pPr/>
              <a:t>2020/9/21</a:t>
            </a:fld>
            <a:endParaRPr kumimoji="1"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kumimoji="1" lang="zh-TW" altLang="en-US">
              <a:solidFill>
                <a:prstClr val="black">
                  <a:tint val="75000"/>
                </a:prstClr>
              </a:solidFill>
            </a:endParaRPr>
          </a:p>
        </p:txBody>
      </p:sp>
      <p:sp>
        <p:nvSpPr>
          <p:cNvPr id="5" name="投影片編號版面配置區 4"/>
          <p:cNvSpPr>
            <a:spLocks noGrp="1"/>
          </p:cNvSpPr>
          <p:nvPr>
            <p:ph type="sldNum" sz="quarter" idx="12"/>
          </p:nvPr>
        </p:nvSpPr>
        <p:spPr>
          <a:xfrm>
            <a:off x="7010400" y="6494890"/>
            <a:ext cx="2133600" cy="365125"/>
          </a:xfrm>
        </p:spPr>
        <p:txBody>
          <a:bodyPr/>
          <a:lstStyle>
            <a:lvl1pPr>
              <a:defRPr sz="1600"/>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
        <p:nvSpPr>
          <p:cNvPr id="7"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34066987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F027B9E-8B9B-2848-980A-C79F98B6F177}" type="datetimeFigureOut">
              <a:rPr kumimoji="1" lang="zh-TW" altLang="en-US" smtClean="0">
                <a:solidFill>
                  <a:prstClr val="black">
                    <a:tint val="75000"/>
                  </a:prstClr>
                </a:solidFill>
              </a:rPr>
              <a:pPr/>
              <a:t>2020/9/21</a:t>
            </a:fld>
            <a:endParaRPr kumimoji="1"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kumimoji="1" lang="zh-TW" altLang="en-US">
              <a:solidFill>
                <a:prstClr val="black">
                  <a:tint val="75000"/>
                </a:prstClr>
              </a:solidFill>
            </a:endParaRPr>
          </a:p>
        </p:txBody>
      </p:sp>
      <p:sp>
        <p:nvSpPr>
          <p:cNvPr id="4" name="投影片編號版面配置區 3"/>
          <p:cNvSpPr>
            <a:spLocks noGrp="1"/>
          </p:cNvSpPr>
          <p:nvPr>
            <p:ph type="sldNum" sz="quarter" idx="12"/>
          </p:nvPr>
        </p:nvSpPr>
        <p:spPr>
          <a:xfrm>
            <a:off x="7015015" y="6494892"/>
            <a:ext cx="2133600" cy="365125"/>
          </a:xfrm>
        </p:spPr>
        <p:txBody>
          <a:bodyPr/>
          <a:lstStyle>
            <a:lvl1pPr>
              <a:defRPr sz="1600"/>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Tree>
    <p:extLst>
      <p:ext uri="{BB962C8B-B14F-4D97-AF65-F5344CB8AC3E}">
        <p14:creationId xmlns:p14="http://schemas.microsoft.com/office/powerpoint/2010/main" val="32014177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6F027B9E-8B9B-2848-980A-C79F98B6F177}" type="datetimeFigureOut">
              <a:rPr kumimoji="1" lang="zh-TW" altLang="en-US" smtClean="0">
                <a:solidFill>
                  <a:prstClr val="black">
                    <a:tint val="75000"/>
                  </a:prstClr>
                </a:solidFill>
              </a:rPr>
              <a:pPr/>
              <a:t>2020/9/21</a:t>
            </a:fld>
            <a:endParaRPr kumimoji="1"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kumimoji="1" lang="zh-TW" altLang="en-US">
              <a:solidFill>
                <a:prstClr val="black">
                  <a:tint val="75000"/>
                </a:prstClr>
              </a:solidFill>
            </a:endParaRPr>
          </a:p>
        </p:txBody>
      </p:sp>
      <p:sp>
        <p:nvSpPr>
          <p:cNvPr id="8" name="投影片編號版面配置區 3"/>
          <p:cNvSpPr>
            <a:spLocks noGrp="1"/>
          </p:cNvSpPr>
          <p:nvPr>
            <p:ph type="sldNum" sz="quarter" idx="12"/>
          </p:nvPr>
        </p:nvSpPr>
        <p:spPr>
          <a:xfrm>
            <a:off x="7015015" y="6494892"/>
            <a:ext cx="2133600" cy="365125"/>
          </a:xfrm>
        </p:spPr>
        <p:txBody>
          <a:bodyPr/>
          <a:lstStyle>
            <a:lvl1pPr>
              <a:defRPr sz="1600"/>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Tree>
    <p:extLst>
      <p:ext uri="{BB962C8B-B14F-4D97-AF65-F5344CB8AC3E}">
        <p14:creationId xmlns:p14="http://schemas.microsoft.com/office/powerpoint/2010/main" val="6486256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457200" y="4800600"/>
            <a:ext cx="8156576" cy="566738"/>
          </a:xfrm>
          <a:prstGeom prst="rect">
            <a:avLst/>
          </a:prstGeom>
        </p:spPr>
        <p:txBody>
          <a:bodyPr anchor="b"/>
          <a:lstStyle>
            <a:lvl1pPr algn="l">
              <a:defRPr sz="2000" b="1"/>
            </a:lvl1pPr>
          </a:lstStyle>
          <a:p>
            <a:r>
              <a:rPr kumimoji="1" lang="zh-TW" altLang="en-US"/>
              <a:t>按一下以編輯母片標題樣式</a:t>
            </a:r>
          </a:p>
        </p:txBody>
      </p:sp>
      <p:sp>
        <p:nvSpPr>
          <p:cNvPr id="3" name="圖片版面配置區 2"/>
          <p:cNvSpPr>
            <a:spLocks noGrp="1"/>
          </p:cNvSpPr>
          <p:nvPr>
            <p:ph type="pic" idx="1"/>
          </p:nvPr>
        </p:nvSpPr>
        <p:spPr>
          <a:xfrm>
            <a:off x="457200" y="885467"/>
            <a:ext cx="8156576" cy="38421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457200" y="5367338"/>
            <a:ext cx="815657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6F027B9E-8B9B-2848-980A-C79F98B6F177}" type="datetimeFigureOut">
              <a:rPr kumimoji="1" lang="zh-TW" altLang="en-US" smtClean="0">
                <a:solidFill>
                  <a:prstClr val="black">
                    <a:tint val="75000"/>
                  </a:prstClr>
                </a:solidFill>
              </a:rPr>
              <a:pPr/>
              <a:t>2020/9/21</a:t>
            </a:fld>
            <a:endParaRPr kumimoji="1"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kumimoji="1" lang="zh-TW" altLang="en-US">
              <a:solidFill>
                <a:prstClr val="black">
                  <a:tint val="75000"/>
                </a:prstClr>
              </a:solidFill>
            </a:endParaRPr>
          </a:p>
        </p:txBody>
      </p:sp>
      <p:sp>
        <p:nvSpPr>
          <p:cNvPr id="8" name="投影片編號版面配置區 3"/>
          <p:cNvSpPr>
            <a:spLocks noGrp="1"/>
          </p:cNvSpPr>
          <p:nvPr>
            <p:ph type="sldNum" sz="quarter" idx="12"/>
          </p:nvPr>
        </p:nvSpPr>
        <p:spPr>
          <a:xfrm>
            <a:off x="7015015" y="6494892"/>
            <a:ext cx="2133600" cy="365125"/>
          </a:xfrm>
        </p:spPr>
        <p:txBody>
          <a:bodyPr/>
          <a:lstStyle>
            <a:lvl1pPr>
              <a:defRPr sz="1600"/>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Tree>
    <p:extLst>
      <p:ext uri="{BB962C8B-B14F-4D97-AF65-F5344CB8AC3E}">
        <p14:creationId xmlns:p14="http://schemas.microsoft.com/office/powerpoint/2010/main" val="1609206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標題及直排文字">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6F027B9E-8B9B-2848-980A-C79F98B6F177}" type="datetimeFigureOut">
              <a:rPr kumimoji="1" lang="zh-TW" altLang="en-US" smtClean="0">
                <a:solidFill>
                  <a:prstClr val="black">
                    <a:tint val="75000"/>
                  </a:prstClr>
                </a:solidFill>
              </a:rPr>
              <a:pPr/>
              <a:t>2020/9/21</a:t>
            </a:fld>
            <a:endParaRPr kumimoji="1"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kumimoji="1" lang="zh-TW" altLang="en-US">
              <a:solidFill>
                <a:prstClr val="black">
                  <a:tint val="75000"/>
                </a:prstClr>
              </a:solidFill>
            </a:endParaRPr>
          </a:p>
        </p:txBody>
      </p:sp>
      <p:sp>
        <p:nvSpPr>
          <p:cNvPr id="7"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
        <p:nvSpPr>
          <p:cNvPr id="8" name="投影片編號版面配置區 3"/>
          <p:cNvSpPr>
            <a:spLocks noGrp="1"/>
          </p:cNvSpPr>
          <p:nvPr>
            <p:ph type="sldNum" sz="quarter" idx="12"/>
          </p:nvPr>
        </p:nvSpPr>
        <p:spPr>
          <a:xfrm>
            <a:off x="7015015" y="6494892"/>
            <a:ext cx="2133600" cy="365125"/>
          </a:xfrm>
        </p:spPr>
        <p:txBody>
          <a:bodyPr/>
          <a:lstStyle>
            <a:lvl1pPr>
              <a:defRPr sz="1600"/>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Tree>
    <p:extLst>
      <p:ext uri="{BB962C8B-B14F-4D97-AF65-F5344CB8AC3E}">
        <p14:creationId xmlns:p14="http://schemas.microsoft.com/office/powerpoint/2010/main" val="37693244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629400" y="274638"/>
            <a:ext cx="2057400" cy="5851525"/>
          </a:xfrm>
          <a:prstGeom prst="rect">
            <a:avLst/>
          </a:prstGeom>
        </p:spPr>
        <p:txBody>
          <a:bodyPr vert="eaVert"/>
          <a:lstStyle>
            <a:lvl1pPr>
              <a:defRPr b="1">
                <a:solidFill>
                  <a:srgbClr val="30B1B3"/>
                </a:solidFill>
              </a:defRPr>
            </a:lvl1pPr>
          </a:lstStyle>
          <a:p>
            <a:r>
              <a:rPr kumimoji="1" lang="zh-TW" altLang="en-US" dirty="0"/>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6F027B9E-8B9B-2848-980A-C79F98B6F177}" type="datetimeFigureOut">
              <a:rPr kumimoji="1" lang="zh-TW" altLang="en-US" smtClean="0">
                <a:solidFill>
                  <a:prstClr val="black">
                    <a:tint val="75000"/>
                  </a:prstClr>
                </a:solidFill>
              </a:rPr>
              <a:pPr/>
              <a:t>2020/9/21</a:t>
            </a:fld>
            <a:endParaRPr kumimoji="1"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kumimoji="1" lang="zh-TW" altLang="en-US">
              <a:solidFill>
                <a:prstClr val="black">
                  <a:tint val="75000"/>
                </a:prstClr>
              </a:solidFill>
            </a:endParaRPr>
          </a:p>
        </p:txBody>
      </p:sp>
      <p:sp>
        <p:nvSpPr>
          <p:cNvPr id="7" name="投影片編號版面配置區 3"/>
          <p:cNvSpPr>
            <a:spLocks noGrp="1"/>
          </p:cNvSpPr>
          <p:nvPr>
            <p:ph type="sldNum" sz="quarter" idx="12"/>
          </p:nvPr>
        </p:nvSpPr>
        <p:spPr>
          <a:xfrm>
            <a:off x="7015015" y="6494892"/>
            <a:ext cx="2133600" cy="365125"/>
          </a:xfrm>
        </p:spPr>
        <p:txBody>
          <a:bodyPr/>
          <a:lstStyle>
            <a:lvl1pPr>
              <a:defRPr sz="1600"/>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Tree>
    <p:extLst>
      <p:ext uri="{BB962C8B-B14F-4D97-AF65-F5344CB8AC3E}">
        <p14:creationId xmlns:p14="http://schemas.microsoft.com/office/powerpoint/2010/main" val="3713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p:cNvSpPr>
            <a:spLocks noGrp="1"/>
          </p:cNvSpPr>
          <p:nvPr>
            <p:ph type="dt" sz="half" idx="10"/>
          </p:nvPr>
        </p:nvSpPr>
        <p:spPr/>
        <p:txBody>
          <a:bodyPr/>
          <a:lstStyle/>
          <a:p>
            <a:fld id="{6F027B9E-8B9B-2848-980A-C79F98B6F177}" type="datetimeFigureOut">
              <a:rPr kumimoji="1" lang="zh-TW" altLang="en-US" smtClean="0"/>
              <a:pPr/>
              <a:t>2020/9/21</a:t>
            </a:fld>
            <a:endParaRPr kumimoji="1" lang="zh-TW" altLang="en-US"/>
          </a:p>
        </p:txBody>
      </p:sp>
      <p:sp>
        <p:nvSpPr>
          <p:cNvPr id="8" name="頁尾版面配置區 7"/>
          <p:cNvSpPr>
            <a:spLocks noGrp="1"/>
          </p:cNvSpPr>
          <p:nvPr>
            <p:ph type="ftr" sz="quarter" idx="11"/>
          </p:nvPr>
        </p:nvSpPr>
        <p:spPr/>
        <p:txBody>
          <a:bodyPr/>
          <a:lstStyle/>
          <a:p>
            <a:endParaRPr kumimoji="1" lang="zh-TW" altLang="en-US"/>
          </a:p>
        </p:txBody>
      </p:sp>
      <p:sp>
        <p:nvSpPr>
          <p:cNvPr id="9" name="投影片編號版面配置區 8"/>
          <p:cNvSpPr>
            <a:spLocks noGrp="1"/>
          </p:cNvSpPr>
          <p:nvPr>
            <p:ph type="sldNum" sz="quarter" idx="12"/>
          </p:nvPr>
        </p:nvSpPr>
        <p:spPr/>
        <p:txBody>
          <a:bodyPr/>
          <a:lstStyle/>
          <a:p>
            <a:fld id="{77FB1FFA-84B8-BF45-92CD-1DB958381E74}" type="slidenum">
              <a:rPr kumimoji="1" lang="zh-TW" altLang="en-US" smtClean="0"/>
              <a:pPr/>
              <a:t>‹#›</a:t>
            </a:fld>
            <a:endParaRPr kumimoji="1" lang="zh-TW" altLang="en-US"/>
          </a:p>
        </p:txBody>
      </p:sp>
      <p:sp>
        <p:nvSpPr>
          <p:cNvPr id="11"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231266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6F027B9E-8B9B-2848-980A-C79F98B6F177}" type="datetimeFigureOut">
              <a:rPr kumimoji="1" lang="zh-TW" altLang="en-US" smtClean="0"/>
              <a:pPr/>
              <a:t>2020/9/21</a:t>
            </a:fld>
            <a:endParaRPr kumimoji="1" lang="zh-TW" altLang="en-US"/>
          </a:p>
        </p:txBody>
      </p:sp>
      <p:sp>
        <p:nvSpPr>
          <p:cNvPr id="4" name="頁尾版面配置區 3"/>
          <p:cNvSpPr>
            <a:spLocks noGrp="1"/>
          </p:cNvSpPr>
          <p:nvPr>
            <p:ph type="ftr" sz="quarter" idx="11"/>
          </p:nvPr>
        </p:nvSpPr>
        <p:spPr/>
        <p:txBody>
          <a:bodyPr/>
          <a:lstStyle/>
          <a:p>
            <a:endParaRPr kumimoji="1" lang="zh-TW" altLang="en-US"/>
          </a:p>
        </p:txBody>
      </p:sp>
      <p:sp>
        <p:nvSpPr>
          <p:cNvPr id="5" name="投影片編號版面配置區 4"/>
          <p:cNvSpPr>
            <a:spLocks noGrp="1"/>
          </p:cNvSpPr>
          <p:nvPr>
            <p:ph type="sldNum" sz="quarter" idx="12"/>
          </p:nvPr>
        </p:nvSpPr>
        <p:spPr/>
        <p:txBody>
          <a:bodyPr/>
          <a:lstStyle/>
          <a:p>
            <a:fld id="{77FB1FFA-84B8-BF45-92CD-1DB958381E74}" type="slidenum">
              <a:rPr kumimoji="1" lang="zh-TW" altLang="en-US" smtClean="0"/>
              <a:pPr/>
              <a:t>‹#›</a:t>
            </a:fld>
            <a:endParaRPr kumimoji="1" lang="zh-TW" altLang="en-US"/>
          </a:p>
        </p:txBody>
      </p:sp>
      <p:sp>
        <p:nvSpPr>
          <p:cNvPr id="7"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424887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F027B9E-8B9B-2848-980A-C79F98B6F177}" type="datetimeFigureOut">
              <a:rPr kumimoji="1" lang="zh-TW" altLang="en-US" smtClean="0"/>
              <a:pPr/>
              <a:t>2020/9/21</a:t>
            </a:fld>
            <a:endParaRPr kumimoji="1" lang="zh-TW" altLang="en-US"/>
          </a:p>
        </p:txBody>
      </p:sp>
      <p:sp>
        <p:nvSpPr>
          <p:cNvPr id="3" name="頁尾版面配置區 2"/>
          <p:cNvSpPr>
            <a:spLocks noGrp="1"/>
          </p:cNvSpPr>
          <p:nvPr>
            <p:ph type="ftr" sz="quarter" idx="1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77FB1FFA-84B8-BF45-92CD-1DB958381E74}" type="slidenum">
              <a:rPr kumimoji="1" lang="zh-TW" altLang="en-US" smtClean="0"/>
              <a:pPr/>
              <a:t>‹#›</a:t>
            </a:fld>
            <a:endParaRPr kumimoji="1" lang="zh-TW" altLang="en-US"/>
          </a:p>
        </p:txBody>
      </p:sp>
    </p:spTree>
    <p:extLst>
      <p:ext uri="{BB962C8B-B14F-4D97-AF65-F5344CB8AC3E}">
        <p14:creationId xmlns:p14="http://schemas.microsoft.com/office/powerpoint/2010/main" val="3666141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a:prstGeom prst="rect">
            <a:avLst/>
          </a:prstGeom>
        </p:spPr>
        <p:txBody>
          <a:bodyPr anchor="b"/>
          <a:lstStyle>
            <a:lvl1pPr algn="l">
              <a:defRPr sz="2000" b="1"/>
            </a:lvl1pPr>
          </a:lstStyle>
          <a:p>
            <a:r>
              <a:rPr kumimoji="1" lang="zh-TW" altLang="en-US"/>
              <a:t>按一下以編輯母片標題樣式</a:t>
            </a:r>
          </a:p>
        </p:txBody>
      </p:sp>
      <p:sp>
        <p:nvSpPr>
          <p:cNvPr id="3" name="內容版面配置區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文字版面配置區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6F027B9E-8B9B-2848-980A-C79F98B6F177}" type="datetimeFigureOut">
              <a:rPr kumimoji="1" lang="zh-TW" altLang="en-US" smtClean="0"/>
              <a:pPr/>
              <a:t>2020/9/21</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77FB1FFA-84B8-BF45-92CD-1DB958381E74}" type="slidenum">
              <a:rPr kumimoji="1" lang="zh-TW" altLang="en-US" smtClean="0"/>
              <a:pPr/>
              <a:t>‹#›</a:t>
            </a:fld>
            <a:endParaRPr kumimoji="1" lang="zh-TW" altLang="en-US"/>
          </a:p>
        </p:txBody>
      </p:sp>
    </p:spTree>
    <p:extLst>
      <p:ext uri="{BB962C8B-B14F-4D97-AF65-F5344CB8AC3E}">
        <p14:creationId xmlns:p14="http://schemas.microsoft.com/office/powerpoint/2010/main" val="186073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457200" y="4800601"/>
            <a:ext cx="8156576" cy="566738"/>
          </a:xfrm>
          <a:prstGeom prst="rect">
            <a:avLst/>
          </a:prstGeom>
        </p:spPr>
        <p:txBody>
          <a:bodyPr anchor="b"/>
          <a:lstStyle>
            <a:lvl1pPr algn="l">
              <a:defRPr sz="2000" b="1"/>
            </a:lvl1pPr>
          </a:lstStyle>
          <a:p>
            <a:r>
              <a:rPr kumimoji="1" lang="zh-TW" altLang="en-US"/>
              <a:t>按一下以編輯母片標題樣式</a:t>
            </a:r>
          </a:p>
        </p:txBody>
      </p:sp>
      <p:sp>
        <p:nvSpPr>
          <p:cNvPr id="3" name="圖片版面配置區 2"/>
          <p:cNvSpPr>
            <a:spLocks noGrp="1"/>
          </p:cNvSpPr>
          <p:nvPr>
            <p:ph type="pic" idx="1"/>
          </p:nvPr>
        </p:nvSpPr>
        <p:spPr>
          <a:xfrm>
            <a:off x="457200" y="885467"/>
            <a:ext cx="8156576" cy="38421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457200" y="5367339"/>
            <a:ext cx="815657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6F027B9E-8B9B-2848-980A-C79F98B6F177}" type="datetimeFigureOut">
              <a:rPr kumimoji="1" lang="zh-TW" altLang="en-US" smtClean="0"/>
              <a:pPr/>
              <a:t>2020/9/21</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77FB1FFA-84B8-BF45-92CD-1DB958381E74}" type="slidenum">
              <a:rPr kumimoji="1" lang="zh-TW" altLang="en-US" smtClean="0"/>
              <a:pPr/>
              <a:t>‹#›</a:t>
            </a:fld>
            <a:endParaRPr kumimoji="1" lang="zh-TW" altLang="en-US"/>
          </a:p>
        </p:txBody>
      </p:sp>
    </p:spTree>
    <p:extLst>
      <p:ext uri="{BB962C8B-B14F-4D97-AF65-F5344CB8AC3E}">
        <p14:creationId xmlns:p14="http://schemas.microsoft.com/office/powerpoint/2010/main" val="224599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4" name="日期版面配置區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ea typeface="微軟正黑體"/>
              </a:defRPr>
            </a:lvl1pPr>
          </a:lstStyle>
          <a:p>
            <a:fld id="{6F027B9E-8B9B-2848-980A-C79F98B6F177}" type="datetimeFigureOut">
              <a:rPr kumimoji="1" lang="zh-TW" altLang="en-US" smtClean="0"/>
              <a:pPr/>
              <a:t>2020/9/21</a:t>
            </a:fld>
            <a:endParaRPr kumimoji="1" lang="zh-TW" altLang="en-US" dirty="0"/>
          </a:p>
        </p:txBody>
      </p:sp>
      <p:sp>
        <p:nvSpPr>
          <p:cNvPr id="5" name="頁尾版面配置區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ea typeface="微軟正黑體"/>
              </a:defRPr>
            </a:lvl1pPr>
          </a:lstStyle>
          <a:p>
            <a:endParaRPr kumimoji="1" lang="zh-TW" altLang="en-US" dirty="0"/>
          </a:p>
        </p:txBody>
      </p:sp>
      <p:sp>
        <p:nvSpPr>
          <p:cNvPr id="6" name="投影片編號版面配置區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ea typeface="微軟正黑體"/>
              </a:defRPr>
            </a:lvl1pPr>
          </a:lstStyle>
          <a:p>
            <a:fld id="{77FB1FFA-84B8-BF45-92CD-1DB958381E74}" type="slidenum">
              <a:rPr kumimoji="1" lang="zh-TW" altLang="en-US" smtClean="0"/>
              <a:pPr/>
              <a:t>‹#›</a:t>
            </a:fld>
            <a:endParaRPr kumimoji="1" lang="zh-TW" altLang="en-US" dirty="0"/>
          </a:p>
        </p:txBody>
      </p:sp>
    </p:spTree>
    <p:extLst>
      <p:ext uri="{BB962C8B-B14F-4D97-AF65-F5344CB8AC3E}">
        <p14:creationId xmlns:p14="http://schemas.microsoft.com/office/powerpoint/2010/main" val="23618638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758" r:id="rId12"/>
  </p:sldLayoutIdLst>
  <p:txStyles>
    <p:titleStyle>
      <a:lvl1pPr algn="ctr" defTabSz="457200" rtl="0" eaLnBrk="1" latinLnBrk="0" hangingPunct="1">
        <a:spcBef>
          <a:spcPct val="0"/>
        </a:spcBef>
        <a:buNone/>
        <a:defRPr sz="4400" kern="1200">
          <a:solidFill>
            <a:schemeClr val="tx1"/>
          </a:solidFill>
          <a:latin typeface="+mj-lt"/>
          <a:ea typeface="微軟正黑體"/>
          <a:cs typeface="+mj-cs"/>
        </a:defRPr>
      </a:lvl1pPr>
    </p:titleStyle>
    <p:bodyStyle>
      <a:lvl1pPr marL="342900" indent="-342900" algn="l" defTabSz="457200" rtl="0" eaLnBrk="1" latinLnBrk="0" hangingPunct="1">
        <a:spcBef>
          <a:spcPct val="20000"/>
        </a:spcBef>
        <a:buFont typeface="Arial"/>
        <a:buChar char="•"/>
        <a:defRPr sz="3200" b="1" kern="1200">
          <a:solidFill>
            <a:srgbClr val="30B1B3"/>
          </a:solidFill>
          <a:latin typeface="+mn-lt"/>
          <a:ea typeface="微軟正黑體"/>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微軟正黑體"/>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微軟正黑體"/>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TW" altLang="en-US"/>
              <a:t>按一下以編輯母片標題樣式</a:t>
            </a:r>
          </a:p>
        </p:txBody>
      </p:sp>
    </p:spTree>
    <p:extLst>
      <p:ext uri="{BB962C8B-B14F-4D97-AF65-F5344CB8AC3E}">
        <p14:creationId xmlns:p14="http://schemas.microsoft.com/office/powerpoint/2010/main" val="202199963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微軟正黑體"/>
              </a:defRPr>
            </a:lvl1pPr>
          </a:lstStyle>
          <a:p>
            <a:fld id="{D826EE87-2CBC-4B9A-AA9F-0701D64624FC}" type="datetime1">
              <a:rPr kumimoji="1" lang="zh-TW" altLang="en-US" smtClean="0">
                <a:solidFill>
                  <a:prstClr val="black">
                    <a:tint val="75000"/>
                  </a:prstClr>
                </a:solidFill>
              </a:rPr>
              <a:pPr/>
              <a:t>2020/9/21</a:t>
            </a:fld>
            <a:endParaRPr kumimoji="1" lang="zh-TW" altLang="en-US" dirty="0">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微軟正黑體"/>
              </a:defRPr>
            </a:lvl1pPr>
          </a:lstStyle>
          <a:p>
            <a:endParaRPr kumimoji="1" lang="zh-TW" altLang="en-US" dirty="0">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微軟正黑體"/>
              </a:defRPr>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Tree>
    <p:extLst>
      <p:ext uri="{BB962C8B-B14F-4D97-AF65-F5344CB8AC3E}">
        <p14:creationId xmlns:p14="http://schemas.microsoft.com/office/powerpoint/2010/main" val="324096813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ctr" defTabSz="457200" rtl="0" eaLnBrk="1" latinLnBrk="0" hangingPunct="1">
        <a:spcBef>
          <a:spcPct val="0"/>
        </a:spcBef>
        <a:buNone/>
        <a:defRPr sz="4400" kern="1200">
          <a:solidFill>
            <a:schemeClr val="tx1"/>
          </a:solidFill>
          <a:latin typeface="+mj-lt"/>
          <a:ea typeface="微軟正黑體"/>
          <a:cs typeface="+mj-cs"/>
        </a:defRPr>
      </a:lvl1pPr>
    </p:titleStyle>
    <p:bodyStyle>
      <a:lvl1pPr marL="342900" indent="-342900" algn="l" defTabSz="457200" rtl="0" eaLnBrk="1" latinLnBrk="0" hangingPunct="1">
        <a:spcBef>
          <a:spcPct val="20000"/>
        </a:spcBef>
        <a:buFont typeface="Arial"/>
        <a:buChar char="•"/>
        <a:defRPr sz="3200" b="1" kern="1200">
          <a:solidFill>
            <a:srgbClr val="30B1B3"/>
          </a:solidFill>
          <a:latin typeface="+mn-lt"/>
          <a:ea typeface="微軟正黑體"/>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微軟正黑體"/>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微軟正黑體"/>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微軟正黑體"/>
              </a:defRPr>
            </a:lvl1pPr>
          </a:lstStyle>
          <a:p>
            <a:fld id="{6F027B9E-8B9B-2848-980A-C79F98B6F177}" type="datetimeFigureOut">
              <a:rPr kumimoji="1" lang="zh-TW" altLang="en-US" smtClean="0">
                <a:solidFill>
                  <a:prstClr val="black">
                    <a:tint val="75000"/>
                  </a:prstClr>
                </a:solidFill>
              </a:rPr>
              <a:pPr/>
              <a:t>2020/9/21</a:t>
            </a:fld>
            <a:endParaRPr kumimoji="1" lang="zh-TW" altLang="en-US" dirty="0">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微軟正黑體"/>
              </a:defRPr>
            </a:lvl1pPr>
          </a:lstStyle>
          <a:p>
            <a:endParaRPr kumimoji="1" lang="zh-TW" altLang="en-US" dirty="0">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微軟正黑體"/>
              </a:defRPr>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Tree>
    <p:extLst>
      <p:ext uri="{BB962C8B-B14F-4D97-AF65-F5344CB8AC3E}">
        <p14:creationId xmlns:p14="http://schemas.microsoft.com/office/powerpoint/2010/main" val="97856925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457200" rtl="0" eaLnBrk="1" latinLnBrk="0" hangingPunct="1">
        <a:spcBef>
          <a:spcPct val="0"/>
        </a:spcBef>
        <a:buNone/>
        <a:defRPr sz="4400" kern="1200">
          <a:solidFill>
            <a:schemeClr val="tx1"/>
          </a:solidFill>
          <a:latin typeface="+mj-lt"/>
          <a:ea typeface="微軟正黑體"/>
          <a:cs typeface="+mj-cs"/>
        </a:defRPr>
      </a:lvl1pPr>
    </p:titleStyle>
    <p:bodyStyle>
      <a:lvl1pPr marL="342900" indent="-342900" algn="l" defTabSz="457200" rtl="0" eaLnBrk="1" latinLnBrk="0" hangingPunct="1">
        <a:spcBef>
          <a:spcPct val="20000"/>
        </a:spcBef>
        <a:buFont typeface="Arial"/>
        <a:buChar char="•"/>
        <a:defRPr sz="3200" b="1" kern="1200">
          <a:solidFill>
            <a:srgbClr val="30B1B3"/>
          </a:solidFill>
          <a:latin typeface="+mn-lt"/>
          <a:ea typeface="微軟正黑體"/>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微軟正黑體"/>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微軟正黑體"/>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vtedu.mt.ntnu.edu.tw/vt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commons.wikimedia.org/wiki/File:Open_book_nae_02.svg" TargetMode="External"/><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pixabay.com/en/magnifying-glass-search-to-find-1020142/" TargetMode="Externa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hyperlink" Target="https://commons.wikimedia.org/wiki/File:Open_book_nae_02.svg" TargetMode="External"/><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pixabay.com/en/magnifying-glass-search-to-find-1020142/" TargetMode="Externa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pixabay.com/ja/%E4%BA%BA-%E3%82%A2%E3%82%A4%E3%82%B3%E3%83%B3%E3%82%92-3-%E5%86%86-%E5%8D%98%E7%B4%94%E3%81%A7%E3%81%99-1085695/"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commons.wikimedia.org/wiki/File:Open_book_nae_02.svg" TargetMode="External"/><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pixabay.com/en/magnifying-glass-search-to-find-1020142/" TargetMode="Externa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emf"/><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28.png"/><Relationship Id="rId5" Type="http://schemas.openxmlformats.org/officeDocument/2006/relationships/diagramQuickStyle" Target="../diagrams/quickStyle5.xml"/><Relationship Id="rId10" Type="http://schemas.openxmlformats.org/officeDocument/2006/relationships/image" Target="../media/image27.png"/><Relationship Id="rId4" Type="http://schemas.openxmlformats.org/officeDocument/2006/relationships/diagramLayout" Target="../diagrams/layout5.xml"/><Relationship Id="rId9" Type="http://schemas.openxmlformats.org/officeDocument/2006/relationships/image" Target="../media/image26.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naer.edu.tw/files/15-1000-14113,c639-1.php?Lang=zh-tw" TargetMode="External"/><Relationship Id="rId7" Type="http://schemas.openxmlformats.org/officeDocument/2006/relationships/hyperlink" Target="http://vtedu.mt.ntnu.edu.tw/vtedu/" TargetMode="External"/><Relationship Id="rId2" Type="http://schemas.openxmlformats.org/officeDocument/2006/relationships/notesSlide" Target="../notesSlides/notesSlide42.xml"/><Relationship Id="rId1" Type="http://schemas.openxmlformats.org/officeDocument/2006/relationships/slideLayout" Target="../slideLayouts/slideLayout40.xml"/><Relationship Id="rId6" Type="http://schemas.openxmlformats.org/officeDocument/2006/relationships/image" Target="../media/image30.png"/><Relationship Id="rId5" Type="http://schemas.openxmlformats.org/officeDocument/2006/relationships/hyperlink" Target="https://www.k12ea.gov.tw/ap/class_schema.aspx" TargetMode="External"/><Relationship Id="rId4" Type="http://schemas.openxmlformats.org/officeDocument/2006/relationships/image" Target="../media/image29.png"/><Relationship Id="rId9" Type="http://schemas.openxmlformats.org/officeDocument/2006/relationships/hyperlink" Target="http://www.slvs.tc.edu.tw/releaseRedirect.do?unitID=183&amp;pageID=304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hyperlink" Target="https://openclipart.org/detail/30355"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文字版面配置區 2"/>
          <p:cNvSpPr txBox="1">
            <a:spLocks/>
          </p:cNvSpPr>
          <p:nvPr/>
        </p:nvSpPr>
        <p:spPr>
          <a:xfrm>
            <a:off x="5257800" y="3771900"/>
            <a:ext cx="3886200" cy="276793"/>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b="1" kern="1200">
                <a:solidFill>
                  <a:srgbClr val="30B1B3"/>
                </a:solidFill>
                <a:latin typeface="微軟正黑體"/>
                <a:ea typeface="微軟正黑體"/>
                <a:cs typeface="微軟正黑體"/>
              </a:defRPr>
            </a:lvl1pPr>
            <a:lvl2pPr marL="742950" indent="-285750" algn="l" defTabSz="457200" rtl="0" eaLnBrk="1" latinLnBrk="0" hangingPunct="1">
              <a:spcBef>
                <a:spcPct val="20000"/>
              </a:spcBef>
              <a:buFont typeface="Arial"/>
              <a:buChar char="–"/>
              <a:defRPr sz="2800" kern="1200">
                <a:solidFill>
                  <a:schemeClr val="tx1"/>
                </a:solidFill>
                <a:latin typeface="+mn-lt"/>
                <a:ea typeface="微軟正黑體"/>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微軟正黑體"/>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zh-TW" altLang="en-US" sz="1800" dirty="0">
                <a:solidFill>
                  <a:schemeClr val="bg1">
                    <a:lumMod val="50000"/>
                  </a:schemeClr>
                </a:solidFill>
              </a:rPr>
              <a:t>指導單位：教育部國民及學前教育署</a:t>
            </a:r>
          </a:p>
        </p:txBody>
      </p:sp>
      <p:sp>
        <p:nvSpPr>
          <p:cNvPr id="9" name="標題 1"/>
          <p:cNvSpPr txBox="1">
            <a:spLocks/>
          </p:cNvSpPr>
          <p:nvPr/>
        </p:nvSpPr>
        <p:spPr>
          <a:xfrm>
            <a:off x="5456750" y="3165865"/>
            <a:ext cx="3553900" cy="606035"/>
          </a:xfrm>
          <a:prstGeom prst="rect">
            <a:avLst/>
          </a:prstGeom>
        </p:spPr>
        <p:txBody>
          <a:bodyPr anchor="t">
            <a:normAutofit/>
          </a:bodyPr>
          <a:lstStyle>
            <a:lvl1pPr algn="l" defTabSz="457200" rtl="0" eaLnBrk="1" latinLnBrk="0" hangingPunct="1">
              <a:spcBef>
                <a:spcPct val="0"/>
              </a:spcBef>
              <a:buNone/>
              <a:defRPr sz="3100" b="1" kern="1200">
                <a:solidFill>
                  <a:srgbClr val="BB8155"/>
                </a:solidFill>
                <a:latin typeface="微軟正黑體"/>
                <a:ea typeface="微軟正黑體"/>
                <a:cs typeface="微軟正黑體"/>
              </a:defRPr>
            </a:lvl1pPr>
          </a:lstStyle>
          <a:p>
            <a:pPr algn="ctr"/>
            <a:endParaRPr lang="zh-TW" altLang="zh-TW" sz="3200" dirty="0">
              <a:solidFill>
                <a:srgbClr val="A76E43"/>
              </a:solidFill>
            </a:endParaRPr>
          </a:p>
        </p:txBody>
      </p:sp>
      <p:sp>
        <p:nvSpPr>
          <p:cNvPr id="5" name="文字方塊 4">
            <a:hlinkClick r:id="rId4"/>
          </p:cNvPr>
          <p:cNvSpPr txBox="1"/>
          <p:nvPr/>
        </p:nvSpPr>
        <p:spPr>
          <a:xfrm>
            <a:off x="6052939" y="2143518"/>
            <a:ext cx="2957711" cy="757130"/>
          </a:xfrm>
          <a:prstGeom prst="rect">
            <a:avLst/>
          </a:prstGeom>
          <a:noFill/>
        </p:spPr>
        <p:txBody>
          <a:bodyPr wrap="square" rtlCol="0">
            <a:spAutoFit/>
          </a:bodyPr>
          <a:lstStyle/>
          <a:p>
            <a:pPr lvl="0" defTabSz="1200150">
              <a:lnSpc>
                <a:spcPct val="90000"/>
              </a:lnSpc>
              <a:spcBef>
                <a:spcPct val="0"/>
              </a:spcBef>
              <a:spcAft>
                <a:spcPct val="35000"/>
              </a:spcAft>
            </a:pPr>
            <a:r>
              <a:rPr kumimoji="1" lang="zh-TW" altLang="en-US" sz="2400" b="1" dirty="0">
                <a:solidFill>
                  <a:srgbClr val="30B1B3"/>
                </a:solidFill>
                <a:latin typeface="Microsoft YaHei" panose="020B0503020204020204" pitchFamily="34" charset="-122"/>
                <a:ea typeface="Microsoft YaHei" panose="020B0503020204020204" pitchFamily="34" charset="-122"/>
                <a:cs typeface="微軟正黑體"/>
              </a:rPr>
              <a:t>特殊教育學生</a:t>
            </a:r>
            <a:r>
              <a:rPr kumimoji="1" lang="en-US" altLang="zh-TW" sz="2400" b="1" dirty="0">
                <a:solidFill>
                  <a:srgbClr val="30B1B3"/>
                </a:solidFill>
                <a:latin typeface="Microsoft YaHei" panose="020B0503020204020204" pitchFamily="34" charset="-122"/>
                <a:ea typeface="Microsoft YaHei" panose="020B0503020204020204" pitchFamily="34" charset="-122"/>
                <a:cs typeface="微軟正黑體"/>
              </a:rPr>
              <a:t/>
            </a:r>
            <a:br>
              <a:rPr kumimoji="1" lang="en-US" altLang="zh-TW" sz="2400" b="1" dirty="0">
                <a:solidFill>
                  <a:srgbClr val="30B1B3"/>
                </a:solidFill>
                <a:latin typeface="Microsoft YaHei" panose="020B0503020204020204" pitchFamily="34" charset="-122"/>
                <a:ea typeface="Microsoft YaHei" panose="020B0503020204020204" pitchFamily="34" charset="-122"/>
                <a:cs typeface="微軟正黑體"/>
              </a:rPr>
            </a:br>
            <a:r>
              <a:rPr kumimoji="1" lang="zh-TW" altLang="en-US" sz="2400" b="1" dirty="0">
                <a:solidFill>
                  <a:srgbClr val="30B1B3"/>
                </a:solidFill>
                <a:latin typeface="Microsoft YaHei" panose="020B0503020204020204" pitchFamily="34" charset="-122"/>
                <a:ea typeface="Microsoft YaHei" panose="020B0503020204020204" pitchFamily="34" charset="-122"/>
                <a:cs typeface="微軟正黑體"/>
              </a:rPr>
              <a:t>課程調整</a:t>
            </a:r>
          </a:p>
        </p:txBody>
      </p:sp>
    </p:spTree>
    <p:extLst>
      <p:ext uri="{BB962C8B-B14F-4D97-AF65-F5344CB8AC3E}">
        <p14:creationId xmlns:p14="http://schemas.microsoft.com/office/powerpoint/2010/main" val="1028925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CA0AC9DB-D0FF-4E68-A590-10801BC926B6}"/>
              </a:ext>
            </a:extLst>
          </p:cNvPr>
          <p:cNvSpPr/>
          <p:nvPr/>
        </p:nvSpPr>
        <p:spPr>
          <a:xfrm>
            <a:off x="776913" y="221366"/>
            <a:ext cx="3845887"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a:t>
            </a:r>
            <a:endParaRPr lang="zh-CN" altLang="en-US" sz="4000" b="1" dirty="0">
              <a:solidFill>
                <a:schemeClr val="bg1"/>
              </a:solidFill>
              <a:latin typeface="微軟正黑體"/>
              <a:ea typeface="微軟正黑體"/>
              <a:cs typeface="微軟正黑體"/>
            </a:endParaRPr>
          </a:p>
        </p:txBody>
      </p:sp>
      <p:sp>
        <p:nvSpPr>
          <p:cNvPr id="5" name="矩形 4"/>
          <p:cNvSpPr/>
          <p:nvPr/>
        </p:nvSpPr>
        <p:spPr>
          <a:xfrm>
            <a:off x="817551" y="251846"/>
            <a:ext cx="3744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nvGrpSpPr>
          <p:cNvPr id="30" name="Group 48418"/>
          <p:cNvGrpSpPr/>
          <p:nvPr/>
        </p:nvGrpSpPr>
        <p:grpSpPr>
          <a:xfrm>
            <a:off x="4937760" y="4448508"/>
            <a:ext cx="4131495" cy="1804111"/>
            <a:chOff x="920970" y="-1443571"/>
            <a:chExt cx="4459948" cy="2337426"/>
          </a:xfrm>
        </p:grpSpPr>
        <p:sp>
          <p:nvSpPr>
            <p:cNvPr id="40" name="Shape 48416"/>
            <p:cNvSpPr/>
            <p:nvPr/>
          </p:nvSpPr>
          <p:spPr>
            <a:xfrm>
              <a:off x="1144329" y="-436757"/>
              <a:ext cx="4236589" cy="13306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174625" lvl="0" indent="-174625" algn="just" eaLnBrk="1" hangingPunct="1">
                <a:spcBef>
                  <a:spcPts val="600"/>
                </a:spcBef>
                <a:buFont typeface="Arial" pitchFamily="34" charset="0"/>
                <a:buChar char="•"/>
                <a:defRPr/>
              </a:pPr>
              <a:r>
                <a:rPr kumimoji="0" lang="zh-TW" altLang="en-US" sz="1800" dirty="0">
                  <a:solidFill>
                    <a:srgbClr val="445469"/>
                  </a:solidFill>
                  <a:latin typeface="微软雅黑" panose="020B0503020204020204" pitchFamily="34" charset="-122"/>
                  <a:ea typeface="微软雅黑" panose="020B0503020204020204" pitchFamily="34" charset="-122"/>
                  <a:cs typeface="Lato Light"/>
                </a:rPr>
                <a:t>依學生個別需求彈性調整課程及學習時數，</a:t>
              </a:r>
              <a:r>
                <a:rPr lang="zh-TW" altLang="en-US" sz="1800" dirty="0">
                  <a:solidFill>
                    <a:srgbClr val="445469"/>
                  </a:solidFill>
                  <a:latin typeface="微软雅黑" panose="020B0503020204020204" pitchFamily="34" charset="-122"/>
                  <a:ea typeface="微软雅黑" panose="020B0503020204020204" pitchFamily="34" charset="-122"/>
                  <a:cs typeface="Lato Light"/>
                </a:rPr>
                <a:t>經學校特推會審議通過後為之</a:t>
              </a:r>
              <a:endParaRPr lang="en-US" altLang="zh-TW" sz="1800" dirty="0">
                <a:solidFill>
                  <a:srgbClr val="445469"/>
                </a:solidFill>
                <a:latin typeface="微软雅黑" panose="020B0503020204020204" pitchFamily="34" charset="-122"/>
                <a:ea typeface="微软雅黑" panose="020B0503020204020204" pitchFamily="34" charset="-122"/>
                <a:cs typeface="Lato Light"/>
              </a:endParaRPr>
            </a:p>
            <a:p>
              <a:pPr marL="174625" lvl="0" indent="-174625" algn="just" eaLnBrk="1" hangingPunct="1">
                <a:spcBef>
                  <a:spcPts val="600"/>
                </a:spcBef>
                <a:buFont typeface="Arial" pitchFamily="34" charset="0"/>
                <a:buChar char="•"/>
                <a:defRPr/>
              </a:pPr>
              <a:r>
                <a:rPr kumimoji="0" lang="zh-TW" altLang="en-US" sz="1800" dirty="0">
                  <a:solidFill>
                    <a:srgbClr val="445469"/>
                  </a:solidFill>
                  <a:latin typeface="微软雅黑" panose="020B0503020204020204" pitchFamily="34" charset="-122"/>
                  <a:ea typeface="微软雅黑" panose="020B0503020204020204" pitchFamily="34" charset="-122"/>
                  <a:cs typeface="Lato Light"/>
                </a:rPr>
                <a:t>課程調整包含學習內容、歷程、環境及評量方式</a:t>
              </a:r>
              <a:endParaRPr kumimoji="0" lang="en-US" altLang="zh-CN" sz="1800" dirty="0">
                <a:solidFill>
                  <a:srgbClr val="445469"/>
                </a:solidFill>
                <a:latin typeface="微软雅黑" panose="020B0503020204020204" pitchFamily="34" charset="-122"/>
                <a:ea typeface="微软雅黑" panose="020B0503020204020204" pitchFamily="34" charset="-122"/>
                <a:cs typeface="Lato Light"/>
              </a:endParaRPr>
            </a:p>
          </p:txBody>
        </p:sp>
        <p:sp>
          <p:nvSpPr>
            <p:cNvPr id="41" name="Shape 48417"/>
            <p:cNvSpPr/>
            <p:nvPr/>
          </p:nvSpPr>
          <p:spPr>
            <a:xfrm>
              <a:off x="920970" y="-1443571"/>
              <a:ext cx="4040389" cy="10869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lnSpc>
                  <a:spcPct val="100000"/>
                </a:lnSpc>
                <a:defRPr sz="2500">
                  <a:solidFill>
                    <a:srgbClr val="3483C9"/>
                  </a:solidFill>
                  <a:latin typeface="Helvetica Neue Light"/>
                  <a:ea typeface="Helvetica Neue Light"/>
                  <a:cs typeface="Helvetica Neue Light"/>
                  <a:sym typeface="Helvetica Neue Light"/>
                </a:defRPr>
              </a:lvl1pPr>
            </a:lstStyle>
            <a:p>
              <a:pPr lvl="0" eaLnBrk="1" hangingPunct="1">
                <a:defRPr/>
              </a:pPr>
              <a:r>
                <a:rPr kumimoji="0" lang="en-US" altLang="zh-TW" sz="2200" b="1" dirty="0">
                  <a:solidFill>
                    <a:srgbClr val="A2B932"/>
                  </a:solidFill>
                  <a:latin typeface="+mj-ea"/>
                  <a:ea typeface="+mj-ea"/>
                </a:rPr>
                <a:t>〈</a:t>
              </a:r>
              <a:r>
                <a:rPr kumimoji="0" lang="zh-TW" altLang="en-US" sz="2200" b="1" dirty="0">
                  <a:solidFill>
                    <a:srgbClr val="A2B932"/>
                  </a:solidFill>
                  <a:latin typeface="+mj-ea"/>
                  <a:ea typeface="+mj-ea"/>
                </a:rPr>
                <a:t>特殊教育課程教材教法及評量方式實施辦法</a:t>
              </a:r>
              <a:r>
                <a:rPr kumimoji="0" lang="en-US" altLang="zh-TW" sz="2200" b="1" dirty="0">
                  <a:solidFill>
                    <a:srgbClr val="A2B932"/>
                  </a:solidFill>
                  <a:latin typeface="+mj-ea"/>
                  <a:ea typeface="+mj-ea"/>
                </a:rPr>
                <a:t>〉</a:t>
              </a:r>
              <a:r>
                <a:rPr kumimoji="0" lang="zh-TW" altLang="en-US" sz="2200" b="1" dirty="0">
                  <a:solidFill>
                    <a:srgbClr val="A2B932"/>
                  </a:solidFill>
                  <a:latin typeface="+mj-ea"/>
                  <a:ea typeface="+mj-ea"/>
                </a:rPr>
                <a:t>第</a:t>
              </a:r>
              <a:r>
                <a:rPr kumimoji="0" lang="en-US" altLang="zh-TW" sz="2200" b="1" dirty="0">
                  <a:solidFill>
                    <a:srgbClr val="A2B932"/>
                  </a:solidFill>
                  <a:latin typeface="+mj-ea"/>
                  <a:ea typeface="+mj-ea"/>
                </a:rPr>
                <a:t>4</a:t>
              </a:r>
              <a:r>
                <a:rPr kumimoji="0" lang="zh-TW" altLang="en-US" sz="2200" b="1" dirty="0">
                  <a:solidFill>
                    <a:srgbClr val="A2B932"/>
                  </a:solidFill>
                  <a:latin typeface="+mj-ea"/>
                  <a:ea typeface="+mj-ea"/>
                </a:rPr>
                <a:t>條</a:t>
              </a:r>
              <a:endParaRPr kumimoji="0" lang="zh-CN" altLang="en-US" sz="2200" b="1" dirty="0">
                <a:solidFill>
                  <a:srgbClr val="A2B932"/>
                </a:solidFill>
                <a:latin typeface="+mj-ea"/>
                <a:ea typeface="+mj-ea"/>
              </a:endParaRPr>
            </a:p>
          </p:txBody>
        </p:sp>
      </p:grpSp>
      <p:grpSp>
        <p:nvGrpSpPr>
          <p:cNvPr id="31" name="Group 48421"/>
          <p:cNvGrpSpPr/>
          <p:nvPr/>
        </p:nvGrpSpPr>
        <p:grpSpPr>
          <a:xfrm>
            <a:off x="5453756" y="1043638"/>
            <a:ext cx="3690244" cy="1740205"/>
            <a:chOff x="-1591191" y="-1923488"/>
            <a:chExt cx="4432206" cy="2254628"/>
          </a:xfrm>
        </p:grpSpPr>
        <p:sp>
          <p:nvSpPr>
            <p:cNvPr id="38" name="Shape 48419"/>
            <p:cNvSpPr/>
            <p:nvPr/>
          </p:nvSpPr>
          <p:spPr>
            <a:xfrm>
              <a:off x="-1279643" y="-999470"/>
              <a:ext cx="3837282" cy="13306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174625" indent="-174625">
                <a:spcBef>
                  <a:spcPts val="600"/>
                </a:spcBef>
                <a:buFont typeface="Arial" pitchFamily="34" charset="0"/>
                <a:buChar char="•"/>
                <a:defRPr/>
              </a:pPr>
              <a:r>
                <a:rPr lang="zh-TW" altLang="en-US" sz="1800" dirty="0">
                  <a:solidFill>
                    <a:srgbClr val="445469"/>
                  </a:solidFill>
                  <a:latin typeface="微软雅黑" panose="020B0503020204020204" pitchFamily="34" charset="-122"/>
                  <a:ea typeface="微软雅黑" panose="020B0503020204020204" pitchFamily="34" charset="-122"/>
                  <a:cs typeface="Lato Light"/>
                </a:rPr>
                <a:t>身障教育適性課程：</a:t>
              </a:r>
              <a:r>
                <a:rPr lang="en-US" altLang="zh-TW" sz="1800" dirty="0">
                  <a:solidFill>
                    <a:srgbClr val="445469"/>
                  </a:solidFill>
                  <a:latin typeface="微软雅黑" panose="020B0503020204020204" pitchFamily="34" charset="-122"/>
                  <a:ea typeface="微软雅黑" panose="020B0503020204020204" pitchFamily="34" charset="-122"/>
                  <a:cs typeface="Lato Light"/>
                </a:rPr>
                <a:t/>
              </a:r>
              <a:br>
                <a:rPr lang="en-US" altLang="zh-TW" sz="1800" dirty="0">
                  <a:solidFill>
                    <a:srgbClr val="445469"/>
                  </a:solidFill>
                  <a:latin typeface="微软雅黑" panose="020B0503020204020204" pitchFamily="34" charset="-122"/>
                  <a:ea typeface="微软雅黑" panose="020B0503020204020204" pitchFamily="34" charset="-122"/>
                  <a:cs typeface="Lato Light"/>
                </a:rPr>
              </a:br>
              <a:r>
                <a:rPr lang="zh-TW" altLang="en-US" sz="1800" u="sng" dirty="0">
                  <a:solidFill>
                    <a:srgbClr val="FF0000"/>
                  </a:solidFill>
                </a:rPr>
                <a:t>學業學習</a:t>
              </a:r>
              <a:r>
                <a:rPr lang="en-US" altLang="zh-TW" sz="1800" dirty="0"/>
                <a:t>+</a:t>
              </a:r>
              <a:r>
                <a:rPr lang="zh-TW" altLang="en-US" sz="1800" dirty="0"/>
                <a:t>特殊需求領域課程。</a:t>
              </a:r>
              <a:endParaRPr lang="en-US" altLang="zh-TW" sz="1800" dirty="0">
                <a:solidFill>
                  <a:srgbClr val="445469"/>
                </a:solidFill>
                <a:latin typeface="微软雅黑" panose="020B0503020204020204" pitchFamily="34" charset="-122"/>
                <a:ea typeface="微软雅黑" panose="020B0503020204020204" pitchFamily="34" charset="-122"/>
                <a:cs typeface="Lato Light"/>
              </a:endParaRPr>
            </a:p>
            <a:p>
              <a:pPr marL="174625" indent="-174625">
                <a:spcBef>
                  <a:spcPts val="600"/>
                </a:spcBef>
                <a:buFont typeface="Arial" pitchFamily="34" charset="0"/>
                <a:buChar char="•"/>
                <a:defRPr/>
              </a:pPr>
              <a:r>
                <a:rPr kumimoji="0" lang="zh-TW" altLang="en-US" sz="1800" dirty="0">
                  <a:solidFill>
                    <a:srgbClr val="445469"/>
                  </a:solidFill>
                  <a:latin typeface="微软雅黑" panose="020B0503020204020204" pitchFamily="34" charset="-122"/>
                  <a:ea typeface="微软雅黑" panose="020B0503020204020204" pitchFamily="34" charset="-122"/>
                  <a:cs typeface="Lato Light"/>
                </a:rPr>
                <a:t>資優教育適性課程：</a:t>
              </a:r>
              <a:r>
                <a:rPr kumimoji="0" lang="en-US" altLang="zh-TW" sz="1800" dirty="0">
                  <a:solidFill>
                    <a:srgbClr val="445469"/>
                  </a:solidFill>
                  <a:latin typeface="微软雅黑" panose="020B0503020204020204" pitchFamily="34" charset="-122"/>
                  <a:ea typeface="微软雅黑" panose="020B0503020204020204" pitchFamily="34" charset="-122"/>
                  <a:cs typeface="Lato Light"/>
                </a:rPr>
                <a:t/>
              </a:r>
              <a:br>
                <a:rPr kumimoji="0" lang="en-US" altLang="zh-TW" sz="1800" dirty="0">
                  <a:solidFill>
                    <a:srgbClr val="445469"/>
                  </a:solidFill>
                  <a:latin typeface="微软雅黑" panose="020B0503020204020204" pitchFamily="34" charset="-122"/>
                  <a:ea typeface="微软雅黑" panose="020B0503020204020204" pitchFamily="34" charset="-122"/>
                  <a:cs typeface="Lato Light"/>
                </a:rPr>
              </a:br>
              <a:r>
                <a:rPr lang="zh-TW" altLang="en-US" sz="1800" u="sng" dirty="0">
                  <a:solidFill>
                    <a:srgbClr val="FF0000"/>
                  </a:solidFill>
                </a:rPr>
                <a:t>專長領域之加深、加廣或加速</a:t>
              </a:r>
              <a:r>
                <a:rPr lang="en-US" altLang="zh-TW" sz="1800" dirty="0"/>
                <a:t>+</a:t>
              </a:r>
              <a:r>
                <a:rPr lang="zh-TW" altLang="en-US" sz="1800" dirty="0"/>
                <a:t>特殊需求領域課程。 </a:t>
              </a:r>
              <a:endParaRPr kumimoji="0" lang="en-US" altLang="zh-TW" sz="1800" dirty="0">
                <a:solidFill>
                  <a:srgbClr val="445469"/>
                </a:solidFill>
                <a:latin typeface="微软雅黑" panose="020B0503020204020204" pitchFamily="34" charset="-122"/>
                <a:ea typeface="微软雅黑" panose="020B0503020204020204" pitchFamily="34" charset="-122"/>
                <a:cs typeface="Lato Light"/>
              </a:endParaRPr>
            </a:p>
            <a:p>
              <a:pPr marL="174625" marR="0" indent="-174625" algn="just" eaLnBrk="1" latinLnBrk="0" hangingPunct="1">
                <a:buClrTx/>
                <a:buSzTx/>
                <a:buFont typeface="Arial" pitchFamily="34" charset="0"/>
                <a:buChar char="•"/>
                <a:tabLst/>
                <a:defRPr/>
              </a:pPr>
              <a:endParaRPr kumimoji="0" lang="en-US" altLang="zh-TW" sz="1800" dirty="0">
                <a:solidFill>
                  <a:srgbClr val="445469"/>
                </a:solidFill>
                <a:latin typeface="微软雅黑" panose="020B0503020204020204" pitchFamily="34" charset="-122"/>
                <a:ea typeface="微软雅黑" panose="020B0503020204020204" pitchFamily="34" charset="-122"/>
                <a:cs typeface="Lato Light"/>
              </a:endParaRPr>
            </a:p>
          </p:txBody>
        </p:sp>
        <p:sp>
          <p:nvSpPr>
            <p:cNvPr id="39" name="Shape 48420"/>
            <p:cNvSpPr/>
            <p:nvPr/>
          </p:nvSpPr>
          <p:spPr>
            <a:xfrm>
              <a:off x="-1591191" y="-1923488"/>
              <a:ext cx="4432206" cy="10869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lnSpc>
                  <a:spcPct val="100000"/>
                </a:lnSpc>
                <a:defRPr sz="2500">
                  <a:solidFill>
                    <a:srgbClr val="3483C9"/>
                  </a:solidFill>
                  <a:latin typeface="Helvetica Neue Light"/>
                  <a:ea typeface="Helvetica Neue Light"/>
                  <a:cs typeface="Helvetica Neue Light"/>
                  <a:sym typeface="Helvetica Neue Light"/>
                </a:defRPr>
              </a:lvl1pPr>
            </a:lstStyle>
            <a:p>
              <a:pPr lvl="0">
                <a:defRPr/>
              </a:pPr>
              <a:r>
                <a:rPr lang="en-US" altLang="zh-TW" sz="2200" b="1" dirty="0">
                  <a:solidFill>
                    <a:srgbClr val="3D9077"/>
                  </a:solidFill>
                  <a:latin typeface="+mj-ea"/>
                  <a:ea typeface="+mj-ea"/>
                </a:rPr>
                <a:t>〈</a:t>
              </a:r>
              <a:r>
                <a:rPr lang="zh-TW" altLang="en-US" sz="2200" b="1" dirty="0">
                  <a:solidFill>
                    <a:srgbClr val="3D9077"/>
                  </a:solidFill>
                  <a:latin typeface="+mj-ea"/>
                  <a:ea typeface="+mj-ea"/>
                </a:rPr>
                <a:t>特殊教育課程教材教法及評量方式實施辦法</a:t>
              </a:r>
              <a:r>
                <a:rPr lang="en-US" altLang="zh-TW" sz="2200" b="1" dirty="0">
                  <a:solidFill>
                    <a:srgbClr val="3D9077"/>
                  </a:solidFill>
                  <a:latin typeface="+mj-ea"/>
                  <a:ea typeface="+mj-ea"/>
                </a:rPr>
                <a:t>〉</a:t>
              </a:r>
              <a:r>
                <a:rPr lang="zh-TW" altLang="en-US" sz="2200" b="1" dirty="0">
                  <a:solidFill>
                    <a:srgbClr val="3D9077"/>
                  </a:solidFill>
                  <a:latin typeface="+mj-ea"/>
                  <a:ea typeface="+mj-ea"/>
                </a:rPr>
                <a:t>第</a:t>
              </a:r>
              <a:r>
                <a:rPr lang="en-US" altLang="zh-TW" sz="2200" b="1" dirty="0">
                  <a:solidFill>
                    <a:srgbClr val="3D9077"/>
                  </a:solidFill>
                  <a:latin typeface="+mj-ea"/>
                  <a:ea typeface="+mj-ea"/>
                </a:rPr>
                <a:t>3</a:t>
              </a:r>
              <a:r>
                <a:rPr lang="zh-TW" altLang="en-US" sz="2200" b="1" dirty="0">
                  <a:solidFill>
                    <a:srgbClr val="3D9077"/>
                  </a:solidFill>
                  <a:latin typeface="+mj-ea"/>
                  <a:ea typeface="+mj-ea"/>
                </a:rPr>
                <a:t>條</a:t>
              </a:r>
              <a:endParaRPr lang="zh-CN" altLang="en-US" sz="2200" b="1" dirty="0">
                <a:solidFill>
                  <a:srgbClr val="3D9077"/>
                </a:solidFill>
                <a:latin typeface="+mj-ea"/>
                <a:ea typeface="+mj-ea"/>
              </a:endParaRPr>
            </a:p>
          </p:txBody>
        </p:sp>
      </p:grpSp>
      <p:grpSp>
        <p:nvGrpSpPr>
          <p:cNvPr id="32" name="Group 48424"/>
          <p:cNvGrpSpPr/>
          <p:nvPr/>
        </p:nvGrpSpPr>
        <p:grpSpPr>
          <a:xfrm>
            <a:off x="285998" y="4432986"/>
            <a:ext cx="3621891" cy="1528218"/>
            <a:chOff x="-2352616" y="-1338697"/>
            <a:chExt cx="3931381" cy="1979976"/>
          </a:xfrm>
        </p:grpSpPr>
        <p:sp>
          <p:nvSpPr>
            <p:cNvPr id="36" name="Shape 48422"/>
            <p:cNvSpPr/>
            <p:nvPr/>
          </p:nvSpPr>
          <p:spPr>
            <a:xfrm>
              <a:off x="-2286447" y="-390753"/>
              <a:ext cx="3534982" cy="10320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174625" lvl="0" indent="-174625" algn="just">
                <a:spcBef>
                  <a:spcPts val="600"/>
                </a:spcBef>
                <a:buFont typeface="Arial" pitchFamily="34" charset="0"/>
                <a:buChar char="•"/>
                <a:defRPr/>
              </a:pPr>
              <a:r>
                <a:rPr lang="zh-TW" altLang="en-US" sz="1800" dirty="0">
                  <a:solidFill>
                    <a:srgbClr val="445469"/>
                  </a:solidFill>
                  <a:latin typeface="微软雅黑" panose="020B0503020204020204" pitchFamily="34" charset="-122"/>
                  <a:ea typeface="微软雅黑" panose="020B0503020204020204" pitchFamily="34" charset="-122"/>
                  <a:cs typeface="Lato Light"/>
                </a:rPr>
                <a:t>設計適性的課程、教材、教法及評量方式</a:t>
              </a:r>
              <a:endParaRPr lang="en-US" altLang="zh-TW" sz="1800" dirty="0">
                <a:solidFill>
                  <a:srgbClr val="445469"/>
                </a:solidFill>
                <a:latin typeface="微软雅黑" panose="020B0503020204020204" pitchFamily="34" charset="-122"/>
                <a:ea typeface="微软雅黑" panose="020B0503020204020204" pitchFamily="34" charset="-122"/>
                <a:cs typeface="Lato Light"/>
              </a:endParaRPr>
            </a:p>
            <a:p>
              <a:pPr marL="174625" lvl="0" indent="-174625" algn="just">
                <a:spcBef>
                  <a:spcPts val="600"/>
                </a:spcBef>
                <a:buFont typeface="Arial" pitchFamily="34" charset="0"/>
                <a:buChar char="•"/>
                <a:defRPr/>
              </a:pPr>
              <a:r>
                <a:rPr lang="zh-TW" altLang="en-US" sz="1800" dirty="0">
                  <a:solidFill>
                    <a:srgbClr val="445469"/>
                  </a:solidFill>
                  <a:latin typeface="微软雅黑" panose="020B0503020204020204" pitchFamily="34" charset="-122"/>
                  <a:ea typeface="微软雅黑" panose="020B0503020204020204" pitchFamily="34" charset="-122"/>
                  <a:cs typeface="Lato Light"/>
                </a:rPr>
                <a:t>並融入</a:t>
              </a:r>
              <a:r>
                <a:rPr lang="en-US" altLang="zh-TW" sz="1800" dirty="0">
                  <a:solidFill>
                    <a:srgbClr val="445469"/>
                  </a:solidFill>
                  <a:latin typeface="微软雅黑" panose="020B0503020204020204" pitchFamily="34" charset="-122"/>
                  <a:ea typeface="微软雅黑" panose="020B0503020204020204" pitchFamily="34" charset="-122"/>
                  <a:cs typeface="Lato Light"/>
                </a:rPr>
                <a:t>IEP/IGP</a:t>
              </a:r>
              <a:r>
                <a:rPr lang="zh-TW" altLang="en-US" sz="1800" dirty="0">
                  <a:solidFill>
                    <a:srgbClr val="445469"/>
                  </a:solidFill>
                  <a:latin typeface="微软雅黑" panose="020B0503020204020204" pitchFamily="34" charset="-122"/>
                  <a:ea typeface="微软雅黑" panose="020B0503020204020204" pitchFamily="34" charset="-122"/>
                  <a:cs typeface="Lato Light"/>
                </a:rPr>
                <a:t>實施</a:t>
              </a:r>
              <a:endParaRPr lang="en-US" altLang="zh-CN" sz="1800" dirty="0">
                <a:solidFill>
                  <a:srgbClr val="445469"/>
                </a:solidFill>
                <a:latin typeface="微软雅黑" panose="020B0503020204020204" pitchFamily="34" charset="-122"/>
                <a:ea typeface="微软雅黑" panose="020B0503020204020204" pitchFamily="34" charset="-122"/>
                <a:cs typeface="Lato Light"/>
              </a:endParaRPr>
            </a:p>
          </p:txBody>
        </p:sp>
        <p:sp>
          <p:nvSpPr>
            <p:cNvPr id="37" name="Shape 48423"/>
            <p:cNvSpPr/>
            <p:nvPr/>
          </p:nvSpPr>
          <p:spPr>
            <a:xfrm>
              <a:off x="-2352616" y="-1338697"/>
              <a:ext cx="3931381" cy="10869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algn="l">
                <a:defRPr/>
              </a:pPr>
              <a:r>
                <a:rPr lang="en-US" altLang="zh-TW" sz="2200" b="1" dirty="0">
                  <a:solidFill>
                    <a:srgbClr val="00B0F0"/>
                  </a:solidFill>
                  <a:latin typeface="+mj-ea"/>
                  <a:ea typeface="+mj-ea"/>
                </a:rPr>
                <a:t>〈</a:t>
              </a:r>
              <a:r>
                <a:rPr lang="zh-TW" altLang="en-US" sz="2200" b="1" dirty="0">
                  <a:solidFill>
                    <a:srgbClr val="00B0F0"/>
                  </a:solidFill>
                  <a:latin typeface="+mj-ea"/>
                  <a:ea typeface="+mj-ea"/>
                </a:rPr>
                <a:t>特殊教育課程教材教法及評量方式實施辦法</a:t>
              </a:r>
              <a:r>
                <a:rPr lang="en-US" altLang="zh-TW" sz="2200" b="1" dirty="0">
                  <a:solidFill>
                    <a:srgbClr val="00B0F0"/>
                  </a:solidFill>
                  <a:latin typeface="+mj-ea"/>
                  <a:ea typeface="+mj-ea"/>
                </a:rPr>
                <a:t>〉</a:t>
              </a:r>
              <a:r>
                <a:rPr lang="zh-TW" altLang="en-US" sz="2200" b="1" dirty="0">
                  <a:solidFill>
                    <a:srgbClr val="00B0F0"/>
                  </a:solidFill>
                  <a:latin typeface="+mj-ea"/>
                  <a:ea typeface="+mj-ea"/>
                </a:rPr>
                <a:t>第</a:t>
              </a:r>
              <a:r>
                <a:rPr lang="en-US" altLang="zh-TW" sz="2200" b="1" dirty="0">
                  <a:solidFill>
                    <a:srgbClr val="00B0F0"/>
                  </a:solidFill>
                  <a:latin typeface="+mj-ea"/>
                  <a:ea typeface="+mj-ea"/>
                </a:rPr>
                <a:t>2</a:t>
              </a:r>
              <a:r>
                <a:rPr lang="zh-TW" altLang="en-US" sz="2200" b="1" dirty="0">
                  <a:solidFill>
                    <a:srgbClr val="00B0F0"/>
                  </a:solidFill>
                  <a:latin typeface="+mj-ea"/>
                  <a:ea typeface="+mj-ea"/>
                </a:rPr>
                <a:t>條</a:t>
              </a:r>
              <a:endParaRPr lang="zh-CN" altLang="en-US" sz="2200" b="1" dirty="0">
                <a:solidFill>
                  <a:srgbClr val="00B0F0"/>
                </a:solidFill>
                <a:latin typeface="+mj-ea"/>
                <a:ea typeface="+mj-ea"/>
              </a:endParaRPr>
            </a:p>
            <a:p>
              <a:pPr lvl="0" algn="l" eaLnBrk="1" hangingPunct="1">
                <a:defRPr/>
              </a:pPr>
              <a:endParaRPr kumimoji="0" sz="2200" b="1" i="0" u="none" strike="noStrike" kern="1200" cap="none" spc="0" normalizeH="0" baseline="0" noProof="0" dirty="0">
                <a:ln>
                  <a:noFill/>
                </a:ln>
                <a:solidFill>
                  <a:srgbClr val="EBAC07"/>
                </a:solidFill>
                <a:effectLst/>
                <a:uLnTx/>
                <a:uFillTx/>
                <a:latin typeface="+mj-ea"/>
                <a:ea typeface="+mj-ea"/>
                <a:sym typeface="Helvetica Neue Light"/>
              </a:endParaRPr>
            </a:p>
          </p:txBody>
        </p:sp>
      </p:grpSp>
      <p:grpSp>
        <p:nvGrpSpPr>
          <p:cNvPr id="33" name="Group 48427"/>
          <p:cNvGrpSpPr/>
          <p:nvPr/>
        </p:nvGrpSpPr>
        <p:grpSpPr>
          <a:xfrm>
            <a:off x="285998" y="1590812"/>
            <a:ext cx="2808312" cy="1377947"/>
            <a:chOff x="121445" y="-2665345"/>
            <a:chExt cx="3372953" cy="1785284"/>
          </a:xfrm>
        </p:grpSpPr>
        <p:sp>
          <p:nvSpPr>
            <p:cNvPr id="34" name="Shape 48425"/>
            <p:cNvSpPr/>
            <p:nvPr/>
          </p:nvSpPr>
          <p:spPr>
            <a:xfrm>
              <a:off x="293195" y="-2210673"/>
              <a:ext cx="2545180" cy="13306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174625" indent="-174625" algn="just">
                <a:spcBef>
                  <a:spcPts val="600"/>
                </a:spcBef>
                <a:buFont typeface="Arial" pitchFamily="34" charset="0"/>
                <a:buChar char="•"/>
                <a:defRPr/>
              </a:pPr>
              <a:r>
                <a:rPr lang="zh-TW" altLang="en-US" sz="1800" dirty="0">
                  <a:solidFill>
                    <a:srgbClr val="445469"/>
                  </a:solidFill>
                  <a:latin typeface="微软雅黑" panose="020B0503020204020204" pitchFamily="34" charset="-122"/>
                  <a:ea typeface="微软雅黑" panose="020B0503020204020204" pitchFamily="34" charset="-122"/>
                  <a:cs typeface="Lato Light"/>
                </a:rPr>
                <a:t>課程、教材、教法及評量方式應保持彈性</a:t>
              </a:r>
              <a:endParaRPr lang="en-US" altLang="zh-TW" sz="1800" dirty="0">
                <a:solidFill>
                  <a:srgbClr val="445469"/>
                </a:solidFill>
                <a:latin typeface="微软雅黑" panose="020B0503020204020204" pitchFamily="34" charset="-122"/>
                <a:ea typeface="微软雅黑" panose="020B0503020204020204" pitchFamily="34" charset="-122"/>
                <a:cs typeface="Lato Light"/>
              </a:endParaRPr>
            </a:p>
            <a:p>
              <a:pPr marL="174625" indent="-174625" algn="just">
                <a:spcBef>
                  <a:spcPts val="600"/>
                </a:spcBef>
                <a:buFont typeface="Arial" pitchFamily="34" charset="0"/>
                <a:buChar char="•"/>
                <a:defRPr/>
              </a:pPr>
              <a:r>
                <a:rPr lang="zh-TW" altLang="en-US" sz="1800" dirty="0">
                  <a:solidFill>
                    <a:srgbClr val="445469"/>
                  </a:solidFill>
                  <a:latin typeface="微软雅黑" panose="020B0503020204020204" pitchFamily="34" charset="-122"/>
                  <a:ea typeface="微软雅黑" panose="020B0503020204020204" pitchFamily="34" charset="-122"/>
                  <a:cs typeface="Lato Light"/>
                </a:rPr>
                <a:t>適合特殊教育學生身心特性及需求</a:t>
              </a:r>
              <a:endParaRPr lang="en-US" altLang="zh-TW" sz="1800" dirty="0">
                <a:solidFill>
                  <a:srgbClr val="445469"/>
                </a:solidFill>
                <a:latin typeface="微软雅黑" panose="020B0503020204020204" pitchFamily="34" charset="-122"/>
                <a:ea typeface="微软雅黑" panose="020B0503020204020204" pitchFamily="34" charset="-122"/>
                <a:cs typeface="Lato Light"/>
              </a:endParaRPr>
            </a:p>
            <a:p>
              <a:pPr lvl="0" algn="just" eaLnBrk="1" hangingPunct="1">
                <a:spcBef>
                  <a:spcPts val="600"/>
                </a:spcBef>
                <a:defRPr/>
              </a:pPr>
              <a:endParaRPr kumimoji="0" lang="en-US" altLang="zh-CN" sz="1800" b="0" i="0" u="none" strike="noStrike" kern="1200" cap="none" spc="0" normalizeH="0" baseline="0" noProof="0" dirty="0">
                <a:ln>
                  <a:noFill/>
                </a:ln>
                <a:solidFill>
                  <a:srgbClr val="445469"/>
                </a:solidFill>
                <a:effectLst/>
                <a:uLnTx/>
                <a:uFillTx/>
                <a:latin typeface="微软雅黑" panose="020B0503020204020204" pitchFamily="34" charset="-122"/>
                <a:ea typeface="微软雅黑" panose="020B0503020204020204" pitchFamily="34" charset="-122"/>
                <a:cs typeface="Lato Light"/>
                <a:sym typeface="Helvetica Neue Light"/>
              </a:endParaRPr>
            </a:p>
          </p:txBody>
        </p:sp>
        <p:sp>
          <p:nvSpPr>
            <p:cNvPr id="35" name="Shape 48426"/>
            <p:cNvSpPr/>
            <p:nvPr/>
          </p:nvSpPr>
          <p:spPr>
            <a:xfrm>
              <a:off x="121445" y="-2665345"/>
              <a:ext cx="3372953" cy="17607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ctr" eaLnBrk="1" hangingPunct="1">
                <a:defRPr/>
              </a:pPr>
              <a:r>
                <a:rPr lang="en-US" altLang="zh-TW" sz="2200" b="1" dirty="0">
                  <a:solidFill>
                    <a:srgbClr val="FF0000"/>
                  </a:solidFill>
                  <a:latin typeface="+mj-ea"/>
                  <a:ea typeface="+mj-ea"/>
                </a:rPr>
                <a:t>〈</a:t>
              </a:r>
              <a:r>
                <a:rPr lang="zh-TW" altLang="en-US" sz="2200" b="1" dirty="0">
                  <a:solidFill>
                    <a:srgbClr val="FF0000"/>
                  </a:solidFill>
                  <a:latin typeface="+mj-ea"/>
                  <a:ea typeface="+mj-ea"/>
                </a:rPr>
                <a:t>特殊教育法</a:t>
              </a:r>
              <a:r>
                <a:rPr lang="en-US" altLang="zh-TW" sz="2200" b="1" dirty="0">
                  <a:solidFill>
                    <a:srgbClr val="FF0000"/>
                  </a:solidFill>
                  <a:latin typeface="+mj-ea"/>
                  <a:ea typeface="+mj-ea"/>
                </a:rPr>
                <a:t>〉</a:t>
              </a:r>
              <a:r>
                <a:rPr lang="zh-TW" altLang="en-US" sz="2200" b="1" dirty="0">
                  <a:solidFill>
                    <a:srgbClr val="FF0000"/>
                  </a:solidFill>
                  <a:latin typeface="+mj-ea"/>
                  <a:ea typeface="+mj-ea"/>
                </a:rPr>
                <a:t>第</a:t>
              </a:r>
              <a:r>
                <a:rPr lang="en-US" altLang="zh-TW" sz="2200" b="1" dirty="0">
                  <a:solidFill>
                    <a:srgbClr val="FF0000"/>
                  </a:solidFill>
                  <a:latin typeface="+mj-ea"/>
                  <a:ea typeface="+mj-ea"/>
                </a:rPr>
                <a:t>19</a:t>
              </a:r>
              <a:r>
                <a:rPr lang="zh-TW" altLang="en-US" sz="2200" b="1" dirty="0">
                  <a:solidFill>
                    <a:srgbClr val="FF0000"/>
                  </a:solidFill>
                  <a:latin typeface="+mj-ea"/>
                  <a:ea typeface="+mj-ea"/>
                </a:rPr>
                <a:t>條</a:t>
              </a:r>
              <a:endParaRPr kumimoji="0" sz="2200" b="0" i="0" u="none" strike="noStrike" kern="1200" cap="none" spc="0" normalizeH="0" baseline="0" noProof="0" dirty="0">
                <a:ln>
                  <a:noFill/>
                </a:ln>
                <a:solidFill>
                  <a:srgbClr val="F83003"/>
                </a:solidFill>
                <a:effectLst/>
                <a:uLnTx/>
                <a:uFillTx/>
                <a:latin typeface="+mj-ea"/>
                <a:ea typeface="+mj-ea"/>
                <a:sym typeface="Helvetica Neue Light"/>
              </a:endParaRPr>
            </a:p>
          </p:txBody>
        </p:sp>
      </p:grpSp>
      <p:grpSp>
        <p:nvGrpSpPr>
          <p:cNvPr id="43" name="群組 42"/>
          <p:cNvGrpSpPr/>
          <p:nvPr/>
        </p:nvGrpSpPr>
        <p:grpSpPr>
          <a:xfrm>
            <a:off x="3575689" y="2177585"/>
            <a:ext cx="1656081" cy="1623422"/>
            <a:chOff x="3488590" y="2819724"/>
            <a:chExt cx="1656081" cy="1623422"/>
          </a:xfrm>
        </p:grpSpPr>
        <p:sp>
          <p:nvSpPr>
            <p:cNvPr id="42" name="橢圓 41"/>
            <p:cNvSpPr/>
            <p:nvPr/>
          </p:nvSpPr>
          <p:spPr>
            <a:xfrm>
              <a:off x="3700925" y="3121903"/>
              <a:ext cx="1208227" cy="1080120"/>
            </a:xfrm>
            <a:prstGeom prst="ellipse">
              <a:avLst/>
            </a:prstGeom>
            <a:solidFill>
              <a:schemeClr val="tx2"/>
            </a:solidFill>
            <a:ln>
              <a:solidFill>
                <a:schemeClr val="accent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r>
                <a:rPr lang="zh-TW" altLang="en-US" sz="2400" dirty="0">
                  <a:solidFill>
                    <a:schemeClr val="bg1">
                      <a:lumMod val="95000"/>
                    </a:schemeClr>
                  </a:solidFill>
                </a:rPr>
                <a:t>課調</a:t>
              </a:r>
              <a:endParaRPr lang="en-US" altLang="zh-TW" sz="2400" dirty="0">
                <a:solidFill>
                  <a:schemeClr val="bg1">
                    <a:lumMod val="95000"/>
                  </a:schemeClr>
                </a:solidFill>
              </a:endParaRPr>
            </a:p>
            <a:p>
              <a:pPr algn="ctr"/>
              <a:r>
                <a:rPr lang="zh-TW" altLang="en-US" sz="2400" dirty="0">
                  <a:solidFill>
                    <a:schemeClr val="bg1">
                      <a:lumMod val="95000"/>
                    </a:schemeClr>
                  </a:solidFill>
                </a:rPr>
                <a:t>法源</a:t>
              </a:r>
            </a:p>
          </p:txBody>
        </p:sp>
        <p:sp>
          <p:nvSpPr>
            <p:cNvPr id="16" name="Shape 48429"/>
            <p:cNvSpPr/>
            <p:nvPr/>
          </p:nvSpPr>
          <p:spPr>
            <a:xfrm>
              <a:off x="3488591" y="2898936"/>
              <a:ext cx="1656080" cy="1544210"/>
            </a:xfrm>
            <a:prstGeom prst="ellipse">
              <a:avLst/>
            </a:prstGeom>
            <a:noFill/>
            <a:ln w="63500" cap="flat">
              <a:solidFill>
                <a:srgbClr val="6C878A"/>
              </a:solidFill>
              <a:prstDash val="solid"/>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7" name="Group 48442"/>
            <p:cNvGrpSpPr/>
            <p:nvPr/>
          </p:nvGrpSpPr>
          <p:grpSpPr>
            <a:xfrm>
              <a:off x="3488590" y="2819724"/>
              <a:ext cx="1642097" cy="1613262"/>
              <a:chOff x="1387808" y="-1073150"/>
              <a:chExt cx="1972256" cy="2090158"/>
            </a:xfrm>
          </p:grpSpPr>
          <p:sp>
            <p:nvSpPr>
              <p:cNvPr id="28" name="Shape 48430"/>
              <p:cNvSpPr/>
              <p:nvPr/>
            </p:nvSpPr>
            <p:spPr>
              <a:xfrm>
                <a:off x="1387808" y="-1048895"/>
                <a:ext cx="503603" cy="503603"/>
              </a:xfrm>
              <a:prstGeom prst="ellipse">
                <a:avLst/>
              </a:prstGeom>
              <a:solidFill>
                <a:srgbClr val="F83003"/>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Shape 48433"/>
              <p:cNvSpPr/>
              <p:nvPr/>
            </p:nvSpPr>
            <p:spPr>
              <a:xfrm>
                <a:off x="1387808" y="513405"/>
                <a:ext cx="503603" cy="503603"/>
              </a:xfrm>
              <a:prstGeom prst="ellipse">
                <a:avLst/>
              </a:prstGeom>
              <a:solidFill>
                <a:srgbClr val="00B0F0"/>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4" name="Shape 48436"/>
              <p:cNvSpPr/>
              <p:nvPr/>
            </p:nvSpPr>
            <p:spPr>
              <a:xfrm>
                <a:off x="2839667" y="505459"/>
                <a:ext cx="503603" cy="503604"/>
              </a:xfrm>
              <a:prstGeom prst="ellipse">
                <a:avLst/>
              </a:prstGeom>
              <a:solidFill>
                <a:srgbClr val="A2B932"/>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Shape 48439"/>
              <p:cNvSpPr/>
              <p:nvPr/>
            </p:nvSpPr>
            <p:spPr>
              <a:xfrm>
                <a:off x="2856461" y="-1073150"/>
                <a:ext cx="503603" cy="503603"/>
              </a:xfrm>
              <a:prstGeom prst="ellipse">
                <a:avLst/>
              </a:prstGeom>
              <a:solidFill>
                <a:srgbClr val="3D9077"/>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cxnSp>
        <p:nvCxnSpPr>
          <p:cNvPr id="45" name="直線單箭頭接點 44"/>
          <p:cNvCxnSpPr>
            <a:stCxn id="28" idx="1"/>
          </p:cNvCxnSpPr>
          <p:nvPr/>
        </p:nvCxnSpPr>
        <p:spPr>
          <a:xfrm flipH="1" flipV="1">
            <a:off x="3094310" y="1941744"/>
            <a:ext cx="542784" cy="311486"/>
          </a:xfrm>
          <a:prstGeom prst="straightConnector1">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7" name="直線接點 46"/>
          <p:cNvCxnSpPr>
            <a:stCxn id="26" idx="4"/>
          </p:cNvCxnSpPr>
          <p:nvPr/>
        </p:nvCxnSpPr>
        <p:spPr>
          <a:xfrm flipH="1">
            <a:off x="3373122" y="3790847"/>
            <a:ext cx="412217" cy="642139"/>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直線接點 50"/>
          <p:cNvCxnSpPr>
            <a:stCxn id="24" idx="4"/>
          </p:cNvCxnSpPr>
          <p:nvPr/>
        </p:nvCxnSpPr>
        <p:spPr>
          <a:xfrm>
            <a:off x="4994154" y="3784714"/>
            <a:ext cx="237616" cy="648272"/>
          </a:xfrm>
          <a:prstGeom prst="line">
            <a:avLst/>
          </a:prstGeom>
        </p:spPr>
        <p:style>
          <a:lnRef idx="2">
            <a:schemeClr val="accent3"/>
          </a:lnRef>
          <a:fillRef idx="0">
            <a:schemeClr val="accent3"/>
          </a:fillRef>
          <a:effectRef idx="1">
            <a:schemeClr val="accent3"/>
          </a:effectRef>
          <a:fontRef idx="minor">
            <a:schemeClr val="tx1"/>
          </a:fontRef>
        </p:style>
      </p:cxnSp>
      <p:cxnSp>
        <p:nvCxnSpPr>
          <p:cNvPr id="53" name="直線接點 52"/>
          <p:cNvCxnSpPr>
            <a:stCxn id="22" idx="7"/>
          </p:cNvCxnSpPr>
          <p:nvPr/>
        </p:nvCxnSpPr>
        <p:spPr>
          <a:xfrm flipV="1">
            <a:off x="5156381" y="1707067"/>
            <a:ext cx="297375" cy="527442"/>
          </a:xfrm>
          <a:prstGeom prst="line">
            <a:avLst/>
          </a:prstGeom>
          <a:ln>
            <a:solidFill>
              <a:srgbClr val="00999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4508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606151"/>
            <a:ext cx="8846588" cy="4157963"/>
          </a:xfrm>
        </p:spPr>
        <p:txBody>
          <a:bodyPr>
            <a:noAutofit/>
          </a:bodyPr>
          <a:lstStyle/>
          <a:p>
            <a:pPr marL="0" indent="0" algn="ctr">
              <a:buNone/>
            </a:pPr>
            <a:r>
              <a:rPr lang="zh-TW" altLang="en-US" dirty="0">
                <a:solidFill>
                  <a:srgbClr val="00339A"/>
                </a:solidFill>
              </a:rPr>
              <a:t>                           </a:t>
            </a:r>
            <a:endParaRPr lang="en-US" altLang="zh-TW" dirty="0">
              <a:solidFill>
                <a:srgbClr val="00339A"/>
              </a:solidFill>
            </a:endParaRPr>
          </a:p>
          <a:p>
            <a:pPr marL="0" indent="0" algn="ctr">
              <a:buNone/>
            </a:pPr>
            <a:r>
              <a:rPr lang="zh-TW" altLang="en-US" dirty="0">
                <a:solidFill>
                  <a:srgbClr val="00339A"/>
                </a:solidFill>
              </a:rPr>
              <a:t>柒、實施要點</a:t>
            </a:r>
            <a:endParaRPr lang="en-US" altLang="zh-TW" dirty="0">
              <a:solidFill>
                <a:srgbClr val="00339A"/>
              </a:solidFill>
            </a:endParaRPr>
          </a:p>
          <a:p>
            <a:pPr lvl="1">
              <a:lnSpc>
                <a:spcPct val="120000"/>
              </a:lnSpc>
            </a:pPr>
            <a:r>
              <a:rPr lang="zh-TW" altLang="en-US" dirty="0"/>
              <a:t>應提供</a:t>
            </a:r>
            <a:r>
              <a:rPr lang="zh-TW" altLang="en-US" u="sng" dirty="0">
                <a:solidFill>
                  <a:srgbClr val="FF0000"/>
                </a:solidFill>
              </a:rPr>
              <a:t>支持性輔助、特殊需求領域課程及實施課程調整</a:t>
            </a:r>
            <a:r>
              <a:rPr lang="zh-TW" altLang="en-US" dirty="0"/>
              <a:t>。 </a:t>
            </a:r>
            <a:endParaRPr lang="en-US" altLang="zh-TW" dirty="0"/>
          </a:p>
          <a:p>
            <a:pPr lvl="1">
              <a:lnSpc>
                <a:spcPct val="120000"/>
              </a:lnSpc>
            </a:pPr>
            <a:r>
              <a:rPr lang="zh-TW" altLang="en-US" dirty="0"/>
              <a:t>特殊教育學生的課程須依據</a:t>
            </a:r>
            <a:r>
              <a:rPr lang="en-US" altLang="zh-TW" dirty="0"/>
              <a:t>IEP</a:t>
            </a:r>
            <a:r>
              <a:rPr lang="zh-TW" altLang="en-US" dirty="0"/>
              <a:t>或</a:t>
            </a:r>
            <a:r>
              <a:rPr lang="en-US" altLang="zh-TW" dirty="0"/>
              <a:t>IGP</a:t>
            </a:r>
            <a:r>
              <a:rPr lang="zh-TW" altLang="en-US" dirty="0"/>
              <a:t>，</a:t>
            </a:r>
            <a:r>
              <a:rPr lang="zh-TW" altLang="en-US" dirty="0">
                <a:solidFill>
                  <a:srgbClr val="FF0000"/>
                </a:solidFill>
              </a:rPr>
              <a:t>必要時得調整部定必修課程，並實施教學</a:t>
            </a:r>
            <a:r>
              <a:rPr lang="zh-TW" altLang="en-US" dirty="0"/>
              <a:t>。 </a:t>
            </a:r>
            <a:endParaRPr lang="en-US" altLang="zh-TW" sz="3600" b="1" dirty="0">
              <a:solidFill>
                <a:srgbClr val="30B1B3"/>
              </a:solidFill>
            </a:endParaRPr>
          </a:p>
          <a:p>
            <a:pPr lvl="1">
              <a:lnSpc>
                <a:spcPct val="120000"/>
              </a:lnSpc>
            </a:pPr>
            <a:r>
              <a:rPr lang="zh-TW" altLang="en-US" dirty="0"/>
              <a:t>學校與教師應提供適當之</a:t>
            </a:r>
            <a:r>
              <a:rPr lang="zh-TW" altLang="en-US" dirty="0">
                <a:solidFill>
                  <a:srgbClr val="FF0000"/>
                </a:solidFill>
              </a:rPr>
              <a:t>評量調整措施</a:t>
            </a:r>
            <a:endParaRPr lang="en-US" altLang="zh-TW" dirty="0">
              <a:solidFill>
                <a:srgbClr val="FF0000"/>
              </a:solidFill>
            </a:endParaRPr>
          </a:p>
        </p:txBody>
      </p:sp>
      <p:sp>
        <p:nvSpPr>
          <p:cNvPr id="5" name="矩形 4">
            <a:extLst>
              <a:ext uri="{FF2B5EF4-FFF2-40B4-BE49-F238E27FC236}">
                <a16:creationId xmlns:a16="http://schemas.microsoft.com/office/drawing/2014/main" xmlns="" id="{CA0AC9DB-D0FF-4E68-A590-10801BC926B6}"/>
              </a:ext>
            </a:extLst>
          </p:cNvPr>
          <p:cNvSpPr/>
          <p:nvPr/>
        </p:nvSpPr>
        <p:spPr>
          <a:xfrm>
            <a:off x="776914" y="221366"/>
            <a:ext cx="528860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課程調整的規定：總綱</a:t>
            </a:r>
            <a:endParaRPr lang="zh-CN" altLang="en-US" sz="4000" b="1" dirty="0">
              <a:solidFill>
                <a:schemeClr val="bg1"/>
              </a:solidFill>
              <a:latin typeface="微軟正黑體"/>
              <a:ea typeface="微軟正黑體"/>
              <a:cs typeface="微軟正黑體"/>
            </a:endParaRPr>
          </a:p>
        </p:txBody>
      </p:sp>
      <p:sp>
        <p:nvSpPr>
          <p:cNvPr id="6" name="矩形 5"/>
          <p:cNvSpPr/>
          <p:nvPr/>
        </p:nvSpPr>
        <p:spPr>
          <a:xfrm>
            <a:off x="817551" y="242610"/>
            <a:ext cx="5184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pic>
        <p:nvPicPr>
          <p:cNvPr id="7" name="圖片 6" descr="一張含有 室內 的圖片&#10;&#10;自動產生的描述">
            <a:extLst>
              <a:ext uri="{FF2B5EF4-FFF2-40B4-BE49-F238E27FC236}">
                <a16:creationId xmlns:a16="http://schemas.microsoft.com/office/drawing/2014/main" xmlns="" id="{7C11C060-EA8B-45BB-BAE0-4EBEFEAFA9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67" b="90000" l="10000" r="90000">
                        <a14:foregroundMark x1="56250" y1="43750" x2="56250" y2="43750"/>
                        <a14:foregroundMark x1="52639" y1="40556" x2="52639" y2="40556"/>
                        <a14:foregroundMark x1="52083" y1="43750" x2="52083" y2="43750"/>
                        <a14:foregroundMark x1="56944" y1="50417" x2="56944" y2="50417"/>
                        <a14:foregroundMark x1="60139" y1="44167" x2="60139" y2="44167"/>
                        <a14:foregroundMark x1="59861" y1="49583" x2="59861" y2="49583"/>
                        <a14:foregroundMark x1="60278" y1="51944" x2="60278" y2="51944"/>
                        <a14:foregroundMark x1="61806" y1="49583" x2="61806" y2="49583"/>
                        <a14:foregroundMark x1="60139" y1="9306" x2="60139" y2="9306"/>
                        <a14:foregroundMark x1="59444" y1="7778" x2="59444" y2="7778"/>
                        <a14:foregroundMark x1="59167" y1="6667" x2="59167" y2="6667"/>
                        <a14:foregroundMark x1="45139" y1="22778" x2="45139" y2="22778"/>
                        <a14:foregroundMark x1="68889" y1="54722" x2="68889" y2="54722"/>
                        <a14:foregroundMark x1="67778" y1="54583" x2="67778" y2="54583"/>
                        <a14:foregroundMark x1="67778" y1="54583" x2="67778" y2="54583"/>
                        <a14:foregroundMark x1="57222" y1="6667" x2="57222" y2="6667"/>
                      </a14:backgroundRemoval>
                    </a14:imgEffect>
                  </a14:imgLayer>
                </a14:imgProps>
              </a:ext>
              <a:ext uri="{837473B0-CC2E-450A-ABE3-18F120FF3D39}">
                <a1611:picAttrSrcUrl xmlns:a1611="http://schemas.microsoft.com/office/drawing/2016/11/main" xmlns="" r:id="rId5"/>
              </a:ext>
            </a:extLst>
          </a:blip>
          <a:stretch>
            <a:fillRect/>
          </a:stretch>
        </p:blipFill>
        <p:spPr>
          <a:xfrm>
            <a:off x="4303990" y="5021809"/>
            <a:ext cx="1704983" cy="1704983"/>
          </a:xfrm>
          <a:prstGeom prst="rect">
            <a:avLst/>
          </a:prstGeom>
        </p:spPr>
      </p:pic>
      <p:pic>
        <p:nvPicPr>
          <p:cNvPr id="8" name="圖片 7">
            <a:extLst>
              <a:ext uri="{FF2B5EF4-FFF2-40B4-BE49-F238E27FC236}">
                <a16:creationId xmlns:a16="http://schemas.microsoft.com/office/drawing/2014/main" xmlns="" id="{F7166C4E-FD61-4821-B4B2-880686D37658}"/>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837473B0-CC2E-450A-ABE3-18F120FF3D39}">
                <a1611:picAttrSrcUrl xmlns:a1611="http://schemas.microsoft.com/office/drawing/2016/11/main" xmlns="" r:id="rId8"/>
              </a:ext>
            </a:extLst>
          </a:blip>
          <a:stretch>
            <a:fillRect/>
          </a:stretch>
        </p:blipFill>
        <p:spPr>
          <a:xfrm>
            <a:off x="4903534" y="5717529"/>
            <a:ext cx="3220163" cy="1140471"/>
          </a:xfrm>
          <a:prstGeom prst="rect">
            <a:avLst/>
          </a:prstGeom>
        </p:spPr>
      </p:pic>
      <p:sp>
        <p:nvSpPr>
          <p:cNvPr id="9" name="文字方塊 8">
            <a:extLst>
              <a:ext uri="{FF2B5EF4-FFF2-40B4-BE49-F238E27FC236}">
                <a16:creationId xmlns:a16="http://schemas.microsoft.com/office/drawing/2014/main" xmlns="" id="{66EB6DB0-196D-4FAA-AA7F-03D5793FFF5B}"/>
              </a:ext>
            </a:extLst>
          </p:cNvPr>
          <p:cNvSpPr txBox="1"/>
          <p:nvPr/>
        </p:nvSpPr>
        <p:spPr>
          <a:xfrm>
            <a:off x="5809125" y="5470121"/>
            <a:ext cx="3334875" cy="369332"/>
          </a:xfrm>
          <a:prstGeom prst="rect">
            <a:avLst/>
          </a:prstGeom>
          <a:solidFill>
            <a:schemeClr val="tx1"/>
          </a:solidFill>
        </p:spPr>
        <p:txBody>
          <a:bodyPr wrap="square" rtlCol="0">
            <a:spAutoFit/>
          </a:bodyPr>
          <a:lstStyle/>
          <a:p>
            <a:r>
              <a:rPr lang="zh-TW" altLang="en-US" dirty="0">
                <a:solidFill>
                  <a:schemeClr val="bg1"/>
                </a:solidFill>
              </a:rPr>
              <a:t>取自總綱 </a:t>
            </a:r>
            <a:r>
              <a:rPr lang="en-US" altLang="zh-TW" dirty="0">
                <a:solidFill>
                  <a:schemeClr val="bg1"/>
                </a:solidFill>
              </a:rPr>
              <a:t>p. 31</a:t>
            </a:r>
            <a:r>
              <a:rPr lang="zh-TW" altLang="en-US" dirty="0">
                <a:solidFill>
                  <a:schemeClr val="bg1"/>
                </a:solidFill>
              </a:rPr>
              <a:t> </a:t>
            </a:r>
            <a:r>
              <a:rPr lang="en-US" altLang="zh-TW" dirty="0">
                <a:solidFill>
                  <a:schemeClr val="bg1"/>
                </a:solidFill>
              </a:rPr>
              <a:t>, &amp; p. 33,</a:t>
            </a:r>
            <a:endParaRPr lang="zh-TW" altLang="en-US" dirty="0">
              <a:solidFill>
                <a:schemeClr val="bg1"/>
              </a:solidFill>
            </a:endParaRPr>
          </a:p>
        </p:txBody>
      </p:sp>
    </p:spTree>
    <p:extLst>
      <p:ext uri="{BB962C8B-B14F-4D97-AF65-F5344CB8AC3E}">
        <p14:creationId xmlns:p14="http://schemas.microsoft.com/office/powerpoint/2010/main" val="2555409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544036"/>
            <a:ext cx="8771796" cy="5789765"/>
          </a:xfrm>
        </p:spPr>
        <p:txBody>
          <a:bodyPr>
            <a:noAutofit/>
          </a:bodyPr>
          <a:lstStyle/>
          <a:p>
            <a:pPr marL="0" indent="0" algn="ctr">
              <a:buNone/>
            </a:pPr>
            <a:r>
              <a:rPr lang="zh-TW" altLang="en-US" dirty="0">
                <a:solidFill>
                  <a:srgbClr val="00339A"/>
                </a:solidFill>
              </a:rPr>
              <a:t>                            </a:t>
            </a:r>
            <a:endParaRPr lang="en-US" altLang="zh-TW" dirty="0">
              <a:solidFill>
                <a:srgbClr val="00339A"/>
              </a:solidFill>
            </a:endParaRPr>
          </a:p>
          <a:p>
            <a:pPr marL="0" indent="0" algn="ctr">
              <a:buNone/>
            </a:pPr>
            <a:r>
              <a:rPr lang="zh-TW" altLang="en-US" dirty="0">
                <a:solidFill>
                  <a:srgbClr val="00339A"/>
                </a:solidFill>
              </a:rPr>
              <a:t>柒、實施要點</a:t>
            </a:r>
            <a:endParaRPr lang="en-US" altLang="zh-TW" dirty="0">
              <a:solidFill>
                <a:srgbClr val="00339A"/>
              </a:solidFill>
            </a:endParaRPr>
          </a:p>
          <a:p>
            <a:pPr lvl="1">
              <a:lnSpc>
                <a:spcPct val="120000"/>
              </a:lnSpc>
            </a:pPr>
            <a:r>
              <a:rPr lang="zh-TW" altLang="en-US" dirty="0"/>
              <a:t>特殊教育學生之</a:t>
            </a:r>
            <a:r>
              <a:rPr lang="zh-TW" altLang="en-US" u="sng" dirty="0">
                <a:solidFill>
                  <a:srgbClr val="FF0000"/>
                </a:solidFill>
              </a:rPr>
              <a:t>部定及校訂課程均得彈性調整</a:t>
            </a:r>
            <a:r>
              <a:rPr lang="zh-TW" altLang="en-US" dirty="0"/>
              <a:t>（包含學習節數</a:t>
            </a:r>
            <a:r>
              <a:rPr lang="en-US" altLang="zh-TW" dirty="0"/>
              <a:t>/</a:t>
            </a:r>
            <a:r>
              <a:rPr lang="zh-TW" altLang="en-US" dirty="0"/>
              <a:t>學分數配置比例與學習內容），並得於校訂課程</a:t>
            </a:r>
            <a:r>
              <a:rPr lang="zh-TW" altLang="en-US" u="sng" dirty="0">
                <a:solidFill>
                  <a:srgbClr val="FF0000"/>
                </a:solidFill>
              </a:rPr>
              <a:t>開設特殊需求領域課程</a:t>
            </a:r>
            <a:r>
              <a:rPr lang="zh-TW" altLang="en-US" dirty="0"/>
              <a:t>，惟</a:t>
            </a:r>
            <a:r>
              <a:rPr lang="zh-TW" altLang="en-US" u="sng" dirty="0">
                <a:solidFill>
                  <a:srgbClr val="FF0000"/>
                </a:solidFill>
              </a:rPr>
              <a:t>不應減少學習總節數</a:t>
            </a:r>
            <a:r>
              <a:rPr lang="zh-TW" altLang="en-US" dirty="0"/>
              <a:t>。</a:t>
            </a:r>
            <a:endParaRPr lang="en-US" altLang="zh-TW" dirty="0"/>
          </a:p>
          <a:p>
            <a:pPr lvl="1">
              <a:lnSpc>
                <a:spcPct val="120000"/>
              </a:lnSpc>
            </a:pPr>
            <a:r>
              <a:rPr lang="zh-TW" altLang="en-US" dirty="0"/>
              <a:t>特殊教育班課程規劃需經學校特殊教育推行委員會審議通過，並送學校課程發展委員會通過後實施。</a:t>
            </a:r>
          </a:p>
        </p:txBody>
      </p:sp>
      <p:sp>
        <p:nvSpPr>
          <p:cNvPr id="5" name="矩形 4">
            <a:extLst>
              <a:ext uri="{FF2B5EF4-FFF2-40B4-BE49-F238E27FC236}">
                <a16:creationId xmlns:a16="http://schemas.microsoft.com/office/drawing/2014/main" xmlns="" id="{CA0AC9DB-D0FF-4E68-A590-10801BC926B6}"/>
              </a:ext>
            </a:extLst>
          </p:cNvPr>
          <p:cNvSpPr/>
          <p:nvPr/>
        </p:nvSpPr>
        <p:spPr>
          <a:xfrm>
            <a:off x="776914" y="221366"/>
            <a:ext cx="528860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課程調整的規定：總綱</a:t>
            </a:r>
            <a:endParaRPr lang="zh-CN" altLang="en-US" sz="4000" b="1" dirty="0">
              <a:solidFill>
                <a:schemeClr val="bg1"/>
              </a:solidFill>
              <a:latin typeface="微軟正黑體"/>
              <a:ea typeface="微軟正黑體"/>
              <a:cs typeface="微軟正黑體"/>
            </a:endParaRPr>
          </a:p>
        </p:txBody>
      </p:sp>
      <p:sp>
        <p:nvSpPr>
          <p:cNvPr id="6" name="矩形 5"/>
          <p:cNvSpPr/>
          <p:nvPr/>
        </p:nvSpPr>
        <p:spPr>
          <a:xfrm>
            <a:off x="817551" y="251846"/>
            <a:ext cx="5184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pic>
        <p:nvPicPr>
          <p:cNvPr id="10" name="圖片 9" descr="一張含有 室內 的圖片&#10;&#10;自動產生的描述">
            <a:extLst>
              <a:ext uri="{FF2B5EF4-FFF2-40B4-BE49-F238E27FC236}">
                <a16:creationId xmlns:a16="http://schemas.microsoft.com/office/drawing/2014/main" xmlns="" id="{7C11C060-EA8B-45BB-BAE0-4EBEFEAFA9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67" b="90000" l="10000" r="90000">
                        <a14:foregroundMark x1="56250" y1="43750" x2="56250" y2="43750"/>
                        <a14:foregroundMark x1="52639" y1="40556" x2="52639" y2="40556"/>
                        <a14:foregroundMark x1="52083" y1="43750" x2="52083" y2="43750"/>
                        <a14:foregroundMark x1="56944" y1="50417" x2="56944" y2="50417"/>
                        <a14:foregroundMark x1="60139" y1="44167" x2="60139" y2="44167"/>
                        <a14:foregroundMark x1="59861" y1="49583" x2="59861" y2="49583"/>
                        <a14:foregroundMark x1="60278" y1="51944" x2="60278" y2="51944"/>
                        <a14:foregroundMark x1="61806" y1="49583" x2="61806" y2="49583"/>
                        <a14:foregroundMark x1="60139" y1="9306" x2="60139" y2="9306"/>
                        <a14:foregroundMark x1="59444" y1="7778" x2="59444" y2="7778"/>
                        <a14:foregroundMark x1="59167" y1="6667" x2="59167" y2="6667"/>
                        <a14:foregroundMark x1="45139" y1="22778" x2="45139" y2="22778"/>
                        <a14:foregroundMark x1="68889" y1="54722" x2="68889" y2="54722"/>
                        <a14:foregroundMark x1="67778" y1="54583" x2="67778" y2="54583"/>
                        <a14:foregroundMark x1="67778" y1="54583" x2="67778" y2="54583"/>
                        <a14:foregroundMark x1="57222" y1="6667" x2="57222" y2="6667"/>
                      </a14:backgroundRemoval>
                    </a14:imgEffect>
                  </a14:imgLayer>
                </a14:imgProps>
              </a:ext>
              <a:ext uri="{837473B0-CC2E-450A-ABE3-18F120FF3D39}">
                <a1611:picAttrSrcUrl xmlns:a1611="http://schemas.microsoft.com/office/drawing/2016/11/main" xmlns="" r:id="rId5"/>
              </a:ext>
            </a:extLst>
          </a:blip>
          <a:stretch>
            <a:fillRect/>
          </a:stretch>
        </p:blipFill>
        <p:spPr>
          <a:xfrm>
            <a:off x="4303990" y="5021809"/>
            <a:ext cx="1704983" cy="1704983"/>
          </a:xfrm>
          <a:prstGeom prst="rect">
            <a:avLst/>
          </a:prstGeom>
        </p:spPr>
      </p:pic>
      <p:pic>
        <p:nvPicPr>
          <p:cNvPr id="11" name="圖片 10">
            <a:extLst>
              <a:ext uri="{FF2B5EF4-FFF2-40B4-BE49-F238E27FC236}">
                <a16:creationId xmlns:a16="http://schemas.microsoft.com/office/drawing/2014/main" xmlns="" id="{F7166C4E-FD61-4821-B4B2-880686D37658}"/>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837473B0-CC2E-450A-ABE3-18F120FF3D39}">
                <a1611:picAttrSrcUrl xmlns:a1611="http://schemas.microsoft.com/office/drawing/2016/11/main" xmlns="" r:id="rId8"/>
              </a:ext>
            </a:extLst>
          </a:blip>
          <a:stretch>
            <a:fillRect/>
          </a:stretch>
        </p:blipFill>
        <p:spPr>
          <a:xfrm>
            <a:off x="4903534" y="5717529"/>
            <a:ext cx="3220163" cy="1140471"/>
          </a:xfrm>
          <a:prstGeom prst="rect">
            <a:avLst/>
          </a:prstGeom>
        </p:spPr>
      </p:pic>
      <p:sp>
        <p:nvSpPr>
          <p:cNvPr id="12" name="文字方塊 11">
            <a:extLst>
              <a:ext uri="{FF2B5EF4-FFF2-40B4-BE49-F238E27FC236}">
                <a16:creationId xmlns:a16="http://schemas.microsoft.com/office/drawing/2014/main" xmlns="" id="{66EB6DB0-196D-4FAA-AA7F-03D5793FFF5B}"/>
              </a:ext>
            </a:extLst>
          </p:cNvPr>
          <p:cNvSpPr txBox="1"/>
          <p:nvPr/>
        </p:nvSpPr>
        <p:spPr>
          <a:xfrm>
            <a:off x="5809125" y="5470121"/>
            <a:ext cx="3334875" cy="369332"/>
          </a:xfrm>
          <a:prstGeom prst="rect">
            <a:avLst/>
          </a:prstGeom>
          <a:solidFill>
            <a:schemeClr val="tx1"/>
          </a:solidFill>
        </p:spPr>
        <p:txBody>
          <a:bodyPr wrap="square" rtlCol="0">
            <a:spAutoFit/>
          </a:bodyPr>
          <a:lstStyle/>
          <a:p>
            <a:r>
              <a:rPr lang="zh-TW" altLang="en-US" dirty="0">
                <a:solidFill>
                  <a:schemeClr val="bg1"/>
                </a:solidFill>
              </a:rPr>
              <a:t>取自總綱 </a:t>
            </a:r>
            <a:r>
              <a:rPr lang="en-US" altLang="zh-TW" dirty="0">
                <a:solidFill>
                  <a:schemeClr val="bg1"/>
                </a:solidFill>
              </a:rPr>
              <a:t>p. 36</a:t>
            </a:r>
            <a:endParaRPr lang="zh-TW" altLang="en-US" dirty="0">
              <a:solidFill>
                <a:schemeClr val="bg1"/>
              </a:solidFill>
            </a:endParaRPr>
          </a:p>
        </p:txBody>
      </p:sp>
    </p:spTree>
    <p:extLst>
      <p:ext uri="{BB962C8B-B14F-4D97-AF65-F5344CB8AC3E}">
        <p14:creationId xmlns:p14="http://schemas.microsoft.com/office/powerpoint/2010/main" val="3637448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28650" y="1083533"/>
            <a:ext cx="8149590" cy="1111027"/>
          </a:xfrm>
        </p:spPr>
        <p:txBody>
          <a:bodyPr>
            <a:normAutofit/>
          </a:bodyPr>
          <a:lstStyle/>
          <a:p>
            <a:pPr algn="ctr">
              <a:lnSpc>
                <a:spcPct val="120000"/>
              </a:lnSpc>
              <a:buNone/>
            </a:pPr>
            <a:r>
              <a:rPr lang="zh-TW" altLang="zh-TW" sz="3600" dirty="0"/>
              <a:t>課程調整</a:t>
            </a:r>
            <a:r>
              <a:rPr lang="zh-TW" altLang="en-US" sz="3600" dirty="0"/>
              <a:t>適用對象</a:t>
            </a:r>
            <a:r>
              <a:rPr lang="en-US" altLang="zh-TW" sz="3600" dirty="0"/>
              <a:t> </a:t>
            </a:r>
            <a:endParaRPr lang="en-US" altLang="zh-TW" sz="1600" dirty="0"/>
          </a:p>
        </p:txBody>
      </p:sp>
      <p:pic>
        <p:nvPicPr>
          <p:cNvPr id="6" name="圖片 5">
            <a:extLst>
              <a:ext uri="{FF2B5EF4-FFF2-40B4-BE49-F238E27FC236}">
                <a16:creationId xmlns:a16="http://schemas.microsoft.com/office/drawing/2014/main" xmlns="" id="{5CF23F23-F670-4CDF-83F7-38974296D789}"/>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942264" y="1919455"/>
            <a:ext cx="6945540" cy="4717179"/>
          </a:xfrm>
          <a:prstGeom prst="rect">
            <a:avLst/>
          </a:prstGeom>
        </p:spPr>
      </p:pic>
      <p:sp>
        <p:nvSpPr>
          <p:cNvPr id="4" name="矩形 3">
            <a:extLst>
              <a:ext uri="{FF2B5EF4-FFF2-40B4-BE49-F238E27FC236}">
                <a16:creationId xmlns:a16="http://schemas.microsoft.com/office/drawing/2014/main" xmlns="" id="{CA0AC9DB-D0FF-4E68-A590-10801BC926B6}"/>
              </a:ext>
            </a:extLst>
          </p:cNvPr>
          <p:cNvSpPr/>
          <p:nvPr/>
        </p:nvSpPr>
        <p:spPr>
          <a:xfrm>
            <a:off x="776914" y="221366"/>
            <a:ext cx="635540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課程調整的規定：實施規範</a:t>
            </a:r>
            <a:endParaRPr lang="zh-CN" altLang="en-US" sz="4000" b="1" dirty="0">
              <a:solidFill>
                <a:schemeClr val="bg1"/>
              </a:solidFill>
              <a:latin typeface="微軟正黑體"/>
              <a:ea typeface="微軟正黑體"/>
              <a:cs typeface="微軟正黑體"/>
            </a:endParaRPr>
          </a:p>
        </p:txBody>
      </p:sp>
      <p:sp>
        <p:nvSpPr>
          <p:cNvPr id="5" name="矩形 4"/>
          <p:cNvSpPr/>
          <p:nvPr/>
        </p:nvSpPr>
        <p:spPr>
          <a:xfrm>
            <a:off x="817550" y="251846"/>
            <a:ext cx="6229699"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nvGrpSpPr>
          <p:cNvPr id="10" name="群組 9"/>
          <p:cNvGrpSpPr/>
          <p:nvPr/>
        </p:nvGrpSpPr>
        <p:grpSpPr>
          <a:xfrm>
            <a:off x="5532999" y="4446669"/>
            <a:ext cx="2088000" cy="494019"/>
            <a:chOff x="2733" y="787114"/>
            <a:chExt cx="2665333" cy="612184"/>
          </a:xfrm>
        </p:grpSpPr>
        <p:sp>
          <p:nvSpPr>
            <p:cNvPr id="26" name="矩形 25"/>
            <p:cNvSpPr/>
            <p:nvPr/>
          </p:nvSpPr>
          <p:spPr>
            <a:xfrm>
              <a:off x="2733" y="787114"/>
              <a:ext cx="2665333" cy="612184"/>
            </a:xfrm>
            <a:prstGeom prst="rect">
              <a:avLst/>
            </a:prstGeom>
            <a:solidFill>
              <a:srgbClr val="FFFF00"/>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27" name="矩形 26"/>
            <p:cNvSpPr/>
            <p:nvPr/>
          </p:nvSpPr>
          <p:spPr>
            <a:xfrm>
              <a:off x="2733" y="787114"/>
              <a:ext cx="2665333" cy="612184"/>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2400" b="1" kern="1200" dirty="0">
                  <a:solidFill>
                    <a:schemeClr val="tx1"/>
                  </a:solidFill>
                  <a:latin typeface="標楷體" panose="03000509000000000000" pitchFamily="65" charset="-120"/>
                  <a:ea typeface="標楷體" panose="03000509000000000000" pitchFamily="65" charset="-120"/>
                </a:rPr>
                <a:t>身心障礙學生</a:t>
              </a:r>
            </a:p>
          </p:txBody>
        </p:sp>
      </p:grpSp>
      <p:grpSp>
        <p:nvGrpSpPr>
          <p:cNvPr id="12" name="群組 11"/>
          <p:cNvGrpSpPr/>
          <p:nvPr/>
        </p:nvGrpSpPr>
        <p:grpSpPr>
          <a:xfrm>
            <a:off x="1225830" y="4446669"/>
            <a:ext cx="2088000" cy="494019"/>
            <a:chOff x="3041213" y="787114"/>
            <a:chExt cx="2665333" cy="612184"/>
          </a:xfrm>
        </p:grpSpPr>
        <p:sp>
          <p:nvSpPr>
            <p:cNvPr id="22" name="矩形 21"/>
            <p:cNvSpPr/>
            <p:nvPr/>
          </p:nvSpPr>
          <p:spPr>
            <a:xfrm>
              <a:off x="3041213" y="787114"/>
              <a:ext cx="2665333" cy="612184"/>
            </a:xfrm>
            <a:prstGeom prst="rect">
              <a:avLst/>
            </a:prstGeom>
          </p:spPr>
          <p:style>
            <a:lnRef idx="2">
              <a:schemeClr val="accent5">
                <a:hueOff val="-4966938"/>
                <a:satOff val="19906"/>
                <a:lumOff val="4314"/>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23" name="矩形 22"/>
            <p:cNvSpPr/>
            <p:nvPr/>
          </p:nvSpPr>
          <p:spPr>
            <a:xfrm>
              <a:off x="3041213" y="787114"/>
              <a:ext cx="2665333" cy="612184"/>
            </a:xfrm>
            <a:prstGeom prst="rect">
              <a:avLst/>
            </a:prstGeom>
            <a:solidFill>
              <a:srgbClr val="00FF00"/>
            </a:solidFill>
            <a:ln>
              <a:noFill/>
            </a:ln>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2400" b="1" kern="1200" dirty="0">
                  <a:solidFill>
                    <a:schemeClr val="tx1"/>
                  </a:solidFill>
                  <a:latin typeface="標楷體" panose="03000509000000000000" pitchFamily="65" charset="-120"/>
                  <a:ea typeface="標楷體" panose="03000509000000000000" pitchFamily="65" charset="-120"/>
                </a:rPr>
                <a:t>資賦優異學生</a:t>
              </a:r>
            </a:p>
          </p:txBody>
        </p:sp>
      </p:grpSp>
      <p:grpSp>
        <p:nvGrpSpPr>
          <p:cNvPr id="14" name="群組 13"/>
          <p:cNvGrpSpPr/>
          <p:nvPr/>
        </p:nvGrpSpPr>
        <p:grpSpPr>
          <a:xfrm>
            <a:off x="2945741" y="5860677"/>
            <a:ext cx="2938586" cy="494019"/>
            <a:chOff x="6079693" y="787114"/>
            <a:chExt cx="2665333" cy="612184"/>
          </a:xfrm>
          <a:solidFill>
            <a:srgbClr val="FFCCFF"/>
          </a:solidFill>
        </p:grpSpPr>
        <p:sp>
          <p:nvSpPr>
            <p:cNvPr id="18" name="矩形 17"/>
            <p:cNvSpPr/>
            <p:nvPr/>
          </p:nvSpPr>
          <p:spPr>
            <a:xfrm>
              <a:off x="6079693" y="787114"/>
              <a:ext cx="2665333" cy="612184"/>
            </a:xfrm>
            <a:prstGeom prst="rect">
              <a:avLst/>
            </a:prstGeom>
            <a:grpFill/>
            <a:ln>
              <a:noFill/>
            </a:ln>
          </p:spPr>
          <p:style>
            <a:lnRef idx="2">
              <a:schemeClr val="accent5">
                <a:hueOff val="-9933876"/>
                <a:satOff val="39811"/>
                <a:lumOff val="8628"/>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9" name="矩形 18"/>
            <p:cNvSpPr/>
            <p:nvPr/>
          </p:nvSpPr>
          <p:spPr>
            <a:xfrm>
              <a:off x="6079693" y="787114"/>
              <a:ext cx="2665333" cy="61218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sz="2100" b="1" u="none" kern="1200" dirty="0">
                  <a:solidFill>
                    <a:schemeClr val="tx1"/>
                  </a:solidFill>
                  <a:latin typeface="標楷體" panose="03000509000000000000" pitchFamily="65" charset="-120"/>
                  <a:ea typeface="標楷體" panose="03000509000000000000" pitchFamily="65" charset="-120"/>
                </a:rPr>
                <a:t>身心障礙資賦優異學生</a:t>
              </a:r>
              <a:endParaRPr lang="zh-TW" altLang="en-US" sz="2100" b="1" u="none" kern="1200" dirty="0">
                <a:solidFill>
                  <a:schemeClr val="tx1"/>
                </a:solidFill>
                <a:latin typeface="標楷體" panose="03000509000000000000" pitchFamily="65" charset="-120"/>
                <a:ea typeface="標楷體" panose="03000509000000000000" pitchFamily="65" charset="-120"/>
              </a:endParaRPr>
            </a:p>
          </p:txBody>
        </p:sp>
      </p:grpSp>
      <p:sp>
        <p:nvSpPr>
          <p:cNvPr id="15" name="矩形 14"/>
          <p:cNvSpPr/>
          <p:nvPr/>
        </p:nvSpPr>
        <p:spPr>
          <a:xfrm>
            <a:off x="2671421" y="1734789"/>
            <a:ext cx="4057521" cy="369332"/>
          </a:xfrm>
          <a:prstGeom prst="rect">
            <a:avLst/>
          </a:prstGeom>
        </p:spPr>
        <p:txBody>
          <a:bodyPr wrap="none">
            <a:spAutoFit/>
          </a:bodyPr>
          <a:lstStyle/>
          <a:p>
            <a:r>
              <a:rPr lang="zh-TW" altLang="zh-TW" dirty="0"/>
              <a:t>特定領域</a:t>
            </a:r>
            <a:r>
              <a:rPr lang="en-US" altLang="zh-TW" dirty="0"/>
              <a:t>/</a:t>
            </a:r>
            <a:r>
              <a:rPr lang="zh-TW" altLang="zh-TW" dirty="0"/>
              <a:t>科目有學習功能缺損</a:t>
            </a:r>
            <a:r>
              <a:rPr lang="en-US" altLang="zh-TW" dirty="0"/>
              <a:t>/</a:t>
            </a:r>
            <a:r>
              <a:rPr lang="zh-TW" altLang="en-US" dirty="0"/>
              <a:t>優異</a:t>
            </a:r>
            <a:r>
              <a:rPr lang="zh-TW" altLang="zh-TW" dirty="0"/>
              <a:t>者</a:t>
            </a:r>
            <a:endParaRPr lang="zh-TW" altLang="en-US" dirty="0"/>
          </a:p>
        </p:txBody>
      </p:sp>
    </p:spTree>
    <p:extLst>
      <p:ext uri="{BB962C8B-B14F-4D97-AF65-F5344CB8AC3E}">
        <p14:creationId xmlns:p14="http://schemas.microsoft.com/office/powerpoint/2010/main" val="2455612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92545" y="1118795"/>
            <a:ext cx="8511605" cy="5283199"/>
          </a:xfrm>
        </p:spPr>
        <p:txBody>
          <a:bodyPr>
            <a:normAutofit/>
          </a:bodyPr>
          <a:lstStyle/>
          <a:p>
            <a:r>
              <a:rPr lang="zh-TW" altLang="zh-TW" sz="2800" dirty="0">
                <a:solidFill>
                  <a:schemeClr val="tx1"/>
                </a:solidFill>
              </a:rPr>
              <a:t>若學生在特定領域</a:t>
            </a:r>
            <a:r>
              <a:rPr lang="en-US" altLang="zh-TW" sz="2800" dirty="0">
                <a:solidFill>
                  <a:schemeClr val="tx1"/>
                </a:solidFill>
              </a:rPr>
              <a:t>/</a:t>
            </a:r>
            <a:r>
              <a:rPr lang="zh-TW" altLang="zh-TW" sz="2800" dirty="0">
                <a:solidFill>
                  <a:schemeClr val="tx1"/>
                </a:solidFill>
              </a:rPr>
              <a:t>科目之學習不需進行課程調整，則依循十二年國民基本教育該領域課程綱要之規範規劃課程；</a:t>
            </a:r>
            <a:endParaRPr lang="en-US" altLang="zh-TW" sz="2800" dirty="0">
              <a:solidFill>
                <a:schemeClr val="tx1"/>
              </a:solidFill>
            </a:endParaRPr>
          </a:p>
          <a:p>
            <a:r>
              <a:rPr lang="zh-TW" altLang="zh-TW" sz="2800" dirty="0"/>
              <a:t>若學生有</a:t>
            </a:r>
            <a:r>
              <a:rPr lang="zh-TW" altLang="zh-TW" sz="2800" u="sng" dirty="0"/>
              <a:t>特殊教育需求</a:t>
            </a:r>
            <a:r>
              <a:rPr lang="zh-TW" altLang="zh-TW" sz="2800" dirty="0"/>
              <a:t>，則可依據〈特殊教育課程教材教法及評量方式實施辦法〉，以及本課程實施規範，</a:t>
            </a:r>
            <a:r>
              <a:rPr lang="zh-TW" altLang="zh-TW" sz="2800" u="sng" dirty="0">
                <a:solidFill>
                  <a:srgbClr val="FF0000"/>
                </a:solidFill>
              </a:rPr>
              <a:t>調整其學習內容、歷程、環境或評量</a:t>
            </a:r>
            <a:r>
              <a:rPr lang="zh-TW" altLang="zh-TW" sz="2800" dirty="0"/>
              <a:t>。</a:t>
            </a:r>
            <a:endParaRPr lang="en-US" altLang="zh-TW" dirty="0"/>
          </a:p>
        </p:txBody>
      </p:sp>
      <p:sp>
        <p:nvSpPr>
          <p:cNvPr id="5" name="矩形 4">
            <a:extLst>
              <a:ext uri="{FF2B5EF4-FFF2-40B4-BE49-F238E27FC236}">
                <a16:creationId xmlns:a16="http://schemas.microsoft.com/office/drawing/2014/main" xmlns="" id="{CA0AC9DB-D0FF-4E68-A590-10801BC926B6}"/>
              </a:ext>
            </a:extLst>
          </p:cNvPr>
          <p:cNvSpPr/>
          <p:nvPr/>
        </p:nvSpPr>
        <p:spPr>
          <a:xfrm>
            <a:off x="776914" y="221366"/>
            <a:ext cx="635540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課程調整的規定：實施規範</a:t>
            </a:r>
            <a:endParaRPr lang="zh-CN" altLang="en-US" sz="4000" b="1" dirty="0">
              <a:solidFill>
                <a:schemeClr val="bg1"/>
              </a:solidFill>
              <a:latin typeface="微軟正黑體"/>
              <a:ea typeface="微軟正黑體"/>
              <a:cs typeface="微軟正黑體"/>
            </a:endParaRPr>
          </a:p>
        </p:txBody>
      </p:sp>
      <p:sp>
        <p:nvSpPr>
          <p:cNvPr id="6" name="矩形 5"/>
          <p:cNvSpPr/>
          <p:nvPr/>
        </p:nvSpPr>
        <p:spPr>
          <a:xfrm>
            <a:off x="817550" y="251846"/>
            <a:ext cx="6229699"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pic>
        <p:nvPicPr>
          <p:cNvPr id="8" name="圖片 7" descr="一張含有 室內 的圖片&#10;&#10;自動產生的描述">
            <a:extLst>
              <a:ext uri="{FF2B5EF4-FFF2-40B4-BE49-F238E27FC236}">
                <a16:creationId xmlns:a16="http://schemas.microsoft.com/office/drawing/2014/main" xmlns="" id="{E40A0344-6870-401A-BD29-CC8A3D101E1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67" b="90000" l="10000" r="90000">
                        <a14:foregroundMark x1="56250" y1="43750" x2="56250" y2="43750"/>
                        <a14:foregroundMark x1="52639" y1="40556" x2="52639" y2="40556"/>
                        <a14:foregroundMark x1="52083" y1="43750" x2="52083" y2="43750"/>
                        <a14:foregroundMark x1="56944" y1="50417" x2="56944" y2="50417"/>
                        <a14:foregroundMark x1="60139" y1="44167" x2="60139" y2="44167"/>
                        <a14:foregroundMark x1="59861" y1="49583" x2="59861" y2="49583"/>
                        <a14:foregroundMark x1="60278" y1="51944" x2="60278" y2="51944"/>
                        <a14:foregroundMark x1="61806" y1="49583" x2="61806" y2="49583"/>
                        <a14:foregroundMark x1="60139" y1="9306" x2="60139" y2="9306"/>
                        <a14:foregroundMark x1="59444" y1="7778" x2="59444" y2="7778"/>
                        <a14:foregroundMark x1="59167" y1="6667" x2="59167" y2="6667"/>
                        <a14:foregroundMark x1="45139" y1="22778" x2="45139" y2="22778"/>
                        <a14:foregroundMark x1="68889" y1="54722" x2="68889" y2="54722"/>
                        <a14:foregroundMark x1="67778" y1="54583" x2="67778" y2="54583"/>
                        <a14:foregroundMark x1="67778" y1="54583" x2="67778" y2="54583"/>
                        <a14:foregroundMark x1="57222" y1="6667" x2="57222" y2="6667"/>
                      </a14:backgroundRemoval>
                    </a14:imgEffect>
                  </a14:imgLayer>
                </a14:imgProps>
              </a:ext>
              <a:ext uri="{837473B0-CC2E-450A-ABE3-18F120FF3D39}">
                <a1611:picAttrSrcUrl xmlns:a1611="http://schemas.microsoft.com/office/drawing/2016/11/main" xmlns="" r:id="rId5"/>
              </a:ext>
            </a:extLst>
          </a:blip>
          <a:stretch>
            <a:fillRect/>
          </a:stretch>
        </p:blipFill>
        <p:spPr>
          <a:xfrm>
            <a:off x="4303990" y="5021809"/>
            <a:ext cx="1704983" cy="1704983"/>
          </a:xfrm>
          <a:prstGeom prst="rect">
            <a:avLst/>
          </a:prstGeom>
        </p:spPr>
      </p:pic>
      <p:pic>
        <p:nvPicPr>
          <p:cNvPr id="9" name="圖片 8">
            <a:extLst>
              <a:ext uri="{FF2B5EF4-FFF2-40B4-BE49-F238E27FC236}">
                <a16:creationId xmlns:a16="http://schemas.microsoft.com/office/drawing/2014/main" xmlns="" id="{DF83DFFB-3EC6-4538-A236-74ED9438E5E6}"/>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837473B0-CC2E-450A-ABE3-18F120FF3D39}">
                <a1611:picAttrSrcUrl xmlns:a1611="http://schemas.microsoft.com/office/drawing/2016/11/main" xmlns="" r:id="rId8"/>
              </a:ext>
            </a:extLst>
          </a:blip>
          <a:stretch>
            <a:fillRect/>
          </a:stretch>
        </p:blipFill>
        <p:spPr>
          <a:xfrm>
            <a:off x="4903534" y="5717529"/>
            <a:ext cx="3220163" cy="1140471"/>
          </a:xfrm>
          <a:prstGeom prst="rect">
            <a:avLst/>
          </a:prstGeom>
        </p:spPr>
      </p:pic>
      <p:sp>
        <p:nvSpPr>
          <p:cNvPr id="10" name="文字方塊 9">
            <a:extLst>
              <a:ext uri="{FF2B5EF4-FFF2-40B4-BE49-F238E27FC236}">
                <a16:creationId xmlns:a16="http://schemas.microsoft.com/office/drawing/2014/main" xmlns="" id="{02025303-7F4B-4E2E-A1D3-3E2C0209A7AA}"/>
              </a:ext>
            </a:extLst>
          </p:cNvPr>
          <p:cNvSpPr txBox="1"/>
          <p:nvPr/>
        </p:nvSpPr>
        <p:spPr>
          <a:xfrm>
            <a:off x="5809125" y="5470121"/>
            <a:ext cx="3334875" cy="369332"/>
          </a:xfrm>
          <a:prstGeom prst="rect">
            <a:avLst/>
          </a:prstGeom>
          <a:solidFill>
            <a:schemeClr val="tx1"/>
          </a:solidFill>
        </p:spPr>
        <p:txBody>
          <a:bodyPr wrap="square" rtlCol="0">
            <a:spAutoFit/>
          </a:bodyPr>
          <a:lstStyle/>
          <a:p>
            <a:pPr algn="r"/>
            <a:r>
              <a:rPr lang="zh-TW" altLang="en-US" dirty="0">
                <a:solidFill>
                  <a:schemeClr val="bg1"/>
                </a:solidFill>
              </a:rPr>
              <a:t>取自特殊教育課程實施規範 </a:t>
            </a:r>
            <a:r>
              <a:rPr lang="en-US" altLang="zh-TW" dirty="0">
                <a:solidFill>
                  <a:schemeClr val="bg1"/>
                </a:solidFill>
              </a:rPr>
              <a:t>p. 2</a:t>
            </a:r>
            <a:endParaRPr lang="zh-TW" altLang="en-US" dirty="0">
              <a:solidFill>
                <a:schemeClr val="bg1"/>
              </a:solidFill>
            </a:endParaRPr>
          </a:p>
        </p:txBody>
      </p:sp>
    </p:spTree>
    <p:extLst>
      <p:ext uri="{BB962C8B-B14F-4D97-AF65-F5344CB8AC3E}">
        <p14:creationId xmlns:p14="http://schemas.microsoft.com/office/powerpoint/2010/main" val="1183917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p:cNvGraphicFramePr>
          <p:nvPr>
            <p:extLst>
              <p:ext uri="{D42A27DB-BD31-4B8C-83A1-F6EECF244321}">
                <p14:modId xmlns:p14="http://schemas.microsoft.com/office/powerpoint/2010/main" val="1774269071"/>
              </p:ext>
            </p:extLst>
          </p:nvPr>
        </p:nvGraphicFramePr>
        <p:xfrm>
          <a:off x="-2074151" y="1083532"/>
          <a:ext cx="13292301" cy="5455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標題 2"/>
          <p:cNvSpPr>
            <a:spLocks noGrp="1"/>
          </p:cNvSpPr>
          <p:nvPr>
            <p:ph type="title"/>
          </p:nvPr>
        </p:nvSpPr>
        <p:spPr/>
        <p:txBody>
          <a:bodyPr/>
          <a:lstStyle/>
          <a:p>
            <a:r>
              <a:rPr lang="zh-TW" altLang="en-US" dirty="0"/>
              <a:t>課程調整向度</a:t>
            </a:r>
          </a:p>
        </p:txBody>
      </p:sp>
    </p:spTree>
    <p:extLst>
      <p:ext uri="{BB962C8B-B14F-4D97-AF65-F5344CB8AC3E}">
        <p14:creationId xmlns:p14="http://schemas.microsoft.com/office/powerpoint/2010/main" val="1269824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45">
            <a:extLst>
              <a:ext uri="{FF2B5EF4-FFF2-40B4-BE49-F238E27FC236}">
                <a16:creationId xmlns:a16="http://schemas.microsoft.com/office/drawing/2014/main" xmlns="" id="{CFDB03F1-D9C1-4948-8D42-19CEBBF4BDCC}"/>
              </a:ext>
            </a:extLst>
          </p:cNvPr>
          <p:cNvSpPr>
            <a:spLocks noEditPoints="1"/>
          </p:cNvSpPr>
          <p:nvPr/>
        </p:nvSpPr>
        <p:spPr bwMode="auto">
          <a:xfrm>
            <a:off x="4398317" y="2922988"/>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a:extLst>
              <a:ext uri="{FF2B5EF4-FFF2-40B4-BE49-F238E27FC236}">
                <a16:creationId xmlns:a16="http://schemas.microsoft.com/office/drawing/2014/main" xmlns="" id="{D937BFAA-1CC3-472E-BDE2-73CDFF31F750}"/>
              </a:ext>
            </a:extLst>
          </p:cNvPr>
          <p:cNvSpPr txBox="1">
            <a:spLocks/>
          </p:cNvSpPr>
          <p:nvPr/>
        </p:nvSpPr>
        <p:spPr>
          <a:xfrm>
            <a:off x="3102173" y="2706940"/>
            <a:ext cx="3600400"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zh-TW" sz="2200" dirty="0">
                <a:solidFill>
                  <a:srgbClr val="0066FF"/>
                </a:solidFill>
                <a:latin typeface="+mj-ea"/>
                <a:ea typeface="+mj-ea"/>
              </a:rPr>
              <a:t>簡化</a:t>
            </a:r>
            <a:endParaRPr lang="en-US" altLang="en-US" sz="2200" dirty="0">
              <a:solidFill>
                <a:srgbClr val="0066FF"/>
              </a:solidFill>
              <a:latin typeface="+mj-ea"/>
              <a:ea typeface="+mj-ea"/>
            </a:endParaRPr>
          </a:p>
        </p:txBody>
      </p:sp>
      <p:sp>
        <p:nvSpPr>
          <p:cNvPr id="28" name="Text Placeholder 3">
            <a:extLst>
              <a:ext uri="{FF2B5EF4-FFF2-40B4-BE49-F238E27FC236}">
                <a16:creationId xmlns:a16="http://schemas.microsoft.com/office/drawing/2014/main" xmlns="" id="{D937BFAA-1CC3-472E-BDE2-73CDFF31F750}"/>
              </a:ext>
            </a:extLst>
          </p:cNvPr>
          <p:cNvSpPr txBox="1">
            <a:spLocks/>
          </p:cNvSpPr>
          <p:nvPr/>
        </p:nvSpPr>
        <p:spPr>
          <a:xfrm>
            <a:off x="2454101" y="3246876"/>
            <a:ext cx="1728192"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zh-TW" sz="2200" dirty="0">
                <a:solidFill>
                  <a:srgbClr val="0066FF"/>
                </a:solidFill>
                <a:latin typeface="+mj-ea"/>
                <a:ea typeface="+mj-ea"/>
              </a:rPr>
              <a:t>加深</a:t>
            </a:r>
            <a:endParaRPr lang="en-US" altLang="en-US" sz="2200" dirty="0">
              <a:solidFill>
                <a:srgbClr val="0066FF"/>
              </a:solidFill>
              <a:latin typeface="+mj-ea"/>
              <a:ea typeface="+mj-ea"/>
            </a:endParaRPr>
          </a:p>
        </p:txBody>
      </p:sp>
      <p:sp>
        <p:nvSpPr>
          <p:cNvPr id="32" name="Text Placeholder 3">
            <a:extLst>
              <a:ext uri="{FF2B5EF4-FFF2-40B4-BE49-F238E27FC236}">
                <a16:creationId xmlns:a16="http://schemas.microsoft.com/office/drawing/2014/main" xmlns="" id="{D937BFAA-1CC3-472E-BDE2-73CDFF31F750}"/>
              </a:ext>
            </a:extLst>
          </p:cNvPr>
          <p:cNvSpPr txBox="1">
            <a:spLocks/>
          </p:cNvSpPr>
          <p:nvPr/>
        </p:nvSpPr>
        <p:spPr>
          <a:xfrm>
            <a:off x="972512" y="1916013"/>
            <a:ext cx="7487920" cy="430887"/>
          </a:xfrm>
          <a:prstGeom prst="rect">
            <a:avLst/>
          </a:prstGeom>
          <a:solidFill>
            <a:srgbClr val="FFD757"/>
          </a:solidFill>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TW" altLang="en-US" sz="2800" dirty="0">
                <a:latin typeface="+mj-ea"/>
                <a:ea typeface="+mj-ea"/>
              </a:rPr>
              <a:t>各領域</a:t>
            </a:r>
            <a:r>
              <a:rPr lang="en-US" altLang="zh-TW" sz="2800" dirty="0">
                <a:latin typeface="+mj-ea"/>
                <a:ea typeface="+mj-ea"/>
              </a:rPr>
              <a:t>/</a:t>
            </a:r>
            <a:r>
              <a:rPr lang="zh-TW" altLang="en-US" sz="2800" dirty="0">
                <a:latin typeface="+mj-ea"/>
                <a:ea typeface="+mj-ea"/>
              </a:rPr>
              <a:t>科目的</a:t>
            </a:r>
            <a:r>
              <a:rPr lang="zh-TW" altLang="en-US" sz="2800" b="1" dirty="0">
                <a:solidFill>
                  <a:srgbClr val="FF0000"/>
                </a:solidFill>
                <a:latin typeface="+mj-ea"/>
                <a:ea typeface="+mj-ea"/>
              </a:rPr>
              <a:t>學習重點</a:t>
            </a:r>
            <a:r>
              <a:rPr lang="en-US" altLang="zh-TW" sz="2400" dirty="0">
                <a:solidFill>
                  <a:schemeClr val="tx1"/>
                </a:solidFill>
                <a:latin typeface="+mj-ea"/>
                <a:ea typeface="+mj-ea"/>
              </a:rPr>
              <a:t>(</a:t>
            </a:r>
            <a:r>
              <a:rPr lang="zh-TW" altLang="en-US" sz="2400" dirty="0">
                <a:solidFill>
                  <a:schemeClr val="tx1"/>
                </a:solidFill>
                <a:latin typeface="+mj-ea"/>
                <a:ea typeface="+mj-ea"/>
              </a:rPr>
              <a:t>含</a:t>
            </a:r>
            <a:r>
              <a:rPr lang="zh-TW" altLang="en-US" sz="2400" b="1" dirty="0">
                <a:solidFill>
                  <a:srgbClr val="FF0000"/>
                </a:solidFill>
                <a:latin typeface="+mj-ea"/>
                <a:ea typeface="+mj-ea"/>
              </a:rPr>
              <a:t>學習表現</a:t>
            </a:r>
            <a:r>
              <a:rPr lang="zh-TW" altLang="en-US" sz="2400" dirty="0">
                <a:solidFill>
                  <a:schemeClr val="tx1"/>
                </a:solidFill>
                <a:latin typeface="+mj-ea"/>
                <a:ea typeface="+mj-ea"/>
              </a:rPr>
              <a:t>與</a:t>
            </a:r>
            <a:r>
              <a:rPr lang="zh-TW" altLang="en-US" sz="2400" b="1" dirty="0">
                <a:solidFill>
                  <a:srgbClr val="FF0000"/>
                </a:solidFill>
                <a:latin typeface="+mj-ea"/>
                <a:ea typeface="+mj-ea"/>
              </a:rPr>
              <a:t>學習內容</a:t>
            </a:r>
            <a:r>
              <a:rPr lang="en-US" altLang="zh-TW" sz="2400" dirty="0">
                <a:solidFill>
                  <a:schemeClr val="tx1"/>
                </a:solidFill>
                <a:latin typeface="+mj-ea"/>
                <a:ea typeface="+mj-ea"/>
              </a:rPr>
              <a:t>)</a:t>
            </a:r>
            <a:endParaRPr lang="en-US" altLang="zh-TW" sz="2800" dirty="0">
              <a:latin typeface="+mj-ea"/>
              <a:ea typeface="+mj-ea"/>
            </a:endParaRPr>
          </a:p>
        </p:txBody>
      </p:sp>
      <p:sp>
        <p:nvSpPr>
          <p:cNvPr id="33" name="矩形 32"/>
          <p:cNvSpPr/>
          <p:nvPr/>
        </p:nvSpPr>
        <p:spPr>
          <a:xfrm>
            <a:off x="683568" y="1842845"/>
            <a:ext cx="8064896" cy="504056"/>
          </a:xfrm>
          <a:prstGeom prst="rect">
            <a:avLst/>
          </a:prstGeom>
          <a:noFill/>
          <a:ln w="57150">
            <a:solidFill>
              <a:srgbClr val="33CCFF"/>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0" name="向下箭號 29"/>
          <p:cNvSpPr/>
          <p:nvPr/>
        </p:nvSpPr>
        <p:spPr>
          <a:xfrm>
            <a:off x="3706256" y="2641506"/>
            <a:ext cx="720080" cy="2723156"/>
          </a:xfrm>
          <a:prstGeom prst="downArrow">
            <a:avLst>
              <a:gd name="adj1" fmla="val 41754"/>
              <a:gd name="adj2" fmla="val 32112"/>
            </a:avLst>
          </a:prstGeom>
          <a:solidFill>
            <a:schemeClr val="bg1"/>
          </a:solidFill>
          <a:ln w="76200">
            <a:solidFill>
              <a:srgbClr val="33CCFF"/>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r>
              <a:rPr lang="zh-TW" altLang="en-US" dirty="0"/>
              <a:t>調整方式</a:t>
            </a:r>
          </a:p>
        </p:txBody>
      </p:sp>
      <p:sp>
        <p:nvSpPr>
          <p:cNvPr id="34" name="Freeform 45">
            <a:extLst>
              <a:ext uri="{FF2B5EF4-FFF2-40B4-BE49-F238E27FC236}">
                <a16:creationId xmlns:a16="http://schemas.microsoft.com/office/drawing/2014/main" xmlns="" id="{CFDB03F1-D9C1-4948-8D42-19CEBBF4BDCC}"/>
              </a:ext>
            </a:extLst>
          </p:cNvPr>
          <p:cNvSpPr>
            <a:spLocks noEditPoints="1"/>
          </p:cNvSpPr>
          <p:nvPr/>
        </p:nvSpPr>
        <p:spPr bwMode="auto">
          <a:xfrm>
            <a:off x="4398317" y="3355036"/>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5">
            <a:extLst>
              <a:ext uri="{FF2B5EF4-FFF2-40B4-BE49-F238E27FC236}">
                <a16:creationId xmlns:a16="http://schemas.microsoft.com/office/drawing/2014/main" xmlns="" id="{CFDB03F1-D9C1-4948-8D42-19CEBBF4BDCC}"/>
              </a:ext>
            </a:extLst>
          </p:cNvPr>
          <p:cNvSpPr>
            <a:spLocks noEditPoints="1"/>
          </p:cNvSpPr>
          <p:nvPr/>
        </p:nvSpPr>
        <p:spPr bwMode="auto">
          <a:xfrm>
            <a:off x="4398317" y="3787084"/>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5">
            <a:extLst>
              <a:ext uri="{FF2B5EF4-FFF2-40B4-BE49-F238E27FC236}">
                <a16:creationId xmlns:a16="http://schemas.microsoft.com/office/drawing/2014/main" xmlns="" id="{CFDB03F1-D9C1-4948-8D42-19CEBBF4BDCC}"/>
              </a:ext>
            </a:extLst>
          </p:cNvPr>
          <p:cNvSpPr>
            <a:spLocks noEditPoints="1"/>
          </p:cNvSpPr>
          <p:nvPr/>
        </p:nvSpPr>
        <p:spPr bwMode="auto">
          <a:xfrm>
            <a:off x="4398317" y="4219132"/>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a:extLst>
              <a:ext uri="{FF2B5EF4-FFF2-40B4-BE49-F238E27FC236}">
                <a16:creationId xmlns:a16="http://schemas.microsoft.com/office/drawing/2014/main" xmlns="" id="{CFDB03F1-D9C1-4948-8D42-19CEBBF4BDCC}"/>
              </a:ext>
            </a:extLst>
          </p:cNvPr>
          <p:cNvSpPr>
            <a:spLocks noEditPoints="1"/>
          </p:cNvSpPr>
          <p:nvPr/>
        </p:nvSpPr>
        <p:spPr bwMode="auto">
          <a:xfrm>
            <a:off x="4398317" y="4651180"/>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a:extLst>
              <a:ext uri="{FF2B5EF4-FFF2-40B4-BE49-F238E27FC236}">
                <a16:creationId xmlns:a16="http://schemas.microsoft.com/office/drawing/2014/main" xmlns="" id="{CFDB03F1-D9C1-4948-8D42-19CEBBF4BDCC}"/>
              </a:ext>
            </a:extLst>
          </p:cNvPr>
          <p:cNvSpPr>
            <a:spLocks noEditPoints="1"/>
          </p:cNvSpPr>
          <p:nvPr/>
        </p:nvSpPr>
        <p:spPr bwMode="auto">
          <a:xfrm>
            <a:off x="3606229" y="3390892"/>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a:extLst>
              <a:ext uri="{FF2B5EF4-FFF2-40B4-BE49-F238E27FC236}">
                <a16:creationId xmlns:a16="http://schemas.microsoft.com/office/drawing/2014/main" xmlns="" id="{CFDB03F1-D9C1-4948-8D42-19CEBBF4BDCC}"/>
              </a:ext>
            </a:extLst>
          </p:cNvPr>
          <p:cNvSpPr>
            <a:spLocks noEditPoints="1"/>
          </p:cNvSpPr>
          <p:nvPr/>
        </p:nvSpPr>
        <p:spPr bwMode="auto">
          <a:xfrm>
            <a:off x="3606229" y="3894972"/>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5">
            <a:extLst>
              <a:ext uri="{FF2B5EF4-FFF2-40B4-BE49-F238E27FC236}">
                <a16:creationId xmlns:a16="http://schemas.microsoft.com/office/drawing/2014/main" xmlns="" id="{CFDB03F1-D9C1-4948-8D42-19CEBBF4BDCC}"/>
              </a:ext>
            </a:extLst>
          </p:cNvPr>
          <p:cNvSpPr>
            <a:spLocks noEditPoints="1"/>
          </p:cNvSpPr>
          <p:nvPr/>
        </p:nvSpPr>
        <p:spPr bwMode="auto">
          <a:xfrm>
            <a:off x="3606229" y="4399028"/>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a:extLst>
              <a:ext uri="{FF2B5EF4-FFF2-40B4-BE49-F238E27FC236}">
                <a16:creationId xmlns:a16="http://schemas.microsoft.com/office/drawing/2014/main" xmlns="" id="{D937BFAA-1CC3-472E-BDE2-73CDFF31F750}"/>
              </a:ext>
            </a:extLst>
          </p:cNvPr>
          <p:cNvSpPr txBox="1">
            <a:spLocks/>
          </p:cNvSpPr>
          <p:nvPr/>
        </p:nvSpPr>
        <p:spPr>
          <a:xfrm>
            <a:off x="3102173" y="3138988"/>
            <a:ext cx="3600400"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減量</a:t>
            </a:r>
            <a:endParaRPr lang="en-US" altLang="en-US" sz="2200" dirty="0">
              <a:solidFill>
                <a:srgbClr val="0066FF"/>
              </a:solidFill>
              <a:latin typeface="+mj-ea"/>
              <a:ea typeface="+mj-ea"/>
            </a:endParaRPr>
          </a:p>
        </p:txBody>
      </p:sp>
      <p:sp>
        <p:nvSpPr>
          <p:cNvPr id="42" name="Text Placeholder 3">
            <a:extLst>
              <a:ext uri="{FF2B5EF4-FFF2-40B4-BE49-F238E27FC236}">
                <a16:creationId xmlns:a16="http://schemas.microsoft.com/office/drawing/2014/main" xmlns="" id="{D937BFAA-1CC3-472E-BDE2-73CDFF31F750}"/>
              </a:ext>
            </a:extLst>
          </p:cNvPr>
          <p:cNvSpPr txBox="1">
            <a:spLocks/>
          </p:cNvSpPr>
          <p:nvPr/>
        </p:nvSpPr>
        <p:spPr>
          <a:xfrm>
            <a:off x="3138165" y="3562920"/>
            <a:ext cx="3600400"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分解</a:t>
            </a:r>
            <a:endParaRPr lang="en-US" altLang="en-US" sz="2200" dirty="0">
              <a:solidFill>
                <a:srgbClr val="0066FF"/>
              </a:solidFill>
              <a:latin typeface="+mj-ea"/>
              <a:ea typeface="+mj-ea"/>
            </a:endParaRPr>
          </a:p>
        </p:txBody>
      </p:sp>
      <p:sp>
        <p:nvSpPr>
          <p:cNvPr id="43" name="Text Placeholder 3">
            <a:extLst>
              <a:ext uri="{FF2B5EF4-FFF2-40B4-BE49-F238E27FC236}">
                <a16:creationId xmlns:a16="http://schemas.microsoft.com/office/drawing/2014/main" xmlns="" id="{D937BFAA-1CC3-472E-BDE2-73CDFF31F750}"/>
              </a:ext>
            </a:extLst>
          </p:cNvPr>
          <p:cNvSpPr txBox="1">
            <a:spLocks/>
          </p:cNvSpPr>
          <p:nvPr/>
        </p:nvSpPr>
        <p:spPr>
          <a:xfrm>
            <a:off x="3102173" y="3986804"/>
            <a:ext cx="3600400"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替代</a:t>
            </a:r>
            <a:endParaRPr lang="en-US" altLang="en-US" sz="2200" dirty="0">
              <a:solidFill>
                <a:srgbClr val="0066FF"/>
              </a:solidFill>
              <a:latin typeface="+mj-ea"/>
              <a:ea typeface="+mj-ea"/>
            </a:endParaRPr>
          </a:p>
        </p:txBody>
      </p:sp>
      <p:sp>
        <p:nvSpPr>
          <p:cNvPr id="44" name="Text Placeholder 3">
            <a:extLst>
              <a:ext uri="{FF2B5EF4-FFF2-40B4-BE49-F238E27FC236}">
                <a16:creationId xmlns:a16="http://schemas.microsoft.com/office/drawing/2014/main" xmlns="" id="{D937BFAA-1CC3-472E-BDE2-73CDFF31F750}"/>
              </a:ext>
            </a:extLst>
          </p:cNvPr>
          <p:cNvSpPr txBox="1">
            <a:spLocks/>
          </p:cNvSpPr>
          <p:nvPr/>
        </p:nvSpPr>
        <p:spPr>
          <a:xfrm>
            <a:off x="3102173" y="4418852"/>
            <a:ext cx="3600400"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重整</a:t>
            </a:r>
            <a:endParaRPr lang="en-US" altLang="en-US" sz="2200" dirty="0">
              <a:solidFill>
                <a:srgbClr val="0066FF"/>
              </a:solidFill>
              <a:latin typeface="+mj-ea"/>
              <a:ea typeface="+mj-ea"/>
            </a:endParaRPr>
          </a:p>
        </p:txBody>
      </p:sp>
      <p:sp>
        <p:nvSpPr>
          <p:cNvPr id="45" name="Text Placeholder 3">
            <a:extLst>
              <a:ext uri="{FF2B5EF4-FFF2-40B4-BE49-F238E27FC236}">
                <a16:creationId xmlns:a16="http://schemas.microsoft.com/office/drawing/2014/main" xmlns="" id="{D937BFAA-1CC3-472E-BDE2-73CDFF31F750}"/>
              </a:ext>
            </a:extLst>
          </p:cNvPr>
          <p:cNvSpPr txBox="1">
            <a:spLocks/>
          </p:cNvSpPr>
          <p:nvPr/>
        </p:nvSpPr>
        <p:spPr>
          <a:xfrm>
            <a:off x="1517997" y="3678924"/>
            <a:ext cx="3600400"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加廣</a:t>
            </a:r>
            <a:endParaRPr lang="en-US" altLang="en-US" sz="2200" dirty="0">
              <a:solidFill>
                <a:srgbClr val="0066FF"/>
              </a:solidFill>
              <a:latin typeface="+mj-ea"/>
              <a:ea typeface="+mj-ea"/>
            </a:endParaRPr>
          </a:p>
        </p:txBody>
      </p:sp>
      <p:sp>
        <p:nvSpPr>
          <p:cNvPr id="46" name="Text Placeholder 3">
            <a:extLst>
              <a:ext uri="{FF2B5EF4-FFF2-40B4-BE49-F238E27FC236}">
                <a16:creationId xmlns:a16="http://schemas.microsoft.com/office/drawing/2014/main" xmlns="" id="{D937BFAA-1CC3-472E-BDE2-73CDFF31F750}"/>
              </a:ext>
            </a:extLst>
          </p:cNvPr>
          <p:cNvSpPr txBox="1">
            <a:spLocks/>
          </p:cNvSpPr>
          <p:nvPr/>
        </p:nvSpPr>
        <p:spPr>
          <a:xfrm>
            <a:off x="1517997" y="4182980"/>
            <a:ext cx="3600400"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濃縮</a:t>
            </a:r>
            <a:endParaRPr lang="en-US" altLang="en-US" sz="2200" dirty="0">
              <a:solidFill>
                <a:srgbClr val="0066FF"/>
              </a:solidFill>
              <a:latin typeface="+mj-ea"/>
              <a:ea typeface="+mj-ea"/>
            </a:endParaRPr>
          </a:p>
        </p:txBody>
      </p:sp>
      <p:sp>
        <p:nvSpPr>
          <p:cNvPr id="51" name="矩形 50"/>
          <p:cNvSpPr/>
          <p:nvPr/>
        </p:nvSpPr>
        <p:spPr>
          <a:xfrm>
            <a:off x="5496573" y="3355036"/>
            <a:ext cx="2628000" cy="1200329"/>
          </a:xfrm>
          <a:prstGeom prst="rect">
            <a:avLst/>
          </a:prstGeom>
        </p:spPr>
        <p:txBody>
          <a:bodyPr wrap="square">
            <a:spAutoFit/>
          </a:bodyPr>
          <a:lstStyle/>
          <a:p>
            <a:r>
              <a:rPr lang="zh-TW" altLang="en-US" sz="2400" dirty="0">
                <a:latin typeface="+mj-ea"/>
                <a:ea typeface="+mj-ea"/>
              </a:rPr>
              <a:t>調整各領域</a:t>
            </a:r>
            <a:r>
              <a:rPr lang="en-US" altLang="zh-TW" sz="2400" dirty="0">
                <a:latin typeface="+mj-ea"/>
                <a:ea typeface="+mj-ea"/>
              </a:rPr>
              <a:t>/</a:t>
            </a:r>
            <a:r>
              <a:rPr lang="zh-TW" altLang="en-US" sz="2400" dirty="0">
                <a:latin typeface="+mj-ea"/>
                <a:ea typeface="+mj-ea"/>
              </a:rPr>
              <a:t>科目的</a:t>
            </a:r>
            <a:r>
              <a:rPr lang="zh-TW" altLang="en-US" sz="2400" b="1" dirty="0">
                <a:solidFill>
                  <a:srgbClr val="FF0000"/>
                </a:solidFill>
                <a:latin typeface="+mj-ea"/>
                <a:ea typeface="+mj-ea"/>
              </a:rPr>
              <a:t>節數</a:t>
            </a:r>
            <a:r>
              <a:rPr lang="en-US" altLang="zh-TW" sz="2400" b="1" dirty="0">
                <a:solidFill>
                  <a:srgbClr val="FF0000"/>
                </a:solidFill>
                <a:latin typeface="+mj-ea"/>
                <a:ea typeface="+mj-ea"/>
              </a:rPr>
              <a:t>/</a:t>
            </a:r>
            <a:r>
              <a:rPr lang="zh-TW" altLang="en-US" sz="2400" b="1" dirty="0">
                <a:solidFill>
                  <a:srgbClr val="FF0000"/>
                </a:solidFill>
                <a:latin typeface="+mj-ea"/>
                <a:ea typeface="+mj-ea"/>
              </a:rPr>
              <a:t>學分數</a:t>
            </a:r>
            <a:r>
              <a:rPr lang="zh-TW" altLang="en-US" sz="2400" dirty="0">
                <a:latin typeface="+mj-ea"/>
                <a:ea typeface="+mj-ea"/>
              </a:rPr>
              <a:t>，與</a:t>
            </a:r>
            <a:r>
              <a:rPr lang="zh-TW" altLang="en-US" sz="2400" b="1" dirty="0">
                <a:solidFill>
                  <a:srgbClr val="FF0000"/>
                </a:solidFill>
                <a:latin typeface="+mj-ea"/>
                <a:ea typeface="+mj-ea"/>
              </a:rPr>
              <a:t>學習內容</a:t>
            </a:r>
            <a:endParaRPr lang="zh-TW" altLang="en-US" sz="2400" dirty="0">
              <a:solidFill>
                <a:srgbClr val="FF0000"/>
              </a:solidFill>
              <a:latin typeface="+mj-ea"/>
              <a:ea typeface="+mj-ea"/>
            </a:endParaRPr>
          </a:p>
        </p:txBody>
      </p:sp>
      <p:sp>
        <p:nvSpPr>
          <p:cNvPr id="59" name="圓角矩形 58"/>
          <p:cNvSpPr/>
          <p:nvPr/>
        </p:nvSpPr>
        <p:spPr>
          <a:xfrm>
            <a:off x="5310716" y="2527044"/>
            <a:ext cx="2298490" cy="511584"/>
          </a:xfrm>
          <a:prstGeom prst="roundRect">
            <a:avLst>
              <a:gd name="adj" fmla="val 7126"/>
            </a:avLst>
          </a:prstGeom>
          <a:noFill/>
          <a:ln w="38100">
            <a:solidFill>
              <a:srgbClr val="00B050"/>
            </a:solidFill>
            <a:prstDash val="sysDot"/>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marL="1436688" indent="-1436688" algn="ctr" defTabSz="1160463"/>
            <a:r>
              <a:rPr lang="zh-TW" altLang="en-US" sz="2400" b="1" dirty="0">
                <a:solidFill>
                  <a:srgbClr val="00B050"/>
                </a:solidFill>
                <a:latin typeface="+mj-ea"/>
              </a:rPr>
              <a:t>學習功能缺損</a:t>
            </a:r>
            <a:endParaRPr lang="en-US" altLang="zh-TW" sz="2400" b="1" dirty="0">
              <a:solidFill>
                <a:srgbClr val="00B050"/>
              </a:solidFill>
              <a:latin typeface="+mj-ea"/>
            </a:endParaRPr>
          </a:p>
        </p:txBody>
      </p:sp>
      <p:sp>
        <p:nvSpPr>
          <p:cNvPr id="60" name="圓角矩形 59"/>
          <p:cNvSpPr/>
          <p:nvPr/>
        </p:nvSpPr>
        <p:spPr>
          <a:xfrm>
            <a:off x="649400" y="2541596"/>
            <a:ext cx="2880320" cy="540184"/>
          </a:xfrm>
          <a:prstGeom prst="roundRect">
            <a:avLst>
              <a:gd name="adj" fmla="val 28116"/>
            </a:avLst>
          </a:prstGeom>
          <a:noFill/>
          <a:ln w="38100">
            <a:solidFill>
              <a:srgbClr val="00B050"/>
            </a:solidFill>
            <a:prstDash val="sysDot"/>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r>
              <a:rPr lang="zh-TW" altLang="en-US" sz="2400" b="1" dirty="0">
                <a:solidFill>
                  <a:srgbClr val="00B050"/>
                </a:solidFill>
                <a:latin typeface="+mj-ea"/>
              </a:rPr>
              <a:t>學習功能優異</a:t>
            </a:r>
            <a:endParaRPr lang="en-US" altLang="zh-TW" sz="2400" b="1" dirty="0">
              <a:solidFill>
                <a:srgbClr val="00B050"/>
              </a:solidFill>
              <a:latin typeface="+mj-ea"/>
            </a:endParaRPr>
          </a:p>
        </p:txBody>
      </p:sp>
      <p:sp>
        <p:nvSpPr>
          <p:cNvPr id="61" name="框架 60"/>
          <p:cNvSpPr/>
          <p:nvPr/>
        </p:nvSpPr>
        <p:spPr>
          <a:xfrm>
            <a:off x="5496573" y="5274784"/>
            <a:ext cx="2939284" cy="652394"/>
          </a:xfrm>
          <a:prstGeom prst="frame">
            <a:avLst>
              <a:gd name="adj1" fmla="val 15973"/>
            </a:avLst>
          </a:prstGeom>
          <a:solidFill>
            <a:schemeClr val="accent2">
              <a:lumMod val="20000"/>
              <a:lumOff val="80000"/>
            </a:schemeClr>
          </a:solid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r>
              <a:rPr lang="zh-TW" altLang="en-US" sz="2400" dirty="0">
                <a:solidFill>
                  <a:schemeClr val="tx1"/>
                </a:solidFill>
              </a:rPr>
              <a:t>特殊需求領域課程</a:t>
            </a:r>
          </a:p>
        </p:txBody>
      </p:sp>
      <p:sp>
        <p:nvSpPr>
          <p:cNvPr id="50" name="矩形 49"/>
          <p:cNvSpPr/>
          <p:nvPr/>
        </p:nvSpPr>
        <p:spPr>
          <a:xfrm>
            <a:off x="817550" y="251846"/>
            <a:ext cx="6229699"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52" name="矩形 51">
            <a:extLst>
              <a:ext uri="{FF2B5EF4-FFF2-40B4-BE49-F238E27FC236}">
                <a16:creationId xmlns:a16="http://schemas.microsoft.com/office/drawing/2014/main" xmlns="" id="{CA0AC9DB-D0FF-4E68-A590-10801BC926B6}"/>
              </a:ext>
            </a:extLst>
          </p:cNvPr>
          <p:cNvSpPr/>
          <p:nvPr/>
        </p:nvSpPr>
        <p:spPr>
          <a:xfrm>
            <a:off x="872506" y="180650"/>
            <a:ext cx="635540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課程調整的規定：實施規範</a:t>
            </a:r>
            <a:endParaRPr lang="zh-CN" altLang="en-US" sz="4000" b="1" dirty="0">
              <a:solidFill>
                <a:schemeClr val="bg1"/>
              </a:solidFill>
              <a:latin typeface="微軟正黑體"/>
              <a:ea typeface="微軟正黑體"/>
              <a:cs typeface="微軟正黑體"/>
            </a:endParaRPr>
          </a:p>
        </p:txBody>
      </p:sp>
      <p:sp>
        <p:nvSpPr>
          <p:cNvPr id="53" name="內容版面配置區 2"/>
          <p:cNvSpPr txBox="1">
            <a:spLocks/>
          </p:cNvSpPr>
          <p:nvPr/>
        </p:nvSpPr>
        <p:spPr>
          <a:xfrm>
            <a:off x="577850" y="920973"/>
            <a:ext cx="8149590" cy="1111027"/>
          </a:xfrm>
          <a:prstGeom prst="rect">
            <a:avLst/>
          </a:prstGeom>
        </p:spPr>
        <p:txBody>
          <a:bodyPr vert="horz" lIns="91440" tIns="45720" rIns="91440" bIns="45720" rtlCol="0">
            <a:normAutofit/>
          </a:bodyPr>
          <a:lstStyle/>
          <a:p>
            <a:pPr marL="342900" lvl="0" indent="-342900" algn="ctr">
              <a:lnSpc>
                <a:spcPct val="120000"/>
              </a:lnSpc>
              <a:spcBef>
                <a:spcPct val="20000"/>
              </a:spcBef>
              <a:defRPr/>
            </a:pPr>
            <a:r>
              <a:rPr lang="zh-TW" altLang="en-US" sz="3600" b="1" dirty="0">
                <a:solidFill>
                  <a:srgbClr val="30B1B3"/>
                </a:solidFill>
                <a:ea typeface="微軟正黑體"/>
              </a:rPr>
              <a:t>學習內容調整</a:t>
            </a:r>
            <a:r>
              <a:rPr lang="en-US" altLang="zh-TW" sz="1600" b="1" dirty="0">
                <a:solidFill>
                  <a:srgbClr val="30B1B3"/>
                </a:solidFill>
                <a:ea typeface="微軟正黑體"/>
              </a:rPr>
              <a:t>-</a:t>
            </a:r>
            <a:endParaRPr kumimoji="0" lang="en-US" altLang="zh-TW" sz="1600" b="1" i="0" u="none" strike="noStrike" kern="1200" cap="none" spc="0" normalizeH="0" baseline="0" noProof="0" dirty="0">
              <a:ln>
                <a:noFill/>
              </a:ln>
              <a:solidFill>
                <a:srgbClr val="30B1B3"/>
              </a:solidFill>
              <a:effectLst/>
              <a:uLnTx/>
              <a:uFillTx/>
              <a:latin typeface="+mn-lt"/>
              <a:ea typeface="微軟正黑體"/>
              <a:cs typeface="+mn-cs"/>
            </a:endParaRPr>
          </a:p>
        </p:txBody>
      </p:sp>
      <p:sp>
        <p:nvSpPr>
          <p:cNvPr id="54" name="矩形 53"/>
          <p:cNvSpPr/>
          <p:nvPr/>
        </p:nvSpPr>
        <p:spPr>
          <a:xfrm>
            <a:off x="599481" y="3322011"/>
            <a:ext cx="2628000" cy="1200329"/>
          </a:xfrm>
          <a:prstGeom prst="rect">
            <a:avLst/>
          </a:prstGeom>
        </p:spPr>
        <p:txBody>
          <a:bodyPr wrap="square">
            <a:spAutoFit/>
          </a:bodyPr>
          <a:lstStyle/>
          <a:p>
            <a:r>
              <a:rPr lang="zh-TW" altLang="en-US" sz="2400" dirty="0">
                <a:latin typeface="+mj-ea"/>
                <a:ea typeface="+mj-ea"/>
              </a:rPr>
              <a:t>調整各領域</a:t>
            </a:r>
            <a:r>
              <a:rPr lang="en-US" altLang="zh-TW" sz="2400" dirty="0">
                <a:latin typeface="+mj-ea"/>
                <a:ea typeface="+mj-ea"/>
              </a:rPr>
              <a:t>/</a:t>
            </a:r>
            <a:r>
              <a:rPr lang="zh-TW" altLang="en-US" sz="2400" dirty="0">
                <a:latin typeface="+mj-ea"/>
                <a:ea typeface="+mj-ea"/>
              </a:rPr>
              <a:t>科目的</a:t>
            </a:r>
            <a:r>
              <a:rPr lang="zh-TW" altLang="en-US" sz="2400" b="1" dirty="0">
                <a:solidFill>
                  <a:srgbClr val="FF0000"/>
                </a:solidFill>
                <a:latin typeface="+mj-ea"/>
                <a:ea typeface="+mj-ea"/>
              </a:rPr>
              <a:t>節數</a:t>
            </a:r>
            <a:r>
              <a:rPr lang="en-US" altLang="zh-TW" sz="2400" b="1" dirty="0">
                <a:solidFill>
                  <a:srgbClr val="FF0000"/>
                </a:solidFill>
                <a:latin typeface="+mj-ea"/>
                <a:ea typeface="+mj-ea"/>
              </a:rPr>
              <a:t>/</a:t>
            </a:r>
            <a:r>
              <a:rPr lang="zh-TW" altLang="en-US" sz="2400" b="1" dirty="0">
                <a:solidFill>
                  <a:srgbClr val="FF0000"/>
                </a:solidFill>
                <a:latin typeface="+mj-ea"/>
                <a:ea typeface="+mj-ea"/>
              </a:rPr>
              <a:t>學分數</a:t>
            </a:r>
            <a:r>
              <a:rPr lang="zh-TW" altLang="en-US" sz="2400" dirty="0">
                <a:latin typeface="+mj-ea"/>
                <a:ea typeface="+mj-ea"/>
              </a:rPr>
              <a:t>，與</a:t>
            </a:r>
            <a:r>
              <a:rPr lang="zh-TW" altLang="en-US" sz="2400" b="1" dirty="0">
                <a:solidFill>
                  <a:srgbClr val="FF0000"/>
                </a:solidFill>
                <a:latin typeface="+mj-ea"/>
                <a:ea typeface="+mj-ea"/>
              </a:rPr>
              <a:t>學習內容</a:t>
            </a:r>
            <a:endParaRPr lang="zh-TW" altLang="en-US" sz="2400" dirty="0">
              <a:solidFill>
                <a:srgbClr val="FF0000"/>
              </a:solidFill>
              <a:latin typeface="+mj-ea"/>
              <a:ea typeface="+mj-ea"/>
            </a:endParaRPr>
          </a:p>
        </p:txBody>
      </p:sp>
      <p:sp>
        <p:nvSpPr>
          <p:cNvPr id="55" name="框架 54"/>
          <p:cNvSpPr/>
          <p:nvPr/>
        </p:nvSpPr>
        <p:spPr>
          <a:xfrm>
            <a:off x="666945" y="5257220"/>
            <a:ext cx="2939284" cy="652394"/>
          </a:xfrm>
          <a:prstGeom prst="frame">
            <a:avLst>
              <a:gd name="adj1" fmla="val 15973"/>
            </a:avLst>
          </a:prstGeom>
          <a:solidFill>
            <a:schemeClr val="accent2">
              <a:lumMod val="20000"/>
              <a:lumOff val="80000"/>
            </a:schemeClr>
          </a:solid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r>
              <a:rPr lang="zh-TW" altLang="en-US" sz="2400" dirty="0">
                <a:solidFill>
                  <a:schemeClr val="tx1"/>
                </a:solidFill>
              </a:rPr>
              <a:t>特殊需求領域課程</a:t>
            </a:r>
          </a:p>
        </p:txBody>
      </p:sp>
      <p:sp>
        <p:nvSpPr>
          <p:cNvPr id="3" name="十字形 2"/>
          <p:cNvSpPr/>
          <p:nvPr/>
        </p:nvSpPr>
        <p:spPr>
          <a:xfrm>
            <a:off x="6407676" y="4694368"/>
            <a:ext cx="402897" cy="344544"/>
          </a:xfrm>
          <a:prstGeom prst="plus">
            <a:avLst/>
          </a:prstGeom>
          <a:solidFill>
            <a:srgbClr val="FF0000"/>
          </a:solidFill>
          <a:ln>
            <a:solidFill>
              <a:srgbClr val="FF006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7" name="十字形 56"/>
          <p:cNvSpPr/>
          <p:nvPr/>
        </p:nvSpPr>
        <p:spPr>
          <a:xfrm>
            <a:off x="1935138" y="4763319"/>
            <a:ext cx="402897" cy="344544"/>
          </a:xfrm>
          <a:prstGeom prst="plus">
            <a:avLst/>
          </a:prstGeom>
          <a:solidFill>
            <a:srgbClr val="FF0000"/>
          </a:solidFill>
          <a:ln>
            <a:solidFill>
              <a:srgbClr val="FF006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85060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xmlns=""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9" name="矩形 18">
            <a:extLst>
              <a:ext uri="{FF2B5EF4-FFF2-40B4-BE49-F238E27FC236}">
                <a16:creationId xmlns:a16="http://schemas.microsoft.com/office/drawing/2014/main" xmlns=""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24" name="矩形 23">
            <a:extLst>
              <a:ext uri="{FF2B5EF4-FFF2-40B4-BE49-F238E27FC236}">
                <a16:creationId xmlns:a16="http://schemas.microsoft.com/office/drawing/2014/main" xmlns="" id="{9FC75720-DC9C-468E-9FD2-5F1AAD4EED28}"/>
              </a:ext>
            </a:extLst>
          </p:cNvPr>
          <p:cNvSpPr/>
          <p:nvPr/>
        </p:nvSpPr>
        <p:spPr>
          <a:xfrm>
            <a:off x="900048" y="264959"/>
            <a:ext cx="8352928" cy="584775"/>
          </a:xfrm>
          <a:prstGeom prst="rect">
            <a:avLst/>
          </a:prstGeom>
        </p:spPr>
        <p:txBody>
          <a:bodyPr wrap="square">
            <a:spAutoFit/>
          </a:bodyPr>
          <a:lstStyle/>
          <a:p>
            <a:pPr>
              <a:defRPr/>
            </a:pPr>
            <a:r>
              <a:rPr lang="zh-TW" altLang="en-US" sz="3200" b="1" dirty="0">
                <a:solidFill>
                  <a:srgbClr val="005A58"/>
                </a:solidFill>
                <a:latin typeface="+mj-lt"/>
                <a:ea typeface="+mj-ea"/>
                <a:cs typeface="+mj-cs"/>
              </a:rPr>
              <a:t>調整原則</a:t>
            </a:r>
            <a:endParaRPr lang="en-US" altLang="zh-TW" sz="3200" b="1" dirty="0">
              <a:solidFill>
                <a:srgbClr val="005A58"/>
              </a:solidFill>
              <a:latin typeface="+mj-lt"/>
              <a:ea typeface="+mj-ea"/>
              <a:cs typeface="+mj-cs"/>
            </a:endParaRPr>
          </a:p>
        </p:txBody>
      </p:sp>
      <p:grpSp>
        <p:nvGrpSpPr>
          <p:cNvPr id="4" name="群組 3"/>
          <p:cNvGrpSpPr/>
          <p:nvPr/>
        </p:nvGrpSpPr>
        <p:grpSpPr>
          <a:xfrm>
            <a:off x="1187624" y="1386002"/>
            <a:ext cx="6984777" cy="4312692"/>
            <a:chOff x="1187624" y="1924620"/>
            <a:chExt cx="6984777" cy="4312692"/>
          </a:xfrm>
        </p:grpSpPr>
        <p:sp>
          <p:nvSpPr>
            <p:cNvPr id="32" name="左-右雙向箭號 5">
              <a:extLst>
                <a:ext uri="{FF2B5EF4-FFF2-40B4-BE49-F238E27FC236}">
                  <a16:creationId xmlns:a16="http://schemas.microsoft.com/office/drawing/2014/main" xmlns="" id="{A187EE2E-769C-45E7-8246-598219F8BCF7}"/>
                </a:ext>
              </a:extLst>
            </p:cNvPr>
            <p:cNvSpPr/>
            <p:nvPr/>
          </p:nvSpPr>
          <p:spPr>
            <a:xfrm>
              <a:off x="1187624" y="3573017"/>
              <a:ext cx="6984777" cy="1224135"/>
            </a:xfrm>
            <a:prstGeom prst="leftRightArrow">
              <a:avLst>
                <a:gd name="adj1" fmla="val 50000"/>
                <a:gd name="adj2" fmla="val 39176"/>
              </a:avLst>
            </a:prstGeom>
            <a:gradFill flip="none" rotWithShape="1">
              <a:gsLst>
                <a:gs pos="3662">
                  <a:srgbClr val="ECECEC"/>
                </a:gs>
                <a:gs pos="31000">
                  <a:schemeClr val="accent5">
                    <a:lumMod val="89000"/>
                  </a:schemeClr>
                </a:gs>
                <a:gs pos="59000">
                  <a:schemeClr val="accent5">
                    <a:lumMod val="89000"/>
                  </a:schemeClr>
                </a:gs>
                <a:gs pos="86000">
                  <a:schemeClr val="accent5">
                    <a:lumMod val="75000"/>
                  </a:schemeClr>
                </a:gs>
                <a:gs pos="97000">
                  <a:schemeClr val="accent5">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dirty="0"/>
            </a:p>
          </p:txBody>
        </p:sp>
        <p:grpSp>
          <p:nvGrpSpPr>
            <p:cNvPr id="3" name="群組 2"/>
            <p:cNvGrpSpPr/>
            <p:nvPr/>
          </p:nvGrpSpPr>
          <p:grpSpPr>
            <a:xfrm>
              <a:off x="1744642" y="5373216"/>
              <a:ext cx="3096344" cy="864096"/>
              <a:chOff x="1835696" y="4149080"/>
              <a:chExt cx="2520280" cy="864096"/>
            </a:xfrm>
          </p:grpSpPr>
          <p:sp>
            <p:nvSpPr>
              <p:cNvPr id="2" name="矩形 1"/>
              <p:cNvSpPr/>
              <p:nvPr/>
            </p:nvSpPr>
            <p:spPr bwMode="auto">
              <a:xfrm>
                <a:off x="1835696" y="4149176"/>
                <a:ext cx="216024" cy="864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0" name="矩形 19"/>
              <p:cNvSpPr/>
              <p:nvPr/>
            </p:nvSpPr>
            <p:spPr bwMode="auto">
              <a:xfrm>
                <a:off x="2123728"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1" name="矩形 20"/>
              <p:cNvSpPr/>
              <p:nvPr/>
            </p:nvSpPr>
            <p:spPr bwMode="auto">
              <a:xfrm>
                <a:off x="2411760"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5" name="矩形 34"/>
              <p:cNvSpPr/>
              <p:nvPr/>
            </p:nvSpPr>
            <p:spPr bwMode="auto">
              <a:xfrm>
                <a:off x="2699792"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6" name="矩形 35"/>
              <p:cNvSpPr/>
              <p:nvPr/>
            </p:nvSpPr>
            <p:spPr bwMode="auto">
              <a:xfrm>
                <a:off x="2987824"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7" name="矩形 36"/>
              <p:cNvSpPr/>
              <p:nvPr/>
            </p:nvSpPr>
            <p:spPr bwMode="auto">
              <a:xfrm>
                <a:off x="3275856"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8" name="矩形 37"/>
              <p:cNvSpPr/>
              <p:nvPr/>
            </p:nvSpPr>
            <p:spPr bwMode="auto">
              <a:xfrm>
                <a:off x="3563888"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9" name="矩形 38"/>
              <p:cNvSpPr/>
              <p:nvPr/>
            </p:nvSpPr>
            <p:spPr bwMode="auto">
              <a:xfrm>
                <a:off x="3851920"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40" name="矩形 39"/>
              <p:cNvSpPr/>
              <p:nvPr/>
            </p:nvSpPr>
            <p:spPr bwMode="auto">
              <a:xfrm>
                <a:off x="4139952"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3" name="矩形 52"/>
              <p:cNvSpPr/>
              <p:nvPr/>
            </p:nvSpPr>
            <p:spPr bwMode="auto">
              <a:xfrm>
                <a:off x="2123728" y="4293096"/>
                <a:ext cx="216024" cy="720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4" name="矩形 53"/>
              <p:cNvSpPr/>
              <p:nvPr/>
            </p:nvSpPr>
            <p:spPr bwMode="auto">
              <a:xfrm>
                <a:off x="2411760" y="4401176"/>
                <a:ext cx="216024" cy="612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5" name="矩形 54"/>
              <p:cNvSpPr/>
              <p:nvPr/>
            </p:nvSpPr>
            <p:spPr bwMode="auto">
              <a:xfrm>
                <a:off x="2699792" y="4509176"/>
                <a:ext cx="216024" cy="504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6" name="矩形 55"/>
              <p:cNvSpPr/>
              <p:nvPr/>
            </p:nvSpPr>
            <p:spPr bwMode="auto">
              <a:xfrm>
                <a:off x="2987824" y="4617176"/>
                <a:ext cx="216024" cy="396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7" name="矩形 56"/>
              <p:cNvSpPr/>
              <p:nvPr/>
            </p:nvSpPr>
            <p:spPr bwMode="auto">
              <a:xfrm>
                <a:off x="3275856" y="4725176"/>
                <a:ext cx="216024" cy="288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8" name="矩形 57"/>
              <p:cNvSpPr/>
              <p:nvPr/>
            </p:nvSpPr>
            <p:spPr bwMode="auto">
              <a:xfrm>
                <a:off x="3563888" y="4833176"/>
                <a:ext cx="216024" cy="180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9" name="矩形 58"/>
              <p:cNvSpPr/>
              <p:nvPr/>
            </p:nvSpPr>
            <p:spPr bwMode="auto">
              <a:xfrm>
                <a:off x="3851920" y="4941176"/>
                <a:ext cx="216024" cy="72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grpSp>
        <p:cxnSp>
          <p:nvCxnSpPr>
            <p:cNvPr id="34" name="直線單箭頭接點 33">
              <a:extLst>
                <a:ext uri="{FF2B5EF4-FFF2-40B4-BE49-F238E27FC236}">
                  <a16:creationId xmlns:a16="http://schemas.microsoft.com/office/drawing/2014/main" xmlns="" id="{E1758BED-C042-4F90-ADF8-BB3A3C0E1C6A}"/>
                </a:ext>
              </a:extLst>
            </p:cNvPr>
            <p:cNvCxnSpPr>
              <a:cxnSpLocks/>
            </p:cNvCxnSpPr>
            <p:nvPr/>
          </p:nvCxnSpPr>
          <p:spPr>
            <a:xfrm flipH="1">
              <a:off x="1763960" y="4225448"/>
              <a:ext cx="2448000"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nvGrpSpPr>
            <p:cNvPr id="60" name="群組 59"/>
            <p:cNvGrpSpPr/>
            <p:nvPr/>
          </p:nvGrpSpPr>
          <p:grpSpPr>
            <a:xfrm flipH="1">
              <a:off x="4912994" y="5373216"/>
              <a:ext cx="2720816" cy="864096"/>
              <a:chOff x="1835696" y="4149080"/>
              <a:chExt cx="2232248" cy="864096"/>
            </a:xfrm>
          </p:grpSpPr>
          <p:sp>
            <p:nvSpPr>
              <p:cNvPr id="61" name="矩形 60"/>
              <p:cNvSpPr/>
              <p:nvPr/>
            </p:nvSpPr>
            <p:spPr bwMode="auto">
              <a:xfrm>
                <a:off x="1835696" y="4149176"/>
                <a:ext cx="216024" cy="864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2" name="矩形 61"/>
              <p:cNvSpPr/>
              <p:nvPr/>
            </p:nvSpPr>
            <p:spPr bwMode="auto">
              <a:xfrm>
                <a:off x="2123728"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3" name="矩形 62"/>
              <p:cNvSpPr/>
              <p:nvPr/>
            </p:nvSpPr>
            <p:spPr bwMode="auto">
              <a:xfrm>
                <a:off x="2411760"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4" name="矩形 63"/>
              <p:cNvSpPr/>
              <p:nvPr/>
            </p:nvSpPr>
            <p:spPr bwMode="auto">
              <a:xfrm>
                <a:off x="2699792"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5" name="矩形 64"/>
              <p:cNvSpPr/>
              <p:nvPr/>
            </p:nvSpPr>
            <p:spPr bwMode="auto">
              <a:xfrm>
                <a:off x="2987824"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6" name="矩形 65"/>
              <p:cNvSpPr/>
              <p:nvPr/>
            </p:nvSpPr>
            <p:spPr bwMode="auto">
              <a:xfrm>
                <a:off x="3275856"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7" name="矩形 66"/>
              <p:cNvSpPr/>
              <p:nvPr/>
            </p:nvSpPr>
            <p:spPr bwMode="auto">
              <a:xfrm>
                <a:off x="3563888"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8" name="矩形 67"/>
              <p:cNvSpPr/>
              <p:nvPr/>
            </p:nvSpPr>
            <p:spPr bwMode="auto">
              <a:xfrm>
                <a:off x="3851920"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0" name="矩形 69"/>
              <p:cNvSpPr/>
              <p:nvPr/>
            </p:nvSpPr>
            <p:spPr bwMode="auto">
              <a:xfrm>
                <a:off x="2123728" y="4293096"/>
                <a:ext cx="216024" cy="720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1" name="矩形 70"/>
              <p:cNvSpPr/>
              <p:nvPr/>
            </p:nvSpPr>
            <p:spPr bwMode="auto">
              <a:xfrm>
                <a:off x="2411760" y="4401176"/>
                <a:ext cx="216024" cy="612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2" name="矩形 71"/>
              <p:cNvSpPr/>
              <p:nvPr/>
            </p:nvSpPr>
            <p:spPr bwMode="auto">
              <a:xfrm>
                <a:off x="2699792" y="4509176"/>
                <a:ext cx="216024" cy="504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3" name="矩形 72"/>
              <p:cNvSpPr/>
              <p:nvPr/>
            </p:nvSpPr>
            <p:spPr bwMode="auto">
              <a:xfrm>
                <a:off x="2987824" y="4617176"/>
                <a:ext cx="216024" cy="396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4" name="矩形 73"/>
              <p:cNvSpPr/>
              <p:nvPr/>
            </p:nvSpPr>
            <p:spPr bwMode="auto">
              <a:xfrm>
                <a:off x="3275856" y="4725176"/>
                <a:ext cx="216024" cy="288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5" name="矩形 74"/>
              <p:cNvSpPr/>
              <p:nvPr/>
            </p:nvSpPr>
            <p:spPr bwMode="auto">
              <a:xfrm>
                <a:off x="3563888" y="4833176"/>
                <a:ext cx="216024" cy="180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6" name="矩形 75"/>
              <p:cNvSpPr/>
              <p:nvPr/>
            </p:nvSpPr>
            <p:spPr bwMode="auto">
              <a:xfrm>
                <a:off x="3851920" y="4941176"/>
                <a:ext cx="216024" cy="72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grpSp>
        <p:sp>
          <p:nvSpPr>
            <p:cNvPr id="31" name="矩形 30">
              <a:extLst>
                <a:ext uri="{FF2B5EF4-FFF2-40B4-BE49-F238E27FC236}">
                  <a16:creationId xmlns:a16="http://schemas.microsoft.com/office/drawing/2014/main" xmlns="" id="{C41F7098-0585-4EB7-BB6D-49B5EDCE8A3C}"/>
                </a:ext>
              </a:extLst>
            </p:cNvPr>
            <p:cNvSpPr/>
            <p:nvPr/>
          </p:nvSpPr>
          <p:spPr>
            <a:xfrm>
              <a:off x="2758329" y="1924620"/>
              <a:ext cx="3829894" cy="1864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4000" dirty="0">
                <a:solidFill>
                  <a:srgbClr val="7030A0"/>
                </a:solidFill>
              </a:endParaRPr>
            </a:p>
            <a:p>
              <a:pPr algn="ctr"/>
              <a:r>
                <a:rPr lang="zh-TW" altLang="en-US" sz="4000" dirty="0">
                  <a:solidFill>
                    <a:srgbClr val="7030A0"/>
                  </a:solidFill>
                </a:rPr>
                <a:t>領域</a:t>
              </a:r>
              <a:r>
                <a:rPr lang="en-US" altLang="zh-TW" sz="4000" dirty="0">
                  <a:solidFill>
                    <a:srgbClr val="7030A0"/>
                  </a:solidFill>
                </a:rPr>
                <a:t>/</a:t>
              </a:r>
              <a:r>
                <a:rPr lang="zh-TW" altLang="en-US" sz="4000" dirty="0">
                  <a:solidFill>
                    <a:srgbClr val="7030A0"/>
                  </a:solidFill>
                </a:rPr>
                <a:t>科目</a:t>
              </a:r>
              <a:endParaRPr lang="en-US" altLang="zh-TW" sz="4000" dirty="0">
                <a:solidFill>
                  <a:srgbClr val="7030A0"/>
                </a:solidFill>
              </a:endParaRPr>
            </a:p>
            <a:p>
              <a:pPr algn="ctr"/>
              <a:r>
                <a:rPr lang="zh-TW" altLang="zh-TW" sz="2400" dirty="0">
                  <a:solidFill>
                    <a:schemeClr val="tx1"/>
                  </a:solidFill>
                </a:rPr>
                <a:t>學習功能與一般同年齡</a:t>
              </a:r>
              <a:endParaRPr lang="en-US" altLang="zh-TW" sz="2400" dirty="0">
                <a:solidFill>
                  <a:schemeClr val="tx1"/>
                </a:solidFill>
              </a:endParaRPr>
            </a:p>
            <a:p>
              <a:pPr algn="ctr"/>
              <a:r>
                <a:rPr lang="zh-TW" altLang="zh-TW" sz="2400" dirty="0">
                  <a:solidFill>
                    <a:schemeClr val="tx1"/>
                  </a:solidFill>
                </a:rPr>
                <a:t>或同年級學生</a:t>
              </a:r>
              <a:r>
                <a:rPr lang="zh-TW" altLang="en-US" sz="2400" dirty="0">
                  <a:solidFill>
                    <a:schemeClr val="tx1"/>
                  </a:solidFill>
                </a:rPr>
                <a:t>相較</a:t>
              </a:r>
              <a:endParaRPr lang="zh-TW" altLang="en-US" sz="4000" dirty="0">
                <a:solidFill>
                  <a:schemeClr val="tx1"/>
                </a:solidFill>
              </a:endParaRPr>
            </a:p>
          </p:txBody>
        </p:sp>
        <p:sp>
          <p:nvSpPr>
            <p:cNvPr id="27" name="矩形 26">
              <a:extLst>
                <a:ext uri="{FF2B5EF4-FFF2-40B4-BE49-F238E27FC236}">
                  <a16:creationId xmlns:a16="http://schemas.microsoft.com/office/drawing/2014/main" xmlns="" id="{E939C952-2FB9-4048-8902-8F15B7229331}"/>
                </a:ext>
              </a:extLst>
            </p:cNvPr>
            <p:cNvSpPr/>
            <p:nvPr/>
          </p:nvSpPr>
          <p:spPr>
            <a:xfrm>
              <a:off x="4067943" y="4005065"/>
              <a:ext cx="1261884" cy="523219"/>
            </a:xfrm>
            <a:prstGeom prst="rect">
              <a:avLst/>
            </a:prstGeom>
          </p:spPr>
          <p:txBody>
            <a:bodyPr wrap="none">
              <a:spAutoFit/>
            </a:bodyPr>
            <a:lstStyle/>
            <a:p>
              <a:r>
                <a:rPr lang="zh-TW" altLang="en-US" sz="2800" dirty="0">
                  <a:latin typeface="+mj-ea"/>
                  <a:ea typeface="+mj-ea"/>
                </a:rPr>
                <a:t>無缺損</a:t>
              </a:r>
            </a:p>
          </p:txBody>
        </p:sp>
        <p:sp>
          <p:nvSpPr>
            <p:cNvPr id="28" name="矩形 27">
              <a:extLst>
                <a:ext uri="{FF2B5EF4-FFF2-40B4-BE49-F238E27FC236}">
                  <a16:creationId xmlns:a16="http://schemas.microsoft.com/office/drawing/2014/main" xmlns="" id="{F5C98396-29F4-44EB-9B8B-98C02FDBE5CF}"/>
                </a:ext>
              </a:extLst>
            </p:cNvPr>
            <p:cNvSpPr/>
            <p:nvPr/>
          </p:nvSpPr>
          <p:spPr>
            <a:xfrm>
              <a:off x="5788004" y="3717032"/>
              <a:ext cx="1378851" cy="523219"/>
            </a:xfrm>
            <a:prstGeom prst="rect">
              <a:avLst/>
            </a:prstGeom>
          </p:spPr>
          <p:txBody>
            <a:bodyPr wrap="square">
              <a:spAutoFit/>
            </a:bodyPr>
            <a:lstStyle/>
            <a:p>
              <a:r>
                <a:rPr lang="zh-TW" altLang="en-US" sz="2800" dirty="0">
                  <a:solidFill>
                    <a:srgbClr val="FF0000"/>
                  </a:solidFill>
                  <a:latin typeface="+mj-ea"/>
                  <a:ea typeface="+mj-ea"/>
                </a:rPr>
                <a:t>優  異</a:t>
              </a:r>
            </a:p>
          </p:txBody>
        </p:sp>
        <p:sp>
          <p:nvSpPr>
            <p:cNvPr id="29" name="矩形 28">
              <a:extLst>
                <a:ext uri="{FF2B5EF4-FFF2-40B4-BE49-F238E27FC236}">
                  <a16:creationId xmlns:a16="http://schemas.microsoft.com/office/drawing/2014/main" xmlns="" id="{B038D46E-F114-432E-B689-66C0D2916BF3}"/>
                </a:ext>
              </a:extLst>
            </p:cNvPr>
            <p:cNvSpPr/>
            <p:nvPr/>
          </p:nvSpPr>
          <p:spPr>
            <a:xfrm>
              <a:off x="2267744" y="3717032"/>
              <a:ext cx="1378851" cy="523219"/>
            </a:xfrm>
            <a:prstGeom prst="rect">
              <a:avLst/>
            </a:prstGeom>
          </p:spPr>
          <p:txBody>
            <a:bodyPr wrap="square">
              <a:spAutoFit/>
            </a:bodyPr>
            <a:lstStyle/>
            <a:p>
              <a:r>
                <a:rPr lang="zh-TW" altLang="en-US" sz="2800" dirty="0">
                  <a:solidFill>
                    <a:srgbClr val="FF0000"/>
                  </a:solidFill>
                  <a:latin typeface="+mj-ea"/>
                  <a:ea typeface="+mj-ea"/>
                </a:rPr>
                <a:t>缺  損</a:t>
              </a:r>
            </a:p>
          </p:txBody>
        </p:sp>
        <p:cxnSp>
          <p:nvCxnSpPr>
            <p:cNvPr id="33" name="直線單箭頭接點 32">
              <a:extLst>
                <a:ext uri="{FF2B5EF4-FFF2-40B4-BE49-F238E27FC236}">
                  <a16:creationId xmlns:a16="http://schemas.microsoft.com/office/drawing/2014/main" xmlns="" id="{91CC9323-252F-490C-B481-4C6A8BBB1F75}"/>
                </a:ext>
              </a:extLst>
            </p:cNvPr>
            <p:cNvCxnSpPr/>
            <p:nvPr/>
          </p:nvCxnSpPr>
          <p:spPr>
            <a:xfrm>
              <a:off x="5292080" y="4221088"/>
              <a:ext cx="2412000" cy="900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5" name="直線單箭頭接點 4"/>
            <p:cNvCxnSpPr/>
            <p:nvPr/>
          </p:nvCxnSpPr>
          <p:spPr>
            <a:xfrm flipH="1">
              <a:off x="1710108" y="5229200"/>
              <a:ext cx="5923702" cy="0"/>
            </a:xfrm>
            <a:prstGeom prst="straightConnector1">
              <a:avLst/>
            </a:prstGeom>
            <a:ln w="38100">
              <a:solidFill>
                <a:srgbClr val="30B1B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4067943" y="4839543"/>
              <a:ext cx="2797613" cy="461665"/>
            </a:xfrm>
            <a:prstGeom prst="rect">
              <a:avLst/>
            </a:prstGeom>
            <a:noFill/>
          </p:spPr>
          <p:txBody>
            <a:bodyPr wrap="square" rtlCol="0">
              <a:spAutoFit/>
            </a:bodyPr>
            <a:lstStyle/>
            <a:p>
              <a:r>
                <a:rPr lang="zh-TW" altLang="en-US" sz="2400" dirty="0">
                  <a:solidFill>
                    <a:srgbClr val="FF0000"/>
                  </a:solidFill>
                </a:rPr>
                <a:t>調整程度</a:t>
              </a:r>
            </a:p>
          </p:txBody>
        </p:sp>
      </p:grpSp>
    </p:spTree>
    <p:extLst>
      <p:ext uri="{BB962C8B-B14F-4D97-AF65-F5344CB8AC3E}">
        <p14:creationId xmlns:p14="http://schemas.microsoft.com/office/powerpoint/2010/main" val="2260552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xmlns=""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xmlns=""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加深</a:t>
            </a:r>
          </a:p>
        </p:txBody>
      </p:sp>
      <p:sp>
        <p:nvSpPr>
          <p:cNvPr id="10" name="圓角矩形 9"/>
          <p:cNvSpPr/>
          <p:nvPr/>
        </p:nvSpPr>
        <p:spPr>
          <a:xfrm>
            <a:off x="179512" y="1340768"/>
            <a:ext cx="8640960" cy="2291958"/>
          </a:xfrm>
          <a:prstGeom prst="round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ü"/>
            </a:pPr>
            <a:r>
              <a:rPr lang="zh-TW" altLang="en-US" sz="2600" dirty="0">
                <a:solidFill>
                  <a:schemeClr val="tx1"/>
                </a:solidFill>
                <a:latin typeface="微軟正黑體" panose="020B0604030504040204" pitchFamily="34" charset="-120"/>
                <a:ea typeface="微軟正黑體" panose="020B0604030504040204" pitchFamily="34" charset="-120"/>
              </a:rPr>
              <a:t>指加深各教育階段之各領域</a:t>
            </a:r>
            <a:r>
              <a:rPr lang="en-US" altLang="zh-TW" sz="2600" dirty="0">
                <a:solidFill>
                  <a:schemeClr val="tx1"/>
                </a:solidFill>
                <a:latin typeface="微軟正黑體" panose="020B0604030504040204" pitchFamily="34" charset="-120"/>
                <a:ea typeface="微軟正黑體" panose="020B0604030504040204" pitchFamily="34" charset="-120"/>
              </a:rPr>
              <a:t>/</a:t>
            </a:r>
            <a:r>
              <a:rPr lang="zh-TW" altLang="en-US" sz="2600" dirty="0">
                <a:solidFill>
                  <a:schemeClr val="tx1"/>
                </a:solidFill>
                <a:latin typeface="微軟正黑體" panose="020B0604030504040204" pitchFamily="34" charset="-120"/>
                <a:ea typeface="微軟正黑體" panose="020B0604030504040204" pitchFamily="34" charset="-120"/>
              </a:rPr>
              <a:t>科目核心素養及學習重點的「難度」，也稱為「垂直的充實」。其課程探討的議題通常與普通教育課程主題相關，或未被納入普通教育課程，且課程內容比正規普通教育課程豐富、深入與困難，俾擴展學生學習經驗。</a:t>
            </a:r>
          </a:p>
        </p:txBody>
      </p:sp>
      <p:grpSp>
        <p:nvGrpSpPr>
          <p:cNvPr id="2" name="群組 19"/>
          <p:cNvGrpSpPr/>
          <p:nvPr/>
        </p:nvGrpSpPr>
        <p:grpSpPr>
          <a:xfrm>
            <a:off x="1183301" y="4864500"/>
            <a:ext cx="3458890" cy="1702815"/>
            <a:chOff x="1907704" y="3429000"/>
            <a:chExt cx="6480720" cy="2520280"/>
          </a:xfrm>
        </p:grpSpPr>
        <p:sp>
          <p:nvSpPr>
            <p:cNvPr id="21" name="矩形 20"/>
            <p:cNvSpPr/>
            <p:nvPr/>
          </p:nvSpPr>
          <p:spPr>
            <a:xfrm>
              <a:off x="1907704" y="3429000"/>
              <a:ext cx="6480720" cy="2520280"/>
            </a:xfrm>
            <a:prstGeom prst="rect">
              <a:avLst/>
            </a:prstGeom>
            <a:gradFill flip="none" rotWithShape="1">
              <a:gsLst>
                <a:gs pos="20000">
                  <a:srgbClr val="003300"/>
                </a:gs>
                <a:gs pos="10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r>
                <a:rPr lang="zh-TW" altLang="en-US" sz="2200" dirty="0">
                  <a:solidFill>
                    <a:schemeClr val="bg1"/>
                  </a:solidFill>
                  <a:latin typeface="微軟正黑體" panose="020B0604030504040204" pitchFamily="34" charset="-120"/>
                  <a:ea typeface="微軟正黑體" panose="020B0604030504040204" pitchFamily="34" charset="-120"/>
                </a:rPr>
                <a:t>教師運用進階、複雜、多變化、抽象教材進行教學</a:t>
              </a:r>
            </a:p>
          </p:txBody>
        </p:sp>
        <p:sp>
          <p:nvSpPr>
            <p:cNvPr id="22" name="框架 21"/>
            <p:cNvSpPr/>
            <p:nvPr/>
          </p:nvSpPr>
          <p:spPr>
            <a:xfrm>
              <a:off x="1907704" y="3429000"/>
              <a:ext cx="6480720" cy="2520280"/>
            </a:xfrm>
            <a:prstGeom prst="frame">
              <a:avLst>
                <a:gd name="adj1" fmla="val 9351"/>
              </a:avLst>
            </a:prstGeom>
            <a:solidFill>
              <a:srgbClr val="663300"/>
            </a:solid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solidFill>
                  <a:schemeClr val="tx1"/>
                </a:solidFill>
              </a:endParaRPr>
            </a:p>
          </p:txBody>
        </p:sp>
      </p:grpSp>
      <p:grpSp>
        <p:nvGrpSpPr>
          <p:cNvPr id="3" name="群組 22"/>
          <p:cNvGrpSpPr/>
          <p:nvPr/>
        </p:nvGrpSpPr>
        <p:grpSpPr>
          <a:xfrm flipH="1">
            <a:off x="465727" y="5733256"/>
            <a:ext cx="835219" cy="1152128"/>
            <a:chOff x="5637604" y="4221087"/>
            <a:chExt cx="645406" cy="1141811"/>
          </a:xfrm>
        </p:grpSpPr>
        <p:sp>
          <p:nvSpPr>
            <p:cNvPr id="28" name="橢圓 27"/>
            <p:cNvSpPr/>
            <p:nvPr/>
          </p:nvSpPr>
          <p:spPr>
            <a:xfrm>
              <a:off x="5868144" y="4509120"/>
              <a:ext cx="252000" cy="432048"/>
            </a:xfrm>
            <a:prstGeom prst="ellipse">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2" name="圓角矩形 31"/>
            <p:cNvSpPr/>
            <p:nvPr/>
          </p:nvSpPr>
          <p:spPr>
            <a:xfrm rot="6461885">
              <a:off x="5672727" y="5092565"/>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5" name="圓角矩形 34"/>
            <p:cNvSpPr/>
            <p:nvPr/>
          </p:nvSpPr>
          <p:spPr>
            <a:xfrm rot="4995317">
              <a:off x="5819969" y="5092898"/>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6" name="圓角矩形 35"/>
            <p:cNvSpPr/>
            <p:nvPr/>
          </p:nvSpPr>
          <p:spPr>
            <a:xfrm rot="1466659">
              <a:off x="5637604" y="4463306"/>
              <a:ext cx="365094" cy="92294"/>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7" name="圓角矩形 36"/>
            <p:cNvSpPr/>
            <p:nvPr/>
          </p:nvSpPr>
          <p:spPr>
            <a:xfrm rot="19560512">
              <a:off x="6067010" y="4814856"/>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8" name="圓角矩形 37"/>
            <p:cNvSpPr/>
            <p:nvPr/>
          </p:nvSpPr>
          <p:spPr>
            <a:xfrm rot="13445716">
              <a:off x="6050600" y="4656167"/>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9" name="橢圓 38"/>
            <p:cNvSpPr/>
            <p:nvPr/>
          </p:nvSpPr>
          <p:spPr>
            <a:xfrm>
              <a:off x="5900548" y="4221087"/>
              <a:ext cx="316471" cy="360040"/>
            </a:xfrm>
            <a:prstGeom prst="ellipse">
              <a:avLst/>
            </a:prstGeom>
            <a:solidFill>
              <a:schemeClr val="accent2">
                <a:lumMod val="75000"/>
              </a:schemeClr>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sp>
        <p:nvSpPr>
          <p:cNvPr id="11" name="向下箭號 10"/>
          <p:cNvSpPr/>
          <p:nvPr/>
        </p:nvSpPr>
        <p:spPr>
          <a:xfrm rot="16200000">
            <a:off x="4958067" y="5459352"/>
            <a:ext cx="648072" cy="592384"/>
          </a:xfrm>
          <a:prstGeom prst="downArrow">
            <a:avLst/>
          </a:prstGeom>
          <a:solidFill>
            <a:srgbClr val="00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0" name="image62.png"/>
          <p:cNvPicPr/>
          <p:nvPr/>
        </p:nvPicPr>
        <p:blipFill rotWithShape="1">
          <a:blip r:embed="rId2" cstate="print"/>
          <a:srcRect t="31160"/>
          <a:stretch/>
        </p:blipFill>
        <p:spPr>
          <a:xfrm>
            <a:off x="5722311" y="4761873"/>
            <a:ext cx="1997075" cy="1375679"/>
          </a:xfrm>
          <a:prstGeom prst="rect">
            <a:avLst/>
          </a:prstGeom>
          <a:ln w="12700">
            <a:miter lim="400000"/>
          </a:ln>
        </p:spPr>
      </p:pic>
      <p:sp>
        <p:nvSpPr>
          <p:cNvPr id="12" name="矩形 11"/>
          <p:cNvSpPr/>
          <p:nvPr/>
        </p:nvSpPr>
        <p:spPr>
          <a:xfrm>
            <a:off x="5578295" y="6042116"/>
            <a:ext cx="2339102" cy="461665"/>
          </a:xfrm>
          <a:prstGeom prst="rect">
            <a:avLst/>
          </a:prstGeom>
        </p:spPr>
        <p:txBody>
          <a:bodyPr wrap="none">
            <a:spAutoFit/>
          </a:bodyPr>
          <a:lstStyle/>
          <a:p>
            <a:pPr algn="ctr"/>
            <a:r>
              <a:rPr lang="zh-TW" altLang="en-US" sz="2400" b="1" u="sng" dirty="0">
                <a:solidFill>
                  <a:srgbClr val="7030A0"/>
                </a:solidFill>
                <a:latin typeface="+mj-ea"/>
              </a:rPr>
              <a:t>高層次思考概念</a:t>
            </a:r>
            <a:endParaRPr lang="en-US" altLang="zh-TW" sz="2400" b="1" u="sng" dirty="0">
              <a:solidFill>
                <a:srgbClr val="7030A0"/>
              </a:solidFill>
              <a:latin typeface="+mj-ea"/>
            </a:endParaRPr>
          </a:p>
        </p:txBody>
      </p:sp>
      <p:sp>
        <p:nvSpPr>
          <p:cNvPr id="41" name="矩形 40"/>
          <p:cNvSpPr/>
          <p:nvPr/>
        </p:nvSpPr>
        <p:spPr>
          <a:xfrm>
            <a:off x="5781034" y="6423719"/>
            <a:ext cx="2031326" cy="461665"/>
          </a:xfrm>
          <a:prstGeom prst="rect">
            <a:avLst/>
          </a:prstGeom>
        </p:spPr>
        <p:txBody>
          <a:bodyPr wrap="none">
            <a:spAutoFit/>
          </a:bodyPr>
          <a:lstStyle/>
          <a:p>
            <a:pPr algn="ctr"/>
            <a:r>
              <a:rPr lang="zh-TW" altLang="en-US" sz="2400" b="1" u="sng" dirty="0">
                <a:solidFill>
                  <a:srgbClr val="7030A0"/>
                </a:solidFill>
                <a:latin typeface="+mj-ea"/>
              </a:rPr>
              <a:t>抽象思考技能</a:t>
            </a:r>
            <a:endParaRPr lang="en-US" altLang="zh-TW" sz="2400" b="1" u="sng" dirty="0">
              <a:solidFill>
                <a:srgbClr val="7030A0"/>
              </a:solidFill>
              <a:latin typeface="+mj-ea"/>
            </a:endParaRPr>
          </a:p>
        </p:txBody>
      </p:sp>
      <p:sp>
        <p:nvSpPr>
          <p:cNvPr id="42" name="圓角矩形 41"/>
          <p:cNvSpPr/>
          <p:nvPr/>
        </p:nvSpPr>
        <p:spPr>
          <a:xfrm>
            <a:off x="179512" y="3761329"/>
            <a:ext cx="8640960" cy="909916"/>
          </a:xfrm>
          <a:prstGeom prst="round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ü"/>
            </a:pPr>
            <a:r>
              <a:rPr lang="zh-TW" altLang="en-US" sz="2600" dirty="0">
                <a:solidFill>
                  <a:schemeClr val="tx1"/>
                </a:solidFill>
                <a:latin typeface="微軟正黑體" panose="020B0604030504040204" pitchFamily="34" charset="-120"/>
                <a:ea typeface="微軟正黑體" panose="020B0604030504040204" pitchFamily="34" charset="-120"/>
              </a:rPr>
              <a:t>雖然加深教育階段之課程內容實際上隱含加速的成份，但是未涉及讓學生提早入學、跳級等制度。</a:t>
            </a:r>
          </a:p>
        </p:txBody>
      </p:sp>
    </p:spTree>
    <p:extLst>
      <p:ext uri="{BB962C8B-B14F-4D97-AF65-F5344CB8AC3E}">
        <p14:creationId xmlns:p14="http://schemas.microsoft.com/office/powerpoint/2010/main" val="2357624058"/>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xmlns=""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xmlns=""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加深</a:t>
            </a:r>
          </a:p>
        </p:txBody>
      </p:sp>
      <p:sp>
        <p:nvSpPr>
          <p:cNvPr id="24" name="圓角矩形 23"/>
          <p:cNvSpPr/>
          <p:nvPr/>
        </p:nvSpPr>
        <p:spPr>
          <a:xfrm>
            <a:off x="1259632" y="1437818"/>
            <a:ext cx="7416824" cy="10801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矩形 24"/>
          <p:cNvSpPr/>
          <p:nvPr/>
        </p:nvSpPr>
        <p:spPr>
          <a:xfrm>
            <a:off x="1503686" y="1716268"/>
            <a:ext cx="7179641" cy="523220"/>
          </a:xfrm>
          <a:prstGeom prst="rect">
            <a:avLst/>
          </a:prstGeom>
        </p:spPr>
        <p:txBody>
          <a:bodyPr wrap="square">
            <a:spAutoFit/>
          </a:bodyPr>
          <a:lstStyle/>
          <a:p>
            <a:pPr algn="ctr"/>
            <a:r>
              <a:rPr lang="zh-TW" altLang="en-US" sz="2800" dirty="0">
                <a:latin typeface="標楷體" panose="03000509000000000000" pitchFamily="65" charset="-120"/>
                <a:ea typeface="標楷體" panose="03000509000000000000" pitchFamily="65" charset="-120"/>
              </a:rPr>
              <a:t>加深各領域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科目核心素養及學習重點的</a:t>
            </a:r>
            <a:r>
              <a:rPr lang="zh-TW" altLang="en-US" sz="2800" u="sng" dirty="0">
                <a:solidFill>
                  <a:srgbClr val="FF0000"/>
                </a:solidFill>
                <a:latin typeface="標楷體" panose="03000509000000000000" pitchFamily="65" charset="-120"/>
                <a:ea typeface="標楷體" panose="03000509000000000000" pitchFamily="65" charset="-120"/>
              </a:rPr>
              <a:t>難度</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p:txBody>
      </p:sp>
      <p:pic>
        <p:nvPicPr>
          <p:cNvPr id="26" name="圖片 25"/>
          <p:cNvPicPr>
            <a:picLocks noChangeAspect="1"/>
          </p:cNvPicPr>
          <p:nvPr/>
        </p:nvPicPr>
        <p:blipFill>
          <a:blip r:embed="rId2"/>
          <a:stretch>
            <a:fillRect/>
          </a:stretch>
        </p:blipFill>
        <p:spPr>
          <a:xfrm>
            <a:off x="149967" y="1340791"/>
            <a:ext cx="987638" cy="1274174"/>
          </a:xfrm>
          <a:prstGeom prst="rect">
            <a:avLst/>
          </a:prstGeom>
        </p:spPr>
      </p:pic>
      <p:sp>
        <p:nvSpPr>
          <p:cNvPr id="27" name="矩形 26"/>
          <p:cNvSpPr/>
          <p:nvPr/>
        </p:nvSpPr>
        <p:spPr>
          <a:xfrm>
            <a:off x="494283" y="2852936"/>
            <a:ext cx="8189044" cy="3672408"/>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內容版面配置區 2"/>
          <p:cNvSpPr>
            <a:spLocks noGrp="1"/>
          </p:cNvSpPr>
          <p:nvPr>
            <p:ph idx="1"/>
          </p:nvPr>
        </p:nvSpPr>
        <p:spPr>
          <a:xfrm>
            <a:off x="736377" y="3131386"/>
            <a:ext cx="7704856" cy="3053799"/>
          </a:xfrm>
        </p:spPr>
        <p:txBody>
          <a:bodyPr>
            <a:normAutofit fontScale="77500" lnSpcReduction="20000"/>
          </a:bodyPr>
          <a:lstStyle/>
          <a:p>
            <a:pPr>
              <a:lnSpc>
                <a:spcPts val="1000"/>
              </a:lnSpc>
              <a:buFont typeface="Wingdings" panose="05000000000000000000" pitchFamily="2" charset="2"/>
              <a:buChar char="Ø"/>
            </a:pPr>
            <a:endParaRPr lang="en-US" altLang="zh-TW" dirty="0"/>
          </a:p>
          <a:p>
            <a:pPr>
              <a:lnSpc>
                <a:spcPts val="5000"/>
              </a:lnSpc>
              <a:buFont typeface="Wingdings" panose="05000000000000000000" pitchFamily="2" charset="2"/>
              <a:buChar char="u"/>
            </a:pPr>
            <a:r>
              <a:rPr lang="en-US" altLang="zh-TW" b="0" dirty="0">
                <a:solidFill>
                  <a:schemeClr val="tx1"/>
                </a:solidFill>
                <a:latin typeface="微軟正黑體" panose="020B0604030504040204" pitchFamily="34" charset="-120"/>
                <a:ea typeface="微軟正黑體" panose="020B0604030504040204" pitchFamily="34" charset="-120"/>
              </a:rPr>
              <a:t>n-I-3</a:t>
            </a:r>
            <a:r>
              <a:rPr lang="zh-TW" altLang="en-US" b="0" dirty="0">
                <a:solidFill>
                  <a:schemeClr val="tx1"/>
                </a:solidFill>
                <a:latin typeface="微軟正黑體" panose="020B0604030504040204" pitchFamily="34" charset="-120"/>
                <a:ea typeface="微軟正黑體" panose="020B0604030504040204" pitchFamily="34" charset="-120"/>
              </a:rPr>
              <a:t>應用加法和減法的計算或估算於日常應用解題。</a:t>
            </a:r>
            <a:endParaRPr lang="en-US" altLang="zh-TW" b="0" dirty="0">
              <a:solidFill>
                <a:schemeClr val="tx1"/>
              </a:solidFill>
              <a:latin typeface="微軟正黑體" panose="020B0604030504040204" pitchFamily="34" charset="-120"/>
              <a:ea typeface="微軟正黑體" panose="020B0604030504040204" pitchFamily="34" charset="-120"/>
            </a:endParaRPr>
          </a:p>
          <a:p>
            <a:pPr marL="0" indent="0">
              <a:lnSpc>
                <a:spcPts val="5000"/>
              </a:lnSpc>
              <a:buNone/>
            </a:pPr>
            <a:endParaRPr lang="zh-TW" altLang="en-US" dirty="0">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r>
              <a:rPr lang="zh-TW" altLang="en-US" b="0" dirty="0">
                <a:solidFill>
                  <a:schemeClr val="tx1"/>
                </a:solidFill>
                <a:latin typeface="微軟正黑體" panose="020B0604030504040204" pitchFamily="34" charset="-120"/>
                <a:ea typeface="微軟正黑體" panose="020B0604030504040204" pitchFamily="34" charset="-120"/>
              </a:rPr>
              <a:t>在具體情境中，應用加法和減法的計算或估算解決兩步驟應用問題。 </a:t>
            </a:r>
          </a:p>
          <a:p>
            <a:pPr>
              <a:lnSpc>
                <a:spcPts val="5000"/>
              </a:lnSpc>
              <a:buFont typeface="Wingdings" panose="05000000000000000000" pitchFamily="2" charset="2"/>
              <a:buChar char="Ø"/>
            </a:pPr>
            <a:endParaRPr lang="zh-TW" altLang="en-US" sz="3600" dirty="0"/>
          </a:p>
        </p:txBody>
      </p:sp>
      <p:sp>
        <p:nvSpPr>
          <p:cNvPr id="30" name="圓角矩形 29"/>
          <p:cNvSpPr/>
          <p:nvPr/>
        </p:nvSpPr>
        <p:spPr bwMode="auto">
          <a:xfrm>
            <a:off x="494283" y="2669934"/>
            <a:ext cx="1656184" cy="72008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800" dirty="0">
                <a:solidFill>
                  <a:schemeClr val="tx1"/>
                </a:solidFill>
                <a:latin typeface="微軟正黑體" panose="020B0604030504040204" pitchFamily="34" charset="-120"/>
                <a:ea typeface="微軟正黑體" panose="020B0604030504040204" pitchFamily="34" charset="-120"/>
              </a:rPr>
              <a:t>範例</a:t>
            </a:r>
          </a:p>
        </p:txBody>
      </p:sp>
      <p:grpSp>
        <p:nvGrpSpPr>
          <p:cNvPr id="2" name="群組 33"/>
          <p:cNvGrpSpPr/>
          <p:nvPr/>
        </p:nvGrpSpPr>
        <p:grpSpPr>
          <a:xfrm>
            <a:off x="4283968" y="3966977"/>
            <a:ext cx="864096" cy="845022"/>
            <a:chOff x="4283968" y="3966977"/>
            <a:chExt cx="864096" cy="845022"/>
          </a:xfrm>
        </p:grpSpPr>
        <p:sp>
          <p:nvSpPr>
            <p:cNvPr id="31" name="向下箭號 30"/>
            <p:cNvSpPr/>
            <p:nvPr/>
          </p:nvSpPr>
          <p:spPr>
            <a:xfrm>
              <a:off x="4283968" y="3966977"/>
              <a:ext cx="864096" cy="84502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4499992" y="4013440"/>
              <a:ext cx="324545" cy="707886"/>
            </a:xfrm>
            <a:prstGeom prst="rect">
              <a:avLst/>
            </a:prstGeom>
            <a:no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加深</a:t>
              </a:r>
            </a:p>
          </p:txBody>
        </p:sp>
      </p:grpSp>
    </p:spTree>
    <p:extLst>
      <p:ext uri="{BB962C8B-B14F-4D97-AF65-F5344CB8AC3E}">
        <p14:creationId xmlns:p14="http://schemas.microsoft.com/office/powerpoint/2010/main" val="3918546326"/>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橢圓 1"/>
          <p:cNvSpPr/>
          <p:nvPr/>
        </p:nvSpPr>
        <p:spPr>
          <a:xfrm>
            <a:off x="149470" y="6646986"/>
            <a:ext cx="131885" cy="14067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4" name="投影片編號版面配置區 3"/>
          <p:cNvSpPr>
            <a:spLocks noGrp="1"/>
          </p:cNvSpPr>
          <p:nvPr>
            <p:ph type="sldNum" sz="quarter" idx="12"/>
          </p:nvPr>
        </p:nvSpPr>
        <p:spPr/>
        <p:txBody>
          <a:bodyPr/>
          <a:lstStyle/>
          <a:p>
            <a:fld id="{77FB1FFA-84B8-BF45-92CD-1DB958381E74}" type="slidenum">
              <a:rPr kumimoji="1" lang="zh-TW" altLang="en-US" smtClean="0"/>
              <a:pPr/>
              <a:t>2</a:t>
            </a:fld>
            <a:endParaRPr kumimoji="1" lang="zh-TW" altLang="en-US" dirty="0"/>
          </a:p>
        </p:txBody>
      </p:sp>
      <p:pic>
        <p:nvPicPr>
          <p:cNvPr id="7" name="圖片 6"/>
          <p:cNvPicPr>
            <a:picLocks noChangeAspect="1"/>
          </p:cNvPicPr>
          <p:nvPr/>
        </p:nvPicPr>
        <p:blipFill>
          <a:blip r:embed="rId3"/>
          <a:stretch>
            <a:fillRect/>
          </a:stretch>
        </p:blipFill>
        <p:spPr>
          <a:xfrm rot="20576073">
            <a:off x="1142702" y="269178"/>
            <a:ext cx="545383" cy="558497"/>
          </a:xfrm>
          <a:prstGeom prst="rect">
            <a:avLst/>
          </a:prstGeom>
        </p:spPr>
      </p:pic>
      <p:sp>
        <p:nvSpPr>
          <p:cNvPr id="8" name="Title 2"/>
          <p:cNvSpPr txBox="1">
            <a:spLocks/>
          </p:cNvSpPr>
          <p:nvPr/>
        </p:nvSpPr>
        <p:spPr>
          <a:xfrm>
            <a:off x="1429716" y="936969"/>
            <a:ext cx="2397923" cy="576064"/>
          </a:xfrm>
          <a:prstGeom prst="rect">
            <a:avLst/>
          </a:prstGeom>
        </p:spPr>
        <p:txBody>
          <a:bodyPr anchor="ctr"/>
          <a:lst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zh-TW" altLang="en-US" sz="4000" b="1" cap="all" spc="300" dirty="0">
                <a:solidFill>
                  <a:schemeClr val="bg1"/>
                </a:solidFill>
                <a:latin typeface="微軟正黑體"/>
                <a:ea typeface="微軟正黑體"/>
                <a:cs typeface="微軟正黑體"/>
              </a:rPr>
              <a:t>簡報大綱</a:t>
            </a:r>
            <a:endParaRPr kumimoji="1" lang="en-US" sz="4000" b="1" cap="all" spc="300" dirty="0">
              <a:solidFill>
                <a:schemeClr val="bg1"/>
              </a:solidFill>
              <a:latin typeface="微軟正黑體"/>
              <a:ea typeface="微軟正黑體"/>
              <a:cs typeface="微軟正黑體"/>
            </a:endParaRPr>
          </a:p>
        </p:txBody>
      </p:sp>
      <p:graphicFrame>
        <p:nvGraphicFramePr>
          <p:cNvPr id="9" name="資料庫圖表 8"/>
          <p:cNvGraphicFramePr/>
          <p:nvPr>
            <p:extLst>
              <p:ext uri="{D42A27DB-BD31-4B8C-83A1-F6EECF244321}">
                <p14:modId xmlns:p14="http://schemas.microsoft.com/office/powerpoint/2010/main" val="3957229079"/>
              </p:ext>
            </p:extLst>
          </p:nvPr>
        </p:nvGraphicFramePr>
        <p:xfrm>
          <a:off x="3500967" y="578238"/>
          <a:ext cx="4992793" cy="57781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图片 4">
            <a:extLst>
              <a:ext uri="{FF2B5EF4-FFF2-40B4-BE49-F238E27FC236}">
                <a16:creationId xmlns:a16="http://schemas.microsoft.com/office/drawing/2014/main" xmlns="" id="{5130BFA4-1C08-4BEA-A6F4-8921103959A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939" t="6283" r="72507" b="80180"/>
          <a:stretch/>
        </p:blipFill>
        <p:spPr>
          <a:xfrm flipH="1">
            <a:off x="3192104" y="527438"/>
            <a:ext cx="617726" cy="492049"/>
          </a:xfrm>
          <a:prstGeom prst="rect">
            <a:avLst/>
          </a:prstGeom>
        </p:spPr>
      </p:pic>
      <p:pic>
        <p:nvPicPr>
          <p:cNvPr id="11" name="图片 6">
            <a:extLst>
              <a:ext uri="{FF2B5EF4-FFF2-40B4-BE49-F238E27FC236}">
                <a16:creationId xmlns:a16="http://schemas.microsoft.com/office/drawing/2014/main" xmlns="" id="{26E3BD5A-F963-4325-8AE5-0ADAFC05E22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939" t="6283" r="72507" b="80180"/>
          <a:stretch/>
        </p:blipFill>
        <p:spPr>
          <a:xfrm flipH="1">
            <a:off x="3202264" y="2332415"/>
            <a:ext cx="617726" cy="492049"/>
          </a:xfrm>
          <a:prstGeom prst="rect">
            <a:avLst/>
          </a:prstGeom>
        </p:spPr>
      </p:pic>
      <p:pic>
        <p:nvPicPr>
          <p:cNvPr id="12" name="图片 8">
            <a:extLst>
              <a:ext uri="{FF2B5EF4-FFF2-40B4-BE49-F238E27FC236}">
                <a16:creationId xmlns:a16="http://schemas.microsoft.com/office/drawing/2014/main" xmlns="" id="{AD3C2C9F-E4B2-4F23-9EEB-00A86E894E2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939" t="6283" r="72507" b="80180"/>
          <a:stretch/>
        </p:blipFill>
        <p:spPr>
          <a:xfrm flipH="1">
            <a:off x="3192104" y="4584668"/>
            <a:ext cx="617726" cy="492049"/>
          </a:xfrm>
          <a:prstGeom prst="rect">
            <a:avLst/>
          </a:prstGeom>
        </p:spPr>
      </p:pic>
      <p:pic>
        <p:nvPicPr>
          <p:cNvPr id="13" name="图片 3">
            <a:extLst>
              <a:ext uri="{FF2B5EF4-FFF2-40B4-BE49-F238E27FC236}">
                <a16:creationId xmlns:a16="http://schemas.microsoft.com/office/drawing/2014/main" xmlns="" id="{4FAEEC03-AA12-4527-8203-F3085B30287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5030" y="-54243"/>
            <a:ext cx="2385995" cy="1899296"/>
          </a:xfrm>
          <a:prstGeom prst="rect">
            <a:avLst/>
          </a:prstGeom>
        </p:spPr>
      </p:pic>
      <p:sp>
        <p:nvSpPr>
          <p:cNvPr id="14" name="文本框 1">
            <a:extLst>
              <a:ext uri="{FF2B5EF4-FFF2-40B4-BE49-F238E27FC236}">
                <a16:creationId xmlns:a16="http://schemas.microsoft.com/office/drawing/2014/main" xmlns="" id="{96A5AE7C-74F4-4B59-9E7A-998D9D70BC0C}"/>
              </a:ext>
            </a:extLst>
          </p:cNvPr>
          <p:cNvSpPr txBox="1"/>
          <p:nvPr/>
        </p:nvSpPr>
        <p:spPr>
          <a:xfrm>
            <a:off x="1226775" y="317644"/>
            <a:ext cx="1724250" cy="769441"/>
          </a:xfrm>
          <a:prstGeom prst="rect">
            <a:avLst/>
          </a:prstGeom>
          <a:noFill/>
        </p:spPr>
        <p:txBody>
          <a:bodyPr wrap="square" rtlCol="0">
            <a:spAutoFit/>
          </a:bodyPr>
          <a:lstStyle/>
          <a:p>
            <a:r>
              <a:rPr lang="zh-TW" altLang="en-US" sz="4400" dirty="0">
                <a:latin typeface="迷你简卡通" panose="03000509000000000000" pitchFamily="65" charset="-122"/>
                <a:ea typeface="迷你简卡通" panose="03000509000000000000" pitchFamily="65" charset="-122"/>
              </a:rPr>
              <a:t>大綱</a:t>
            </a:r>
            <a:endParaRPr lang="zh-CN" altLang="en-US" sz="4400" dirty="0">
              <a:latin typeface="迷你简卡通" panose="03000509000000000000" pitchFamily="65" charset="-122"/>
              <a:ea typeface="迷你简卡通" panose="03000509000000000000" pitchFamily="65" charset="-122"/>
            </a:endParaRPr>
          </a:p>
        </p:txBody>
      </p:sp>
    </p:spTree>
    <p:extLst>
      <p:ext uri="{BB962C8B-B14F-4D97-AF65-F5344CB8AC3E}">
        <p14:creationId xmlns:p14="http://schemas.microsoft.com/office/powerpoint/2010/main" val="3691790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xmlns=""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xmlns=""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加廣</a:t>
            </a:r>
          </a:p>
        </p:txBody>
      </p:sp>
      <p:sp>
        <p:nvSpPr>
          <p:cNvPr id="10" name="圓角矩形 9"/>
          <p:cNvSpPr/>
          <p:nvPr/>
        </p:nvSpPr>
        <p:spPr>
          <a:xfrm>
            <a:off x="142999" y="1772816"/>
            <a:ext cx="8640960" cy="1574818"/>
          </a:xfrm>
          <a:prstGeom prst="round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ü"/>
            </a:pPr>
            <a:r>
              <a:rPr lang="zh-TW" altLang="en-US" sz="3200" dirty="0">
                <a:solidFill>
                  <a:schemeClr val="tx1"/>
                </a:solidFill>
                <a:latin typeface="微軟正黑體" panose="020B0604030504040204" pitchFamily="34" charset="-120"/>
                <a:ea typeface="微軟正黑體" panose="020B0604030504040204" pitchFamily="34" charset="-120"/>
              </a:rPr>
              <a:t>增加各教育階段之各領域</a:t>
            </a:r>
            <a:r>
              <a:rPr lang="en-US" altLang="zh-TW" sz="3200" dirty="0">
                <a:solidFill>
                  <a:schemeClr val="tx1"/>
                </a:solidFill>
                <a:latin typeface="微軟正黑體" panose="020B0604030504040204" pitchFamily="34" charset="-120"/>
                <a:ea typeface="微軟正黑體" panose="020B0604030504040204" pitchFamily="34" charset="-120"/>
              </a:rPr>
              <a:t>/</a:t>
            </a:r>
            <a:r>
              <a:rPr lang="zh-TW" altLang="en-US" sz="3200" dirty="0">
                <a:solidFill>
                  <a:schemeClr val="tx1"/>
                </a:solidFill>
                <a:latin typeface="微軟正黑體" panose="020B0604030504040204" pitchFamily="34" charset="-120"/>
                <a:ea typeface="微軟正黑體" panose="020B0604030504040204" pitchFamily="34" charset="-120"/>
              </a:rPr>
              <a:t>科目核心素養及學習重點的「廣度及多元性」，也可稱為「水平的充實」。</a:t>
            </a:r>
          </a:p>
        </p:txBody>
      </p:sp>
      <p:sp>
        <p:nvSpPr>
          <p:cNvPr id="2" name="圓角矩形 1"/>
          <p:cNvSpPr/>
          <p:nvPr/>
        </p:nvSpPr>
        <p:spPr>
          <a:xfrm>
            <a:off x="142999" y="3704095"/>
            <a:ext cx="8442996" cy="2107769"/>
          </a:xfrm>
          <a:prstGeom prst="roundRect">
            <a:avLst/>
          </a:prstGeom>
          <a:solidFill>
            <a:srgbClr val="FFFF66"/>
          </a:solidFill>
          <a:ln>
            <a:solidFill>
              <a:schemeClr val="bg1"/>
            </a:solidFill>
          </a:ln>
          <a:effectLst>
            <a:outerShdw blurRad="50800" dist="889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457200" indent="-457200" algn="ctr">
              <a:buFont typeface="Wingdings" panose="05000000000000000000" pitchFamily="2" charset="2"/>
              <a:buChar char="ü"/>
            </a:pPr>
            <a:r>
              <a:rPr lang="zh-TW" altLang="en-US" sz="2800" dirty="0">
                <a:solidFill>
                  <a:schemeClr val="tx1"/>
                </a:solidFill>
                <a:latin typeface="微軟正黑體" panose="020B0604030504040204" pitchFamily="34" charset="-120"/>
                <a:ea typeface="微軟正黑體" panose="020B0604030504040204" pitchFamily="34" charset="-120"/>
              </a:rPr>
              <a:t>讓學生延伸學習該教育階段內各領域</a:t>
            </a:r>
            <a:r>
              <a:rPr lang="en-US" altLang="zh-TW" sz="2800" dirty="0">
                <a:solidFill>
                  <a:schemeClr val="tx1"/>
                </a:solidFill>
                <a:latin typeface="微軟正黑體" panose="020B0604030504040204" pitchFamily="34" charset="-120"/>
                <a:ea typeface="微軟正黑體" panose="020B0604030504040204" pitchFamily="34" charset="-120"/>
              </a:rPr>
              <a:t>/</a:t>
            </a:r>
            <a:r>
              <a:rPr lang="zh-TW" altLang="en-US" sz="2800" dirty="0">
                <a:solidFill>
                  <a:schemeClr val="tx1"/>
                </a:solidFill>
                <a:latin typeface="微軟正黑體" panose="020B0604030504040204" pitchFamily="34" charset="-120"/>
                <a:ea typeface="微軟正黑體" panose="020B0604030504040204" pitchFamily="34" charset="-120"/>
              </a:rPr>
              <a:t>科目課程原本沒有安排的教育經驗，重要的是這些有別於普通教育課程之補充教材與教育活動能符合學生的興趣、喜好與其個人的學習風格。</a:t>
            </a:r>
          </a:p>
        </p:txBody>
      </p:sp>
    </p:spTree>
    <p:extLst>
      <p:ext uri="{BB962C8B-B14F-4D97-AF65-F5344CB8AC3E}">
        <p14:creationId xmlns:p14="http://schemas.microsoft.com/office/powerpoint/2010/main" val="3942171836"/>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xmlns=""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xmlns=""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加廣</a:t>
            </a:r>
          </a:p>
        </p:txBody>
      </p:sp>
      <p:sp>
        <p:nvSpPr>
          <p:cNvPr id="24" name="圓角矩形 23"/>
          <p:cNvSpPr/>
          <p:nvPr/>
        </p:nvSpPr>
        <p:spPr>
          <a:xfrm>
            <a:off x="1259632" y="1437818"/>
            <a:ext cx="7416824" cy="10801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矩形 24"/>
          <p:cNvSpPr/>
          <p:nvPr/>
        </p:nvSpPr>
        <p:spPr>
          <a:xfrm>
            <a:off x="1298849" y="1440456"/>
            <a:ext cx="7179641" cy="954107"/>
          </a:xfrm>
          <a:prstGeom prst="rect">
            <a:avLst/>
          </a:prstGeom>
        </p:spPr>
        <p:txBody>
          <a:bodyPr wrap="square">
            <a:spAutoFit/>
          </a:bodyPr>
          <a:lstStyle/>
          <a:p>
            <a:pPr algn="ctr"/>
            <a:r>
              <a:rPr lang="zh-TW" altLang="en-US" sz="2800" dirty="0">
                <a:latin typeface="標楷體" panose="03000509000000000000" pitchFamily="65" charset="-120"/>
                <a:ea typeface="標楷體" panose="03000509000000000000" pitchFamily="65" charset="-120"/>
              </a:rPr>
              <a:t>「加廣」是指</a:t>
            </a:r>
            <a:r>
              <a:rPr lang="zh-TW" altLang="en-US" sz="2800" dirty="0">
                <a:solidFill>
                  <a:srgbClr val="FF0000"/>
                </a:solidFill>
                <a:latin typeface="標楷體" panose="03000509000000000000" pitchFamily="65" charset="-120"/>
                <a:ea typeface="標楷體" panose="03000509000000000000" pitchFamily="65" charset="-120"/>
              </a:rPr>
              <a:t>增加</a:t>
            </a:r>
            <a:r>
              <a:rPr lang="zh-TW" altLang="en-US" sz="2800" dirty="0">
                <a:latin typeface="標楷體" panose="03000509000000000000" pitchFamily="65" charset="-120"/>
                <a:ea typeface="標楷體" panose="03000509000000000000" pitchFamily="65" charset="-120"/>
              </a:rPr>
              <a:t>各教育階段之各領域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科目核心素養及學習重點的</a:t>
            </a:r>
            <a:r>
              <a:rPr lang="zh-TW" altLang="en-US" sz="2800" dirty="0">
                <a:solidFill>
                  <a:srgbClr val="FF0000"/>
                </a:solidFill>
                <a:latin typeface="標楷體" panose="03000509000000000000" pitchFamily="65" charset="-120"/>
                <a:ea typeface="標楷體" panose="03000509000000000000" pitchFamily="65" charset="-120"/>
              </a:rPr>
              <a:t>廣度及多元性</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p:txBody>
      </p:sp>
      <p:pic>
        <p:nvPicPr>
          <p:cNvPr id="26" name="圖片 25"/>
          <p:cNvPicPr>
            <a:picLocks noChangeAspect="1"/>
          </p:cNvPicPr>
          <p:nvPr/>
        </p:nvPicPr>
        <p:blipFill>
          <a:blip r:embed="rId2"/>
          <a:stretch>
            <a:fillRect/>
          </a:stretch>
        </p:blipFill>
        <p:spPr>
          <a:xfrm>
            <a:off x="149967" y="1340791"/>
            <a:ext cx="987638" cy="1274174"/>
          </a:xfrm>
          <a:prstGeom prst="rect">
            <a:avLst/>
          </a:prstGeom>
        </p:spPr>
      </p:pic>
      <p:sp>
        <p:nvSpPr>
          <p:cNvPr id="27" name="矩形 26"/>
          <p:cNvSpPr/>
          <p:nvPr/>
        </p:nvSpPr>
        <p:spPr>
          <a:xfrm>
            <a:off x="494283" y="2852936"/>
            <a:ext cx="8189044" cy="3672408"/>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內容版面配置區 2"/>
          <p:cNvSpPr>
            <a:spLocks noGrp="1"/>
          </p:cNvSpPr>
          <p:nvPr>
            <p:ph idx="1"/>
          </p:nvPr>
        </p:nvSpPr>
        <p:spPr>
          <a:xfrm>
            <a:off x="736377" y="3131386"/>
            <a:ext cx="7704856" cy="3053799"/>
          </a:xfrm>
        </p:spPr>
        <p:txBody>
          <a:bodyPr>
            <a:normAutofit/>
          </a:bodyPr>
          <a:lstStyle/>
          <a:p>
            <a:pPr>
              <a:lnSpc>
                <a:spcPts val="1000"/>
              </a:lnSpc>
              <a:buFont typeface="Wingdings" panose="05000000000000000000" pitchFamily="2" charset="2"/>
              <a:buChar char="Ø"/>
            </a:pPr>
            <a:endParaRPr lang="en-US" altLang="zh-TW" dirty="0"/>
          </a:p>
          <a:p>
            <a:pPr>
              <a:lnSpc>
                <a:spcPts val="5000"/>
              </a:lnSpc>
              <a:buFont typeface="Wingdings" panose="05000000000000000000" pitchFamily="2" charset="2"/>
              <a:buChar char="u"/>
            </a:pPr>
            <a:r>
              <a:rPr lang="en-US" altLang="zh-TW" sz="3000" b="0" dirty="0">
                <a:solidFill>
                  <a:schemeClr val="tx1"/>
                </a:solidFill>
                <a:latin typeface="微軟正黑體" panose="020B0604030504040204" pitchFamily="34" charset="-120"/>
                <a:ea typeface="微軟正黑體" panose="020B0604030504040204" pitchFamily="34" charset="-120"/>
              </a:rPr>
              <a:t>Ca-II-1 </a:t>
            </a:r>
            <a:r>
              <a:rPr lang="zh-TW" altLang="en-US" sz="3000" b="0" dirty="0">
                <a:solidFill>
                  <a:schemeClr val="tx1"/>
                </a:solidFill>
                <a:latin typeface="微軟正黑體" panose="020B0604030504040204" pitchFamily="34" charset="-120"/>
                <a:ea typeface="微軟正黑體" panose="020B0604030504040204" pitchFamily="34" charset="-120"/>
              </a:rPr>
              <a:t>生活周遭潛藏危機的情境。</a:t>
            </a:r>
            <a:endParaRPr lang="en-US" altLang="zh-TW" sz="3000" b="0" dirty="0">
              <a:solidFill>
                <a:schemeClr val="tx1"/>
              </a:solidFill>
              <a:latin typeface="微軟正黑體" panose="020B0604030504040204" pitchFamily="34" charset="-120"/>
              <a:ea typeface="微軟正黑體" panose="020B0604030504040204" pitchFamily="34" charset="-120"/>
            </a:endParaRPr>
          </a:p>
          <a:p>
            <a:pPr marL="0" indent="0">
              <a:lnSpc>
                <a:spcPts val="5000"/>
              </a:lnSpc>
              <a:buNone/>
            </a:pPr>
            <a:endParaRPr lang="zh-TW" altLang="en-US" dirty="0">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r>
              <a:rPr lang="en-US" altLang="zh-TW" sz="2800" b="0" dirty="0">
                <a:solidFill>
                  <a:schemeClr val="tx1"/>
                </a:solidFill>
                <a:latin typeface="微軟正黑體" panose="020B0604030504040204" pitchFamily="34" charset="-120"/>
                <a:ea typeface="微軟正黑體" panose="020B0604030504040204" pitchFamily="34" charset="-120"/>
              </a:rPr>
              <a:t>Ca-II-1 </a:t>
            </a:r>
            <a:r>
              <a:rPr lang="zh-TW" altLang="en-US" sz="2800" b="0" dirty="0">
                <a:solidFill>
                  <a:schemeClr val="tx1"/>
                </a:solidFill>
                <a:latin typeface="微軟正黑體" panose="020B0604030504040204" pitchFamily="34" charset="-120"/>
                <a:ea typeface="微軟正黑體" panose="020B0604030504040204" pitchFamily="34" charset="-120"/>
              </a:rPr>
              <a:t>生活周遭潛藏危機的情境及辨識方法。</a:t>
            </a:r>
          </a:p>
          <a:p>
            <a:pPr>
              <a:lnSpc>
                <a:spcPts val="5000"/>
              </a:lnSpc>
              <a:buFont typeface="Wingdings" panose="05000000000000000000" pitchFamily="2" charset="2"/>
              <a:buChar char="Ø"/>
            </a:pPr>
            <a:endParaRPr lang="zh-TW" altLang="en-US" sz="3600" dirty="0"/>
          </a:p>
        </p:txBody>
      </p:sp>
      <p:sp>
        <p:nvSpPr>
          <p:cNvPr id="30" name="圓角矩形 29"/>
          <p:cNvSpPr/>
          <p:nvPr/>
        </p:nvSpPr>
        <p:spPr bwMode="auto">
          <a:xfrm>
            <a:off x="494283" y="2669934"/>
            <a:ext cx="1656184" cy="72008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800" dirty="0">
                <a:solidFill>
                  <a:schemeClr val="tx1"/>
                </a:solidFill>
                <a:latin typeface="微軟正黑體" panose="020B0604030504040204" pitchFamily="34" charset="-120"/>
                <a:ea typeface="微軟正黑體" panose="020B0604030504040204" pitchFamily="34" charset="-120"/>
              </a:rPr>
              <a:t>範例</a:t>
            </a:r>
          </a:p>
        </p:txBody>
      </p:sp>
      <p:grpSp>
        <p:nvGrpSpPr>
          <p:cNvPr id="2" name="群組 33"/>
          <p:cNvGrpSpPr/>
          <p:nvPr/>
        </p:nvGrpSpPr>
        <p:grpSpPr>
          <a:xfrm>
            <a:off x="4283968" y="3966977"/>
            <a:ext cx="864096" cy="845022"/>
            <a:chOff x="4283968" y="3966977"/>
            <a:chExt cx="864096" cy="845022"/>
          </a:xfrm>
        </p:grpSpPr>
        <p:sp>
          <p:nvSpPr>
            <p:cNvPr id="31" name="向下箭號 30"/>
            <p:cNvSpPr/>
            <p:nvPr/>
          </p:nvSpPr>
          <p:spPr>
            <a:xfrm>
              <a:off x="4283968" y="3966977"/>
              <a:ext cx="864096" cy="84502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4499992" y="4013440"/>
              <a:ext cx="324545" cy="707886"/>
            </a:xfrm>
            <a:prstGeom prst="rect">
              <a:avLst/>
            </a:prstGeom>
            <a:no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加廣</a:t>
              </a:r>
            </a:p>
          </p:txBody>
        </p:sp>
      </p:grpSp>
    </p:spTree>
    <p:extLst>
      <p:ext uri="{BB962C8B-B14F-4D97-AF65-F5344CB8AC3E}">
        <p14:creationId xmlns:p14="http://schemas.microsoft.com/office/powerpoint/2010/main" val="2800061978"/>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xmlns=""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xmlns=""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濃縮</a:t>
            </a:r>
          </a:p>
        </p:txBody>
      </p:sp>
      <p:sp>
        <p:nvSpPr>
          <p:cNvPr id="10" name="圓角矩形 9"/>
          <p:cNvSpPr/>
          <p:nvPr/>
        </p:nvSpPr>
        <p:spPr>
          <a:xfrm>
            <a:off x="142999" y="1556793"/>
            <a:ext cx="8640960" cy="2835594"/>
          </a:xfrm>
          <a:prstGeom prst="round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ü"/>
            </a:pPr>
            <a:r>
              <a:rPr lang="zh-TW" altLang="en-US" sz="3200" dirty="0">
                <a:solidFill>
                  <a:schemeClr val="tx1"/>
                </a:solidFill>
                <a:latin typeface="微軟正黑體" panose="020B0604030504040204" pitchFamily="34" charset="-120"/>
                <a:ea typeface="微軟正黑體" panose="020B0604030504040204" pitchFamily="34" charset="-120"/>
              </a:rPr>
              <a:t>在不影響資優學生學習普通教育課程內容的前提下，將各教育階段各領域</a:t>
            </a:r>
            <a:r>
              <a:rPr lang="en-US" altLang="zh-TW" sz="3200" dirty="0">
                <a:solidFill>
                  <a:schemeClr val="tx1"/>
                </a:solidFill>
                <a:latin typeface="微軟正黑體" panose="020B0604030504040204" pitchFamily="34" charset="-120"/>
                <a:ea typeface="微軟正黑體" panose="020B0604030504040204" pitchFamily="34" charset="-120"/>
              </a:rPr>
              <a:t>/</a:t>
            </a:r>
            <a:r>
              <a:rPr lang="zh-TW" altLang="en-US" sz="3200" dirty="0">
                <a:solidFill>
                  <a:schemeClr val="tx1"/>
                </a:solidFill>
                <a:latin typeface="微軟正黑體" panose="020B0604030504040204" pitchFamily="34" charset="-120"/>
                <a:ea typeface="微軟正黑體" panose="020B0604030504040204" pitchFamily="34" charset="-120"/>
              </a:rPr>
              <a:t>科目核心素養及學習重點加以結合，刪除學生已經精熟的內容，或精簡內容。</a:t>
            </a:r>
          </a:p>
        </p:txBody>
      </p:sp>
      <p:sp>
        <p:nvSpPr>
          <p:cNvPr id="2" name="向右箭號 1"/>
          <p:cNvSpPr/>
          <p:nvPr/>
        </p:nvSpPr>
        <p:spPr>
          <a:xfrm rot="5400000">
            <a:off x="3770225" y="4359730"/>
            <a:ext cx="1273628" cy="1338943"/>
          </a:xfrm>
          <a:prstGeom prst="stripedRightArrow">
            <a:avLst/>
          </a:prstGeom>
          <a:solidFill>
            <a:srgbClr val="00B050"/>
          </a:solidFill>
          <a:ln>
            <a:noFill/>
          </a:ln>
          <a:effectLst>
            <a:outerShdw blurRad="50800" dist="889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文字方塊 2"/>
          <p:cNvSpPr txBox="1"/>
          <p:nvPr/>
        </p:nvSpPr>
        <p:spPr>
          <a:xfrm>
            <a:off x="2008414" y="5682346"/>
            <a:ext cx="5257800" cy="584775"/>
          </a:xfrm>
          <a:prstGeom prst="rect">
            <a:avLst/>
          </a:prstGeom>
          <a:noFill/>
        </p:spPr>
        <p:txBody>
          <a:bodyPr wrap="square" rtlCol="0">
            <a:spAutoFit/>
          </a:bodyPr>
          <a:lstStyle/>
          <a:p>
            <a:r>
              <a:rPr lang="zh-TW" altLang="en-US" sz="3200" dirty="0"/>
              <a:t>符合學生的</a:t>
            </a:r>
            <a:r>
              <a:rPr lang="zh-TW" altLang="en-US" sz="3200" u="sng" dirty="0"/>
              <a:t>學習動機與能力</a:t>
            </a:r>
          </a:p>
        </p:txBody>
      </p:sp>
    </p:spTree>
    <p:extLst>
      <p:ext uri="{BB962C8B-B14F-4D97-AF65-F5344CB8AC3E}">
        <p14:creationId xmlns:p14="http://schemas.microsoft.com/office/powerpoint/2010/main" val="4134153214"/>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xmlns=""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xmlns=""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濃縮</a:t>
            </a:r>
          </a:p>
        </p:txBody>
      </p:sp>
      <p:sp>
        <p:nvSpPr>
          <p:cNvPr id="24" name="圓角矩形 23"/>
          <p:cNvSpPr/>
          <p:nvPr/>
        </p:nvSpPr>
        <p:spPr>
          <a:xfrm>
            <a:off x="1259632" y="1437818"/>
            <a:ext cx="7416824" cy="10801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矩形 24"/>
          <p:cNvSpPr/>
          <p:nvPr/>
        </p:nvSpPr>
        <p:spPr>
          <a:xfrm>
            <a:off x="1298849" y="1440456"/>
            <a:ext cx="7179641" cy="954107"/>
          </a:xfrm>
          <a:prstGeom prst="rect">
            <a:avLst/>
          </a:prstGeom>
        </p:spPr>
        <p:txBody>
          <a:bodyPr wrap="square">
            <a:spAutoFit/>
          </a:bodyPr>
          <a:lstStyle/>
          <a:p>
            <a:pPr algn="ctr"/>
            <a:r>
              <a:rPr lang="zh-TW" altLang="en-US" sz="2800" dirty="0">
                <a:latin typeface="標楷體" panose="03000509000000000000" pitchFamily="65" charset="-120"/>
                <a:ea typeface="標楷體" panose="03000509000000000000" pitchFamily="65" charset="-120"/>
              </a:rPr>
              <a:t>「濃縮」是指將各教育階段之各領域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科目 核心素養及學習重點加以</a:t>
            </a:r>
            <a:r>
              <a:rPr lang="zh-TW" altLang="en-US" sz="2800" dirty="0">
                <a:solidFill>
                  <a:srgbClr val="FF0000"/>
                </a:solidFill>
                <a:latin typeface="標楷體" panose="03000509000000000000" pitchFamily="65" charset="-120"/>
                <a:ea typeface="標楷體" panose="03000509000000000000" pitchFamily="65" charset="-120"/>
              </a:rPr>
              <a:t>結合</a:t>
            </a:r>
            <a:r>
              <a:rPr lang="zh-TW" altLang="en-US" sz="2800" dirty="0">
                <a:latin typeface="標楷體" panose="03000509000000000000" pitchFamily="65" charset="-120"/>
                <a:ea typeface="標楷體" panose="03000509000000000000" pitchFamily="65" charset="-120"/>
              </a:rPr>
              <a:t>。</a:t>
            </a:r>
          </a:p>
        </p:txBody>
      </p:sp>
      <p:pic>
        <p:nvPicPr>
          <p:cNvPr id="26" name="圖片 25"/>
          <p:cNvPicPr>
            <a:picLocks noChangeAspect="1"/>
          </p:cNvPicPr>
          <p:nvPr/>
        </p:nvPicPr>
        <p:blipFill>
          <a:blip r:embed="rId2"/>
          <a:stretch>
            <a:fillRect/>
          </a:stretch>
        </p:blipFill>
        <p:spPr>
          <a:xfrm>
            <a:off x="149967" y="1340791"/>
            <a:ext cx="987638" cy="1274174"/>
          </a:xfrm>
          <a:prstGeom prst="rect">
            <a:avLst/>
          </a:prstGeom>
        </p:spPr>
      </p:pic>
      <p:sp>
        <p:nvSpPr>
          <p:cNvPr id="27" name="矩形 26"/>
          <p:cNvSpPr/>
          <p:nvPr/>
        </p:nvSpPr>
        <p:spPr>
          <a:xfrm>
            <a:off x="494283" y="2852936"/>
            <a:ext cx="8189044"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內容版面配置區 2"/>
          <p:cNvSpPr>
            <a:spLocks noGrp="1"/>
          </p:cNvSpPr>
          <p:nvPr>
            <p:ph idx="1"/>
          </p:nvPr>
        </p:nvSpPr>
        <p:spPr>
          <a:xfrm>
            <a:off x="736377" y="2951946"/>
            <a:ext cx="8084096" cy="3789422"/>
          </a:xfrm>
        </p:spPr>
        <p:txBody>
          <a:bodyPr>
            <a:normAutofit fontScale="25000" lnSpcReduction="20000"/>
          </a:bodyPr>
          <a:lstStyle/>
          <a:p>
            <a:pPr>
              <a:lnSpc>
                <a:spcPts val="1000"/>
              </a:lnSpc>
              <a:buFont typeface="Wingdings" panose="05000000000000000000" pitchFamily="2" charset="2"/>
              <a:buChar char="Ø"/>
            </a:pPr>
            <a:endParaRPr lang="en-US" altLang="zh-TW" dirty="0"/>
          </a:p>
          <a:p>
            <a:pPr>
              <a:lnSpc>
                <a:spcPts val="5000"/>
              </a:lnSpc>
              <a:buFont typeface="Wingdings" panose="05000000000000000000" pitchFamily="2" charset="2"/>
              <a:buChar char="u"/>
            </a:pPr>
            <a:r>
              <a:rPr lang="en-US" altLang="zh-TW" sz="9600" b="0" dirty="0">
                <a:solidFill>
                  <a:schemeClr val="tx1"/>
                </a:solidFill>
                <a:latin typeface="微軟正黑體" panose="020B0604030504040204" pitchFamily="34" charset="-120"/>
                <a:ea typeface="微軟正黑體" panose="020B0604030504040204" pitchFamily="34" charset="-120"/>
              </a:rPr>
              <a:t>8-Ⅲ-2 </a:t>
            </a:r>
            <a:r>
              <a:rPr lang="zh-TW" altLang="en-US" sz="9600" b="0" dirty="0">
                <a:solidFill>
                  <a:schemeClr val="tx1"/>
                </a:solidFill>
                <a:latin typeface="微軟正黑體" panose="020B0604030504040204" pitchFamily="34" charset="-120"/>
                <a:ea typeface="微軟正黑體" panose="020B0604030504040204" pitchFamily="34" charset="-120"/>
              </a:rPr>
              <a:t>能認識課堂中所介紹的國內主要節慶習俗。</a:t>
            </a:r>
            <a:endParaRPr lang="en-US" altLang="zh-TW" sz="9600" b="0" dirty="0">
              <a:solidFill>
                <a:schemeClr val="tx1"/>
              </a:solidFill>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u"/>
            </a:pPr>
            <a:r>
              <a:rPr lang="en-US" altLang="zh-TW" sz="9600" b="0" dirty="0">
                <a:solidFill>
                  <a:schemeClr val="tx1"/>
                </a:solidFill>
                <a:latin typeface="微軟正黑體" panose="020B0604030504040204" pitchFamily="34" charset="-120"/>
                <a:ea typeface="微軟正黑體" panose="020B0604030504040204" pitchFamily="34" charset="-120"/>
              </a:rPr>
              <a:t>8-Ⅲ-3 </a:t>
            </a:r>
            <a:r>
              <a:rPr lang="zh-TW" altLang="en-US" sz="9600" b="0" dirty="0">
                <a:solidFill>
                  <a:schemeClr val="tx1"/>
                </a:solidFill>
                <a:latin typeface="微軟正黑體" panose="020B0604030504040204" pitchFamily="34" charset="-120"/>
                <a:ea typeface="微軟正黑體" panose="020B0604030504040204" pitchFamily="34" charset="-120"/>
              </a:rPr>
              <a:t>能認識課堂中所介紹的國外主要節慶習俗。</a:t>
            </a:r>
          </a:p>
          <a:p>
            <a:pPr>
              <a:lnSpc>
                <a:spcPts val="5000"/>
              </a:lnSpc>
              <a:buFont typeface="Wingdings" panose="05000000000000000000" pitchFamily="2" charset="2"/>
              <a:buChar char="u"/>
            </a:pPr>
            <a:r>
              <a:rPr lang="en-US" altLang="zh-TW" sz="9600" b="0" dirty="0">
                <a:solidFill>
                  <a:schemeClr val="tx1"/>
                </a:solidFill>
                <a:latin typeface="微軟正黑體" panose="020B0604030504040204" pitchFamily="34" charset="-120"/>
                <a:ea typeface="微軟正黑體" panose="020B0604030504040204" pitchFamily="34" charset="-120"/>
              </a:rPr>
              <a:t>8-Ⅲ-4 </a:t>
            </a:r>
            <a:r>
              <a:rPr lang="zh-TW" altLang="en-US" sz="9600" b="0" dirty="0">
                <a:solidFill>
                  <a:schemeClr val="tx1"/>
                </a:solidFill>
                <a:latin typeface="微軟正黑體" panose="020B0604030504040204" pitchFamily="34" charset="-120"/>
                <a:ea typeface="微軟正黑體" panose="020B0604030504040204" pitchFamily="34" charset="-120"/>
              </a:rPr>
              <a:t>能認識外國風土民情。 </a:t>
            </a:r>
            <a:endParaRPr lang="en-US" altLang="zh-TW" sz="9600" b="0" dirty="0">
              <a:solidFill>
                <a:schemeClr val="tx1"/>
              </a:solidFill>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endParaRPr lang="en-US" altLang="zh-TW" sz="9600" dirty="0">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r>
              <a:rPr lang="zh-TW" altLang="en-US" sz="9600" b="0" dirty="0">
                <a:solidFill>
                  <a:schemeClr val="tx1"/>
                </a:solidFill>
                <a:latin typeface="微軟正黑體" panose="020B0604030504040204" pitchFamily="34" charset="-120"/>
                <a:ea typeface="微軟正黑體" panose="020B0604030504040204" pitchFamily="34" charset="-120"/>
              </a:rPr>
              <a:t>能了解國內外風土民情及主要節慶習俗。</a:t>
            </a:r>
          </a:p>
          <a:p>
            <a:pPr>
              <a:lnSpc>
                <a:spcPts val="5000"/>
              </a:lnSpc>
              <a:buFont typeface="Wingdings" panose="05000000000000000000" pitchFamily="2" charset="2"/>
              <a:buChar char="Ø"/>
            </a:pPr>
            <a:endParaRPr lang="en-US" altLang="zh-TW" sz="9600" dirty="0">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endParaRPr lang="en-US" altLang="zh-TW" dirty="0"/>
          </a:p>
          <a:p>
            <a:pPr>
              <a:lnSpc>
                <a:spcPts val="5000"/>
              </a:lnSpc>
              <a:buFont typeface="Wingdings" panose="05000000000000000000" pitchFamily="2" charset="2"/>
              <a:buChar char="Ø"/>
            </a:pPr>
            <a:endParaRPr lang="zh-TW" altLang="en-US" dirty="0"/>
          </a:p>
          <a:p>
            <a:pPr marL="0" indent="0">
              <a:lnSpc>
                <a:spcPts val="5000"/>
              </a:lnSpc>
              <a:buNone/>
            </a:pPr>
            <a:endParaRPr lang="zh-TW" altLang="en-US" dirty="0">
              <a:latin typeface="微軟正黑體" panose="020B0604030504040204" pitchFamily="34" charset="-120"/>
              <a:ea typeface="微軟正黑體" panose="020B0604030504040204" pitchFamily="34" charset="-120"/>
            </a:endParaRPr>
          </a:p>
          <a:p>
            <a:pPr marL="0" indent="0">
              <a:lnSpc>
                <a:spcPts val="5000"/>
              </a:lnSpc>
              <a:buNone/>
            </a:pPr>
            <a:endParaRPr lang="zh-TW" altLang="en-US" sz="3600" dirty="0"/>
          </a:p>
        </p:txBody>
      </p:sp>
      <p:sp>
        <p:nvSpPr>
          <p:cNvPr id="30" name="圓角矩形 29"/>
          <p:cNvSpPr/>
          <p:nvPr/>
        </p:nvSpPr>
        <p:spPr bwMode="auto">
          <a:xfrm>
            <a:off x="445296" y="2669934"/>
            <a:ext cx="1656184" cy="72008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800" dirty="0">
                <a:solidFill>
                  <a:schemeClr val="tx1"/>
                </a:solidFill>
                <a:latin typeface="微軟正黑體" panose="020B0604030504040204" pitchFamily="34" charset="-120"/>
                <a:ea typeface="微軟正黑體" panose="020B0604030504040204" pitchFamily="34" charset="-120"/>
              </a:rPr>
              <a:t>範例</a:t>
            </a:r>
          </a:p>
        </p:txBody>
      </p:sp>
      <p:grpSp>
        <p:nvGrpSpPr>
          <p:cNvPr id="2" name="群組 33"/>
          <p:cNvGrpSpPr/>
          <p:nvPr/>
        </p:nvGrpSpPr>
        <p:grpSpPr>
          <a:xfrm>
            <a:off x="4346377" y="5229200"/>
            <a:ext cx="864096" cy="845022"/>
            <a:chOff x="4283968" y="3966977"/>
            <a:chExt cx="864096" cy="845022"/>
          </a:xfrm>
        </p:grpSpPr>
        <p:sp>
          <p:nvSpPr>
            <p:cNvPr id="31" name="向下箭號 30"/>
            <p:cNvSpPr/>
            <p:nvPr/>
          </p:nvSpPr>
          <p:spPr>
            <a:xfrm>
              <a:off x="4283968" y="3966977"/>
              <a:ext cx="864096" cy="84502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4499992" y="4013440"/>
              <a:ext cx="324545" cy="707886"/>
            </a:xfrm>
            <a:prstGeom prst="rect">
              <a:avLst/>
            </a:prstGeom>
            <a:no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濃縮</a:t>
              </a:r>
            </a:p>
          </p:txBody>
        </p:sp>
      </p:grpSp>
    </p:spTree>
    <p:extLst>
      <p:ext uri="{BB962C8B-B14F-4D97-AF65-F5344CB8AC3E}">
        <p14:creationId xmlns:p14="http://schemas.microsoft.com/office/powerpoint/2010/main" val="4040081469"/>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xmlns=""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xmlns=""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簡化</a:t>
            </a:r>
          </a:p>
        </p:txBody>
      </p:sp>
      <p:sp>
        <p:nvSpPr>
          <p:cNvPr id="24" name="圓角矩形 23"/>
          <p:cNvSpPr/>
          <p:nvPr/>
        </p:nvSpPr>
        <p:spPr>
          <a:xfrm>
            <a:off x="1259632" y="1437818"/>
            <a:ext cx="7416824" cy="10801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矩形 24"/>
          <p:cNvSpPr/>
          <p:nvPr/>
        </p:nvSpPr>
        <p:spPr>
          <a:xfrm>
            <a:off x="998984" y="1662378"/>
            <a:ext cx="7179641" cy="523220"/>
          </a:xfrm>
          <a:prstGeom prst="rect">
            <a:avLst/>
          </a:prstGeom>
        </p:spPr>
        <p:txBody>
          <a:bodyPr wrap="square">
            <a:spAutoFit/>
          </a:bodyPr>
          <a:lstStyle/>
          <a:p>
            <a:pPr algn="ctr"/>
            <a:r>
              <a:rPr lang="zh-TW" altLang="en-US" sz="2800" dirty="0">
                <a:latin typeface="標楷體" panose="03000509000000000000" pitchFamily="65" charset="-120"/>
                <a:ea typeface="標楷體" panose="03000509000000000000" pitchFamily="65" charset="-120"/>
              </a:rPr>
              <a:t>降低各領域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科目學習重點的難度</a:t>
            </a:r>
          </a:p>
        </p:txBody>
      </p:sp>
      <p:pic>
        <p:nvPicPr>
          <p:cNvPr id="26" name="圖片 25"/>
          <p:cNvPicPr>
            <a:picLocks noChangeAspect="1"/>
          </p:cNvPicPr>
          <p:nvPr/>
        </p:nvPicPr>
        <p:blipFill>
          <a:blip r:embed="rId2"/>
          <a:stretch>
            <a:fillRect/>
          </a:stretch>
        </p:blipFill>
        <p:spPr>
          <a:xfrm>
            <a:off x="149967" y="1340791"/>
            <a:ext cx="987638" cy="1274174"/>
          </a:xfrm>
          <a:prstGeom prst="rect">
            <a:avLst/>
          </a:prstGeom>
        </p:spPr>
      </p:pic>
      <p:sp>
        <p:nvSpPr>
          <p:cNvPr id="27" name="矩形 26"/>
          <p:cNvSpPr/>
          <p:nvPr/>
        </p:nvSpPr>
        <p:spPr>
          <a:xfrm>
            <a:off x="529953" y="2708920"/>
            <a:ext cx="3861693"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0" name="圓角矩形 29"/>
          <p:cNvSpPr/>
          <p:nvPr/>
        </p:nvSpPr>
        <p:spPr bwMode="auto">
          <a:xfrm>
            <a:off x="107504" y="2578904"/>
            <a:ext cx="1656184" cy="74637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學習表現</a:t>
            </a:r>
            <a:r>
              <a:rPr lang="zh-TW" altLang="en-US" sz="2000" dirty="0">
                <a:solidFill>
                  <a:schemeClr val="tx1"/>
                </a:solidFill>
                <a:latin typeface="微軟正黑體" panose="020B0604030504040204" pitchFamily="34" charset="-120"/>
                <a:ea typeface="微軟正黑體" panose="020B0604030504040204" pitchFamily="34" charset="-120"/>
              </a:rPr>
              <a:t>舉例</a:t>
            </a:r>
          </a:p>
        </p:txBody>
      </p:sp>
      <p:sp>
        <p:nvSpPr>
          <p:cNvPr id="14" name="矩形 13"/>
          <p:cNvSpPr/>
          <p:nvPr/>
        </p:nvSpPr>
        <p:spPr>
          <a:xfrm>
            <a:off x="4932040" y="2708920"/>
            <a:ext cx="3861693"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圓角矩形 15"/>
          <p:cNvSpPr/>
          <p:nvPr/>
        </p:nvSpPr>
        <p:spPr bwMode="auto">
          <a:xfrm>
            <a:off x="4588804" y="2578904"/>
            <a:ext cx="1656184" cy="74637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學習內容</a:t>
            </a:r>
            <a:r>
              <a:rPr lang="zh-TW" altLang="en-US" sz="2000" dirty="0">
                <a:solidFill>
                  <a:schemeClr val="tx1"/>
                </a:solidFill>
                <a:latin typeface="微軟正黑體" panose="020B0604030504040204" pitchFamily="34" charset="-120"/>
                <a:ea typeface="微軟正黑體" panose="020B0604030504040204" pitchFamily="34" charset="-120"/>
              </a:rPr>
              <a:t>舉例</a:t>
            </a:r>
          </a:p>
        </p:txBody>
      </p:sp>
      <p:sp>
        <p:nvSpPr>
          <p:cNvPr id="3" name="文字方塊 2"/>
          <p:cNvSpPr txBox="1"/>
          <p:nvPr/>
        </p:nvSpPr>
        <p:spPr>
          <a:xfrm>
            <a:off x="215346" y="3312600"/>
            <a:ext cx="3996111" cy="1569660"/>
          </a:xfrm>
          <a:prstGeom prst="rect">
            <a:avLst/>
          </a:prstGeom>
          <a:noFill/>
        </p:spPr>
        <p:txBody>
          <a:bodyPr wrap="square" rtlCol="0">
            <a:spAutoFit/>
          </a:bodyPr>
          <a:lstStyle/>
          <a:p>
            <a:pPr marL="857250" lvl="1" indent="-457200">
              <a:buFont typeface="Wingdings" panose="05000000000000000000" pitchFamily="2" charset="2"/>
              <a:buChar char="u"/>
            </a:pPr>
            <a:r>
              <a:rPr lang="en-US" altLang="zh-TW" sz="2600" dirty="0">
                <a:latin typeface="微軟正黑體" panose="020B0604030504040204" pitchFamily="34" charset="-120"/>
                <a:ea typeface="微軟正黑體" panose="020B0604030504040204" pitchFamily="34" charset="-120"/>
              </a:rPr>
              <a:t>2-Ⅰ-1 </a:t>
            </a:r>
            <a:r>
              <a:rPr lang="zh-TW" altLang="en-US" sz="2600" dirty="0">
                <a:latin typeface="微軟正黑體" panose="020B0604030504040204" pitchFamily="34" charset="-120"/>
                <a:ea typeface="微軟正黑體" panose="020B0604030504040204" pitchFamily="34" charset="-120"/>
              </a:rPr>
              <a:t>能以正確發音流利的說出語意完整的話</a:t>
            </a:r>
            <a:endParaRPr lang="en-US" altLang="zh-TW" sz="2600" dirty="0">
              <a:latin typeface="微軟正黑體" panose="020B0604030504040204" pitchFamily="34" charset="-120"/>
              <a:ea typeface="微軟正黑體" panose="020B0604030504040204" pitchFamily="34" charset="-120"/>
            </a:endParaRPr>
          </a:p>
          <a:p>
            <a:endParaRPr lang="zh-TW" altLang="en-US" dirty="0"/>
          </a:p>
        </p:txBody>
      </p:sp>
      <p:sp>
        <p:nvSpPr>
          <p:cNvPr id="20" name="向下箭號 19"/>
          <p:cNvSpPr/>
          <p:nvPr/>
        </p:nvSpPr>
        <p:spPr>
          <a:xfrm>
            <a:off x="2339752" y="4487938"/>
            <a:ext cx="537094" cy="5252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2411441" y="4428401"/>
            <a:ext cx="324545" cy="584775"/>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簡化</a:t>
            </a:r>
          </a:p>
        </p:txBody>
      </p:sp>
      <p:sp>
        <p:nvSpPr>
          <p:cNvPr id="8" name="文字方塊 7"/>
          <p:cNvSpPr txBox="1"/>
          <p:nvPr/>
        </p:nvSpPr>
        <p:spPr>
          <a:xfrm>
            <a:off x="107504" y="4954471"/>
            <a:ext cx="4284142" cy="1569660"/>
          </a:xfrm>
          <a:prstGeom prst="rect">
            <a:avLst/>
          </a:prstGeom>
          <a:noFill/>
        </p:spPr>
        <p:txBody>
          <a:bodyPr wrap="square" rtlCol="0">
            <a:spAutoFit/>
          </a:bodyPr>
          <a:lstStyle/>
          <a:p>
            <a:pPr marL="857250" lvl="1" indent="-457200">
              <a:buFont typeface="Wingdings" panose="05000000000000000000" pitchFamily="2" charset="2"/>
              <a:buChar char="Ø"/>
            </a:pPr>
            <a:r>
              <a:rPr lang="zh-TW" altLang="en-US" sz="2600" dirty="0">
                <a:latin typeface="微軟正黑體" panose="020B0604030504040204" pitchFamily="34" charset="-120"/>
                <a:ea typeface="微軟正黑體" panose="020B0604030504040204" pitchFamily="34" charset="-120"/>
              </a:rPr>
              <a:t>能以正確發音說出語意完整的話。</a:t>
            </a:r>
          </a:p>
          <a:p>
            <a:pPr marL="857250" lvl="1" indent="-457200">
              <a:buFont typeface="Wingdings" panose="05000000000000000000" pitchFamily="2" charset="2"/>
              <a:buChar char="Ø"/>
            </a:pPr>
            <a:r>
              <a:rPr lang="zh-TW" altLang="en-US" sz="2600" dirty="0">
                <a:latin typeface="微軟正黑體" panose="020B0604030504040204" pitchFamily="34" charset="-120"/>
                <a:ea typeface="微軟正黑體" panose="020B0604030504040204" pitchFamily="34" charset="-120"/>
              </a:rPr>
              <a:t>能說出語意完整的話。</a:t>
            </a:r>
          </a:p>
          <a:p>
            <a:endParaRPr lang="zh-TW" altLang="en-US" dirty="0"/>
          </a:p>
        </p:txBody>
      </p:sp>
      <p:sp>
        <p:nvSpPr>
          <p:cNvPr id="28" name="文字方塊 27"/>
          <p:cNvSpPr txBox="1"/>
          <p:nvPr/>
        </p:nvSpPr>
        <p:spPr>
          <a:xfrm>
            <a:off x="4588805" y="3284984"/>
            <a:ext cx="4303676" cy="1969770"/>
          </a:xfrm>
          <a:prstGeom prst="rect">
            <a:avLst/>
          </a:prstGeom>
          <a:noFill/>
        </p:spPr>
        <p:txBody>
          <a:bodyPr wrap="square" rtlCol="0">
            <a:spAutoFit/>
          </a:bodyPr>
          <a:lstStyle/>
          <a:p>
            <a:pPr marL="857250" lvl="1" indent="-457200">
              <a:buFont typeface="Wingdings" panose="05000000000000000000" pitchFamily="2" charset="2"/>
              <a:buChar char="u"/>
            </a:pPr>
            <a:r>
              <a:rPr lang="en-US" altLang="zh-TW" sz="2600" dirty="0"/>
              <a:t>Be-Ⅳ-2 </a:t>
            </a:r>
            <a:r>
              <a:rPr lang="zh-TW" altLang="en-US" sz="2600" dirty="0"/>
              <a:t>在人際溝通方面，以書信、便條、對聯等之慣用語彙與書寫格式為主。</a:t>
            </a:r>
            <a:endParaRPr lang="en-US" altLang="zh-TW" sz="2600" dirty="0"/>
          </a:p>
          <a:p>
            <a:endParaRPr lang="zh-TW" altLang="en-US" dirty="0"/>
          </a:p>
        </p:txBody>
      </p:sp>
      <p:sp>
        <p:nvSpPr>
          <p:cNvPr id="32" name="向下箭號 31"/>
          <p:cNvSpPr/>
          <p:nvPr/>
        </p:nvSpPr>
        <p:spPr>
          <a:xfrm>
            <a:off x="6732240" y="5000705"/>
            <a:ext cx="537094" cy="5252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34"/>
          <p:cNvSpPr txBox="1"/>
          <p:nvPr/>
        </p:nvSpPr>
        <p:spPr>
          <a:xfrm>
            <a:off x="6804248" y="4941168"/>
            <a:ext cx="324545" cy="584775"/>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簡化</a:t>
            </a:r>
          </a:p>
        </p:txBody>
      </p:sp>
      <p:sp>
        <p:nvSpPr>
          <p:cNvPr id="36" name="文字方塊 35"/>
          <p:cNvSpPr txBox="1"/>
          <p:nvPr/>
        </p:nvSpPr>
        <p:spPr>
          <a:xfrm>
            <a:off x="4449438" y="5504761"/>
            <a:ext cx="4284142" cy="1200329"/>
          </a:xfrm>
          <a:prstGeom prst="rect">
            <a:avLst/>
          </a:prstGeom>
          <a:noFill/>
        </p:spPr>
        <p:txBody>
          <a:bodyPr wrap="square" rtlCol="0">
            <a:spAutoFit/>
          </a:bodyPr>
          <a:lstStyle/>
          <a:p>
            <a:pPr marL="857250" lvl="1" indent="-457200">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在人際溝通方面，如書信、便條的簡易慣用語彙及書寫格式。</a:t>
            </a:r>
          </a:p>
          <a:p>
            <a:pPr marL="857250" lvl="1" indent="-457200">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簡單書信之慣用語彙及書寫格式。</a:t>
            </a:r>
          </a:p>
          <a:p>
            <a:endParaRPr lang="zh-TW" altLang="en-US" dirty="0"/>
          </a:p>
        </p:txBody>
      </p:sp>
    </p:spTree>
    <p:extLst>
      <p:ext uri="{BB962C8B-B14F-4D97-AF65-F5344CB8AC3E}">
        <p14:creationId xmlns:p14="http://schemas.microsoft.com/office/powerpoint/2010/main" val="1036603368"/>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xmlns=""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xmlns=""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減量</a:t>
            </a:r>
          </a:p>
        </p:txBody>
      </p:sp>
      <p:sp>
        <p:nvSpPr>
          <p:cNvPr id="24" name="圓角矩形 23"/>
          <p:cNvSpPr/>
          <p:nvPr/>
        </p:nvSpPr>
        <p:spPr>
          <a:xfrm>
            <a:off x="1259632" y="1437818"/>
            <a:ext cx="7416824" cy="10801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矩形 24"/>
          <p:cNvSpPr/>
          <p:nvPr/>
        </p:nvSpPr>
        <p:spPr>
          <a:xfrm>
            <a:off x="998984" y="1662378"/>
            <a:ext cx="7179641" cy="523220"/>
          </a:xfrm>
          <a:prstGeom prst="rect">
            <a:avLst/>
          </a:prstGeom>
        </p:spPr>
        <p:txBody>
          <a:bodyPr wrap="square">
            <a:spAutoFit/>
          </a:bodyPr>
          <a:lstStyle/>
          <a:p>
            <a:pPr algn="ctr"/>
            <a:r>
              <a:rPr lang="zh-TW" altLang="en-US" sz="2800" dirty="0">
                <a:latin typeface="標楷體" panose="03000509000000000000" pitchFamily="65" charset="-120"/>
                <a:ea typeface="標楷體" panose="03000509000000000000" pitchFamily="65" charset="-120"/>
              </a:rPr>
              <a:t>減少領域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科目學習重點的部分內容。</a:t>
            </a:r>
          </a:p>
        </p:txBody>
      </p:sp>
      <p:pic>
        <p:nvPicPr>
          <p:cNvPr id="26" name="圖片 25"/>
          <p:cNvPicPr>
            <a:picLocks noChangeAspect="1"/>
          </p:cNvPicPr>
          <p:nvPr/>
        </p:nvPicPr>
        <p:blipFill>
          <a:blip r:embed="rId2"/>
          <a:stretch>
            <a:fillRect/>
          </a:stretch>
        </p:blipFill>
        <p:spPr>
          <a:xfrm>
            <a:off x="149967" y="1340791"/>
            <a:ext cx="987638" cy="1274174"/>
          </a:xfrm>
          <a:prstGeom prst="rect">
            <a:avLst/>
          </a:prstGeom>
        </p:spPr>
      </p:pic>
      <p:sp>
        <p:nvSpPr>
          <p:cNvPr id="27" name="矩形 26"/>
          <p:cNvSpPr/>
          <p:nvPr/>
        </p:nvSpPr>
        <p:spPr>
          <a:xfrm>
            <a:off x="529953" y="2708920"/>
            <a:ext cx="3861693"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0" name="圓角矩形 29"/>
          <p:cNvSpPr/>
          <p:nvPr/>
        </p:nvSpPr>
        <p:spPr bwMode="auto">
          <a:xfrm>
            <a:off x="107504" y="2578904"/>
            <a:ext cx="1656184" cy="74637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學習表現</a:t>
            </a:r>
            <a:r>
              <a:rPr lang="zh-TW" altLang="en-US" sz="2000" dirty="0">
                <a:solidFill>
                  <a:schemeClr val="tx1"/>
                </a:solidFill>
                <a:latin typeface="微軟正黑體" panose="020B0604030504040204" pitchFamily="34" charset="-120"/>
                <a:ea typeface="微軟正黑體" panose="020B0604030504040204" pitchFamily="34" charset="-120"/>
              </a:rPr>
              <a:t>舉例</a:t>
            </a:r>
          </a:p>
        </p:txBody>
      </p:sp>
      <p:sp>
        <p:nvSpPr>
          <p:cNvPr id="14" name="矩形 13"/>
          <p:cNvSpPr/>
          <p:nvPr/>
        </p:nvSpPr>
        <p:spPr>
          <a:xfrm>
            <a:off x="4932040" y="2708920"/>
            <a:ext cx="3861693"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圓角矩形 15"/>
          <p:cNvSpPr/>
          <p:nvPr/>
        </p:nvSpPr>
        <p:spPr bwMode="auto">
          <a:xfrm>
            <a:off x="4588804" y="2578904"/>
            <a:ext cx="1656184" cy="74637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學習內容</a:t>
            </a:r>
            <a:r>
              <a:rPr lang="zh-TW" altLang="en-US" sz="2000" dirty="0">
                <a:solidFill>
                  <a:schemeClr val="tx1"/>
                </a:solidFill>
                <a:latin typeface="微軟正黑體" panose="020B0604030504040204" pitchFamily="34" charset="-120"/>
                <a:ea typeface="微軟正黑體" panose="020B0604030504040204" pitchFamily="34" charset="-120"/>
              </a:rPr>
              <a:t>舉例</a:t>
            </a:r>
          </a:p>
        </p:txBody>
      </p:sp>
      <p:sp>
        <p:nvSpPr>
          <p:cNvPr id="3" name="文字方塊 2"/>
          <p:cNvSpPr txBox="1"/>
          <p:nvPr/>
        </p:nvSpPr>
        <p:spPr>
          <a:xfrm>
            <a:off x="663690" y="3325274"/>
            <a:ext cx="3826535" cy="1569660"/>
          </a:xfrm>
          <a:prstGeom prst="rect">
            <a:avLst/>
          </a:prstGeom>
          <a:noFill/>
        </p:spPr>
        <p:txBody>
          <a:bodyPr wrap="square" rtlCol="0">
            <a:spAutoFit/>
          </a:bodyPr>
          <a:lstStyle/>
          <a:p>
            <a:pPr marL="514350" lvl="1" indent="-514350">
              <a:buFont typeface="Wingdings" panose="05000000000000000000" pitchFamily="2" charset="2"/>
              <a:buChar char="u"/>
            </a:pPr>
            <a:r>
              <a:rPr lang="en-US" altLang="zh-TW" sz="2600" dirty="0">
                <a:latin typeface="微軟正黑體" panose="020B0604030504040204" pitchFamily="34" charset="-120"/>
                <a:ea typeface="微軟正黑體" panose="020B0604030504040204" pitchFamily="34" charset="-120"/>
              </a:rPr>
              <a:t>4-Ⅱ-1</a:t>
            </a:r>
            <a:r>
              <a:rPr lang="zh-TW" altLang="en-US" sz="2600" dirty="0">
                <a:latin typeface="微軟正黑體" panose="020B0604030504040204" pitchFamily="34" charset="-120"/>
                <a:ea typeface="微軟正黑體" panose="020B0604030504040204" pitchFamily="34" charset="-120"/>
              </a:rPr>
              <a:t>認識常用國字至少</a:t>
            </a:r>
            <a:r>
              <a:rPr lang="en-US" altLang="zh-TW" sz="2600" dirty="0">
                <a:latin typeface="微軟正黑體" panose="020B0604030504040204" pitchFamily="34" charset="-120"/>
                <a:ea typeface="微軟正黑體" panose="020B0604030504040204" pitchFamily="34" charset="-120"/>
              </a:rPr>
              <a:t>1800</a:t>
            </a:r>
            <a:r>
              <a:rPr lang="zh-TW" altLang="en-US" sz="2600" dirty="0">
                <a:latin typeface="微軟正黑體" panose="020B0604030504040204" pitchFamily="34" charset="-120"/>
                <a:ea typeface="微軟正黑體" panose="020B0604030504040204" pitchFamily="34" charset="-120"/>
              </a:rPr>
              <a:t>字，使用</a:t>
            </a:r>
            <a:r>
              <a:rPr lang="en-US" altLang="zh-TW" sz="2600" dirty="0">
                <a:latin typeface="微軟正黑體" panose="020B0604030504040204" pitchFamily="34" charset="-120"/>
                <a:ea typeface="微軟正黑體" panose="020B0604030504040204" pitchFamily="34" charset="-120"/>
              </a:rPr>
              <a:t>1200</a:t>
            </a:r>
            <a:r>
              <a:rPr lang="zh-TW" altLang="en-US" sz="2600" dirty="0">
                <a:latin typeface="微軟正黑體" panose="020B0604030504040204" pitchFamily="34" charset="-120"/>
                <a:ea typeface="微軟正黑體" panose="020B0604030504040204" pitchFamily="34" charset="-120"/>
              </a:rPr>
              <a:t>字</a:t>
            </a:r>
            <a:endParaRPr lang="en-US" altLang="zh-TW" sz="2600" dirty="0">
              <a:latin typeface="微軟正黑體" panose="020B0604030504040204" pitchFamily="34" charset="-120"/>
              <a:ea typeface="微軟正黑體" panose="020B0604030504040204" pitchFamily="34" charset="-120"/>
            </a:endParaRPr>
          </a:p>
          <a:p>
            <a:endParaRPr lang="zh-TW" altLang="en-US" dirty="0"/>
          </a:p>
        </p:txBody>
      </p:sp>
      <p:sp>
        <p:nvSpPr>
          <p:cNvPr id="20" name="向下箭號 19"/>
          <p:cNvSpPr/>
          <p:nvPr/>
        </p:nvSpPr>
        <p:spPr>
          <a:xfrm>
            <a:off x="2195736" y="4463651"/>
            <a:ext cx="537094" cy="5252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2267744" y="4404114"/>
            <a:ext cx="324545" cy="584775"/>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減量</a:t>
            </a:r>
          </a:p>
        </p:txBody>
      </p:sp>
      <p:sp>
        <p:nvSpPr>
          <p:cNvPr id="8" name="文字方塊 7"/>
          <p:cNvSpPr txBox="1"/>
          <p:nvPr/>
        </p:nvSpPr>
        <p:spPr>
          <a:xfrm>
            <a:off x="107504" y="4954471"/>
            <a:ext cx="4284142" cy="1969770"/>
          </a:xfrm>
          <a:prstGeom prst="rect">
            <a:avLst/>
          </a:prstGeom>
          <a:noFill/>
        </p:spPr>
        <p:txBody>
          <a:bodyPr wrap="square" rtlCol="0">
            <a:spAutoFit/>
          </a:bodyPr>
          <a:lstStyle/>
          <a:p>
            <a:pPr marL="857250" lvl="1" indent="-457200">
              <a:buFont typeface="Wingdings" panose="05000000000000000000" pitchFamily="2" charset="2"/>
              <a:buChar char="Ø"/>
            </a:pPr>
            <a:r>
              <a:rPr lang="zh-TW" altLang="en-US" sz="2600" dirty="0">
                <a:latin typeface="微軟正黑體" panose="020B0604030504040204" pitchFamily="34" charset="-120"/>
                <a:ea typeface="微軟正黑體" panose="020B0604030504040204" pitchFamily="34" charset="-120"/>
              </a:rPr>
              <a:t>認識常用國字至少</a:t>
            </a:r>
            <a:r>
              <a:rPr lang="en-US" altLang="zh-TW" sz="2600" dirty="0">
                <a:latin typeface="微軟正黑體" panose="020B0604030504040204" pitchFamily="34" charset="-120"/>
                <a:ea typeface="微軟正黑體" panose="020B0604030504040204" pitchFamily="34" charset="-120"/>
              </a:rPr>
              <a:t>1200</a:t>
            </a:r>
            <a:r>
              <a:rPr lang="zh-TW" altLang="en-US" sz="2600" dirty="0">
                <a:latin typeface="微軟正黑體" panose="020B0604030504040204" pitchFamily="34" charset="-120"/>
                <a:ea typeface="微軟正黑體" panose="020B0604030504040204" pitchFamily="34" charset="-120"/>
              </a:rPr>
              <a:t>字</a:t>
            </a:r>
            <a:endParaRPr lang="en-US" altLang="zh-TW" sz="2600" dirty="0">
              <a:latin typeface="微軟正黑體" panose="020B0604030504040204" pitchFamily="34" charset="-120"/>
              <a:ea typeface="微軟正黑體" panose="020B0604030504040204" pitchFamily="34" charset="-120"/>
            </a:endParaRPr>
          </a:p>
          <a:p>
            <a:pPr marL="857250" lvl="1" indent="-457200">
              <a:buFont typeface="Wingdings" panose="05000000000000000000" pitchFamily="2" charset="2"/>
              <a:buChar char="Ø"/>
            </a:pPr>
            <a:r>
              <a:rPr lang="zh-TW" altLang="en-US" sz="2600" dirty="0">
                <a:latin typeface="微軟正黑體" panose="020B0604030504040204" pitchFamily="34" charset="-120"/>
                <a:ea typeface="微軟正黑體" panose="020B0604030504040204" pitchFamily="34" charset="-120"/>
              </a:rPr>
              <a:t>能使用常用國字至少</a:t>
            </a:r>
            <a:r>
              <a:rPr lang="en-US" altLang="zh-TW" sz="2600" dirty="0">
                <a:latin typeface="微軟正黑體" panose="020B0604030504040204" pitchFamily="34" charset="-120"/>
                <a:ea typeface="微軟正黑體" panose="020B0604030504040204" pitchFamily="34" charset="-120"/>
              </a:rPr>
              <a:t>500</a:t>
            </a:r>
            <a:r>
              <a:rPr lang="zh-TW" altLang="en-US" sz="2600" dirty="0">
                <a:latin typeface="微軟正黑體" panose="020B0604030504040204" pitchFamily="34" charset="-120"/>
                <a:ea typeface="微軟正黑體" panose="020B0604030504040204" pitchFamily="34" charset="-120"/>
              </a:rPr>
              <a:t>字</a:t>
            </a:r>
            <a:endParaRPr lang="en-US" altLang="zh-TW" sz="2600" dirty="0">
              <a:latin typeface="微軟正黑體" panose="020B0604030504040204" pitchFamily="34" charset="-120"/>
              <a:ea typeface="微軟正黑體" panose="020B0604030504040204" pitchFamily="34" charset="-120"/>
            </a:endParaRPr>
          </a:p>
          <a:p>
            <a:endParaRPr lang="zh-TW" altLang="en-US" dirty="0"/>
          </a:p>
        </p:txBody>
      </p:sp>
      <p:sp>
        <p:nvSpPr>
          <p:cNvPr id="28" name="文字方塊 27"/>
          <p:cNvSpPr txBox="1"/>
          <p:nvPr/>
        </p:nvSpPr>
        <p:spPr>
          <a:xfrm>
            <a:off x="4588805" y="3284984"/>
            <a:ext cx="4303676" cy="1569660"/>
          </a:xfrm>
          <a:prstGeom prst="rect">
            <a:avLst/>
          </a:prstGeom>
          <a:noFill/>
        </p:spPr>
        <p:txBody>
          <a:bodyPr wrap="square" rtlCol="0">
            <a:spAutoFit/>
          </a:bodyPr>
          <a:lstStyle/>
          <a:p>
            <a:pPr marL="857250" lvl="1" indent="-457200">
              <a:buFont typeface="Wingdings" panose="05000000000000000000" pitchFamily="2" charset="2"/>
              <a:buChar char="u"/>
            </a:pPr>
            <a:r>
              <a:rPr lang="en-US" altLang="zh-TW" sz="2600" dirty="0"/>
              <a:t>Ad-Ⅲ-3 </a:t>
            </a:r>
            <a:r>
              <a:rPr lang="zh-TW" altLang="en-US" sz="2600" dirty="0"/>
              <a:t>故事、童詩、現代散文、少年小說及兒童劇。 </a:t>
            </a:r>
            <a:endParaRPr lang="en-US" altLang="zh-TW" sz="2600" dirty="0"/>
          </a:p>
          <a:p>
            <a:endParaRPr lang="zh-TW" altLang="en-US" dirty="0"/>
          </a:p>
        </p:txBody>
      </p:sp>
      <p:sp>
        <p:nvSpPr>
          <p:cNvPr id="32" name="向下箭號 31"/>
          <p:cNvSpPr/>
          <p:nvPr/>
        </p:nvSpPr>
        <p:spPr>
          <a:xfrm>
            <a:off x="6732240" y="4631954"/>
            <a:ext cx="537094" cy="5252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34"/>
          <p:cNvSpPr txBox="1"/>
          <p:nvPr/>
        </p:nvSpPr>
        <p:spPr>
          <a:xfrm>
            <a:off x="6804248" y="4572417"/>
            <a:ext cx="324545" cy="584775"/>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減量</a:t>
            </a:r>
          </a:p>
        </p:txBody>
      </p:sp>
      <p:sp>
        <p:nvSpPr>
          <p:cNvPr id="36" name="文字方塊 35"/>
          <p:cNvSpPr txBox="1"/>
          <p:nvPr/>
        </p:nvSpPr>
        <p:spPr>
          <a:xfrm>
            <a:off x="4509591" y="5276693"/>
            <a:ext cx="4284142" cy="769441"/>
          </a:xfrm>
          <a:prstGeom prst="rect">
            <a:avLst/>
          </a:prstGeom>
          <a:noFill/>
        </p:spPr>
        <p:txBody>
          <a:bodyPr wrap="square" rtlCol="0">
            <a:spAutoFit/>
          </a:bodyPr>
          <a:lstStyle/>
          <a:p>
            <a:pPr marL="857250" lvl="1" indent="-457200">
              <a:buFont typeface="Wingdings" panose="05000000000000000000" pitchFamily="2" charset="2"/>
              <a:buChar char="Ø"/>
            </a:pPr>
            <a:r>
              <a:rPr lang="zh-TW" altLang="en-US" sz="2600" dirty="0"/>
              <a:t>故事、短劇。</a:t>
            </a:r>
          </a:p>
          <a:p>
            <a:endParaRPr lang="zh-TW" altLang="en-US" dirty="0"/>
          </a:p>
        </p:txBody>
      </p:sp>
    </p:spTree>
    <p:extLst>
      <p:ext uri="{BB962C8B-B14F-4D97-AF65-F5344CB8AC3E}">
        <p14:creationId xmlns:p14="http://schemas.microsoft.com/office/powerpoint/2010/main" val="3767340376"/>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xmlns=""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xmlns=""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分解</a:t>
            </a:r>
          </a:p>
        </p:txBody>
      </p:sp>
      <p:sp>
        <p:nvSpPr>
          <p:cNvPr id="24" name="圓角矩形 23"/>
          <p:cNvSpPr/>
          <p:nvPr/>
        </p:nvSpPr>
        <p:spPr>
          <a:xfrm>
            <a:off x="1259632" y="1437818"/>
            <a:ext cx="7416824" cy="10801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矩形 24"/>
          <p:cNvSpPr/>
          <p:nvPr/>
        </p:nvSpPr>
        <p:spPr>
          <a:xfrm>
            <a:off x="1259632" y="1457654"/>
            <a:ext cx="7534101" cy="954107"/>
          </a:xfrm>
          <a:prstGeom prst="rect">
            <a:avLst/>
          </a:prstGeom>
        </p:spPr>
        <p:txBody>
          <a:bodyPr wrap="square">
            <a:spAutoFit/>
          </a:bodyPr>
          <a:lstStyle/>
          <a:p>
            <a:pPr algn="ctr"/>
            <a:r>
              <a:rPr lang="zh-TW" altLang="en-US" sz="2800" dirty="0">
                <a:latin typeface="標楷體" panose="03000509000000000000" pitchFamily="65" charset="-120"/>
                <a:ea typeface="標楷體" panose="03000509000000000000" pitchFamily="65" charset="-120"/>
              </a:rPr>
              <a:t>將各領域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科目學習重點</a:t>
            </a:r>
            <a:r>
              <a:rPr lang="zh-TW" altLang="en-US" sz="2800" dirty="0">
                <a:solidFill>
                  <a:srgbClr val="FF0000"/>
                </a:solidFill>
                <a:latin typeface="標楷體" panose="03000509000000000000" pitchFamily="65" charset="-120"/>
                <a:ea typeface="標楷體" panose="03000509000000000000" pitchFamily="65" charset="-120"/>
              </a:rPr>
              <a:t>分解為數個小目標或學習內容</a:t>
            </a:r>
            <a:r>
              <a:rPr lang="zh-TW" altLang="en-US" sz="2800" dirty="0">
                <a:latin typeface="標楷體" panose="03000509000000000000" pitchFamily="65" charset="-120"/>
                <a:ea typeface="標楷體" panose="03000509000000000000" pitchFamily="65" charset="-120"/>
              </a:rPr>
              <a:t>，在</a:t>
            </a:r>
            <a:r>
              <a:rPr lang="zh-TW" altLang="en-US" sz="2800" u="sng" dirty="0">
                <a:latin typeface="標楷體" panose="03000509000000000000" pitchFamily="65" charset="-120"/>
                <a:ea typeface="標楷體" panose="03000509000000000000" pitchFamily="65" charset="-120"/>
              </a:rPr>
              <a:t>同一階段</a:t>
            </a:r>
            <a:r>
              <a:rPr lang="zh-TW" altLang="en-US" sz="2800" dirty="0">
                <a:latin typeface="標楷體" panose="03000509000000000000" pitchFamily="65" charset="-120"/>
                <a:ea typeface="標楷體" panose="03000509000000000000" pitchFamily="65" charset="-120"/>
              </a:rPr>
              <a:t>或</a:t>
            </a:r>
            <a:r>
              <a:rPr lang="zh-TW" altLang="en-US" sz="2800" u="sng" dirty="0">
                <a:latin typeface="標楷體" panose="03000509000000000000" pitchFamily="65" charset="-120"/>
                <a:ea typeface="標楷體" panose="03000509000000000000" pitchFamily="65" charset="-120"/>
              </a:rPr>
              <a:t>不同學習階段</a:t>
            </a:r>
            <a:r>
              <a:rPr lang="zh-TW" altLang="en-US" sz="2800" b="1" dirty="0">
                <a:solidFill>
                  <a:srgbClr val="FF0000"/>
                </a:solidFill>
                <a:latin typeface="標楷體" panose="03000509000000000000" pitchFamily="65" charset="-120"/>
                <a:ea typeface="標楷體" panose="03000509000000000000" pitchFamily="65" charset="-120"/>
              </a:rPr>
              <a:t>分段學習</a:t>
            </a:r>
            <a:r>
              <a:rPr lang="zh-TW" altLang="en-US" sz="2800" dirty="0">
                <a:latin typeface="標楷體" panose="03000509000000000000" pitchFamily="65" charset="-120"/>
                <a:ea typeface="標楷體" panose="03000509000000000000" pitchFamily="65" charset="-120"/>
              </a:rPr>
              <a:t>。</a:t>
            </a:r>
          </a:p>
        </p:txBody>
      </p:sp>
      <p:pic>
        <p:nvPicPr>
          <p:cNvPr id="26" name="圖片 25"/>
          <p:cNvPicPr>
            <a:picLocks noChangeAspect="1"/>
          </p:cNvPicPr>
          <p:nvPr/>
        </p:nvPicPr>
        <p:blipFill>
          <a:blip r:embed="rId2"/>
          <a:stretch>
            <a:fillRect/>
          </a:stretch>
        </p:blipFill>
        <p:spPr>
          <a:xfrm>
            <a:off x="149967" y="1340791"/>
            <a:ext cx="987638" cy="1274174"/>
          </a:xfrm>
          <a:prstGeom prst="rect">
            <a:avLst/>
          </a:prstGeom>
        </p:spPr>
      </p:pic>
      <p:sp>
        <p:nvSpPr>
          <p:cNvPr id="27" name="矩形 26"/>
          <p:cNvSpPr/>
          <p:nvPr/>
        </p:nvSpPr>
        <p:spPr>
          <a:xfrm>
            <a:off x="529953" y="2708920"/>
            <a:ext cx="3861693"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0" name="圓角矩形 29"/>
          <p:cNvSpPr/>
          <p:nvPr/>
        </p:nvSpPr>
        <p:spPr bwMode="auto">
          <a:xfrm>
            <a:off x="107504" y="2578904"/>
            <a:ext cx="1656184" cy="74637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學習表現</a:t>
            </a:r>
            <a:r>
              <a:rPr lang="zh-TW" altLang="en-US" sz="2000" dirty="0">
                <a:solidFill>
                  <a:schemeClr val="tx1"/>
                </a:solidFill>
                <a:latin typeface="微軟正黑體" panose="020B0604030504040204" pitchFamily="34" charset="-120"/>
                <a:ea typeface="微軟正黑體" panose="020B0604030504040204" pitchFamily="34" charset="-120"/>
              </a:rPr>
              <a:t>舉例</a:t>
            </a:r>
          </a:p>
        </p:txBody>
      </p:sp>
      <p:sp>
        <p:nvSpPr>
          <p:cNvPr id="14" name="矩形 13"/>
          <p:cNvSpPr/>
          <p:nvPr/>
        </p:nvSpPr>
        <p:spPr>
          <a:xfrm>
            <a:off x="4932040" y="2708920"/>
            <a:ext cx="3861693"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圓角矩形 15"/>
          <p:cNvSpPr/>
          <p:nvPr/>
        </p:nvSpPr>
        <p:spPr bwMode="auto">
          <a:xfrm>
            <a:off x="4588804" y="2578904"/>
            <a:ext cx="1656184" cy="74637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學習內容</a:t>
            </a:r>
            <a:r>
              <a:rPr lang="zh-TW" altLang="en-US" sz="2000" dirty="0">
                <a:solidFill>
                  <a:schemeClr val="tx1"/>
                </a:solidFill>
                <a:latin typeface="微軟正黑體" panose="020B0604030504040204" pitchFamily="34" charset="-120"/>
                <a:ea typeface="微軟正黑體" panose="020B0604030504040204" pitchFamily="34" charset="-120"/>
              </a:rPr>
              <a:t>舉例</a:t>
            </a:r>
          </a:p>
        </p:txBody>
      </p:sp>
      <p:sp>
        <p:nvSpPr>
          <p:cNvPr id="3" name="文字方塊 2"/>
          <p:cNvSpPr txBox="1"/>
          <p:nvPr/>
        </p:nvSpPr>
        <p:spPr>
          <a:xfrm>
            <a:off x="577763" y="3223136"/>
            <a:ext cx="3826535" cy="1569660"/>
          </a:xfrm>
          <a:prstGeom prst="rect">
            <a:avLst/>
          </a:prstGeom>
          <a:noFill/>
        </p:spPr>
        <p:txBody>
          <a:bodyPr wrap="square" rtlCol="0">
            <a:spAutoFit/>
          </a:bodyPr>
          <a:lstStyle/>
          <a:p>
            <a:pPr marL="514350" lvl="1" indent="-514350">
              <a:buFont typeface="Wingdings" panose="05000000000000000000" pitchFamily="2" charset="2"/>
              <a:buChar char="u"/>
            </a:pPr>
            <a:r>
              <a:rPr lang="en-US" altLang="zh-TW" sz="2600" dirty="0">
                <a:latin typeface="微軟正黑體" panose="020B0604030504040204" pitchFamily="34" charset="-120"/>
                <a:ea typeface="微軟正黑體" panose="020B0604030504040204" pitchFamily="34" charset="-120"/>
              </a:rPr>
              <a:t>1-Ⅲ-3 </a:t>
            </a:r>
            <a:r>
              <a:rPr lang="zh-TW" altLang="en-US" sz="2600" dirty="0">
                <a:latin typeface="微軟正黑體" panose="020B0604030504040204" pitchFamily="34" charset="-120"/>
                <a:ea typeface="微軟正黑體" panose="020B0604030504040204" pitchFamily="34" charset="-120"/>
              </a:rPr>
              <a:t>判斷聆聽內容的合理性，並分辨事實或意見。</a:t>
            </a:r>
          </a:p>
          <a:p>
            <a:endParaRPr lang="zh-TW" altLang="en-US" dirty="0"/>
          </a:p>
        </p:txBody>
      </p:sp>
      <p:sp>
        <p:nvSpPr>
          <p:cNvPr id="20" name="向下箭號 19"/>
          <p:cNvSpPr/>
          <p:nvPr/>
        </p:nvSpPr>
        <p:spPr>
          <a:xfrm>
            <a:off x="2195736" y="4424641"/>
            <a:ext cx="537094" cy="5252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2267744" y="4365104"/>
            <a:ext cx="324545" cy="584775"/>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分解</a:t>
            </a:r>
          </a:p>
        </p:txBody>
      </p:sp>
      <p:sp>
        <p:nvSpPr>
          <p:cNvPr id="8" name="文字方塊 7"/>
          <p:cNvSpPr txBox="1"/>
          <p:nvPr/>
        </p:nvSpPr>
        <p:spPr>
          <a:xfrm>
            <a:off x="107504" y="4954471"/>
            <a:ext cx="4284142" cy="1877437"/>
          </a:xfrm>
          <a:prstGeom prst="rect">
            <a:avLst/>
          </a:prstGeom>
          <a:noFill/>
        </p:spPr>
        <p:txBody>
          <a:bodyPr wrap="square" rtlCol="0">
            <a:spAutoFit/>
          </a:bodyPr>
          <a:lstStyle/>
          <a:p>
            <a:pPr marL="857250" lvl="1" indent="-4572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判斷聆聽內容的合理性。</a:t>
            </a:r>
          </a:p>
          <a:p>
            <a:pPr marL="857250" lvl="1" indent="-4572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聆聽時，能分辨事實或意見。</a:t>
            </a:r>
          </a:p>
          <a:p>
            <a:pPr marL="857250" lvl="1" indent="-4572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學習內容</a:t>
            </a:r>
          </a:p>
          <a:p>
            <a:endParaRPr lang="zh-TW" altLang="en-US" sz="2000" dirty="0"/>
          </a:p>
        </p:txBody>
      </p:sp>
      <p:sp>
        <p:nvSpPr>
          <p:cNvPr id="28" name="文字方塊 27"/>
          <p:cNvSpPr txBox="1"/>
          <p:nvPr/>
        </p:nvSpPr>
        <p:spPr>
          <a:xfrm>
            <a:off x="4588805" y="3284984"/>
            <a:ext cx="4303676" cy="1169551"/>
          </a:xfrm>
          <a:prstGeom prst="rect">
            <a:avLst/>
          </a:prstGeom>
          <a:noFill/>
        </p:spPr>
        <p:txBody>
          <a:bodyPr wrap="square" rtlCol="0">
            <a:spAutoFit/>
          </a:bodyPr>
          <a:lstStyle/>
          <a:p>
            <a:pPr marL="857250" lvl="1" indent="-457200">
              <a:buFont typeface="Wingdings" panose="05000000000000000000" pitchFamily="2" charset="2"/>
              <a:buChar char="u"/>
            </a:pPr>
            <a:r>
              <a:rPr lang="en-US" altLang="zh-TW" sz="2600" dirty="0"/>
              <a:t>Ad-Ⅱ-2 </a:t>
            </a:r>
            <a:r>
              <a:rPr lang="zh-TW" altLang="en-US" sz="2600" dirty="0"/>
              <a:t>篇章的大意、主旨與簡單結構。</a:t>
            </a:r>
          </a:p>
          <a:p>
            <a:endParaRPr lang="zh-TW" altLang="en-US" dirty="0"/>
          </a:p>
        </p:txBody>
      </p:sp>
      <p:sp>
        <p:nvSpPr>
          <p:cNvPr id="32" name="向下箭號 31"/>
          <p:cNvSpPr/>
          <p:nvPr/>
        </p:nvSpPr>
        <p:spPr>
          <a:xfrm>
            <a:off x="6732240" y="4352633"/>
            <a:ext cx="537094" cy="5252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34"/>
          <p:cNvSpPr txBox="1"/>
          <p:nvPr/>
        </p:nvSpPr>
        <p:spPr>
          <a:xfrm>
            <a:off x="6804248" y="4293096"/>
            <a:ext cx="324545" cy="584775"/>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分解</a:t>
            </a:r>
          </a:p>
        </p:txBody>
      </p:sp>
      <p:sp>
        <p:nvSpPr>
          <p:cNvPr id="36" name="文字方塊 35"/>
          <p:cNvSpPr txBox="1"/>
          <p:nvPr/>
        </p:nvSpPr>
        <p:spPr>
          <a:xfrm>
            <a:off x="4896370" y="5013176"/>
            <a:ext cx="4284142" cy="1908215"/>
          </a:xfrm>
          <a:prstGeom prst="rect">
            <a:avLst/>
          </a:prstGeom>
          <a:noFill/>
        </p:spPr>
        <p:txBody>
          <a:bodyPr wrap="square" rtlCol="0">
            <a:spAutoFit/>
          </a:bodyPr>
          <a:lstStyle/>
          <a:p>
            <a:pPr marL="342900" indent="-3429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篇章的大意。</a:t>
            </a:r>
          </a:p>
          <a:p>
            <a:pPr marL="342900" indent="-3429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篇章的主旨。</a:t>
            </a:r>
          </a:p>
          <a:p>
            <a:pPr marL="342900" indent="-3429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篇章的簡單結構</a:t>
            </a:r>
          </a:p>
          <a:p>
            <a:pPr marL="857250" lvl="1" indent="-457200">
              <a:buFont typeface="Wingdings" panose="05000000000000000000" pitchFamily="2" charset="2"/>
              <a:buChar char="Ø"/>
            </a:pPr>
            <a:endParaRPr lang="zh-TW" altLang="en-US" sz="2600" dirty="0"/>
          </a:p>
          <a:p>
            <a:endParaRPr lang="zh-TW" altLang="en-US" dirty="0"/>
          </a:p>
        </p:txBody>
      </p:sp>
    </p:spTree>
    <p:extLst>
      <p:ext uri="{BB962C8B-B14F-4D97-AF65-F5344CB8AC3E}">
        <p14:creationId xmlns:p14="http://schemas.microsoft.com/office/powerpoint/2010/main" val="1330458932"/>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xmlns=""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xmlns=""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替代</a:t>
            </a:r>
          </a:p>
        </p:txBody>
      </p:sp>
      <p:sp>
        <p:nvSpPr>
          <p:cNvPr id="24" name="圓角矩形 23"/>
          <p:cNvSpPr/>
          <p:nvPr/>
        </p:nvSpPr>
        <p:spPr>
          <a:xfrm>
            <a:off x="1259632" y="1437818"/>
            <a:ext cx="7416824" cy="10801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矩形 24"/>
          <p:cNvSpPr/>
          <p:nvPr/>
        </p:nvSpPr>
        <p:spPr>
          <a:xfrm>
            <a:off x="1298849" y="1681644"/>
            <a:ext cx="7179641" cy="523220"/>
          </a:xfrm>
          <a:prstGeom prst="rect">
            <a:avLst/>
          </a:prstGeom>
        </p:spPr>
        <p:txBody>
          <a:bodyPr wrap="square">
            <a:spAutoFit/>
          </a:bodyPr>
          <a:lstStyle/>
          <a:p>
            <a:pPr algn="ctr"/>
            <a:r>
              <a:rPr lang="zh-TW" altLang="en-US" sz="2800" dirty="0">
                <a:latin typeface="標楷體" panose="03000509000000000000" pitchFamily="65" charset="-120"/>
                <a:ea typeface="標楷體" panose="03000509000000000000" pitchFamily="65" charset="-120"/>
              </a:rPr>
              <a:t>以另外一種方式達成原來的領域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科目之</a:t>
            </a:r>
          </a:p>
        </p:txBody>
      </p:sp>
      <p:pic>
        <p:nvPicPr>
          <p:cNvPr id="26" name="圖片 25"/>
          <p:cNvPicPr>
            <a:picLocks noChangeAspect="1"/>
          </p:cNvPicPr>
          <p:nvPr/>
        </p:nvPicPr>
        <p:blipFill>
          <a:blip r:embed="rId2"/>
          <a:stretch>
            <a:fillRect/>
          </a:stretch>
        </p:blipFill>
        <p:spPr>
          <a:xfrm>
            <a:off x="149967" y="1340791"/>
            <a:ext cx="987638" cy="1274174"/>
          </a:xfrm>
          <a:prstGeom prst="rect">
            <a:avLst/>
          </a:prstGeom>
        </p:spPr>
      </p:pic>
      <p:sp>
        <p:nvSpPr>
          <p:cNvPr id="27" name="矩形 26"/>
          <p:cNvSpPr/>
          <p:nvPr/>
        </p:nvSpPr>
        <p:spPr>
          <a:xfrm>
            <a:off x="494283" y="2852936"/>
            <a:ext cx="8189044"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內容版面配置區 2"/>
          <p:cNvSpPr>
            <a:spLocks noGrp="1"/>
          </p:cNvSpPr>
          <p:nvPr>
            <p:ph idx="1"/>
          </p:nvPr>
        </p:nvSpPr>
        <p:spPr>
          <a:xfrm>
            <a:off x="736377" y="3284984"/>
            <a:ext cx="7940079" cy="3456384"/>
          </a:xfrm>
        </p:spPr>
        <p:txBody>
          <a:bodyPr>
            <a:normAutofit fontScale="32500" lnSpcReduction="20000"/>
          </a:bodyPr>
          <a:lstStyle/>
          <a:p>
            <a:pPr>
              <a:lnSpc>
                <a:spcPts val="1000"/>
              </a:lnSpc>
              <a:buFont typeface="Wingdings" panose="05000000000000000000" pitchFamily="2" charset="2"/>
              <a:buChar char="Ø"/>
            </a:pPr>
            <a:endParaRPr lang="en-US" altLang="zh-TW" dirty="0"/>
          </a:p>
          <a:p>
            <a:pPr>
              <a:lnSpc>
                <a:spcPts val="5000"/>
              </a:lnSpc>
              <a:buFont typeface="Wingdings" panose="05000000000000000000" pitchFamily="2" charset="2"/>
              <a:buChar char="u"/>
            </a:pPr>
            <a:r>
              <a:rPr lang="en-US" altLang="zh-TW" sz="9200" b="0" dirty="0">
                <a:solidFill>
                  <a:schemeClr val="tx1"/>
                </a:solidFill>
                <a:latin typeface="微軟正黑體" panose="020B0604030504040204" pitchFamily="34" charset="-120"/>
                <a:ea typeface="微軟正黑體" panose="020B0604030504040204" pitchFamily="34" charset="-120"/>
              </a:rPr>
              <a:t>5-Ⅱ-9 </a:t>
            </a:r>
            <a:r>
              <a:rPr lang="zh-TW" altLang="en-US" sz="9200" b="0" dirty="0">
                <a:solidFill>
                  <a:schemeClr val="tx1"/>
                </a:solidFill>
                <a:latin typeface="微軟正黑體" panose="020B0604030504040204" pitchFamily="34" charset="-120"/>
                <a:ea typeface="微軟正黑體" panose="020B0604030504040204" pitchFamily="34" charset="-120"/>
              </a:rPr>
              <a:t>能透過大量閱讀，體會閱讀的樂趣。</a:t>
            </a:r>
          </a:p>
          <a:p>
            <a:pPr marL="0" indent="0">
              <a:lnSpc>
                <a:spcPts val="5000"/>
              </a:lnSpc>
              <a:buNone/>
            </a:pPr>
            <a:endParaRPr lang="en-US" altLang="zh-TW" sz="9600" dirty="0">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r>
              <a:rPr lang="zh-TW" altLang="en-US" sz="9200" b="0" dirty="0">
                <a:solidFill>
                  <a:schemeClr val="tx1"/>
                </a:solidFill>
                <a:latin typeface="微軟正黑體" panose="020B0604030504040204" pitchFamily="34" charset="-120"/>
                <a:ea typeface="微軟正黑體" panose="020B0604030504040204" pitchFamily="34" charset="-120"/>
              </a:rPr>
              <a:t>能透過報讀軟體進行閱讀，體會閱讀的樂趣。</a:t>
            </a:r>
          </a:p>
          <a:p>
            <a:pPr>
              <a:lnSpc>
                <a:spcPts val="5000"/>
              </a:lnSpc>
              <a:buFont typeface="Wingdings" panose="05000000000000000000" pitchFamily="2" charset="2"/>
              <a:buChar char="Ø"/>
            </a:pPr>
            <a:endParaRPr lang="en-US" altLang="zh-TW" sz="9200" b="0" dirty="0">
              <a:solidFill>
                <a:schemeClr val="tx1"/>
              </a:solidFill>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endParaRPr lang="en-US" altLang="zh-TW" dirty="0"/>
          </a:p>
          <a:p>
            <a:pPr>
              <a:lnSpc>
                <a:spcPts val="5000"/>
              </a:lnSpc>
              <a:buFont typeface="Wingdings" panose="05000000000000000000" pitchFamily="2" charset="2"/>
              <a:buChar char="Ø"/>
            </a:pPr>
            <a:endParaRPr lang="zh-TW" altLang="en-US" dirty="0"/>
          </a:p>
          <a:p>
            <a:pPr marL="0" indent="0">
              <a:lnSpc>
                <a:spcPts val="5000"/>
              </a:lnSpc>
              <a:buNone/>
            </a:pPr>
            <a:endParaRPr lang="zh-TW" altLang="en-US" dirty="0">
              <a:latin typeface="微軟正黑體" panose="020B0604030504040204" pitchFamily="34" charset="-120"/>
              <a:ea typeface="微軟正黑體" panose="020B0604030504040204" pitchFamily="34" charset="-120"/>
            </a:endParaRPr>
          </a:p>
          <a:p>
            <a:pPr marL="0" indent="0">
              <a:lnSpc>
                <a:spcPts val="5000"/>
              </a:lnSpc>
              <a:buNone/>
            </a:pPr>
            <a:endParaRPr lang="zh-TW" altLang="en-US" sz="3600" dirty="0"/>
          </a:p>
        </p:txBody>
      </p:sp>
      <p:sp>
        <p:nvSpPr>
          <p:cNvPr id="30" name="圓角矩形 29"/>
          <p:cNvSpPr/>
          <p:nvPr/>
        </p:nvSpPr>
        <p:spPr bwMode="auto">
          <a:xfrm>
            <a:off x="357137" y="2667879"/>
            <a:ext cx="2555372" cy="72008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學習表現</a:t>
            </a:r>
            <a:r>
              <a:rPr lang="zh-TW" altLang="en-US" sz="2800" dirty="0">
                <a:solidFill>
                  <a:schemeClr val="tx1"/>
                </a:solidFill>
                <a:latin typeface="微軟正黑體" panose="020B0604030504040204" pitchFamily="34" charset="-120"/>
                <a:ea typeface="微軟正黑體" panose="020B0604030504040204" pitchFamily="34" charset="-120"/>
              </a:rPr>
              <a:t>舉例</a:t>
            </a:r>
          </a:p>
        </p:txBody>
      </p:sp>
      <p:grpSp>
        <p:nvGrpSpPr>
          <p:cNvPr id="2" name="群組 33"/>
          <p:cNvGrpSpPr/>
          <p:nvPr/>
        </p:nvGrpSpPr>
        <p:grpSpPr>
          <a:xfrm>
            <a:off x="4355976" y="4168154"/>
            <a:ext cx="864096" cy="845022"/>
            <a:chOff x="4293567" y="2905931"/>
            <a:chExt cx="864096" cy="845022"/>
          </a:xfrm>
        </p:grpSpPr>
        <p:sp>
          <p:nvSpPr>
            <p:cNvPr id="31" name="向下箭號 30"/>
            <p:cNvSpPr/>
            <p:nvPr/>
          </p:nvSpPr>
          <p:spPr>
            <a:xfrm>
              <a:off x="4293567" y="2905931"/>
              <a:ext cx="864096" cy="84502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4509591" y="2952394"/>
              <a:ext cx="324545" cy="707886"/>
            </a:xfrm>
            <a:prstGeom prst="rect">
              <a:avLst/>
            </a:prstGeom>
            <a:no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替代</a:t>
              </a:r>
            </a:p>
          </p:txBody>
        </p:sp>
      </p:grpSp>
    </p:spTree>
    <p:extLst>
      <p:ext uri="{BB962C8B-B14F-4D97-AF65-F5344CB8AC3E}">
        <p14:creationId xmlns:p14="http://schemas.microsoft.com/office/powerpoint/2010/main" val="2103205147"/>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xmlns=""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xmlns=""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重整</a:t>
            </a:r>
          </a:p>
        </p:txBody>
      </p:sp>
      <p:sp>
        <p:nvSpPr>
          <p:cNvPr id="24" name="圓角矩形 23"/>
          <p:cNvSpPr/>
          <p:nvPr/>
        </p:nvSpPr>
        <p:spPr>
          <a:xfrm>
            <a:off x="1259632" y="1437818"/>
            <a:ext cx="7693446" cy="10801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矩形 24"/>
          <p:cNvSpPr/>
          <p:nvPr/>
        </p:nvSpPr>
        <p:spPr>
          <a:xfrm>
            <a:off x="1198203" y="1433672"/>
            <a:ext cx="7694277" cy="954107"/>
          </a:xfrm>
          <a:prstGeom prst="rect">
            <a:avLst/>
          </a:prstGeom>
        </p:spPr>
        <p:txBody>
          <a:bodyPr wrap="square">
            <a:spAutoFit/>
          </a:bodyPr>
          <a:lstStyle/>
          <a:p>
            <a:pPr algn="ctr"/>
            <a:r>
              <a:rPr lang="zh-TW" altLang="en-US" sz="2800" dirty="0">
                <a:latin typeface="標楷體" panose="03000509000000000000" pitchFamily="65" charset="-120"/>
                <a:ea typeface="標楷體" panose="03000509000000000000" pitchFamily="65" charset="-120"/>
              </a:rPr>
              <a:t>將該學習階段或跨學習階段之學習重點重新詮釋或轉化成</a:t>
            </a:r>
            <a:r>
              <a:rPr lang="zh-TW" altLang="en-US" sz="2800" dirty="0">
                <a:solidFill>
                  <a:srgbClr val="FF0000"/>
                </a:solidFill>
                <a:latin typeface="標楷體" panose="03000509000000000000" pitchFamily="65" charset="-120"/>
                <a:ea typeface="標楷體" panose="03000509000000000000" pitchFamily="65" charset="-120"/>
              </a:rPr>
              <a:t>生活化</a:t>
            </a:r>
            <a:r>
              <a:rPr lang="zh-TW" altLang="en-US" sz="2800" dirty="0">
                <a:latin typeface="標楷體" panose="03000509000000000000" pitchFamily="65" charset="-120"/>
                <a:ea typeface="標楷體" panose="03000509000000000000" pitchFamily="65" charset="-120"/>
              </a:rPr>
              <a:t>或</a:t>
            </a:r>
            <a:r>
              <a:rPr lang="zh-TW" altLang="en-US" sz="2800" dirty="0">
                <a:solidFill>
                  <a:srgbClr val="FF0000"/>
                </a:solidFill>
                <a:latin typeface="標楷體" panose="03000509000000000000" pitchFamily="65" charset="-120"/>
                <a:ea typeface="標楷體" panose="03000509000000000000" pitchFamily="65" charset="-120"/>
              </a:rPr>
              <a:t>功能化</a:t>
            </a:r>
            <a:r>
              <a:rPr lang="zh-TW" altLang="en-US" sz="2800" dirty="0">
                <a:latin typeface="標楷體" panose="03000509000000000000" pitchFamily="65" charset="-120"/>
                <a:ea typeface="標楷體" panose="03000509000000000000" pitchFamily="65" charset="-120"/>
              </a:rPr>
              <a:t>的學習目標與學習內容</a:t>
            </a:r>
          </a:p>
        </p:txBody>
      </p:sp>
      <p:pic>
        <p:nvPicPr>
          <p:cNvPr id="26" name="圖片 25"/>
          <p:cNvPicPr>
            <a:picLocks noChangeAspect="1"/>
          </p:cNvPicPr>
          <p:nvPr/>
        </p:nvPicPr>
        <p:blipFill>
          <a:blip r:embed="rId3"/>
          <a:stretch>
            <a:fillRect/>
          </a:stretch>
        </p:blipFill>
        <p:spPr>
          <a:xfrm>
            <a:off x="149967" y="1340791"/>
            <a:ext cx="987638" cy="1274174"/>
          </a:xfrm>
          <a:prstGeom prst="rect">
            <a:avLst/>
          </a:prstGeom>
        </p:spPr>
      </p:pic>
      <p:sp>
        <p:nvSpPr>
          <p:cNvPr id="27" name="矩形 26"/>
          <p:cNvSpPr/>
          <p:nvPr/>
        </p:nvSpPr>
        <p:spPr>
          <a:xfrm>
            <a:off x="494283" y="2852936"/>
            <a:ext cx="8458795"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內容版面配置區 2"/>
          <p:cNvSpPr>
            <a:spLocks noGrp="1"/>
          </p:cNvSpPr>
          <p:nvPr>
            <p:ph idx="1"/>
          </p:nvPr>
        </p:nvSpPr>
        <p:spPr>
          <a:xfrm>
            <a:off x="736377" y="3284984"/>
            <a:ext cx="8084096" cy="3456384"/>
          </a:xfrm>
        </p:spPr>
        <p:txBody>
          <a:bodyPr>
            <a:normAutofit fontScale="32500" lnSpcReduction="20000"/>
          </a:bodyPr>
          <a:lstStyle/>
          <a:p>
            <a:pPr>
              <a:lnSpc>
                <a:spcPts val="1000"/>
              </a:lnSpc>
              <a:buFont typeface="Wingdings" panose="05000000000000000000" pitchFamily="2" charset="2"/>
              <a:buChar char="Ø"/>
            </a:pPr>
            <a:endParaRPr lang="en-US" altLang="zh-TW" dirty="0"/>
          </a:p>
          <a:p>
            <a:pPr>
              <a:lnSpc>
                <a:spcPts val="5000"/>
              </a:lnSpc>
              <a:buFont typeface="Wingdings" panose="05000000000000000000" pitchFamily="2" charset="2"/>
              <a:buChar char="u"/>
            </a:pPr>
            <a:r>
              <a:rPr lang="en-US" altLang="zh-TW" sz="9600" b="0" dirty="0">
                <a:solidFill>
                  <a:schemeClr val="tx1"/>
                </a:solidFill>
                <a:latin typeface="微軟正黑體" panose="020B0604030504040204" pitchFamily="34" charset="-120"/>
                <a:ea typeface="微軟正黑體" panose="020B0604030504040204" pitchFamily="34" charset="-120"/>
              </a:rPr>
              <a:t>1-Ⅱ-3 </a:t>
            </a:r>
            <a:r>
              <a:rPr lang="zh-TW" altLang="en-US" sz="9600" b="0" dirty="0">
                <a:solidFill>
                  <a:schemeClr val="tx1"/>
                </a:solidFill>
                <a:latin typeface="微軟正黑體" panose="020B0604030504040204" pitchFamily="34" charset="-120"/>
                <a:ea typeface="微軟正黑體" panose="020B0604030504040204" pitchFamily="34" charset="-120"/>
              </a:rPr>
              <a:t>聽懂適合程度的詩歌、戲劇，並說出聆聽內容的要點。</a:t>
            </a:r>
          </a:p>
          <a:p>
            <a:pPr marL="0" indent="0">
              <a:lnSpc>
                <a:spcPts val="5000"/>
              </a:lnSpc>
              <a:buNone/>
            </a:pPr>
            <a:endParaRPr lang="en-US" altLang="zh-TW" sz="9600" dirty="0">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r>
              <a:rPr lang="zh-TW" altLang="en-US" sz="9600" b="0" dirty="0">
                <a:solidFill>
                  <a:schemeClr val="tx1"/>
                </a:solidFill>
                <a:latin typeface="微軟正黑體" panose="020B0604030504040204" pitchFamily="34" charset="-120"/>
                <a:ea typeface="微軟正黑體" panose="020B0604030504040204" pitchFamily="34" charset="-120"/>
              </a:rPr>
              <a:t>聽懂適合程度的日常生活短文、故事、短劇。</a:t>
            </a:r>
          </a:p>
          <a:p>
            <a:pPr>
              <a:lnSpc>
                <a:spcPts val="5000"/>
              </a:lnSpc>
              <a:buFont typeface="Wingdings" panose="05000000000000000000" pitchFamily="2" charset="2"/>
              <a:buChar char="Ø"/>
            </a:pPr>
            <a:endParaRPr lang="en-US" altLang="zh-TW" sz="9600" dirty="0">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endParaRPr lang="en-US" altLang="zh-TW" dirty="0"/>
          </a:p>
          <a:p>
            <a:pPr>
              <a:lnSpc>
                <a:spcPts val="5000"/>
              </a:lnSpc>
              <a:buFont typeface="Wingdings" panose="05000000000000000000" pitchFamily="2" charset="2"/>
              <a:buChar char="Ø"/>
            </a:pPr>
            <a:endParaRPr lang="zh-TW" altLang="en-US" dirty="0"/>
          </a:p>
          <a:p>
            <a:pPr marL="0" indent="0">
              <a:lnSpc>
                <a:spcPts val="5000"/>
              </a:lnSpc>
              <a:buNone/>
            </a:pPr>
            <a:endParaRPr lang="zh-TW" altLang="en-US" dirty="0">
              <a:latin typeface="微軟正黑體" panose="020B0604030504040204" pitchFamily="34" charset="-120"/>
              <a:ea typeface="微軟正黑體" panose="020B0604030504040204" pitchFamily="34" charset="-120"/>
            </a:endParaRPr>
          </a:p>
          <a:p>
            <a:pPr marL="0" indent="0">
              <a:lnSpc>
                <a:spcPts val="5000"/>
              </a:lnSpc>
              <a:buNone/>
            </a:pPr>
            <a:endParaRPr lang="zh-TW" altLang="en-US" sz="3600" dirty="0"/>
          </a:p>
        </p:txBody>
      </p:sp>
      <p:sp>
        <p:nvSpPr>
          <p:cNvPr id="30" name="圓角矩形 29"/>
          <p:cNvSpPr/>
          <p:nvPr/>
        </p:nvSpPr>
        <p:spPr bwMode="auto">
          <a:xfrm>
            <a:off x="357137" y="2667879"/>
            <a:ext cx="2555372" cy="72008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學習表現</a:t>
            </a:r>
            <a:r>
              <a:rPr lang="zh-TW" altLang="en-US" sz="2800" dirty="0">
                <a:solidFill>
                  <a:schemeClr val="tx1"/>
                </a:solidFill>
                <a:latin typeface="微軟正黑體" panose="020B0604030504040204" pitchFamily="34" charset="-120"/>
                <a:ea typeface="微軟正黑體" panose="020B0604030504040204" pitchFamily="34" charset="-120"/>
              </a:rPr>
              <a:t>舉例</a:t>
            </a:r>
          </a:p>
        </p:txBody>
      </p:sp>
      <p:grpSp>
        <p:nvGrpSpPr>
          <p:cNvPr id="2" name="群組 33"/>
          <p:cNvGrpSpPr/>
          <p:nvPr/>
        </p:nvGrpSpPr>
        <p:grpSpPr>
          <a:xfrm>
            <a:off x="4355976" y="4744218"/>
            <a:ext cx="864096" cy="845022"/>
            <a:chOff x="4293567" y="2905931"/>
            <a:chExt cx="864096" cy="845022"/>
          </a:xfrm>
        </p:grpSpPr>
        <p:sp>
          <p:nvSpPr>
            <p:cNvPr id="31" name="向下箭號 30"/>
            <p:cNvSpPr/>
            <p:nvPr/>
          </p:nvSpPr>
          <p:spPr>
            <a:xfrm>
              <a:off x="4293567" y="2905931"/>
              <a:ext cx="864096" cy="84502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4509591" y="2952394"/>
              <a:ext cx="324545" cy="707886"/>
            </a:xfrm>
            <a:prstGeom prst="rect">
              <a:avLst/>
            </a:prstGeom>
            <a:no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重整</a:t>
              </a:r>
            </a:p>
          </p:txBody>
        </p:sp>
      </p:grpSp>
    </p:spTree>
    <p:extLst>
      <p:ext uri="{BB962C8B-B14F-4D97-AF65-F5344CB8AC3E}">
        <p14:creationId xmlns:p14="http://schemas.microsoft.com/office/powerpoint/2010/main" val="5158491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圓角矩形 22"/>
          <p:cNvSpPr/>
          <p:nvPr/>
        </p:nvSpPr>
        <p:spPr>
          <a:xfrm>
            <a:off x="776913" y="1871025"/>
            <a:ext cx="7358681" cy="3771958"/>
          </a:xfrm>
          <a:prstGeom prst="roundRect">
            <a:avLst/>
          </a:prstGeom>
          <a:solidFill>
            <a:srgbClr val="FADC90"/>
          </a:solidFill>
          <a:ln>
            <a:noFill/>
          </a:ln>
          <a:effectLst>
            <a:outerShdw blurRad="508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標題 1"/>
          <p:cNvSpPr>
            <a:spLocks noGrp="1"/>
          </p:cNvSpPr>
          <p:nvPr>
            <p:ph type="title"/>
          </p:nvPr>
        </p:nvSpPr>
        <p:spPr/>
        <p:txBody>
          <a:bodyPr/>
          <a:lstStyle/>
          <a:p>
            <a:r>
              <a:rPr lang="zh-TW" altLang="en-US" dirty="0"/>
              <a:t>學習內容之調整原則與作法</a:t>
            </a:r>
          </a:p>
        </p:txBody>
      </p:sp>
      <p:pic>
        <p:nvPicPr>
          <p:cNvPr id="1033" name="Picture 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334250" y="0"/>
            <a:ext cx="1809750" cy="2314575"/>
          </a:xfrm>
          <a:prstGeom prst="rect">
            <a:avLst/>
          </a:prstGeom>
          <a:noFill/>
          <a:ln w="9525">
            <a:noFill/>
            <a:miter lim="800000"/>
            <a:headEnd/>
            <a:tailEnd/>
          </a:ln>
        </p:spPr>
      </p:pic>
      <p:sp>
        <p:nvSpPr>
          <p:cNvPr id="22" name="圓角矩形 21"/>
          <p:cNvSpPr/>
          <p:nvPr/>
        </p:nvSpPr>
        <p:spPr>
          <a:xfrm>
            <a:off x="322678" y="2007411"/>
            <a:ext cx="8452997" cy="4286709"/>
          </a:xfrm>
          <a:prstGeom prst="roundRect">
            <a:avLst>
              <a:gd name="adj" fmla="val 14534"/>
            </a:avLst>
          </a:prstGeom>
          <a:solidFill>
            <a:srgbClr val="FADC90"/>
          </a:solidFill>
          <a:ln>
            <a:noFill/>
          </a:ln>
          <a:effectLst>
            <a:outerShdw blurRad="50800" dist="889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內容版面配置區 2"/>
          <p:cNvSpPr>
            <a:spLocks noGrp="1"/>
          </p:cNvSpPr>
          <p:nvPr>
            <p:ph idx="1"/>
          </p:nvPr>
        </p:nvSpPr>
        <p:spPr>
          <a:xfrm>
            <a:off x="322678" y="2390775"/>
            <a:ext cx="8552082" cy="3738898"/>
          </a:xfrm>
        </p:spPr>
        <p:txBody>
          <a:bodyPr>
            <a:noAutofit/>
          </a:bodyPr>
          <a:lstStyle/>
          <a:p>
            <a:pPr marL="514350" indent="-514350">
              <a:lnSpc>
                <a:spcPts val="4500"/>
              </a:lnSpc>
              <a:buFont typeface="+mj-lt"/>
              <a:buAutoNum type="arabicParenR"/>
            </a:pPr>
            <a:r>
              <a:rPr lang="zh-TW" altLang="en-US" sz="2400" dirty="0">
                <a:solidFill>
                  <a:prstClr val="black"/>
                </a:solidFill>
              </a:rPr>
              <a:t>可視學生個別差異情形及需要採一種或多種調整方式。</a:t>
            </a:r>
          </a:p>
          <a:p>
            <a:pPr marL="514350" indent="-514350">
              <a:lnSpc>
                <a:spcPts val="4500"/>
              </a:lnSpc>
              <a:buFont typeface="+mj-lt"/>
              <a:buAutoNum type="arabicParenR"/>
            </a:pPr>
            <a:r>
              <a:rPr lang="zh-TW" altLang="en-US" sz="2400" dirty="0">
                <a:solidFill>
                  <a:prstClr val="black"/>
                </a:solidFill>
              </a:rPr>
              <a:t>各領域</a:t>
            </a:r>
            <a:r>
              <a:rPr lang="en-US" altLang="zh-TW" sz="2400" dirty="0">
                <a:solidFill>
                  <a:prstClr val="black"/>
                </a:solidFill>
              </a:rPr>
              <a:t>/</a:t>
            </a:r>
            <a:r>
              <a:rPr lang="zh-TW" altLang="en-US" sz="2400" dirty="0">
                <a:solidFill>
                  <a:prstClr val="black"/>
                </a:solidFill>
              </a:rPr>
              <a:t>科目之節數</a:t>
            </a:r>
            <a:r>
              <a:rPr lang="en-US" altLang="zh-TW" sz="2400" dirty="0">
                <a:solidFill>
                  <a:prstClr val="black"/>
                </a:solidFill>
              </a:rPr>
              <a:t>/</a:t>
            </a:r>
            <a:r>
              <a:rPr lang="zh-TW" altLang="en-US" sz="2400" dirty="0">
                <a:solidFill>
                  <a:prstClr val="black"/>
                </a:solidFill>
              </a:rPr>
              <a:t>學分數之調整需經</a:t>
            </a:r>
            <a:r>
              <a:rPr lang="en-US" altLang="zh-TW" sz="2400" dirty="0">
                <a:solidFill>
                  <a:prstClr val="black"/>
                </a:solidFill>
              </a:rPr>
              <a:t>IEP/IGP</a:t>
            </a:r>
            <a:r>
              <a:rPr lang="zh-TW" altLang="en-US" sz="2400" dirty="0">
                <a:solidFill>
                  <a:prstClr val="black"/>
                </a:solidFill>
              </a:rPr>
              <a:t>會議決議並由學校特推會同意後執行。</a:t>
            </a:r>
          </a:p>
          <a:p>
            <a:pPr marL="514350" indent="-514350">
              <a:lnSpc>
                <a:spcPts val="4000"/>
              </a:lnSpc>
              <a:buFont typeface="+mj-lt"/>
              <a:buAutoNum type="arabicParenR" startAt="3"/>
            </a:pPr>
            <a:r>
              <a:rPr lang="zh-TW" altLang="en-US" sz="2400" dirty="0">
                <a:solidFill>
                  <a:prstClr val="black"/>
                </a:solidFill>
              </a:rPr>
              <a:t>根據學生需求</a:t>
            </a:r>
            <a:r>
              <a:rPr lang="zh-TW" altLang="en-US" sz="2400" dirty="0">
                <a:solidFill>
                  <a:srgbClr val="FF0000"/>
                </a:solidFill>
              </a:rPr>
              <a:t>得</a:t>
            </a:r>
            <a:r>
              <a:rPr lang="zh-TW" altLang="en-US" sz="2400" dirty="0">
                <a:solidFill>
                  <a:prstClr val="black"/>
                </a:solidFill>
              </a:rPr>
              <a:t>參考</a:t>
            </a:r>
            <a:r>
              <a:rPr lang="en-US" altLang="zh-TW" sz="2400" dirty="0">
                <a:solidFill>
                  <a:prstClr val="black"/>
                </a:solidFill>
              </a:rPr>
              <a:t>《</a:t>
            </a:r>
            <a:r>
              <a:rPr lang="zh-TW" altLang="en-US" sz="2400" dirty="0">
                <a:solidFill>
                  <a:prstClr val="black"/>
                </a:solidFill>
              </a:rPr>
              <a:t>領域課程應用手冊</a:t>
            </a:r>
            <a:r>
              <a:rPr lang="en-US" altLang="zh-TW" sz="2400" dirty="0">
                <a:solidFill>
                  <a:prstClr val="black"/>
                </a:solidFill>
              </a:rPr>
              <a:t>》</a:t>
            </a:r>
            <a:r>
              <a:rPr lang="zh-TW" altLang="en-US" sz="2400" dirty="0">
                <a:solidFill>
                  <a:prstClr val="black"/>
                </a:solidFill>
              </a:rPr>
              <a:t>進行調整。 </a:t>
            </a:r>
            <a:endParaRPr lang="en-US" altLang="zh-TW" sz="2400" dirty="0">
              <a:solidFill>
                <a:prstClr val="black"/>
              </a:solidFill>
            </a:endParaRPr>
          </a:p>
          <a:p>
            <a:pPr marL="514350" indent="-514350">
              <a:lnSpc>
                <a:spcPts val="4000"/>
              </a:lnSpc>
              <a:buFont typeface="+mj-lt"/>
              <a:buAutoNum type="arabicParenR" startAt="3"/>
            </a:pPr>
            <a:r>
              <a:rPr lang="zh-TW" altLang="en-US" sz="2400" dirty="0">
                <a:solidFill>
                  <a:prstClr val="black"/>
                </a:solidFill>
              </a:rPr>
              <a:t>若學生因障礙限制較大而無法學習之學習重點可採</a:t>
            </a:r>
            <a:r>
              <a:rPr lang="zh-TW" altLang="en-US" sz="3600" dirty="0">
                <a:solidFill>
                  <a:srgbClr val="FF0000"/>
                </a:solidFill>
              </a:rPr>
              <a:t>重整</a:t>
            </a:r>
            <a:r>
              <a:rPr lang="zh-TW" altLang="en-US" sz="2400" dirty="0">
                <a:solidFill>
                  <a:prstClr val="black"/>
                </a:solidFill>
              </a:rPr>
              <a:t>方式調整，甚至將部分較難的內容刪除（</a:t>
            </a:r>
            <a:r>
              <a:rPr lang="zh-TW" altLang="en-US" sz="2400" dirty="0">
                <a:solidFill>
                  <a:srgbClr val="FF0000"/>
                </a:solidFill>
              </a:rPr>
              <a:t>刪除要謹慎</a:t>
            </a:r>
            <a:r>
              <a:rPr lang="zh-TW" altLang="en-US" sz="2400" dirty="0">
                <a:solidFill>
                  <a:schemeClr val="tx1"/>
                </a:solidFill>
              </a:rPr>
              <a:t>）</a:t>
            </a:r>
            <a:r>
              <a:rPr lang="zh-TW" altLang="en-US" sz="2400" dirty="0">
                <a:solidFill>
                  <a:prstClr val="black"/>
                </a:solidFill>
              </a:rPr>
              <a:t>。</a:t>
            </a:r>
          </a:p>
          <a:p>
            <a:endParaRPr lang="zh-TW" altLang="en-US" dirty="0"/>
          </a:p>
        </p:txBody>
      </p:sp>
      <p:sp>
        <p:nvSpPr>
          <p:cNvPr id="20" name="橢圓 19"/>
          <p:cNvSpPr/>
          <p:nvPr/>
        </p:nvSpPr>
        <p:spPr>
          <a:xfrm rot="19034654">
            <a:off x="4449214" y="1950475"/>
            <a:ext cx="468000" cy="576000"/>
          </a:xfrm>
          <a:prstGeom prst="ellipse">
            <a:avLst/>
          </a:prstGeom>
          <a:solidFill>
            <a:schemeClr val="tx1">
              <a:lumMod val="65000"/>
              <a:lumOff val="35000"/>
            </a:schemeClr>
          </a:solidFill>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2054" name="Picture 6" descr="C:\Users\USER\AppData\Local\Microsoft\Windows\INetCache\IE\R4O0BJW1\drawing-pin-151658_640[1].png"/>
          <p:cNvPicPr>
            <a:picLocks noChangeAspect="1" noChangeArrowheads="1"/>
          </p:cNvPicPr>
          <p:nvPr/>
        </p:nvPicPr>
        <p:blipFill>
          <a:blip r:embed="rId4"/>
          <a:srcRect/>
          <a:stretch>
            <a:fillRect/>
          </a:stretch>
        </p:blipFill>
        <p:spPr bwMode="auto">
          <a:xfrm>
            <a:off x="4666586" y="1224981"/>
            <a:ext cx="1048414" cy="1028634"/>
          </a:xfrm>
          <a:prstGeom prst="rect">
            <a:avLst/>
          </a:prstGeom>
          <a:noFill/>
        </p:spPr>
      </p:pic>
    </p:spTree>
    <p:extLst>
      <p:ext uri="{BB962C8B-B14F-4D97-AF65-F5344CB8AC3E}">
        <p14:creationId xmlns:p14="http://schemas.microsoft.com/office/powerpoint/2010/main" val="42032542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C9B742B3-5AC0-4471-A92A-0FEE787239F7}"/>
              </a:ext>
            </a:extLst>
          </p:cNvPr>
          <p:cNvSpPr/>
          <p:nvPr/>
        </p:nvSpPr>
        <p:spPr>
          <a:xfrm>
            <a:off x="1438918" y="2112461"/>
            <a:ext cx="6374122" cy="2347779"/>
          </a:xfrm>
          <a:prstGeom prst="rect">
            <a:avLst/>
          </a:prstGeom>
          <a:no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CA0AC9DB-D0FF-4E68-A590-10801BC926B6}"/>
              </a:ext>
            </a:extLst>
          </p:cNvPr>
          <p:cNvSpPr/>
          <p:nvPr/>
        </p:nvSpPr>
        <p:spPr>
          <a:xfrm>
            <a:off x="1829461" y="2461117"/>
            <a:ext cx="5606941" cy="1688499"/>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7">
            <a:extLst>
              <a:ext uri="{FF2B5EF4-FFF2-40B4-BE49-F238E27FC236}">
                <a16:creationId xmlns:a16="http://schemas.microsoft.com/office/drawing/2014/main" xmlns="" id="{D112B39A-C1E0-4C5C-B50B-907B4620DCEB}"/>
              </a:ext>
            </a:extLst>
          </p:cNvPr>
          <p:cNvSpPr txBox="1"/>
          <p:nvPr/>
        </p:nvSpPr>
        <p:spPr>
          <a:xfrm>
            <a:off x="2558688" y="2430190"/>
            <a:ext cx="4248512" cy="1107996"/>
          </a:xfrm>
          <a:prstGeom prst="rect">
            <a:avLst/>
          </a:prstGeom>
          <a:noFill/>
        </p:spPr>
        <p:txBody>
          <a:bodyPr wrap="square" rtlCol="0">
            <a:spAutoFit/>
          </a:bodyPr>
          <a:lstStyle/>
          <a:p>
            <a:pPr algn="ctr"/>
            <a:r>
              <a:rPr lang="en-US" altLang="zh-CN" sz="6600" b="1" dirty="0">
                <a:solidFill>
                  <a:schemeClr val="bg1"/>
                </a:solidFill>
              </a:rPr>
              <a:t>PART</a:t>
            </a:r>
            <a:r>
              <a:rPr lang="zh-TW" altLang="en-US" sz="6600" b="1" dirty="0">
                <a:solidFill>
                  <a:schemeClr val="bg1"/>
                </a:solidFill>
              </a:rPr>
              <a:t>  </a:t>
            </a:r>
            <a:r>
              <a:rPr lang="en-US" altLang="zh-TW" sz="6600" b="1" dirty="0">
                <a:solidFill>
                  <a:schemeClr val="bg1"/>
                </a:solidFill>
              </a:rPr>
              <a:t>I</a:t>
            </a:r>
            <a:endParaRPr lang="zh-CN" altLang="en-US" sz="6600" b="1" dirty="0">
              <a:solidFill>
                <a:schemeClr val="bg1"/>
              </a:solidFill>
            </a:endParaRPr>
          </a:p>
        </p:txBody>
      </p:sp>
      <p:sp>
        <p:nvSpPr>
          <p:cNvPr id="15" name="文本框 8">
            <a:extLst>
              <a:ext uri="{FF2B5EF4-FFF2-40B4-BE49-F238E27FC236}">
                <a16:creationId xmlns:a16="http://schemas.microsoft.com/office/drawing/2014/main" xmlns="" id="{CC6444EA-4DA9-4265-BDC4-B6BB13A93419}"/>
              </a:ext>
            </a:extLst>
          </p:cNvPr>
          <p:cNvSpPr txBox="1"/>
          <p:nvPr/>
        </p:nvSpPr>
        <p:spPr>
          <a:xfrm>
            <a:off x="2119777" y="3149600"/>
            <a:ext cx="5063343" cy="1000017"/>
          </a:xfrm>
          <a:prstGeom prst="rect">
            <a:avLst/>
          </a:prstGeom>
          <a:noFill/>
        </p:spPr>
        <p:txBody>
          <a:bodyPr wrap="square" rtlCol="0">
            <a:spAutoFit/>
          </a:bodyPr>
          <a:lstStyle/>
          <a:p>
            <a:pPr lvl="0" algn="ctr">
              <a:lnSpc>
                <a:spcPct val="150000"/>
              </a:lnSpc>
            </a:pPr>
            <a:r>
              <a:rPr lang="zh-TW" altLang="en-US" sz="4400" dirty="0">
                <a:solidFill>
                  <a:schemeClr val="bg1"/>
                </a:solidFill>
              </a:rPr>
              <a:t>前言</a:t>
            </a:r>
            <a:endParaRPr lang="zh-CN" altLang="en-US" sz="4400" dirty="0">
              <a:solidFill>
                <a:schemeClr val="bg1"/>
              </a:solidFill>
            </a:endParaRPr>
          </a:p>
        </p:txBody>
      </p:sp>
      <p:pic>
        <p:nvPicPr>
          <p:cNvPr id="16" name="图片 4">
            <a:extLst>
              <a:ext uri="{FF2B5EF4-FFF2-40B4-BE49-F238E27FC236}">
                <a16:creationId xmlns:a16="http://schemas.microsoft.com/office/drawing/2014/main" xmlns="" id="{5130BFA4-1C08-4BEA-A6F4-8921103959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939" t="6283" r="72507" b="80180"/>
          <a:stretch/>
        </p:blipFill>
        <p:spPr>
          <a:xfrm flipH="1">
            <a:off x="1367798" y="1600092"/>
            <a:ext cx="617726" cy="492049"/>
          </a:xfrm>
          <a:prstGeom prst="rect">
            <a:avLst/>
          </a:prstGeom>
        </p:spPr>
      </p:pic>
      <p:pic>
        <p:nvPicPr>
          <p:cNvPr id="17" name="图片 4">
            <a:extLst>
              <a:ext uri="{FF2B5EF4-FFF2-40B4-BE49-F238E27FC236}">
                <a16:creationId xmlns:a16="http://schemas.microsoft.com/office/drawing/2014/main" xmlns="" id="{5130BFA4-1C08-4BEA-A6F4-8921103959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939" t="6283" r="72507" b="80180"/>
          <a:stretch/>
        </p:blipFill>
        <p:spPr>
          <a:xfrm>
            <a:off x="912366" y="1661052"/>
            <a:ext cx="546872" cy="492049"/>
          </a:xfrm>
          <a:prstGeom prst="rect">
            <a:avLst/>
          </a:prstGeom>
        </p:spPr>
      </p:pic>
    </p:spTree>
    <p:extLst>
      <p:ext uri="{BB962C8B-B14F-4D97-AF65-F5344CB8AC3E}">
        <p14:creationId xmlns:p14="http://schemas.microsoft.com/office/powerpoint/2010/main" val="2810983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 name="圖片 8">
            <a:extLst>
              <a:ext uri="{FF2B5EF4-FFF2-40B4-BE49-F238E27FC236}">
                <a16:creationId xmlns:a16="http://schemas.microsoft.com/office/drawing/2014/main" xmlns="" id="{4622453F-9CF5-4DAA-93EA-4AB962F4D50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06707" y="5461412"/>
            <a:ext cx="3809509" cy="139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215008" y="2608064"/>
            <a:ext cx="1872209" cy="2239074"/>
          </a:xfrm>
          <a:prstGeom prst="rect">
            <a:avLst/>
          </a:prstGeom>
        </p:spPr>
        <p:txBody>
          <a:bodyPr wrap="square">
            <a:spAutoFit/>
          </a:bodyPr>
          <a:lstStyle/>
          <a:p>
            <a:r>
              <a:rPr lang="zh-TW" altLang="en-US" sz="2400" b="1" u="sng" dirty="0">
                <a:solidFill>
                  <a:srgbClr val="003399"/>
                </a:solidFill>
                <a:latin typeface="+mj-ea"/>
                <a:ea typeface="+mj-ea"/>
              </a:rPr>
              <a:t>教學方法</a:t>
            </a:r>
            <a:endParaRPr lang="en-US" altLang="zh-TW" sz="2400" b="1" u="sng" dirty="0">
              <a:solidFill>
                <a:srgbClr val="003399"/>
              </a:solidFill>
              <a:latin typeface="+mj-ea"/>
              <a:ea typeface="+mj-ea"/>
            </a:endParaRPr>
          </a:p>
          <a:p>
            <a:pPr>
              <a:spcBef>
                <a:spcPts val="900"/>
              </a:spcBef>
            </a:pPr>
            <a:r>
              <a:rPr lang="zh-TW" altLang="en-US" dirty="0"/>
              <a:t>如</a:t>
            </a:r>
            <a:r>
              <a:rPr lang="zh-TW" altLang="zh-TW" dirty="0"/>
              <a:t>工作分析</a:t>
            </a:r>
            <a:r>
              <a:rPr lang="zh-TW" altLang="en-US" dirty="0"/>
              <a:t>、</a:t>
            </a:r>
            <a:r>
              <a:rPr lang="zh-TW" altLang="zh-TW" dirty="0"/>
              <a:t>多元感官</a:t>
            </a:r>
            <a:r>
              <a:rPr lang="zh-TW" altLang="en-US" dirty="0"/>
              <a:t>、</a:t>
            </a:r>
            <a:r>
              <a:rPr lang="zh-TW" altLang="zh-TW" dirty="0"/>
              <a:t>直接教學</a:t>
            </a:r>
            <a:r>
              <a:rPr lang="zh-TW" altLang="en-US" dirty="0"/>
              <a:t>、</a:t>
            </a:r>
            <a:r>
              <a:rPr lang="zh-TW" altLang="zh-TW" dirty="0"/>
              <a:t>合作學習</a:t>
            </a:r>
            <a:r>
              <a:rPr lang="zh-TW" altLang="en-US" dirty="0"/>
              <a:t>、</a:t>
            </a:r>
            <a:r>
              <a:rPr lang="zh-TW" altLang="zh-TW" dirty="0"/>
              <a:t>合作教學</a:t>
            </a:r>
            <a:r>
              <a:rPr lang="zh-TW" altLang="en-US" dirty="0"/>
              <a:t>、</a:t>
            </a:r>
            <a:r>
              <a:rPr lang="zh-TW" altLang="zh-TW" dirty="0"/>
              <a:t>多層次教學或區分性教學</a:t>
            </a:r>
            <a:r>
              <a:rPr lang="zh-TW" altLang="en-US" dirty="0"/>
              <a:t>等</a:t>
            </a:r>
            <a:endParaRPr lang="en-US" altLang="zh-TW" dirty="0"/>
          </a:p>
        </p:txBody>
      </p:sp>
      <p:sp>
        <p:nvSpPr>
          <p:cNvPr id="20" name="矩形 19"/>
          <p:cNvSpPr/>
          <p:nvPr/>
        </p:nvSpPr>
        <p:spPr>
          <a:xfrm>
            <a:off x="1727176" y="4734585"/>
            <a:ext cx="5472608" cy="1131079"/>
          </a:xfrm>
          <a:prstGeom prst="rect">
            <a:avLst/>
          </a:prstGeom>
        </p:spPr>
        <p:txBody>
          <a:bodyPr wrap="square">
            <a:spAutoFit/>
          </a:bodyPr>
          <a:lstStyle/>
          <a:p>
            <a:pPr algn="ctr"/>
            <a:r>
              <a:rPr lang="zh-TW" altLang="zh-TW" sz="2400" b="1" u="sng" dirty="0">
                <a:solidFill>
                  <a:srgbClr val="7030A0"/>
                </a:solidFill>
                <a:latin typeface="+mj-ea"/>
                <a:ea typeface="+mj-ea"/>
              </a:rPr>
              <a:t>學習策略</a:t>
            </a:r>
            <a:endParaRPr lang="en-US" altLang="zh-TW" sz="2400" b="1" u="sng" dirty="0">
              <a:solidFill>
                <a:srgbClr val="7030A0"/>
              </a:solidFill>
              <a:latin typeface="+mj-ea"/>
              <a:ea typeface="+mj-ea"/>
            </a:endParaRPr>
          </a:p>
          <a:p>
            <a:pPr algn="ctr">
              <a:spcBef>
                <a:spcPts val="900"/>
              </a:spcBef>
            </a:pPr>
            <a:r>
              <a:rPr lang="zh-TW" altLang="en-US" dirty="0"/>
              <a:t>如</a:t>
            </a:r>
            <a:r>
              <a:rPr lang="zh-TW" altLang="zh-TW" dirty="0"/>
              <a:t>畫重點</a:t>
            </a:r>
            <a:r>
              <a:rPr lang="zh-TW" altLang="en-US" dirty="0"/>
              <a:t>、</a:t>
            </a:r>
            <a:r>
              <a:rPr lang="zh-TW" altLang="zh-TW" dirty="0"/>
              <a:t>關鍵字</a:t>
            </a:r>
            <a:r>
              <a:rPr lang="zh-TW" altLang="en-US" dirty="0"/>
              <a:t>、</a:t>
            </a:r>
            <a:r>
              <a:rPr lang="zh-TW" altLang="zh-TW" dirty="0"/>
              <a:t>提供閱讀指引</a:t>
            </a:r>
            <a:r>
              <a:rPr lang="zh-TW" altLang="en-US" dirty="0"/>
              <a:t>、</a:t>
            </a:r>
            <a:r>
              <a:rPr lang="zh-TW" altLang="zh-TW" dirty="0"/>
              <a:t>組織圖</a:t>
            </a:r>
            <a:r>
              <a:rPr lang="zh-TW" altLang="en-US" dirty="0"/>
              <a:t>等</a:t>
            </a:r>
            <a:endParaRPr lang="en-US" altLang="zh-TW" dirty="0"/>
          </a:p>
          <a:p>
            <a:endParaRPr lang="zh-TW" altLang="en-US" dirty="0"/>
          </a:p>
        </p:txBody>
      </p:sp>
      <p:sp>
        <p:nvSpPr>
          <p:cNvPr id="21" name="矩形 20"/>
          <p:cNvSpPr/>
          <p:nvPr/>
        </p:nvSpPr>
        <p:spPr>
          <a:xfrm>
            <a:off x="250503" y="2032000"/>
            <a:ext cx="2176621" cy="646331"/>
          </a:xfrm>
          <a:prstGeom prst="rect">
            <a:avLst/>
          </a:prstGeom>
          <a:noFill/>
        </p:spPr>
        <p:txBody>
          <a:bodyPr wrap="none" lIns="91440" tIns="45720" rIns="91440" bIns="45720">
            <a:spAutoFit/>
          </a:bodyPr>
          <a:lstStyle/>
          <a:p>
            <a:pPr algn="ctr"/>
            <a:r>
              <a:rPr lang="en-US" altLang="zh-TW"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rPr>
              <a:t>Teaching</a:t>
            </a:r>
            <a:endParaRPr lang="zh-TW" altLang="en-US"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endParaRPr>
          </a:p>
        </p:txBody>
      </p:sp>
      <p:sp>
        <p:nvSpPr>
          <p:cNvPr id="22" name="矩形 21"/>
          <p:cNvSpPr/>
          <p:nvPr/>
        </p:nvSpPr>
        <p:spPr>
          <a:xfrm>
            <a:off x="3383360" y="4241131"/>
            <a:ext cx="2133918" cy="646331"/>
          </a:xfrm>
          <a:prstGeom prst="rect">
            <a:avLst/>
          </a:prstGeom>
          <a:noFill/>
        </p:spPr>
        <p:txBody>
          <a:bodyPr wrap="none" lIns="91440" tIns="45720" rIns="91440" bIns="45720">
            <a:spAutoFit/>
          </a:bodyPr>
          <a:lstStyle/>
          <a:p>
            <a:pPr algn="ctr"/>
            <a:r>
              <a:rPr lang="en-US" altLang="zh-TW" sz="3600"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rPr>
              <a:t>Learning</a:t>
            </a:r>
            <a:endParaRPr lang="zh-TW" altLang="en-US" sz="3600"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endParaRPr>
          </a:p>
        </p:txBody>
      </p:sp>
      <p:grpSp>
        <p:nvGrpSpPr>
          <p:cNvPr id="2" name="群組 22"/>
          <p:cNvGrpSpPr/>
          <p:nvPr/>
        </p:nvGrpSpPr>
        <p:grpSpPr>
          <a:xfrm>
            <a:off x="2663281" y="2176016"/>
            <a:ext cx="3240359" cy="1296144"/>
            <a:chOff x="1907704" y="3429000"/>
            <a:chExt cx="6480720" cy="2520280"/>
          </a:xfrm>
        </p:grpSpPr>
        <p:sp>
          <p:nvSpPr>
            <p:cNvPr id="24" name="矩形 23"/>
            <p:cNvSpPr/>
            <p:nvPr/>
          </p:nvSpPr>
          <p:spPr>
            <a:xfrm>
              <a:off x="1907704" y="3429000"/>
              <a:ext cx="6480720" cy="2520280"/>
            </a:xfrm>
            <a:prstGeom prst="rect">
              <a:avLst/>
            </a:prstGeom>
            <a:gradFill flip="none" rotWithShape="1">
              <a:gsLst>
                <a:gs pos="20000">
                  <a:srgbClr val="003300"/>
                </a:gs>
                <a:gs pos="10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5" name="框架 24"/>
            <p:cNvSpPr/>
            <p:nvPr/>
          </p:nvSpPr>
          <p:spPr>
            <a:xfrm>
              <a:off x="1907704" y="3429000"/>
              <a:ext cx="6480720" cy="2520280"/>
            </a:xfrm>
            <a:prstGeom prst="frame">
              <a:avLst>
                <a:gd name="adj1" fmla="val 9351"/>
              </a:avLst>
            </a:prstGeom>
            <a:solidFill>
              <a:srgbClr val="663300"/>
            </a:solid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solidFill>
                  <a:schemeClr val="tx1"/>
                </a:solidFill>
              </a:endParaRPr>
            </a:p>
          </p:txBody>
        </p:sp>
      </p:grpSp>
      <p:grpSp>
        <p:nvGrpSpPr>
          <p:cNvPr id="3" name="群組 25"/>
          <p:cNvGrpSpPr/>
          <p:nvPr/>
        </p:nvGrpSpPr>
        <p:grpSpPr>
          <a:xfrm flipH="1">
            <a:off x="2007572" y="2752080"/>
            <a:ext cx="835219" cy="1152128"/>
            <a:chOff x="5637604" y="4221087"/>
            <a:chExt cx="645406" cy="1141811"/>
          </a:xfrm>
        </p:grpSpPr>
        <p:sp>
          <p:nvSpPr>
            <p:cNvPr id="27" name="橢圓 26"/>
            <p:cNvSpPr/>
            <p:nvPr/>
          </p:nvSpPr>
          <p:spPr>
            <a:xfrm>
              <a:off x="5868144" y="4509120"/>
              <a:ext cx="252000" cy="432048"/>
            </a:xfrm>
            <a:prstGeom prst="ellipse">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8" name="圓角矩形 27"/>
            <p:cNvSpPr/>
            <p:nvPr/>
          </p:nvSpPr>
          <p:spPr>
            <a:xfrm rot="6461885">
              <a:off x="5672727" y="5092565"/>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9" name="圓角矩形 28"/>
            <p:cNvSpPr/>
            <p:nvPr/>
          </p:nvSpPr>
          <p:spPr>
            <a:xfrm rot="4995317">
              <a:off x="5819969" y="5092898"/>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0" name="圓角矩形 29"/>
            <p:cNvSpPr/>
            <p:nvPr/>
          </p:nvSpPr>
          <p:spPr>
            <a:xfrm rot="1466659">
              <a:off x="5637604" y="4463306"/>
              <a:ext cx="365094" cy="92294"/>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1" name="圓角矩形 30"/>
            <p:cNvSpPr/>
            <p:nvPr/>
          </p:nvSpPr>
          <p:spPr>
            <a:xfrm rot="19560512">
              <a:off x="6067010" y="4814856"/>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2" name="圓角矩形 31"/>
            <p:cNvSpPr/>
            <p:nvPr/>
          </p:nvSpPr>
          <p:spPr>
            <a:xfrm rot="13445716">
              <a:off x="6050600" y="4656167"/>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3" name="橢圓 32"/>
            <p:cNvSpPr/>
            <p:nvPr/>
          </p:nvSpPr>
          <p:spPr>
            <a:xfrm>
              <a:off x="5900548" y="4221087"/>
              <a:ext cx="316471" cy="360040"/>
            </a:xfrm>
            <a:prstGeom prst="ellipse">
              <a:avLst/>
            </a:prstGeom>
            <a:solidFill>
              <a:schemeClr val="accent2">
                <a:lumMod val="75000"/>
              </a:schemeClr>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grpSp>
        <p:nvGrpSpPr>
          <p:cNvPr id="4" name="群組 33"/>
          <p:cNvGrpSpPr/>
          <p:nvPr/>
        </p:nvGrpSpPr>
        <p:grpSpPr>
          <a:xfrm>
            <a:off x="3959425" y="3732808"/>
            <a:ext cx="864095" cy="648072"/>
            <a:chOff x="5292078" y="5157192"/>
            <a:chExt cx="1080119" cy="792088"/>
          </a:xfrm>
        </p:grpSpPr>
        <p:sp>
          <p:nvSpPr>
            <p:cNvPr id="35" name="圓角矩形 34"/>
            <p:cNvSpPr/>
            <p:nvPr/>
          </p:nvSpPr>
          <p:spPr>
            <a:xfrm>
              <a:off x="5292078" y="5157192"/>
              <a:ext cx="1080119" cy="360040"/>
            </a:xfrm>
            <a:prstGeom prst="roundRect">
              <a:avLst/>
            </a:prstGeom>
            <a:solidFill>
              <a:schemeClr val="bg2">
                <a:lumMod val="40000"/>
                <a:lumOff val="60000"/>
              </a:schemeClr>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6" name="圓角矩形 35"/>
            <p:cNvSpPr/>
            <p:nvPr/>
          </p:nvSpPr>
          <p:spPr>
            <a:xfrm rot="19023980">
              <a:off x="5938344" y="5376036"/>
              <a:ext cx="361487" cy="104021"/>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7" name="圓角矩形 36"/>
            <p:cNvSpPr/>
            <p:nvPr/>
          </p:nvSpPr>
          <p:spPr>
            <a:xfrm rot="13445716">
              <a:off x="5349344" y="5374105"/>
              <a:ext cx="361487" cy="104021"/>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8" name="橢圓 37"/>
            <p:cNvSpPr/>
            <p:nvPr/>
          </p:nvSpPr>
          <p:spPr>
            <a:xfrm>
              <a:off x="5508104" y="5373216"/>
              <a:ext cx="648072" cy="576064"/>
            </a:xfrm>
            <a:prstGeom prst="ellipse">
              <a:avLst/>
            </a:prstGeom>
            <a:solidFill>
              <a:srgbClr val="FFE5FF"/>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9" name="橢圓 38"/>
            <p:cNvSpPr/>
            <p:nvPr/>
          </p:nvSpPr>
          <p:spPr>
            <a:xfrm>
              <a:off x="5660504" y="5453607"/>
              <a:ext cx="135632" cy="237303"/>
            </a:xfrm>
            <a:prstGeom prst="ellipse">
              <a:avLst/>
            </a:prstGeom>
            <a:solidFill>
              <a:schemeClr val="bg1"/>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0" name="橢圓 39"/>
            <p:cNvSpPr/>
            <p:nvPr/>
          </p:nvSpPr>
          <p:spPr>
            <a:xfrm>
              <a:off x="5724128" y="5481240"/>
              <a:ext cx="72000" cy="108000"/>
            </a:xfrm>
            <a:prstGeom prst="ellipse">
              <a:avLst/>
            </a:prstGeom>
            <a:solidFill>
              <a:srgbClr val="7030A0"/>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1" name="橢圓 40"/>
            <p:cNvSpPr/>
            <p:nvPr/>
          </p:nvSpPr>
          <p:spPr>
            <a:xfrm>
              <a:off x="5876528" y="5453607"/>
              <a:ext cx="135632" cy="237303"/>
            </a:xfrm>
            <a:prstGeom prst="ellipse">
              <a:avLst/>
            </a:prstGeom>
            <a:solidFill>
              <a:schemeClr val="bg1"/>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2" name="橢圓 41"/>
            <p:cNvSpPr/>
            <p:nvPr/>
          </p:nvSpPr>
          <p:spPr>
            <a:xfrm>
              <a:off x="5940152" y="5481240"/>
              <a:ext cx="72000" cy="108000"/>
            </a:xfrm>
            <a:prstGeom prst="ellipse">
              <a:avLst/>
            </a:prstGeom>
            <a:solidFill>
              <a:srgbClr val="7030A0"/>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sp>
        <p:nvSpPr>
          <p:cNvPr id="44" name="矩形 43"/>
          <p:cNvSpPr/>
          <p:nvPr/>
        </p:nvSpPr>
        <p:spPr>
          <a:xfrm>
            <a:off x="6516216" y="2608064"/>
            <a:ext cx="2627784" cy="1408078"/>
          </a:xfrm>
          <a:prstGeom prst="rect">
            <a:avLst/>
          </a:prstGeom>
        </p:spPr>
        <p:txBody>
          <a:bodyPr wrap="square">
            <a:spAutoFit/>
          </a:bodyPr>
          <a:lstStyle/>
          <a:p>
            <a:r>
              <a:rPr lang="zh-TW" altLang="en-US" sz="2400" b="1" u="sng" dirty="0">
                <a:solidFill>
                  <a:srgbClr val="003399"/>
                </a:solidFill>
                <a:latin typeface="+mj-ea"/>
                <a:ea typeface="+mj-ea"/>
              </a:rPr>
              <a:t>教學策略</a:t>
            </a:r>
            <a:r>
              <a:rPr lang="en-US" altLang="zh-TW" sz="2400" b="1" u="sng" dirty="0">
                <a:solidFill>
                  <a:srgbClr val="003399"/>
                </a:solidFill>
                <a:latin typeface="+mj-ea"/>
                <a:ea typeface="+mj-ea"/>
              </a:rPr>
              <a:t>/</a:t>
            </a:r>
            <a:r>
              <a:rPr lang="zh-TW" altLang="en-US" sz="2400" b="1" u="sng" dirty="0">
                <a:solidFill>
                  <a:srgbClr val="003399"/>
                </a:solidFill>
                <a:latin typeface="+mj-ea"/>
                <a:ea typeface="+mj-ea"/>
              </a:rPr>
              <a:t>活動</a:t>
            </a:r>
            <a:endParaRPr lang="en-US" altLang="zh-TW" sz="2400" b="1" u="sng" dirty="0">
              <a:solidFill>
                <a:srgbClr val="003399"/>
              </a:solidFill>
              <a:latin typeface="+mj-ea"/>
              <a:ea typeface="+mj-ea"/>
            </a:endParaRPr>
          </a:p>
          <a:p>
            <a:pPr>
              <a:spcBef>
                <a:spcPts val="900"/>
              </a:spcBef>
            </a:pPr>
            <a:r>
              <a:rPr lang="zh-TW" altLang="en-US" dirty="0"/>
              <a:t>如</a:t>
            </a:r>
            <a:r>
              <a:rPr lang="zh-TW" altLang="zh-TW" dirty="0"/>
              <a:t>講述</a:t>
            </a:r>
            <a:r>
              <a:rPr lang="zh-TW" altLang="en-US" dirty="0"/>
              <a:t>、</a:t>
            </a:r>
            <a:r>
              <a:rPr lang="zh-TW" altLang="zh-TW" dirty="0"/>
              <a:t>示範</a:t>
            </a:r>
            <a:r>
              <a:rPr lang="zh-TW" altLang="en-US" dirty="0"/>
              <a:t>、</a:t>
            </a:r>
            <a:r>
              <a:rPr lang="zh-TW" altLang="zh-TW" dirty="0"/>
              <a:t>發問</a:t>
            </a:r>
            <a:r>
              <a:rPr lang="zh-TW" altLang="en-US" dirty="0"/>
              <a:t>、</a:t>
            </a:r>
            <a:r>
              <a:rPr lang="zh-TW" altLang="zh-TW" dirty="0"/>
              <a:t>圖解</a:t>
            </a:r>
            <a:r>
              <a:rPr lang="zh-TW" altLang="en-US" dirty="0"/>
              <a:t>、</a:t>
            </a:r>
            <a:r>
              <a:rPr lang="zh-TW" altLang="zh-TW" dirty="0"/>
              <a:t>操作</a:t>
            </a:r>
            <a:r>
              <a:rPr lang="zh-TW" altLang="en-US" dirty="0"/>
              <a:t>、</a:t>
            </a:r>
            <a:r>
              <a:rPr lang="zh-TW" altLang="zh-TW" dirty="0"/>
              <a:t>實驗</a:t>
            </a:r>
            <a:r>
              <a:rPr lang="zh-TW" altLang="en-US" dirty="0"/>
              <a:t>、</a:t>
            </a:r>
            <a:r>
              <a:rPr lang="zh-TW" altLang="zh-TW" dirty="0"/>
              <a:t>運用多媒體</a:t>
            </a:r>
            <a:r>
              <a:rPr lang="zh-TW" altLang="en-US" dirty="0"/>
              <a:t>、</a:t>
            </a:r>
            <a:r>
              <a:rPr lang="zh-TW" altLang="zh-TW" dirty="0"/>
              <a:t>角色扮演</a:t>
            </a:r>
            <a:r>
              <a:rPr lang="zh-TW" altLang="en-US" dirty="0"/>
              <a:t>等</a:t>
            </a:r>
          </a:p>
        </p:txBody>
      </p:sp>
      <p:sp>
        <p:nvSpPr>
          <p:cNvPr id="45" name="矩形 44"/>
          <p:cNvSpPr/>
          <p:nvPr/>
        </p:nvSpPr>
        <p:spPr>
          <a:xfrm>
            <a:off x="6407696" y="2032000"/>
            <a:ext cx="2176621" cy="646331"/>
          </a:xfrm>
          <a:prstGeom prst="rect">
            <a:avLst/>
          </a:prstGeom>
          <a:noFill/>
        </p:spPr>
        <p:txBody>
          <a:bodyPr wrap="none" lIns="91440" tIns="45720" rIns="91440" bIns="45720">
            <a:spAutoFit/>
          </a:bodyPr>
          <a:lstStyle/>
          <a:p>
            <a:pPr algn="ctr"/>
            <a:r>
              <a:rPr lang="en-US" altLang="zh-TW"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rPr>
              <a:t>Teaching</a:t>
            </a:r>
            <a:endParaRPr lang="zh-TW" altLang="en-US"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endParaRPr>
          </a:p>
        </p:txBody>
      </p:sp>
      <p:grpSp>
        <p:nvGrpSpPr>
          <p:cNvPr id="7" name="群組 45"/>
          <p:cNvGrpSpPr/>
          <p:nvPr/>
        </p:nvGrpSpPr>
        <p:grpSpPr>
          <a:xfrm>
            <a:off x="5687616" y="2752080"/>
            <a:ext cx="820965" cy="1152128"/>
            <a:chOff x="5637604" y="4221087"/>
            <a:chExt cx="645406" cy="1141811"/>
          </a:xfrm>
        </p:grpSpPr>
        <p:sp>
          <p:nvSpPr>
            <p:cNvPr id="47" name="橢圓 46"/>
            <p:cNvSpPr/>
            <p:nvPr/>
          </p:nvSpPr>
          <p:spPr>
            <a:xfrm>
              <a:off x="5868144" y="4509120"/>
              <a:ext cx="252000" cy="432048"/>
            </a:xfrm>
            <a:prstGeom prst="ellipse">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9" name="圓角矩形 48"/>
            <p:cNvSpPr/>
            <p:nvPr/>
          </p:nvSpPr>
          <p:spPr>
            <a:xfrm rot="6461885">
              <a:off x="5672727" y="5092565"/>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50" name="圓角矩形 49"/>
            <p:cNvSpPr/>
            <p:nvPr/>
          </p:nvSpPr>
          <p:spPr>
            <a:xfrm rot="4995317">
              <a:off x="5819969" y="5092898"/>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51" name="圓角矩形 50"/>
            <p:cNvSpPr/>
            <p:nvPr/>
          </p:nvSpPr>
          <p:spPr>
            <a:xfrm rot="1466659">
              <a:off x="5637604" y="4463306"/>
              <a:ext cx="365094" cy="92294"/>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0" name="圓角矩形 59"/>
            <p:cNvSpPr/>
            <p:nvPr/>
          </p:nvSpPr>
          <p:spPr>
            <a:xfrm rot="19560512">
              <a:off x="6067010" y="4814856"/>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1" name="圓角矩形 60"/>
            <p:cNvSpPr/>
            <p:nvPr/>
          </p:nvSpPr>
          <p:spPr>
            <a:xfrm rot="13445716">
              <a:off x="6050600" y="4656167"/>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2" name="橢圓 61"/>
            <p:cNvSpPr/>
            <p:nvPr/>
          </p:nvSpPr>
          <p:spPr>
            <a:xfrm>
              <a:off x="5900548" y="4221087"/>
              <a:ext cx="316471" cy="360040"/>
            </a:xfrm>
            <a:prstGeom prst="ellipse">
              <a:avLst/>
            </a:prstGeom>
            <a:solidFill>
              <a:schemeClr val="accent2">
                <a:lumMod val="75000"/>
              </a:schemeClr>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sp>
        <p:nvSpPr>
          <p:cNvPr id="46" name="矩形 45">
            <a:extLst>
              <a:ext uri="{FF2B5EF4-FFF2-40B4-BE49-F238E27FC236}">
                <a16:creationId xmlns:a16="http://schemas.microsoft.com/office/drawing/2014/main" xmlns="" id="{CA0AC9DB-D0FF-4E68-A590-10801BC926B6}"/>
              </a:ext>
            </a:extLst>
          </p:cNvPr>
          <p:cNvSpPr/>
          <p:nvPr/>
        </p:nvSpPr>
        <p:spPr>
          <a:xfrm>
            <a:off x="776914" y="221366"/>
            <a:ext cx="635540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課程調整的規定：實施規範</a:t>
            </a:r>
            <a:endParaRPr lang="zh-CN" altLang="en-US" sz="4000" b="1" dirty="0">
              <a:solidFill>
                <a:schemeClr val="bg1"/>
              </a:solidFill>
              <a:latin typeface="微軟正黑體"/>
              <a:ea typeface="微軟正黑體"/>
              <a:cs typeface="微軟正黑體"/>
            </a:endParaRPr>
          </a:p>
        </p:txBody>
      </p:sp>
      <p:sp>
        <p:nvSpPr>
          <p:cNvPr id="56" name="內容版面配置區 2"/>
          <p:cNvSpPr txBox="1">
            <a:spLocks/>
          </p:cNvSpPr>
          <p:nvPr/>
        </p:nvSpPr>
        <p:spPr>
          <a:xfrm>
            <a:off x="577850" y="818421"/>
            <a:ext cx="8149590" cy="1111027"/>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20000"/>
              </a:lnSpc>
              <a:spcBef>
                <a:spcPct val="20000"/>
              </a:spcBef>
              <a:spcAft>
                <a:spcPts val="0"/>
              </a:spcAft>
              <a:buClrTx/>
              <a:buSzTx/>
              <a:buFont typeface="Arial"/>
              <a:buNone/>
              <a:tabLst/>
              <a:defRPr/>
            </a:pPr>
            <a:r>
              <a:rPr lang="zh-TW" altLang="en-US" sz="3600" b="1" dirty="0">
                <a:solidFill>
                  <a:srgbClr val="30B1B3"/>
                </a:solidFill>
                <a:ea typeface="微軟正黑體"/>
              </a:rPr>
              <a:t>學習歷程調整</a:t>
            </a:r>
            <a:endParaRPr kumimoji="0" lang="en-US" altLang="zh-TW" sz="1600" b="1" i="0" u="none" strike="noStrike" kern="1200" cap="none" spc="0" normalizeH="0" baseline="0" noProof="0" dirty="0">
              <a:ln>
                <a:noFill/>
              </a:ln>
              <a:solidFill>
                <a:srgbClr val="30B1B3"/>
              </a:solidFill>
              <a:effectLst/>
              <a:uLnTx/>
              <a:uFillTx/>
              <a:latin typeface="+mn-lt"/>
              <a:ea typeface="微軟正黑體"/>
              <a:cs typeface="+mn-cs"/>
            </a:endParaRPr>
          </a:p>
        </p:txBody>
      </p:sp>
      <p:sp>
        <p:nvSpPr>
          <p:cNvPr id="54" name="矩形 53"/>
          <p:cNvSpPr/>
          <p:nvPr/>
        </p:nvSpPr>
        <p:spPr>
          <a:xfrm>
            <a:off x="904728" y="6085152"/>
            <a:ext cx="2599047" cy="646331"/>
          </a:xfrm>
          <a:prstGeom prst="rect">
            <a:avLst/>
          </a:prstGeom>
        </p:spPr>
        <p:txBody>
          <a:bodyPr wrap="square">
            <a:spAutoFit/>
          </a:bodyPr>
          <a:lstStyle/>
          <a:p>
            <a:r>
              <a:rPr lang="zh-TW" altLang="zh-TW" dirty="0">
                <a:latin typeface="標楷體" pitchFamily="65" charset="-120"/>
                <a:ea typeface="標楷體" pitchFamily="65" charset="-120"/>
              </a:rPr>
              <a:t>提供</a:t>
            </a:r>
            <a:r>
              <a:rPr lang="zh-TW" altLang="zh-TW" b="1" dirty="0">
                <a:solidFill>
                  <a:srgbClr val="FF0000"/>
                </a:solidFill>
                <a:latin typeface="標楷體" pitchFamily="65" charset="-120"/>
                <a:ea typeface="標楷體" pitchFamily="65" charset="-120"/>
              </a:rPr>
              <a:t>適性教材</a:t>
            </a:r>
            <a:r>
              <a:rPr lang="zh-TW" altLang="zh-TW" dirty="0">
                <a:latin typeface="標楷體" pitchFamily="65" charset="-120"/>
                <a:ea typeface="標楷體" pitchFamily="65" charset="-120"/>
              </a:rPr>
              <a:t>與</a:t>
            </a:r>
            <a:r>
              <a:rPr lang="zh-TW" altLang="zh-TW" b="1" dirty="0">
                <a:solidFill>
                  <a:srgbClr val="FF0000"/>
                </a:solidFill>
                <a:latin typeface="標楷體" pitchFamily="65" charset="-120"/>
                <a:ea typeface="標楷體" pitchFamily="65" charset="-120"/>
              </a:rPr>
              <a:t>教育輔助器材</a:t>
            </a:r>
            <a:r>
              <a:rPr lang="zh-TW" altLang="zh-TW" dirty="0">
                <a:latin typeface="標楷體" pitchFamily="65" charset="-120"/>
                <a:ea typeface="標楷體" pitchFamily="65" charset="-120"/>
              </a:rPr>
              <a:t>協助學習</a:t>
            </a:r>
            <a:endParaRPr lang="zh-TW" altLang="en-US" dirty="0"/>
          </a:p>
        </p:txBody>
      </p:sp>
      <p:sp>
        <p:nvSpPr>
          <p:cNvPr id="55" name="矩形 54"/>
          <p:cNvSpPr/>
          <p:nvPr/>
        </p:nvSpPr>
        <p:spPr>
          <a:xfrm>
            <a:off x="5814631" y="6119336"/>
            <a:ext cx="3329369" cy="369332"/>
          </a:xfrm>
          <a:prstGeom prst="rect">
            <a:avLst/>
          </a:prstGeom>
        </p:spPr>
        <p:txBody>
          <a:bodyPr wrap="square">
            <a:spAutoFit/>
          </a:bodyPr>
          <a:lstStyle/>
          <a:p>
            <a:r>
              <a:rPr lang="zh-TW" altLang="en-US" b="1" dirty="0">
                <a:solidFill>
                  <a:srgbClr val="FF0000"/>
                </a:solidFill>
                <a:latin typeface="標楷體" pitchFamily="65" charset="-120"/>
                <a:ea typeface="標楷體" pitchFamily="65" charset="-120"/>
              </a:rPr>
              <a:t>彈性</a:t>
            </a:r>
            <a:r>
              <a:rPr lang="zh-TW" altLang="zh-TW" b="1" dirty="0">
                <a:solidFill>
                  <a:srgbClr val="FF0000"/>
                </a:solidFill>
                <a:latin typeface="標楷體" pitchFamily="65" charset="-120"/>
                <a:ea typeface="標楷體" pitchFamily="65" charset="-120"/>
              </a:rPr>
              <a:t>調整教學地點和情境</a:t>
            </a:r>
            <a:endParaRPr lang="zh-TW" altLang="en-US" dirty="0"/>
          </a:p>
        </p:txBody>
      </p:sp>
      <p:grpSp>
        <p:nvGrpSpPr>
          <p:cNvPr id="63" name="群組 56"/>
          <p:cNvGrpSpPr/>
          <p:nvPr/>
        </p:nvGrpSpPr>
        <p:grpSpPr>
          <a:xfrm>
            <a:off x="183704" y="1391296"/>
            <a:ext cx="8619936" cy="720000"/>
            <a:chOff x="0" y="116632"/>
            <a:chExt cx="2339752" cy="792088"/>
          </a:xfrm>
        </p:grpSpPr>
        <p:sp>
          <p:nvSpPr>
            <p:cNvPr id="64" name="矩形 63"/>
            <p:cNvSpPr/>
            <p:nvPr/>
          </p:nvSpPr>
          <p:spPr bwMode="auto">
            <a:xfrm>
              <a:off x="36559" y="260648"/>
              <a:ext cx="2266635" cy="576064"/>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r>
                <a:rPr lang="zh-TW" altLang="en-US" sz="2400" dirty="0">
                  <a:solidFill>
                    <a:srgbClr val="FFFF00"/>
                  </a:solidFill>
                  <a:latin typeface="標楷體" pitchFamily="65" charset="-120"/>
                  <a:ea typeface="標楷體" pitchFamily="65" charset="-120"/>
                </a:rPr>
                <a:t>身心障礙生</a:t>
              </a:r>
            </a:p>
          </p:txBody>
        </p:sp>
        <p:sp>
          <p:nvSpPr>
            <p:cNvPr id="65" name="框架 64"/>
            <p:cNvSpPr/>
            <p:nvPr/>
          </p:nvSpPr>
          <p:spPr bwMode="auto">
            <a:xfrm>
              <a:off x="0" y="116632"/>
              <a:ext cx="2339752" cy="792088"/>
            </a:xfrm>
            <a:prstGeom prst="frame">
              <a:avLst/>
            </a:prstGeom>
            <a:solidFill>
              <a:schemeClr val="accent6">
                <a:lumMod val="60000"/>
                <a:lumOff val="40000"/>
              </a:schemeClr>
            </a:solidFill>
            <a:ln/>
            <a:extLst>
              <a:ext uri="{91240B29-F687-4F45-9708-019B960494DF}">
                <a14:hiddenLine xmlns:a14="http://schemas.microsoft.com/office/drawing/2010/main" w="9525">
                  <a:solidFill>
                    <a:srgbClr val="000000"/>
                  </a:solidFill>
                  <a:round/>
                </a14:hiddenLine>
              </a:ext>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lstStyle/>
            <a:p>
              <a:pPr algn="ctr"/>
              <a:endParaRPr lang="zh-TW" altLang="en-US" sz="2000">
                <a:latin typeface="標楷體" pitchFamily="65" charset="-120"/>
                <a:ea typeface="標楷體" pitchFamily="65" charset="-12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id="10" dur="1000" fill="hold"/>
                                        <p:tgtEl>
                                          <p:spTgt spid="4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3"/>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54">
                                            <p:txEl>
                                              <p:pRg st="0" end="0"/>
                                            </p:txEl>
                                          </p:spTgt>
                                        </p:tgtEl>
                                        <p:attrNameLst>
                                          <p:attrName>style.visibility</p:attrName>
                                        </p:attrNameLst>
                                      </p:cBhvr>
                                      <p:to>
                                        <p:strVal val="visible"/>
                                      </p:to>
                                    </p:set>
                                    <p:anim calcmode="lin" valueType="num">
                                      <p:cBhvr additive="base">
                                        <p:cTn id="17"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4">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5">
                                            <p:txEl>
                                              <p:pRg st="0" end="0"/>
                                            </p:txEl>
                                          </p:spTgt>
                                        </p:tgtEl>
                                        <p:attrNameLst>
                                          <p:attrName>style.visibility</p:attrName>
                                        </p:attrNameLst>
                                      </p:cBhvr>
                                      <p:to>
                                        <p:strVal val="visible"/>
                                      </p:to>
                                    </p:set>
                                    <p:anim calcmode="lin" valueType="num">
                                      <p:cBhvr additive="base">
                                        <p:cTn id="21" dur="500" fill="hold"/>
                                        <p:tgtEl>
                                          <p:spTgt spid="5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uild="allAtOnce"/>
      <p:bldP spid="55"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矩形 47"/>
          <p:cNvSpPr/>
          <p:nvPr/>
        </p:nvSpPr>
        <p:spPr>
          <a:xfrm>
            <a:off x="179512" y="1708123"/>
            <a:ext cx="8964488" cy="946413"/>
          </a:xfrm>
          <a:prstGeom prst="rect">
            <a:avLst/>
          </a:prstGeom>
          <a:solidFill>
            <a:schemeClr val="bg1"/>
          </a:solidFill>
        </p:spPr>
        <p:txBody>
          <a:bodyPr wrap="square">
            <a:spAutoFit/>
          </a:bodyPr>
          <a:lstStyle/>
          <a:p>
            <a:pPr>
              <a:spcBef>
                <a:spcPts val="900"/>
              </a:spcBef>
            </a:pPr>
            <a:endParaRPr lang="en-US" altLang="zh-TW" sz="2400" dirty="0">
              <a:latin typeface="+mj-ea"/>
              <a:ea typeface="+mj-ea"/>
            </a:endParaRPr>
          </a:p>
          <a:p>
            <a:pPr marL="342900" indent="-342900">
              <a:spcBef>
                <a:spcPts val="900"/>
              </a:spcBef>
              <a:buFont typeface="Wingdings" panose="05000000000000000000" pitchFamily="2" charset="2"/>
              <a:buChar char="u"/>
            </a:pPr>
            <a:endParaRPr lang="en-US" altLang="zh-TW" sz="2400" dirty="0">
              <a:latin typeface="+mj-ea"/>
              <a:ea typeface="+mj-ea"/>
            </a:endParaRPr>
          </a:p>
        </p:txBody>
      </p:sp>
      <p:sp>
        <p:nvSpPr>
          <p:cNvPr id="19" name="矩形 18"/>
          <p:cNvSpPr/>
          <p:nvPr/>
        </p:nvSpPr>
        <p:spPr>
          <a:xfrm>
            <a:off x="242253" y="2877998"/>
            <a:ext cx="1872209" cy="2239074"/>
          </a:xfrm>
          <a:prstGeom prst="rect">
            <a:avLst/>
          </a:prstGeom>
        </p:spPr>
        <p:txBody>
          <a:bodyPr wrap="square">
            <a:spAutoFit/>
          </a:bodyPr>
          <a:lstStyle/>
          <a:p>
            <a:r>
              <a:rPr lang="zh-TW" altLang="en-US" sz="2400" b="1" u="sng" dirty="0">
                <a:solidFill>
                  <a:srgbClr val="003399"/>
                </a:solidFill>
                <a:latin typeface="+mj-ea"/>
                <a:ea typeface="+mj-ea"/>
              </a:rPr>
              <a:t>教學方法</a:t>
            </a:r>
            <a:endParaRPr lang="en-US" altLang="zh-TW" sz="2400" b="1" u="sng" dirty="0">
              <a:solidFill>
                <a:srgbClr val="003399"/>
              </a:solidFill>
              <a:latin typeface="+mj-ea"/>
              <a:ea typeface="+mj-ea"/>
            </a:endParaRPr>
          </a:p>
          <a:p>
            <a:pPr>
              <a:spcBef>
                <a:spcPts val="900"/>
              </a:spcBef>
            </a:pPr>
            <a:r>
              <a:rPr lang="zh-TW" altLang="en-US" dirty="0"/>
              <a:t>如</a:t>
            </a:r>
            <a:r>
              <a:rPr lang="zh-TW" altLang="zh-TW" dirty="0"/>
              <a:t>區分性教學（個別化教學）、多元感官、合作學習、實作體驗、專題探究、服務學習</a:t>
            </a:r>
            <a:r>
              <a:rPr lang="zh-TW" altLang="en-US" dirty="0"/>
              <a:t>等</a:t>
            </a:r>
            <a:endParaRPr lang="en-US" altLang="zh-TW" dirty="0"/>
          </a:p>
        </p:txBody>
      </p:sp>
      <p:sp>
        <p:nvSpPr>
          <p:cNvPr id="20" name="矩形 19"/>
          <p:cNvSpPr/>
          <p:nvPr/>
        </p:nvSpPr>
        <p:spPr>
          <a:xfrm>
            <a:off x="2114461" y="5013065"/>
            <a:ext cx="4662353" cy="1408078"/>
          </a:xfrm>
          <a:prstGeom prst="rect">
            <a:avLst/>
          </a:prstGeom>
        </p:spPr>
        <p:txBody>
          <a:bodyPr wrap="square">
            <a:spAutoFit/>
          </a:bodyPr>
          <a:lstStyle/>
          <a:p>
            <a:pPr algn="ctr"/>
            <a:r>
              <a:rPr lang="zh-TW" altLang="en-US" sz="2400" b="1" u="sng" dirty="0">
                <a:solidFill>
                  <a:srgbClr val="7030A0"/>
                </a:solidFill>
                <a:latin typeface="+mj-ea"/>
                <a:ea typeface="+mj-ea"/>
              </a:rPr>
              <a:t>高層次思考活動</a:t>
            </a:r>
            <a:endParaRPr lang="en-US" altLang="zh-TW" sz="2400" b="1" u="sng" dirty="0">
              <a:solidFill>
                <a:srgbClr val="7030A0"/>
              </a:solidFill>
              <a:latin typeface="+mj-ea"/>
              <a:ea typeface="+mj-ea"/>
            </a:endParaRPr>
          </a:p>
          <a:p>
            <a:pPr algn="ctr">
              <a:spcBef>
                <a:spcPts val="900"/>
              </a:spcBef>
            </a:pPr>
            <a:r>
              <a:rPr lang="zh-TW" altLang="en-US" dirty="0"/>
              <a:t>如</a:t>
            </a:r>
            <a:r>
              <a:rPr lang="zh-TW" altLang="zh-TW" dirty="0"/>
              <a:t>主題探討、專題研究或創作，批判思考、創造思考、問題解決</a:t>
            </a:r>
            <a:r>
              <a:rPr lang="zh-TW" altLang="en-US" dirty="0"/>
              <a:t>等</a:t>
            </a:r>
            <a:endParaRPr lang="en-US" altLang="zh-TW" dirty="0"/>
          </a:p>
          <a:p>
            <a:endParaRPr lang="zh-TW" altLang="en-US" dirty="0"/>
          </a:p>
        </p:txBody>
      </p:sp>
      <p:sp>
        <p:nvSpPr>
          <p:cNvPr id="21" name="矩形 20"/>
          <p:cNvSpPr/>
          <p:nvPr/>
        </p:nvSpPr>
        <p:spPr>
          <a:xfrm>
            <a:off x="277748" y="2301934"/>
            <a:ext cx="2176621" cy="646331"/>
          </a:xfrm>
          <a:prstGeom prst="rect">
            <a:avLst/>
          </a:prstGeom>
          <a:noFill/>
        </p:spPr>
        <p:txBody>
          <a:bodyPr wrap="none" lIns="91440" tIns="45720" rIns="91440" bIns="45720">
            <a:spAutoFit/>
          </a:bodyPr>
          <a:lstStyle/>
          <a:p>
            <a:pPr algn="ctr"/>
            <a:r>
              <a:rPr lang="en-US" altLang="zh-TW"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rPr>
              <a:t>Teaching</a:t>
            </a:r>
            <a:endParaRPr lang="zh-TW" altLang="en-US"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endParaRPr>
          </a:p>
        </p:txBody>
      </p:sp>
      <p:sp>
        <p:nvSpPr>
          <p:cNvPr id="22" name="矩形 21"/>
          <p:cNvSpPr/>
          <p:nvPr/>
        </p:nvSpPr>
        <p:spPr>
          <a:xfrm>
            <a:off x="3410605" y="4511065"/>
            <a:ext cx="2133918" cy="646331"/>
          </a:xfrm>
          <a:prstGeom prst="rect">
            <a:avLst/>
          </a:prstGeom>
          <a:noFill/>
        </p:spPr>
        <p:txBody>
          <a:bodyPr wrap="none" lIns="91440" tIns="45720" rIns="91440" bIns="45720">
            <a:spAutoFit/>
          </a:bodyPr>
          <a:lstStyle/>
          <a:p>
            <a:pPr algn="ctr"/>
            <a:r>
              <a:rPr lang="en-US" altLang="zh-TW" sz="3600"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rPr>
              <a:t>Learning</a:t>
            </a:r>
            <a:endParaRPr lang="zh-TW" altLang="en-US" sz="3600"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endParaRPr>
          </a:p>
        </p:txBody>
      </p:sp>
      <p:grpSp>
        <p:nvGrpSpPr>
          <p:cNvPr id="2" name="群組 22"/>
          <p:cNvGrpSpPr/>
          <p:nvPr/>
        </p:nvGrpSpPr>
        <p:grpSpPr>
          <a:xfrm>
            <a:off x="2690526" y="2445950"/>
            <a:ext cx="3240359" cy="1296144"/>
            <a:chOff x="1907704" y="3429000"/>
            <a:chExt cx="6480720" cy="2520280"/>
          </a:xfrm>
        </p:grpSpPr>
        <p:sp>
          <p:nvSpPr>
            <p:cNvPr id="24" name="矩形 23"/>
            <p:cNvSpPr/>
            <p:nvPr/>
          </p:nvSpPr>
          <p:spPr>
            <a:xfrm>
              <a:off x="1907704" y="3429000"/>
              <a:ext cx="6480720" cy="2520280"/>
            </a:xfrm>
            <a:prstGeom prst="rect">
              <a:avLst/>
            </a:prstGeom>
            <a:gradFill flip="none" rotWithShape="1">
              <a:gsLst>
                <a:gs pos="20000">
                  <a:srgbClr val="003300"/>
                </a:gs>
                <a:gs pos="10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5" name="框架 24"/>
            <p:cNvSpPr/>
            <p:nvPr/>
          </p:nvSpPr>
          <p:spPr>
            <a:xfrm>
              <a:off x="1907704" y="3429000"/>
              <a:ext cx="6480720" cy="2520280"/>
            </a:xfrm>
            <a:prstGeom prst="frame">
              <a:avLst>
                <a:gd name="adj1" fmla="val 9351"/>
              </a:avLst>
            </a:prstGeom>
            <a:solidFill>
              <a:srgbClr val="663300"/>
            </a:solid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solidFill>
                  <a:schemeClr val="tx1"/>
                </a:solidFill>
              </a:endParaRPr>
            </a:p>
          </p:txBody>
        </p:sp>
      </p:grpSp>
      <p:grpSp>
        <p:nvGrpSpPr>
          <p:cNvPr id="3" name="群組 25"/>
          <p:cNvGrpSpPr/>
          <p:nvPr/>
        </p:nvGrpSpPr>
        <p:grpSpPr>
          <a:xfrm flipH="1">
            <a:off x="2034817" y="3022014"/>
            <a:ext cx="835219" cy="1152128"/>
            <a:chOff x="5637604" y="4221087"/>
            <a:chExt cx="645406" cy="1141811"/>
          </a:xfrm>
        </p:grpSpPr>
        <p:sp>
          <p:nvSpPr>
            <p:cNvPr id="27" name="橢圓 26"/>
            <p:cNvSpPr/>
            <p:nvPr/>
          </p:nvSpPr>
          <p:spPr>
            <a:xfrm>
              <a:off x="5868144" y="4509120"/>
              <a:ext cx="252000" cy="432048"/>
            </a:xfrm>
            <a:prstGeom prst="ellipse">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8" name="圓角矩形 27"/>
            <p:cNvSpPr/>
            <p:nvPr/>
          </p:nvSpPr>
          <p:spPr>
            <a:xfrm rot="6461885">
              <a:off x="5672727" y="5092565"/>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9" name="圓角矩形 28"/>
            <p:cNvSpPr/>
            <p:nvPr/>
          </p:nvSpPr>
          <p:spPr>
            <a:xfrm rot="4995317">
              <a:off x="5819969" y="5092898"/>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0" name="圓角矩形 29"/>
            <p:cNvSpPr/>
            <p:nvPr/>
          </p:nvSpPr>
          <p:spPr>
            <a:xfrm rot="1466659">
              <a:off x="5637604" y="4463306"/>
              <a:ext cx="365094" cy="92294"/>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1" name="圓角矩形 30"/>
            <p:cNvSpPr/>
            <p:nvPr/>
          </p:nvSpPr>
          <p:spPr>
            <a:xfrm rot="19560512">
              <a:off x="6067010" y="4814856"/>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2" name="圓角矩形 31"/>
            <p:cNvSpPr/>
            <p:nvPr/>
          </p:nvSpPr>
          <p:spPr>
            <a:xfrm rot="13445716">
              <a:off x="6050600" y="4656167"/>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3" name="橢圓 32"/>
            <p:cNvSpPr/>
            <p:nvPr/>
          </p:nvSpPr>
          <p:spPr>
            <a:xfrm>
              <a:off x="5900548" y="4221087"/>
              <a:ext cx="316471" cy="360040"/>
            </a:xfrm>
            <a:prstGeom prst="ellipse">
              <a:avLst/>
            </a:prstGeom>
            <a:solidFill>
              <a:schemeClr val="accent2">
                <a:lumMod val="75000"/>
              </a:schemeClr>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grpSp>
        <p:nvGrpSpPr>
          <p:cNvPr id="4" name="群組 33"/>
          <p:cNvGrpSpPr/>
          <p:nvPr/>
        </p:nvGrpSpPr>
        <p:grpSpPr>
          <a:xfrm>
            <a:off x="3986670" y="4002742"/>
            <a:ext cx="864095" cy="648072"/>
            <a:chOff x="5292078" y="5157192"/>
            <a:chExt cx="1080119" cy="792088"/>
          </a:xfrm>
        </p:grpSpPr>
        <p:sp>
          <p:nvSpPr>
            <p:cNvPr id="35" name="圓角矩形 34"/>
            <p:cNvSpPr/>
            <p:nvPr/>
          </p:nvSpPr>
          <p:spPr>
            <a:xfrm>
              <a:off x="5292078" y="5157192"/>
              <a:ext cx="1080119" cy="360040"/>
            </a:xfrm>
            <a:prstGeom prst="roundRect">
              <a:avLst/>
            </a:prstGeom>
            <a:solidFill>
              <a:schemeClr val="bg2">
                <a:lumMod val="40000"/>
                <a:lumOff val="60000"/>
              </a:schemeClr>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6" name="圓角矩形 35"/>
            <p:cNvSpPr/>
            <p:nvPr/>
          </p:nvSpPr>
          <p:spPr>
            <a:xfrm rot="19023980">
              <a:off x="5938344" y="5376036"/>
              <a:ext cx="361487" cy="104021"/>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7" name="圓角矩形 36"/>
            <p:cNvSpPr/>
            <p:nvPr/>
          </p:nvSpPr>
          <p:spPr>
            <a:xfrm rot="13445716">
              <a:off x="5349344" y="5374105"/>
              <a:ext cx="361487" cy="104021"/>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8" name="橢圓 37"/>
            <p:cNvSpPr/>
            <p:nvPr/>
          </p:nvSpPr>
          <p:spPr>
            <a:xfrm>
              <a:off x="5508104" y="5373216"/>
              <a:ext cx="648072" cy="576064"/>
            </a:xfrm>
            <a:prstGeom prst="ellipse">
              <a:avLst/>
            </a:prstGeom>
            <a:solidFill>
              <a:srgbClr val="FFE5FF"/>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9" name="橢圓 38"/>
            <p:cNvSpPr/>
            <p:nvPr/>
          </p:nvSpPr>
          <p:spPr>
            <a:xfrm>
              <a:off x="5660504" y="5453607"/>
              <a:ext cx="135632" cy="237303"/>
            </a:xfrm>
            <a:prstGeom prst="ellipse">
              <a:avLst/>
            </a:prstGeom>
            <a:solidFill>
              <a:schemeClr val="bg1"/>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0" name="橢圓 39"/>
            <p:cNvSpPr/>
            <p:nvPr/>
          </p:nvSpPr>
          <p:spPr>
            <a:xfrm>
              <a:off x="5724128" y="5481240"/>
              <a:ext cx="72000" cy="108000"/>
            </a:xfrm>
            <a:prstGeom prst="ellipse">
              <a:avLst/>
            </a:prstGeom>
            <a:solidFill>
              <a:srgbClr val="7030A0"/>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1" name="橢圓 40"/>
            <p:cNvSpPr/>
            <p:nvPr/>
          </p:nvSpPr>
          <p:spPr>
            <a:xfrm>
              <a:off x="5876528" y="5453607"/>
              <a:ext cx="135632" cy="237303"/>
            </a:xfrm>
            <a:prstGeom prst="ellipse">
              <a:avLst/>
            </a:prstGeom>
            <a:solidFill>
              <a:schemeClr val="bg1"/>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2" name="橢圓 41"/>
            <p:cNvSpPr/>
            <p:nvPr/>
          </p:nvSpPr>
          <p:spPr>
            <a:xfrm>
              <a:off x="5940152" y="5481240"/>
              <a:ext cx="72000" cy="108000"/>
            </a:xfrm>
            <a:prstGeom prst="ellipse">
              <a:avLst/>
            </a:prstGeom>
            <a:solidFill>
              <a:srgbClr val="7030A0"/>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sp>
        <p:nvSpPr>
          <p:cNvPr id="44" name="矩形 43"/>
          <p:cNvSpPr/>
          <p:nvPr/>
        </p:nvSpPr>
        <p:spPr>
          <a:xfrm>
            <a:off x="6543461" y="2877998"/>
            <a:ext cx="2627784" cy="1131079"/>
          </a:xfrm>
          <a:prstGeom prst="rect">
            <a:avLst/>
          </a:prstGeom>
        </p:spPr>
        <p:txBody>
          <a:bodyPr wrap="square">
            <a:spAutoFit/>
          </a:bodyPr>
          <a:lstStyle/>
          <a:p>
            <a:r>
              <a:rPr lang="zh-TW" altLang="en-US" sz="2400" b="1" u="sng" dirty="0">
                <a:solidFill>
                  <a:srgbClr val="003399"/>
                </a:solidFill>
                <a:latin typeface="+mj-ea"/>
                <a:ea typeface="+mj-ea"/>
              </a:rPr>
              <a:t>教學策略</a:t>
            </a:r>
            <a:r>
              <a:rPr lang="en-US" altLang="zh-TW" sz="2400" b="1" u="sng" dirty="0">
                <a:solidFill>
                  <a:srgbClr val="003399"/>
                </a:solidFill>
                <a:latin typeface="+mj-ea"/>
                <a:ea typeface="+mj-ea"/>
              </a:rPr>
              <a:t>/</a:t>
            </a:r>
            <a:r>
              <a:rPr lang="zh-TW" altLang="en-US" sz="2400" b="1" u="sng" dirty="0">
                <a:solidFill>
                  <a:srgbClr val="003399"/>
                </a:solidFill>
                <a:latin typeface="+mj-ea"/>
                <a:ea typeface="+mj-ea"/>
              </a:rPr>
              <a:t>活動</a:t>
            </a:r>
            <a:endParaRPr lang="en-US" altLang="zh-TW" sz="2400" b="1" u="sng" dirty="0">
              <a:solidFill>
                <a:srgbClr val="003399"/>
              </a:solidFill>
              <a:latin typeface="+mj-ea"/>
              <a:ea typeface="+mj-ea"/>
            </a:endParaRPr>
          </a:p>
          <a:p>
            <a:pPr>
              <a:spcBef>
                <a:spcPts val="900"/>
              </a:spcBef>
            </a:pPr>
            <a:r>
              <a:rPr lang="zh-TW" altLang="en-US" dirty="0"/>
              <a:t>如</a:t>
            </a:r>
            <a:r>
              <a:rPr lang="zh-TW" altLang="zh-TW" dirty="0"/>
              <a:t>講述、發問、多媒體應用、操作、實驗</a:t>
            </a:r>
            <a:r>
              <a:rPr lang="zh-TW" altLang="en-US" dirty="0"/>
              <a:t>等</a:t>
            </a:r>
          </a:p>
        </p:txBody>
      </p:sp>
      <p:sp>
        <p:nvSpPr>
          <p:cNvPr id="45" name="矩形 44"/>
          <p:cNvSpPr/>
          <p:nvPr/>
        </p:nvSpPr>
        <p:spPr>
          <a:xfrm>
            <a:off x="6434941" y="2301934"/>
            <a:ext cx="2176621" cy="646331"/>
          </a:xfrm>
          <a:prstGeom prst="rect">
            <a:avLst/>
          </a:prstGeom>
          <a:noFill/>
        </p:spPr>
        <p:txBody>
          <a:bodyPr wrap="none" lIns="91440" tIns="45720" rIns="91440" bIns="45720">
            <a:spAutoFit/>
          </a:bodyPr>
          <a:lstStyle/>
          <a:p>
            <a:pPr algn="ctr"/>
            <a:r>
              <a:rPr lang="en-US" altLang="zh-TW"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rPr>
              <a:t>Teaching</a:t>
            </a:r>
            <a:endParaRPr lang="zh-TW" altLang="en-US"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endParaRPr>
          </a:p>
        </p:txBody>
      </p:sp>
      <p:grpSp>
        <p:nvGrpSpPr>
          <p:cNvPr id="7" name="群組 45"/>
          <p:cNvGrpSpPr/>
          <p:nvPr/>
        </p:nvGrpSpPr>
        <p:grpSpPr>
          <a:xfrm>
            <a:off x="5714861" y="3022014"/>
            <a:ext cx="820965" cy="1152128"/>
            <a:chOff x="5637604" y="4221087"/>
            <a:chExt cx="645406" cy="1141811"/>
          </a:xfrm>
        </p:grpSpPr>
        <p:sp>
          <p:nvSpPr>
            <p:cNvPr id="47" name="橢圓 46"/>
            <p:cNvSpPr/>
            <p:nvPr/>
          </p:nvSpPr>
          <p:spPr>
            <a:xfrm>
              <a:off x="5868144" y="4509120"/>
              <a:ext cx="252000" cy="432048"/>
            </a:xfrm>
            <a:prstGeom prst="ellipse">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9" name="圓角矩形 48"/>
            <p:cNvSpPr/>
            <p:nvPr/>
          </p:nvSpPr>
          <p:spPr>
            <a:xfrm rot="6461885">
              <a:off x="5672727" y="5092565"/>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50" name="圓角矩形 49"/>
            <p:cNvSpPr/>
            <p:nvPr/>
          </p:nvSpPr>
          <p:spPr>
            <a:xfrm rot="4995317">
              <a:off x="5819969" y="5092898"/>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51" name="圓角矩形 50"/>
            <p:cNvSpPr/>
            <p:nvPr/>
          </p:nvSpPr>
          <p:spPr>
            <a:xfrm rot="1466659">
              <a:off x="5637604" y="4463306"/>
              <a:ext cx="365094" cy="92294"/>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0" name="圓角矩形 59"/>
            <p:cNvSpPr/>
            <p:nvPr/>
          </p:nvSpPr>
          <p:spPr>
            <a:xfrm rot="19560512">
              <a:off x="6067010" y="4814856"/>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1" name="圓角矩形 60"/>
            <p:cNvSpPr/>
            <p:nvPr/>
          </p:nvSpPr>
          <p:spPr>
            <a:xfrm rot="13445716">
              <a:off x="6050600" y="4656167"/>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2" name="橢圓 61"/>
            <p:cNvSpPr/>
            <p:nvPr/>
          </p:nvSpPr>
          <p:spPr>
            <a:xfrm>
              <a:off x="5900548" y="4221087"/>
              <a:ext cx="316471" cy="360040"/>
            </a:xfrm>
            <a:prstGeom prst="ellipse">
              <a:avLst/>
            </a:prstGeom>
            <a:solidFill>
              <a:schemeClr val="accent2">
                <a:lumMod val="75000"/>
              </a:schemeClr>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sp>
        <p:nvSpPr>
          <p:cNvPr id="46" name="矩形 45">
            <a:extLst>
              <a:ext uri="{FF2B5EF4-FFF2-40B4-BE49-F238E27FC236}">
                <a16:creationId xmlns:a16="http://schemas.microsoft.com/office/drawing/2014/main" xmlns="" id="{CA0AC9DB-D0FF-4E68-A590-10801BC926B6}"/>
              </a:ext>
            </a:extLst>
          </p:cNvPr>
          <p:cNvSpPr/>
          <p:nvPr/>
        </p:nvSpPr>
        <p:spPr>
          <a:xfrm>
            <a:off x="776914" y="221366"/>
            <a:ext cx="635540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課程調整的規定：實施規範</a:t>
            </a:r>
            <a:endParaRPr lang="zh-CN" altLang="en-US" sz="4000" b="1" dirty="0">
              <a:solidFill>
                <a:schemeClr val="bg1"/>
              </a:solidFill>
              <a:latin typeface="微軟正黑體"/>
              <a:ea typeface="微軟正黑體"/>
              <a:cs typeface="微軟正黑體"/>
            </a:endParaRPr>
          </a:p>
        </p:txBody>
      </p:sp>
      <p:sp>
        <p:nvSpPr>
          <p:cNvPr id="56" name="內容版面配置區 2"/>
          <p:cNvSpPr txBox="1">
            <a:spLocks/>
          </p:cNvSpPr>
          <p:nvPr/>
        </p:nvSpPr>
        <p:spPr>
          <a:xfrm>
            <a:off x="577850" y="920973"/>
            <a:ext cx="8149590" cy="1111027"/>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20000"/>
              </a:lnSpc>
              <a:spcBef>
                <a:spcPct val="20000"/>
              </a:spcBef>
              <a:spcAft>
                <a:spcPts val="0"/>
              </a:spcAft>
              <a:buClrTx/>
              <a:buSzTx/>
              <a:buFont typeface="Arial"/>
              <a:buNone/>
              <a:tabLst/>
              <a:defRPr/>
            </a:pPr>
            <a:r>
              <a:rPr lang="zh-TW" altLang="en-US" sz="3600" b="1" dirty="0">
                <a:solidFill>
                  <a:srgbClr val="30B1B3"/>
                </a:solidFill>
                <a:ea typeface="微軟正黑體"/>
              </a:rPr>
              <a:t>學習歷程調整</a:t>
            </a:r>
            <a:endParaRPr kumimoji="0" lang="en-US" altLang="zh-TW" sz="1600" b="1" i="0" u="none" strike="noStrike" kern="1200" cap="none" spc="0" normalizeH="0" baseline="0" noProof="0" dirty="0">
              <a:ln>
                <a:noFill/>
              </a:ln>
              <a:solidFill>
                <a:srgbClr val="30B1B3"/>
              </a:solidFill>
              <a:effectLst/>
              <a:uLnTx/>
              <a:uFillTx/>
              <a:latin typeface="+mn-lt"/>
              <a:ea typeface="微軟正黑體"/>
              <a:cs typeface="+mn-cs"/>
            </a:endParaRPr>
          </a:p>
        </p:txBody>
      </p:sp>
      <p:grpSp>
        <p:nvGrpSpPr>
          <p:cNvPr id="52" name="群組 52"/>
          <p:cNvGrpSpPr/>
          <p:nvPr/>
        </p:nvGrpSpPr>
        <p:grpSpPr>
          <a:xfrm>
            <a:off x="242253" y="1505020"/>
            <a:ext cx="8816490" cy="720000"/>
            <a:chOff x="0" y="116632"/>
            <a:chExt cx="2339752" cy="792088"/>
          </a:xfrm>
        </p:grpSpPr>
        <p:sp>
          <p:nvSpPr>
            <p:cNvPr id="53" name="矩形 52"/>
            <p:cNvSpPr/>
            <p:nvPr/>
          </p:nvSpPr>
          <p:spPr bwMode="auto">
            <a:xfrm>
              <a:off x="45877" y="260648"/>
              <a:ext cx="2247997" cy="576064"/>
            </a:xfrm>
            <a:prstGeom prst="rect">
              <a:avLst/>
            </a:prstGeom>
            <a:solidFill>
              <a:srgbClr val="00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r>
                <a:rPr lang="zh-TW" altLang="en-US" sz="2400" dirty="0">
                  <a:solidFill>
                    <a:srgbClr val="FFFF00"/>
                  </a:solidFill>
                  <a:latin typeface="標楷體" pitchFamily="65" charset="-120"/>
                  <a:ea typeface="標楷體" pitchFamily="65" charset="-120"/>
                </a:rPr>
                <a:t>資賦優異生</a:t>
              </a:r>
            </a:p>
          </p:txBody>
        </p:sp>
        <p:sp>
          <p:nvSpPr>
            <p:cNvPr id="54" name="框架 53"/>
            <p:cNvSpPr/>
            <p:nvPr/>
          </p:nvSpPr>
          <p:spPr bwMode="auto">
            <a:xfrm>
              <a:off x="0" y="116632"/>
              <a:ext cx="2339752" cy="792088"/>
            </a:xfrm>
            <a:prstGeom prst="frame">
              <a:avLst/>
            </a:prstGeom>
            <a:solidFill>
              <a:srgbClr val="00B050"/>
            </a:solidFill>
            <a:ln/>
            <a:extLst>
              <a:ext uri="{91240B29-F687-4F45-9708-019B960494DF}">
                <a14:hiddenLine xmlns:a14="http://schemas.microsoft.com/office/drawing/2010/main" w="9525">
                  <a:solidFill>
                    <a:srgbClr val="000000"/>
                  </a:solidFill>
                  <a:round/>
                </a14:hiddenLine>
              </a:ext>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lstStyle/>
            <a:p>
              <a:pPr algn="ctr"/>
              <a:endParaRPr lang="zh-TW" altLang="en-US" sz="2400">
                <a:latin typeface="標楷體" pitchFamily="65" charset="-120"/>
                <a:ea typeface="標楷體" pitchFamily="65" charset="-120"/>
              </a:endParaRPr>
            </a:p>
          </p:txBody>
        </p:sp>
      </p:grpSp>
    </p:spTree>
    <p:extLst>
      <p:ext uri="{BB962C8B-B14F-4D97-AF65-F5344CB8AC3E}">
        <p14:creationId xmlns:p14="http://schemas.microsoft.com/office/powerpoint/2010/main" val="407563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181">
            <a:extLst>
              <a:ext uri="{FF2B5EF4-FFF2-40B4-BE49-F238E27FC236}">
                <a16:creationId xmlns:a16="http://schemas.microsoft.com/office/drawing/2014/main" xmlns="" id="{10B02CDE-A3BF-47E9-8AF6-D0E75B18EC05}"/>
              </a:ext>
            </a:extLst>
          </p:cNvPr>
          <p:cNvSpPr/>
          <p:nvPr/>
        </p:nvSpPr>
        <p:spPr>
          <a:xfrm>
            <a:off x="313592" y="5046370"/>
            <a:ext cx="2617003" cy="1760482"/>
          </a:xfrm>
          <a:prstGeom prst="rect">
            <a:avLst/>
          </a:prstGeom>
        </p:spPr>
        <p:txBody>
          <a:bodyPr wrap="square" lIns="0" tIns="0" rIns="0" bIns="0">
            <a:spAutoFit/>
          </a:bodyPr>
          <a:lstStyle/>
          <a:p>
            <a:pPr marL="182563" indent="-182563" defTabSz="1219170">
              <a:spcBef>
                <a:spcPct val="20000"/>
              </a:spcBef>
              <a:buFont typeface="Arial" panose="020B0604020202020204" pitchFamily="34" charset="0"/>
              <a:buChar char="•"/>
              <a:defRPr/>
            </a:pPr>
            <a:r>
              <a:rPr lang="zh-TW" altLang="en-US" sz="2200" b="1" dirty="0">
                <a:latin typeface="標楷體" pitchFamily="65" charset="-120"/>
                <a:ea typeface="標楷體" pitchFamily="65" charset="-120"/>
              </a:rPr>
              <a:t>志工、教助員及特教生助理員等人力協助</a:t>
            </a:r>
            <a:endParaRPr lang="en-US" altLang="zh-TW" sz="2200" b="1" dirty="0">
              <a:latin typeface="標楷體" pitchFamily="65" charset="-120"/>
              <a:ea typeface="標楷體" pitchFamily="65" charset="-120"/>
            </a:endParaRPr>
          </a:p>
          <a:p>
            <a:pPr marL="182563" indent="-182563" defTabSz="1219170">
              <a:spcBef>
                <a:spcPct val="20000"/>
              </a:spcBef>
              <a:buFont typeface="Arial" panose="020B0604020202020204" pitchFamily="34" charset="0"/>
              <a:buChar char="•"/>
              <a:defRPr/>
            </a:pPr>
            <a:r>
              <a:rPr lang="zh-TW" altLang="en-US" sz="2200" b="1" dirty="0">
                <a:latin typeface="標楷體" pitchFamily="65" charset="-120"/>
                <a:ea typeface="標楷體" pitchFamily="65" charset="-120"/>
              </a:rPr>
              <a:t>校內外資源提供行政支援與自然支持</a:t>
            </a:r>
            <a:endParaRPr lang="en-US" altLang="zh-TW" sz="2200" b="1" dirty="0">
              <a:latin typeface="標楷體" pitchFamily="65" charset="-120"/>
              <a:ea typeface="標楷體" pitchFamily="65" charset="-120"/>
            </a:endParaRPr>
          </a:p>
        </p:txBody>
      </p:sp>
      <p:grpSp>
        <p:nvGrpSpPr>
          <p:cNvPr id="2" name="Group 58">
            <a:extLst>
              <a:ext uri="{FF2B5EF4-FFF2-40B4-BE49-F238E27FC236}">
                <a16:creationId xmlns:a16="http://schemas.microsoft.com/office/drawing/2014/main" xmlns="" id="{4994B879-D3A7-4B55-B6BF-BE85B5A123BD}"/>
              </a:ext>
            </a:extLst>
          </p:cNvPr>
          <p:cNvGrpSpPr/>
          <p:nvPr/>
        </p:nvGrpSpPr>
        <p:grpSpPr>
          <a:xfrm>
            <a:off x="130919" y="2177680"/>
            <a:ext cx="3034927" cy="1557349"/>
            <a:chOff x="7174424" y="1575863"/>
            <a:chExt cx="2276195" cy="1168011"/>
          </a:xfrm>
        </p:grpSpPr>
        <p:sp>
          <p:nvSpPr>
            <p:cNvPr id="70" name="TextBox 186">
              <a:extLst>
                <a:ext uri="{FF2B5EF4-FFF2-40B4-BE49-F238E27FC236}">
                  <a16:creationId xmlns:a16="http://schemas.microsoft.com/office/drawing/2014/main" xmlns="" id="{8BBF19AC-F94D-48F4-AEB3-878052DDC5DE}"/>
                </a:ext>
              </a:extLst>
            </p:cNvPr>
            <p:cNvSpPr txBox="1"/>
            <p:nvPr/>
          </p:nvSpPr>
          <p:spPr>
            <a:xfrm>
              <a:off x="7174424" y="1600395"/>
              <a:ext cx="2276195" cy="253915"/>
            </a:xfrm>
            <a:prstGeom prst="rect">
              <a:avLst/>
            </a:prstGeom>
            <a:noFill/>
          </p:spPr>
          <p:txBody>
            <a:bodyPr wrap="square" lIns="0" tIns="0" rIns="0" bIns="0" rtlCol="0">
              <a:spAutoFit/>
            </a:bodyPr>
            <a:lstStyle/>
            <a:p>
              <a:pPr defTabSz="1219170">
                <a:spcBef>
                  <a:spcPct val="20000"/>
                </a:spcBef>
                <a:defRPr/>
              </a:pPr>
              <a:endParaRPr lang="en-US" sz="2200" dirty="0">
                <a:latin typeface="標楷體" pitchFamily="65" charset="-120"/>
                <a:ea typeface="標楷體" pitchFamily="65" charset="-120"/>
              </a:endParaRPr>
            </a:p>
          </p:txBody>
        </p:sp>
        <p:sp>
          <p:nvSpPr>
            <p:cNvPr id="72" name="Rectangle 187">
              <a:extLst>
                <a:ext uri="{FF2B5EF4-FFF2-40B4-BE49-F238E27FC236}">
                  <a16:creationId xmlns:a16="http://schemas.microsoft.com/office/drawing/2014/main" xmlns="" id="{A8508D0D-780E-4972-BA9C-B161DAE2CE38}"/>
                </a:ext>
              </a:extLst>
            </p:cNvPr>
            <p:cNvSpPr/>
            <p:nvPr/>
          </p:nvSpPr>
          <p:spPr>
            <a:xfrm>
              <a:off x="7235082" y="1575863"/>
              <a:ext cx="2139790" cy="1168011"/>
            </a:xfrm>
            <a:prstGeom prst="rect">
              <a:avLst/>
            </a:prstGeom>
          </p:spPr>
          <p:txBody>
            <a:bodyPr wrap="square" lIns="0" tIns="0" rIns="0" bIns="0">
              <a:spAutoFit/>
            </a:bodyPr>
            <a:lstStyle/>
            <a:p>
              <a:pPr marL="182563" indent="-182563" defTabSz="1219170">
                <a:spcBef>
                  <a:spcPct val="20000"/>
                </a:spcBef>
                <a:buFont typeface="Arial" panose="020B0604020202020204" pitchFamily="34" charset="0"/>
                <a:buChar char="•"/>
                <a:defRPr/>
              </a:pPr>
              <a:r>
                <a:rPr lang="zh-TW" altLang="en-US" sz="2200" b="1" dirty="0">
                  <a:latin typeface="標楷體" pitchFamily="65" charset="-120"/>
                  <a:ea typeface="標楷體" pitchFamily="65" charset="-120"/>
                </a:rPr>
                <a:t>通用設計的校園環境</a:t>
              </a:r>
              <a:endParaRPr lang="en-US" altLang="zh-TW" sz="2200" b="1" dirty="0">
                <a:latin typeface="標楷體" pitchFamily="65" charset="-120"/>
                <a:ea typeface="標楷體" pitchFamily="65" charset="-120"/>
              </a:endParaRPr>
            </a:p>
            <a:p>
              <a:pPr marL="182563" indent="-182563" defTabSz="1219170">
                <a:spcBef>
                  <a:spcPct val="20000"/>
                </a:spcBef>
                <a:buFont typeface="Arial" panose="020B0604020202020204" pitchFamily="34" charset="0"/>
                <a:buChar char="•"/>
                <a:defRPr/>
              </a:pPr>
              <a:r>
                <a:rPr lang="zh-TW" altLang="en-US" sz="2200" b="1" dirty="0">
                  <a:latin typeface="標楷體" pitchFamily="65" charset="-120"/>
                  <a:ea typeface="標楷體" pitchFamily="65" charset="-120"/>
                </a:rPr>
                <a:t>合理調整的學習環境</a:t>
              </a:r>
              <a:endParaRPr lang="en-US" altLang="zh-TW" sz="2200" b="1" dirty="0">
                <a:latin typeface="標楷體" pitchFamily="65" charset="-120"/>
                <a:ea typeface="標楷體" pitchFamily="65" charset="-120"/>
              </a:endParaRPr>
            </a:p>
            <a:p>
              <a:pPr defTabSz="1219170">
                <a:spcBef>
                  <a:spcPct val="20000"/>
                </a:spcBef>
                <a:defRPr/>
              </a:pPr>
              <a:endParaRPr lang="en-US" altLang="zh-TW" sz="2200" b="1" dirty="0">
                <a:latin typeface="標楷體" pitchFamily="65" charset="-120"/>
                <a:ea typeface="標楷體" pitchFamily="65" charset="-120"/>
              </a:endParaRPr>
            </a:p>
            <a:p>
              <a:pPr defTabSz="1219170">
                <a:spcBef>
                  <a:spcPct val="20000"/>
                </a:spcBef>
                <a:defRPr/>
              </a:pPr>
              <a:endParaRPr lang="en-US" altLang="zh-TW" sz="2200" b="1" dirty="0">
                <a:latin typeface="標楷體" pitchFamily="65" charset="-120"/>
                <a:ea typeface="標楷體" pitchFamily="65" charset="-120"/>
              </a:endParaRPr>
            </a:p>
          </p:txBody>
        </p:sp>
      </p:grpSp>
      <p:sp>
        <p:nvSpPr>
          <p:cNvPr id="75" name="Rectangle 190">
            <a:extLst>
              <a:ext uri="{FF2B5EF4-FFF2-40B4-BE49-F238E27FC236}">
                <a16:creationId xmlns:a16="http://schemas.microsoft.com/office/drawing/2014/main" xmlns="" id="{E1E5EF1E-633A-4828-9CA0-76BBA11B9E5D}"/>
              </a:ext>
            </a:extLst>
          </p:cNvPr>
          <p:cNvSpPr/>
          <p:nvPr/>
        </p:nvSpPr>
        <p:spPr>
          <a:xfrm>
            <a:off x="6164362" y="1496127"/>
            <a:ext cx="2779369" cy="3250121"/>
          </a:xfrm>
          <a:prstGeom prst="rect">
            <a:avLst/>
          </a:prstGeom>
        </p:spPr>
        <p:txBody>
          <a:bodyPr wrap="square" lIns="0" tIns="0" rIns="0" bIns="0">
            <a:spAutoFit/>
          </a:bodyPr>
          <a:lstStyle/>
          <a:p>
            <a:pPr algn="r"/>
            <a:endParaRPr lang="en-US" sz="2200" b="1" dirty="0">
              <a:latin typeface="標楷體" pitchFamily="65" charset="-120"/>
              <a:ea typeface="標楷體" pitchFamily="65" charset="-120"/>
            </a:endParaRPr>
          </a:p>
          <a:p>
            <a:pPr algn="r"/>
            <a:endParaRPr lang="en-US" sz="2200" b="1" dirty="0">
              <a:latin typeface="標楷體" pitchFamily="65" charset="-120"/>
              <a:ea typeface="標楷體" pitchFamily="65" charset="-120"/>
            </a:endParaRPr>
          </a:p>
          <a:p>
            <a:pPr marL="182563" indent="-182563" defTabSz="1219170">
              <a:spcBef>
                <a:spcPct val="20000"/>
              </a:spcBef>
              <a:buFont typeface="Arial" panose="020B0604020202020204" pitchFamily="34" charset="0"/>
              <a:buChar char="•"/>
              <a:defRPr/>
            </a:pPr>
            <a:r>
              <a:rPr lang="zh-TW" altLang="zh-TW" sz="2200" b="1" dirty="0">
                <a:latin typeface="標楷體" pitchFamily="65" charset="-120"/>
                <a:ea typeface="標楷體" pitchFamily="65" charset="-120"/>
              </a:rPr>
              <a:t>挑戰性、豐富探索、討論及創作的</a:t>
            </a:r>
            <a:r>
              <a:rPr lang="zh-TW" altLang="en-US" sz="2200" b="1" dirty="0">
                <a:latin typeface="標楷體" pitchFamily="65" charset="-120"/>
                <a:ea typeface="標楷體" pitchFamily="65" charset="-120"/>
              </a:rPr>
              <a:t>環境</a:t>
            </a:r>
            <a:endParaRPr lang="en-US" altLang="zh-TW" sz="2200" b="1" dirty="0">
              <a:latin typeface="標楷體" pitchFamily="65" charset="-120"/>
              <a:ea typeface="標楷體" pitchFamily="65" charset="-120"/>
            </a:endParaRPr>
          </a:p>
          <a:p>
            <a:pPr marL="182563" indent="-182563" defTabSz="1219170">
              <a:spcBef>
                <a:spcPct val="20000"/>
              </a:spcBef>
              <a:buFont typeface="Arial" panose="020B0604020202020204" pitchFamily="34" charset="0"/>
              <a:buChar char="•"/>
              <a:defRPr/>
            </a:pPr>
            <a:r>
              <a:rPr lang="zh-TW" altLang="zh-TW" sz="2200" b="1" dirty="0">
                <a:latin typeface="標楷體" pitchFamily="65" charset="-120"/>
                <a:ea typeface="標楷體" pitchFamily="65" charset="-120"/>
              </a:rPr>
              <a:t>學習角、學習中心或個別學習桌</a:t>
            </a:r>
            <a:endParaRPr lang="en-US" altLang="zh-TW" sz="2200" b="1" dirty="0">
              <a:latin typeface="標楷體" pitchFamily="65" charset="-120"/>
              <a:ea typeface="標楷體" pitchFamily="65" charset="-120"/>
            </a:endParaRPr>
          </a:p>
          <a:p>
            <a:pPr marL="182563" indent="-182563" defTabSz="1219170">
              <a:spcBef>
                <a:spcPct val="20000"/>
              </a:spcBef>
              <a:buFont typeface="Arial" panose="020B0604020202020204" pitchFamily="34" charset="0"/>
              <a:buChar char="•"/>
              <a:defRPr/>
            </a:pPr>
            <a:r>
              <a:rPr lang="zh-TW" altLang="zh-TW" sz="2200" b="1" dirty="0">
                <a:latin typeface="標楷體" pitchFamily="65" charset="-120"/>
                <a:ea typeface="標楷體" pitchFamily="65" charset="-120"/>
              </a:rPr>
              <a:t>校外環境參觀、實察或訪談</a:t>
            </a:r>
          </a:p>
          <a:p>
            <a:pPr algn="r"/>
            <a:endParaRPr lang="en-US" sz="2200" b="1" dirty="0">
              <a:latin typeface="標楷體" pitchFamily="65" charset="-120"/>
              <a:ea typeface="標楷體" pitchFamily="65" charset="-120"/>
            </a:endParaRPr>
          </a:p>
        </p:txBody>
      </p:sp>
      <p:sp>
        <p:nvSpPr>
          <p:cNvPr id="81" name="Rectangle 193">
            <a:extLst>
              <a:ext uri="{FF2B5EF4-FFF2-40B4-BE49-F238E27FC236}">
                <a16:creationId xmlns:a16="http://schemas.microsoft.com/office/drawing/2014/main" xmlns="" id="{2703169B-4E0D-417E-BF2A-FCB1166AF624}"/>
              </a:ext>
            </a:extLst>
          </p:cNvPr>
          <p:cNvSpPr/>
          <p:nvPr/>
        </p:nvSpPr>
        <p:spPr>
          <a:xfrm>
            <a:off x="6180909" y="5123738"/>
            <a:ext cx="2762822" cy="1489639"/>
          </a:xfrm>
          <a:prstGeom prst="rect">
            <a:avLst/>
          </a:prstGeom>
        </p:spPr>
        <p:txBody>
          <a:bodyPr wrap="square" lIns="0" tIns="0" rIns="0" bIns="0">
            <a:spAutoFit/>
          </a:bodyPr>
          <a:lstStyle/>
          <a:p>
            <a:pPr marL="182563" indent="-182563" defTabSz="1219170">
              <a:spcBef>
                <a:spcPct val="20000"/>
              </a:spcBef>
              <a:buFont typeface="Arial" panose="020B0604020202020204" pitchFamily="34" charset="0"/>
              <a:buChar char="•"/>
              <a:defRPr/>
            </a:pPr>
            <a:r>
              <a:rPr lang="zh-TW" altLang="en-US" sz="2200" b="1" dirty="0">
                <a:latin typeface="標楷體" pitchFamily="65" charset="-120"/>
                <a:ea typeface="標楷體" pitchFamily="65" charset="-120"/>
              </a:rPr>
              <a:t>尊重、互動、接納與支持</a:t>
            </a:r>
            <a:endParaRPr lang="en-US" altLang="zh-TW" sz="2200" b="1" dirty="0">
              <a:latin typeface="標楷體" pitchFamily="65" charset="-120"/>
              <a:ea typeface="標楷體" pitchFamily="65" charset="-120"/>
            </a:endParaRPr>
          </a:p>
          <a:p>
            <a:pPr marL="182563" indent="-182563" defTabSz="1219170">
              <a:spcBef>
                <a:spcPct val="20000"/>
              </a:spcBef>
              <a:buFont typeface="Arial" panose="020B0604020202020204" pitchFamily="34" charset="0"/>
              <a:buChar char="•"/>
              <a:defRPr/>
            </a:pPr>
            <a:r>
              <a:rPr lang="zh-TW" altLang="en-US" sz="2200" b="1" dirty="0">
                <a:latin typeface="標楷體" pitchFamily="65" charset="-120"/>
                <a:ea typeface="標楷體" pitchFamily="65" charset="-120"/>
              </a:rPr>
              <a:t>激發學習動機</a:t>
            </a:r>
            <a:endParaRPr lang="en-US" altLang="zh-TW" sz="2200" b="1" dirty="0">
              <a:latin typeface="標楷體" pitchFamily="65" charset="-120"/>
              <a:ea typeface="標楷體" pitchFamily="65" charset="-120"/>
            </a:endParaRPr>
          </a:p>
          <a:p>
            <a:pPr marL="182563" indent="-182563" defTabSz="1219170">
              <a:spcBef>
                <a:spcPct val="20000"/>
              </a:spcBef>
              <a:buFont typeface="Arial" panose="020B0604020202020204" pitchFamily="34" charset="0"/>
              <a:buChar char="•"/>
              <a:defRPr/>
            </a:pPr>
            <a:r>
              <a:rPr lang="zh-TW" altLang="en-US" sz="2200" b="1" dirty="0">
                <a:latin typeface="標楷體" pitchFamily="65" charset="-120"/>
                <a:ea typeface="標楷體" pitchFamily="65" charset="-120"/>
              </a:rPr>
              <a:t>增進潛能展現</a:t>
            </a:r>
            <a:endParaRPr lang="en-US" altLang="en-US" sz="2200" b="1" dirty="0">
              <a:latin typeface="標楷體" pitchFamily="65" charset="-120"/>
              <a:ea typeface="標楷體" pitchFamily="65" charset="-120"/>
            </a:endParaRPr>
          </a:p>
        </p:txBody>
      </p:sp>
      <p:grpSp>
        <p:nvGrpSpPr>
          <p:cNvPr id="3" name="Group 73">
            <a:extLst>
              <a:ext uri="{FF2B5EF4-FFF2-40B4-BE49-F238E27FC236}">
                <a16:creationId xmlns:a16="http://schemas.microsoft.com/office/drawing/2014/main" xmlns="" id="{3070019A-E663-4D32-9346-39F58B7A09A5}"/>
              </a:ext>
            </a:extLst>
          </p:cNvPr>
          <p:cNvGrpSpPr/>
          <p:nvPr/>
        </p:nvGrpSpPr>
        <p:grpSpPr>
          <a:xfrm>
            <a:off x="2739370" y="1969299"/>
            <a:ext cx="1191187" cy="777177"/>
            <a:chOff x="2901397" y="1460250"/>
            <a:chExt cx="930338" cy="220268"/>
          </a:xfrm>
        </p:grpSpPr>
        <p:cxnSp>
          <p:nvCxnSpPr>
            <p:cNvPr id="86" name="Straight Connector 69">
              <a:extLst>
                <a:ext uri="{FF2B5EF4-FFF2-40B4-BE49-F238E27FC236}">
                  <a16:creationId xmlns:a16="http://schemas.microsoft.com/office/drawing/2014/main" xmlns="" id="{59A92E46-0D37-4CAD-ADAF-F905186855DD}"/>
                </a:ext>
              </a:extLst>
            </p:cNvPr>
            <p:cNvCxnSpPr/>
            <p:nvPr/>
          </p:nvCxnSpPr>
          <p:spPr>
            <a:xfrm flipH="1" flipV="1">
              <a:off x="3592681" y="1460250"/>
              <a:ext cx="239054" cy="220268"/>
            </a:xfrm>
            <a:prstGeom prst="line">
              <a:avLst/>
            </a:prstGeom>
            <a:ln w="19050" cap="rnd">
              <a:solidFill>
                <a:schemeClr val="accent6">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72">
              <a:extLst>
                <a:ext uri="{FF2B5EF4-FFF2-40B4-BE49-F238E27FC236}">
                  <a16:creationId xmlns:a16="http://schemas.microsoft.com/office/drawing/2014/main" xmlns="" id="{945D8BD5-1A99-47D4-BDB2-00E0BED1A8C3}"/>
                </a:ext>
              </a:extLst>
            </p:cNvPr>
            <p:cNvCxnSpPr/>
            <p:nvPr/>
          </p:nvCxnSpPr>
          <p:spPr>
            <a:xfrm flipH="1">
              <a:off x="2901397" y="1461496"/>
              <a:ext cx="691284" cy="0"/>
            </a:xfrm>
            <a:prstGeom prst="line">
              <a:avLst/>
            </a:prstGeom>
            <a:ln w="19050" cap="rnd">
              <a:solidFill>
                <a:schemeClr val="accent6">
                  <a:lumMod val="60000"/>
                  <a:lumOff val="4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4" name="Group 74">
            <a:extLst>
              <a:ext uri="{FF2B5EF4-FFF2-40B4-BE49-F238E27FC236}">
                <a16:creationId xmlns:a16="http://schemas.microsoft.com/office/drawing/2014/main" xmlns="" id="{88EEAC5A-8F18-4689-9D3C-0ECF67B99128}"/>
              </a:ext>
            </a:extLst>
          </p:cNvPr>
          <p:cNvGrpSpPr/>
          <p:nvPr/>
        </p:nvGrpSpPr>
        <p:grpSpPr>
          <a:xfrm flipH="1">
            <a:off x="4910881" y="1970155"/>
            <a:ext cx="1070542" cy="769393"/>
            <a:chOff x="2899016" y="1459156"/>
            <a:chExt cx="932719" cy="221362"/>
          </a:xfrm>
        </p:grpSpPr>
        <p:cxnSp>
          <p:nvCxnSpPr>
            <p:cNvPr id="89" name="Straight Connector 75">
              <a:extLst>
                <a:ext uri="{FF2B5EF4-FFF2-40B4-BE49-F238E27FC236}">
                  <a16:creationId xmlns:a16="http://schemas.microsoft.com/office/drawing/2014/main" xmlns="" id="{BD3BA872-37BE-4C3B-825E-F8378EFA9B70}"/>
                </a:ext>
              </a:extLst>
            </p:cNvPr>
            <p:cNvCxnSpPr/>
            <p:nvPr/>
          </p:nvCxnSpPr>
          <p:spPr>
            <a:xfrm flipH="1" flipV="1">
              <a:off x="3592681" y="1460250"/>
              <a:ext cx="239054" cy="220268"/>
            </a:xfrm>
            <a:prstGeom prst="line">
              <a:avLst/>
            </a:prstGeom>
            <a:ln w="19050" cap="rnd">
              <a:solidFill>
                <a:schemeClr val="accent6">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76">
              <a:extLst>
                <a:ext uri="{FF2B5EF4-FFF2-40B4-BE49-F238E27FC236}">
                  <a16:creationId xmlns:a16="http://schemas.microsoft.com/office/drawing/2014/main" xmlns="" id="{43C1329E-EDF3-4E9E-BF62-9E0D38ED0A24}"/>
                </a:ext>
              </a:extLst>
            </p:cNvPr>
            <p:cNvCxnSpPr/>
            <p:nvPr/>
          </p:nvCxnSpPr>
          <p:spPr>
            <a:xfrm flipH="1">
              <a:off x="2899016" y="1459156"/>
              <a:ext cx="691284" cy="0"/>
            </a:xfrm>
            <a:prstGeom prst="line">
              <a:avLst/>
            </a:prstGeom>
            <a:ln w="19050" cap="rnd">
              <a:solidFill>
                <a:schemeClr val="accent6">
                  <a:lumMod val="60000"/>
                  <a:lumOff val="40000"/>
                </a:schemeClr>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7" name="Group 81">
            <a:extLst>
              <a:ext uri="{FF2B5EF4-FFF2-40B4-BE49-F238E27FC236}">
                <a16:creationId xmlns:a16="http://schemas.microsoft.com/office/drawing/2014/main" xmlns="" id="{14B85196-8782-48CD-A5F5-37B6C0300A26}"/>
              </a:ext>
            </a:extLst>
          </p:cNvPr>
          <p:cNvGrpSpPr/>
          <p:nvPr/>
        </p:nvGrpSpPr>
        <p:grpSpPr>
          <a:xfrm flipV="1">
            <a:off x="2605749" y="4450824"/>
            <a:ext cx="958139" cy="365676"/>
            <a:chOff x="2899016" y="1460250"/>
            <a:chExt cx="932719" cy="220268"/>
          </a:xfrm>
        </p:grpSpPr>
        <p:cxnSp>
          <p:nvCxnSpPr>
            <p:cNvPr id="92" name="Straight Connector 82">
              <a:extLst>
                <a:ext uri="{FF2B5EF4-FFF2-40B4-BE49-F238E27FC236}">
                  <a16:creationId xmlns:a16="http://schemas.microsoft.com/office/drawing/2014/main" xmlns="" id="{BDE1B620-A092-462F-B299-3D620AFB83AD}"/>
                </a:ext>
              </a:extLst>
            </p:cNvPr>
            <p:cNvCxnSpPr/>
            <p:nvPr/>
          </p:nvCxnSpPr>
          <p:spPr>
            <a:xfrm flipH="1" flipV="1">
              <a:off x="3592681" y="1460250"/>
              <a:ext cx="239054" cy="220268"/>
            </a:xfrm>
            <a:prstGeom prst="line">
              <a:avLst/>
            </a:prstGeom>
            <a:ln w="19050" cap="rnd">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83">
              <a:extLst>
                <a:ext uri="{FF2B5EF4-FFF2-40B4-BE49-F238E27FC236}">
                  <a16:creationId xmlns:a16="http://schemas.microsoft.com/office/drawing/2014/main" xmlns="" id="{78CFA538-DB6C-4FE6-ADAB-722AF0DF0F20}"/>
                </a:ext>
              </a:extLst>
            </p:cNvPr>
            <p:cNvCxnSpPr/>
            <p:nvPr/>
          </p:nvCxnSpPr>
          <p:spPr>
            <a:xfrm flipH="1">
              <a:off x="2899016" y="1461496"/>
              <a:ext cx="691284" cy="0"/>
            </a:xfrm>
            <a:prstGeom prst="line">
              <a:avLst/>
            </a:prstGeom>
            <a:ln w="19050" cap="rnd">
              <a:solidFill>
                <a:srgbClr val="00B05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9" name="Group 84">
            <a:extLst>
              <a:ext uri="{FF2B5EF4-FFF2-40B4-BE49-F238E27FC236}">
                <a16:creationId xmlns:a16="http://schemas.microsoft.com/office/drawing/2014/main" xmlns="" id="{17A9FD4D-6ED2-48A7-BEE3-94FD53D8A252}"/>
              </a:ext>
            </a:extLst>
          </p:cNvPr>
          <p:cNvGrpSpPr/>
          <p:nvPr/>
        </p:nvGrpSpPr>
        <p:grpSpPr>
          <a:xfrm flipH="1" flipV="1">
            <a:off x="5411781" y="4422679"/>
            <a:ext cx="856420" cy="410210"/>
            <a:chOff x="2901397" y="1459156"/>
            <a:chExt cx="930338" cy="221362"/>
          </a:xfrm>
          <a:solidFill>
            <a:srgbClr val="FF5353"/>
          </a:solidFill>
        </p:grpSpPr>
        <p:cxnSp>
          <p:nvCxnSpPr>
            <p:cNvPr id="95" name="Straight Connector 85">
              <a:extLst>
                <a:ext uri="{FF2B5EF4-FFF2-40B4-BE49-F238E27FC236}">
                  <a16:creationId xmlns:a16="http://schemas.microsoft.com/office/drawing/2014/main" xmlns="" id="{40F8564B-18C4-4FA7-BA97-D28DD71BB4A4}"/>
                </a:ext>
              </a:extLst>
            </p:cNvPr>
            <p:cNvCxnSpPr/>
            <p:nvPr/>
          </p:nvCxnSpPr>
          <p:spPr>
            <a:xfrm flipH="1" flipV="1">
              <a:off x="3592681" y="1460250"/>
              <a:ext cx="239054" cy="220268"/>
            </a:xfrm>
            <a:prstGeom prst="line">
              <a:avLst/>
            </a:prstGeom>
            <a:grpFill/>
            <a:ln w="19050" cap="rnd">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96" name="Straight Connector 86">
              <a:extLst>
                <a:ext uri="{FF2B5EF4-FFF2-40B4-BE49-F238E27FC236}">
                  <a16:creationId xmlns:a16="http://schemas.microsoft.com/office/drawing/2014/main" xmlns="" id="{0924AA0A-AE54-4A1B-8295-42E133E87266}"/>
                </a:ext>
              </a:extLst>
            </p:cNvPr>
            <p:cNvCxnSpPr/>
            <p:nvPr/>
          </p:nvCxnSpPr>
          <p:spPr>
            <a:xfrm flipH="1">
              <a:off x="2901397" y="1459156"/>
              <a:ext cx="691284" cy="0"/>
            </a:xfrm>
            <a:prstGeom prst="line">
              <a:avLst/>
            </a:prstGeom>
            <a:grpFill/>
            <a:ln w="19050" cap="rnd">
              <a:solidFill>
                <a:srgbClr val="00B050"/>
              </a:solidFill>
              <a:prstDash val="solid"/>
              <a:tailEnd type="oval"/>
            </a:ln>
          </p:spPr>
          <p:style>
            <a:lnRef idx="1">
              <a:schemeClr val="accent1"/>
            </a:lnRef>
            <a:fillRef idx="0">
              <a:schemeClr val="accent1"/>
            </a:fillRef>
            <a:effectRef idx="0">
              <a:schemeClr val="accent1"/>
            </a:effectRef>
            <a:fontRef idx="minor">
              <a:schemeClr val="tx1"/>
            </a:fontRef>
          </p:style>
        </p:cxnSp>
      </p:grpSp>
      <p:sp>
        <p:nvSpPr>
          <p:cNvPr id="208" name="矩形 207">
            <a:extLst>
              <a:ext uri="{FF2B5EF4-FFF2-40B4-BE49-F238E27FC236}">
                <a16:creationId xmlns:a16="http://schemas.microsoft.com/office/drawing/2014/main" xmlns="" id="{B320121C-C734-47C3-B0B7-C1D788DDBA01}"/>
              </a:ext>
            </a:extLst>
          </p:cNvPr>
          <p:cNvSpPr/>
          <p:nvPr/>
        </p:nvSpPr>
        <p:spPr bwMode="auto">
          <a:xfrm>
            <a:off x="194289" y="1891680"/>
            <a:ext cx="2124000" cy="144000"/>
          </a:xfrm>
          <a:prstGeom prst="rect">
            <a:avLst/>
          </a:prstGeom>
          <a:solidFill>
            <a:schemeClr val="accent5"/>
          </a:solidFill>
          <a:ln w="9525">
            <a:noFill/>
            <a:round/>
          </a:ln>
        </p:spPr>
        <p:txBody>
          <a:bodyPr vert="horz" wrap="square" lIns="91440" tIns="45720" rIns="91440" bIns="45720" numCol="1" rtlCol="0" anchor="t" anchorCtr="0" compatLnSpc="1"/>
          <a:lstStyle/>
          <a:p>
            <a:pPr algn="ctr"/>
            <a:endParaRPr lang="zh-TW" altLang="en-US"/>
          </a:p>
        </p:txBody>
      </p:sp>
      <p:sp>
        <p:nvSpPr>
          <p:cNvPr id="209" name="矩形 208">
            <a:extLst>
              <a:ext uri="{FF2B5EF4-FFF2-40B4-BE49-F238E27FC236}">
                <a16:creationId xmlns:a16="http://schemas.microsoft.com/office/drawing/2014/main" xmlns="" id="{E1C50E73-0638-4E9F-A9BC-B6B1B4E875D5}"/>
              </a:ext>
            </a:extLst>
          </p:cNvPr>
          <p:cNvSpPr/>
          <p:nvPr/>
        </p:nvSpPr>
        <p:spPr bwMode="auto">
          <a:xfrm>
            <a:off x="6276318" y="1898683"/>
            <a:ext cx="2124000" cy="144000"/>
          </a:xfrm>
          <a:prstGeom prst="rect">
            <a:avLst/>
          </a:prstGeom>
          <a:solidFill>
            <a:srgbClr val="FFE1E1"/>
          </a:solidFill>
          <a:ln>
            <a:noFill/>
          </a:ln>
        </p:spPr>
        <p:txBody>
          <a:bodyPr vert="horz" wrap="square" lIns="91440" tIns="45720" rIns="91440" bIns="45720" numCol="1" rtlCol="0" anchor="t" anchorCtr="0" compatLnSpc="1"/>
          <a:lstStyle/>
          <a:p>
            <a:pPr algn="ctr"/>
            <a:endParaRPr lang="zh-TW" altLang="en-US"/>
          </a:p>
        </p:txBody>
      </p:sp>
      <p:sp>
        <p:nvSpPr>
          <p:cNvPr id="210" name="Content Placeholder 2">
            <a:extLst>
              <a:ext uri="{FF2B5EF4-FFF2-40B4-BE49-F238E27FC236}">
                <a16:creationId xmlns:a16="http://schemas.microsoft.com/office/drawing/2014/main" xmlns="" id="{7CB1822C-61C3-4148-A814-84484A897BF1}"/>
              </a:ext>
            </a:extLst>
          </p:cNvPr>
          <p:cNvSpPr txBox="1">
            <a:spLocks/>
          </p:cNvSpPr>
          <p:nvPr/>
        </p:nvSpPr>
        <p:spPr>
          <a:xfrm>
            <a:off x="6430123" y="1531640"/>
            <a:ext cx="3398461" cy="46640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lvl="0" algn="l"/>
            <a:r>
              <a:rPr lang="zh-TW" altLang="en-US" sz="2600" b="1" dirty="0">
                <a:solidFill>
                  <a:srgbClr val="C00000"/>
                </a:solidFill>
                <a:ea typeface="Roboto" panose="02000000000000000000" pitchFamily="2" charset="0"/>
                <a:cs typeface="Arial" panose="020B0604020202020204" pitchFamily="34" charset="0"/>
              </a:rPr>
              <a:t>資賦優異類</a:t>
            </a:r>
          </a:p>
          <a:p>
            <a:pPr algn="l" fontAlgn="auto">
              <a:lnSpc>
                <a:spcPct val="80000"/>
              </a:lnSpc>
              <a:defRPr/>
            </a:pPr>
            <a:endParaRPr lang="en-US" altLang="zh-TW" sz="1800" b="1" dirty="0">
              <a:solidFill>
                <a:schemeClr val="tx1">
                  <a:lumMod val="75000"/>
                  <a:lumOff val="25000"/>
                </a:schemeClr>
              </a:solidFill>
              <a:ea typeface="Roboto" panose="02000000000000000000" pitchFamily="2" charset="0"/>
              <a:cs typeface="Arial" panose="020B0604020202020204" pitchFamily="34" charset="0"/>
            </a:endParaRPr>
          </a:p>
        </p:txBody>
      </p:sp>
      <p:sp>
        <p:nvSpPr>
          <p:cNvPr id="211" name="Content Placeholder 2">
            <a:extLst>
              <a:ext uri="{FF2B5EF4-FFF2-40B4-BE49-F238E27FC236}">
                <a16:creationId xmlns:a16="http://schemas.microsoft.com/office/drawing/2014/main" xmlns="" id="{124B6F84-8E81-4AD6-93E5-78CA004C17C8}"/>
              </a:ext>
            </a:extLst>
          </p:cNvPr>
          <p:cNvSpPr txBox="1">
            <a:spLocks/>
          </p:cNvSpPr>
          <p:nvPr/>
        </p:nvSpPr>
        <p:spPr>
          <a:xfrm>
            <a:off x="179512" y="1609269"/>
            <a:ext cx="3183131" cy="55403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TW" altLang="en-US" sz="2600" b="1" dirty="0">
                <a:solidFill>
                  <a:srgbClr val="0070C0"/>
                </a:solidFill>
                <a:ea typeface="Roboto" panose="02000000000000000000" pitchFamily="2" charset="0"/>
                <a:cs typeface="Arial" panose="020B0604020202020204" pitchFamily="34" charset="0"/>
              </a:rPr>
              <a:t>身心障礙類</a:t>
            </a:r>
            <a:endParaRPr lang="en-US" altLang="zh-TW" sz="2600" b="1" dirty="0">
              <a:solidFill>
                <a:srgbClr val="0070C0"/>
              </a:solidFill>
              <a:ea typeface="Roboto" panose="02000000000000000000" pitchFamily="2" charset="0"/>
              <a:cs typeface="Arial" panose="020B0604020202020204" pitchFamily="34" charset="0"/>
            </a:endParaRPr>
          </a:p>
        </p:txBody>
      </p:sp>
      <p:sp>
        <p:nvSpPr>
          <p:cNvPr id="214" name="矩形 213">
            <a:extLst>
              <a:ext uri="{FF2B5EF4-FFF2-40B4-BE49-F238E27FC236}">
                <a16:creationId xmlns:a16="http://schemas.microsoft.com/office/drawing/2014/main" xmlns="" id="{5AEC3155-40FE-4F1D-9CC7-4CAC307003AC}"/>
              </a:ext>
            </a:extLst>
          </p:cNvPr>
          <p:cNvSpPr/>
          <p:nvPr/>
        </p:nvSpPr>
        <p:spPr bwMode="auto">
          <a:xfrm>
            <a:off x="194289" y="4832889"/>
            <a:ext cx="2124000" cy="144000"/>
          </a:xfrm>
          <a:prstGeom prst="rect">
            <a:avLst/>
          </a:prstGeom>
          <a:solidFill>
            <a:schemeClr val="accent5"/>
          </a:solidFill>
          <a:ln>
            <a:noFill/>
          </a:ln>
        </p:spPr>
        <p:txBody>
          <a:bodyPr vert="horz" wrap="square" lIns="91440" tIns="45720" rIns="91440" bIns="45720" numCol="1" rtlCol="0" anchor="t" anchorCtr="0" compatLnSpc="1"/>
          <a:lstStyle/>
          <a:p>
            <a:pPr algn="ctr"/>
            <a:endParaRPr lang="zh-TW" altLang="en-US"/>
          </a:p>
        </p:txBody>
      </p:sp>
      <p:sp>
        <p:nvSpPr>
          <p:cNvPr id="215" name="矩形 214">
            <a:extLst>
              <a:ext uri="{FF2B5EF4-FFF2-40B4-BE49-F238E27FC236}">
                <a16:creationId xmlns:a16="http://schemas.microsoft.com/office/drawing/2014/main" xmlns="" id="{E5E25A89-1811-45EB-97A1-C7499C718341}"/>
              </a:ext>
            </a:extLst>
          </p:cNvPr>
          <p:cNvSpPr/>
          <p:nvPr/>
        </p:nvSpPr>
        <p:spPr bwMode="auto">
          <a:xfrm>
            <a:off x="6420334" y="4881877"/>
            <a:ext cx="2124000" cy="144000"/>
          </a:xfrm>
          <a:prstGeom prst="rect">
            <a:avLst/>
          </a:prstGeom>
          <a:solidFill>
            <a:srgbClr val="FFE1E1"/>
          </a:solidFill>
          <a:ln>
            <a:noFill/>
          </a:ln>
        </p:spPr>
        <p:txBody>
          <a:bodyPr vert="horz" wrap="square" lIns="91440" tIns="45720" rIns="91440" bIns="45720" numCol="1" rtlCol="0" anchor="t" anchorCtr="0" compatLnSpc="1"/>
          <a:lstStyle/>
          <a:p>
            <a:pPr algn="ctr"/>
            <a:endParaRPr lang="zh-TW" altLang="en-US"/>
          </a:p>
        </p:txBody>
      </p:sp>
      <p:sp>
        <p:nvSpPr>
          <p:cNvPr id="216" name="Content Placeholder 2">
            <a:extLst>
              <a:ext uri="{FF2B5EF4-FFF2-40B4-BE49-F238E27FC236}">
                <a16:creationId xmlns:a16="http://schemas.microsoft.com/office/drawing/2014/main" xmlns="" id="{B66C5E2C-B429-4786-AF3F-0EA441CDA302}"/>
              </a:ext>
            </a:extLst>
          </p:cNvPr>
          <p:cNvSpPr txBox="1">
            <a:spLocks/>
          </p:cNvSpPr>
          <p:nvPr/>
        </p:nvSpPr>
        <p:spPr>
          <a:xfrm>
            <a:off x="6574139" y="4500736"/>
            <a:ext cx="3398461" cy="476251"/>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lvl="0" algn="l"/>
            <a:r>
              <a:rPr lang="zh-TW" altLang="en-US" sz="2600" b="1" dirty="0">
                <a:solidFill>
                  <a:srgbClr val="C00000"/>
                </a:solidFill>
                <a:ea typeface="Roboto" panose="02000000000000000000" pitchFamily="2" charset="0"/>
                <a:cs typeface="Arial" panose="020B0604020202020204" pitchFamily="34" charset="0"/>
              </a:rPr>
              <a:t>資賦優異類</a:t>
            </a:r>
          </a:p>
          <a:p>
            <a:pPr algn="l" fontAlgn="auto">
              <a:lnSpc>
                <a:spcPct val="80000"/>
              </a:lnSpc>
              <a:defRPr/>
            </a:pPr>
            <a:endParaRPr lang="en-US" altLang="zh-TW" sz="1800" b="1" dirty="0">
              <a:solidFill>
                <a:schemeClr val="tx1">
                  <a:lumMod val="75000"/>
                  <a:lumOff val="25000"/>
                </a:schemeClr>
              </a:solidFill>
              <a:ea typeface="Roboto" panose="02000000000000000000" pitchFamily="2" charset="0"/>
              <a:cs typeface="Arial" panose="020B0604020202020204" pitchFamily="34" charset="0"/>
            </a:endParaRPr>
          </a:p>
        </p:txBody>
      </p:sp>
      <p:sp>
        <p:nvSpPr>
          <p:cNvPr id="217" name="Content Placeholder 2">
            <a:extLst>
              <a:ext uri="{FF2B5EF4-FFF2-40B4-BE49-F238E27FC236}">
                <a16:creationId xmlns:a16="http://schemas.microsoft.com/office/drawing/2014/main" xmlns="" id="{6CD3A1B6-B7D9-48F3-AAD2-9243CA1E6EAD}"/>
              </a:ext>
            </a:extLst>
          </p:cNvPr>
          <p:cNvSpPr txBox="1">
            <a:spLocks/>
          </p:cNvSpPr>
          <p:nvPr/>
        </p:nvSpPr>
        <p:spPr>
          <a:xfrm>
            <a:off x="179512" y="4544858"/>
            <a:ext cx="3183131" cy="55403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TW" altLang="en-US" sz="2600" b="1" dirty="0">
                <a:solidFill>
                  <a:srgbClr val="0070C0"/>
                </a:solidFill>
                <a:ea typeface="Roboto" panose="02000000000000000000" pitchFamily="2" charset="0"/>
                <a:cs typeface="Arial" panose="020B0604020202020204" pitchFamily="34" charset="0"/>
              </a:rPr>
              <a:t>身心障礙類</a:t>
            </a:r>
            <a:endParaRPr lang="en-US" altLang="zh-TW" sz="2600" b="1" dirty="0">
              <a:solidFill>
                <a:srgbClr val="0070C0"/>
              </a:solidFill>
              <a:ea typeface="Roboto" panose="02000000000000000000" pitchFamily="2" charset="0"/>
              <a:cs typeface="Arial" panose="020B0604020202020204" pitchFamily="34" charset="0"/>
            </a:endParaRPr>
          </a:p>
        </p:txBody>
      </p:sp>
      <p:sp>
        <p:nvSpPr>
          <p:cNvPr id="219" name="拱形 218">
            <a:extLst>
              <a:ext uri="{FF2B5EF4-FFF2-40B4-BE49-F238E27FC236}">
                <a16:creationId xmlns:a16="http://schemas.microsoft.com/office/drawing/2014/main" xmlns="" id="{3DD9506F-C413-47C8-9678-2137C42631D7}"/>
              </a:ext>
            </a:extLst>
          </p:cNvPr>
          <p:cNvSpPr/>
          <p:nvPr/>
        </p:nvSpPr>
        <p:spPr bwMode="auto">
          <a:xfrm rot="10800000">
            <a:off x="3131841" y="2441214"/>
            <a:ext cx="2617005" cy="2463400"/>
          </a:xfrm>
          <a:prstGeom prst="blockArc">
            <a:avLst/>
          </a:prstGeom>
          <a:solidFill>
            <a:srgbClr val="5DCEAF"/>
          </a:solidFill>
          <a:ln>
            <a:noFill/>
          </a:ln>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solidFill>
                <a:schemeClr val="tx1"/>
              </a:solidFill>
            </a:endParaRPr>
          </a:p>
        </p:txBody>
      </p:sp>
      <p:sp>
        <p:nvSpPr>
          <p:cNvPr id="220" name="拱形 219">
            <a:extLst>
              <a:ext uri="{FF2B5EF4-FFF2-40B4-BE49-F238E27FC236}">
                <a16:creationId xmlns:a16="http://schemas.microsoft.com/office/drawing/2014/main" xmlns="" id="{5971A3D2-42C7-4423-827F-3305BFE29775}"/>
              </a:ext>
            </a:extLst>
          </p:cNvPr>
          <p:cNvSpPr/>
          <p:nvPr/>
        </p:nvSpPr>
        <p:spPr bwMode="auto">
          <a:xfrm>
            <a:off x="3131841" y="2251721"/>
            <a:ext cx="2617005" cy="2463400"/>
          </a:xfrm>
          <a:prstGeom prst="blockArc">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solidFill>
                <a:schemeClr val="tx1"/>
              </a:solidFill>
            </a:endParaRPr>
          </a:p>
        </p:txBody>
      </p:sp>
      <p:sp>
        <p:nvSpPr>
          <p:cNvPr id="10" name="文字方塊 9">
            <a:extLst>
              <a:ext uri="{FF2B5EF4-FFF2-40B4-BE49-F238E27FC236}">
                <a16:creationId xmlns:a16="http://schemas.microsoft.com/office/drawing/2014/main" xmlns="" id="{36589285-BD16-461D-B8E8-4AC5227D8852}"/>
              </a:ext>
            </a:extLst>
          </p:cNvPr>
          <p:cNvSpPr txBox="1"/>
          <p:nvPr/>
        </p:nvSpPr>
        <p:spPr>
          <a:xfrm>
            <a:off x="3128370" y="2362269"/>
            <a:ext cx="2577361" cy="954107"/>
          </a:xfrm>
          <a:prstGeom prst="rect">
            <a:avLst/>
          </a:prstGeom>
          <a:noFill/>
        </p:spPr>
        <p:txBody>
          <a:bodyPr wrap="square" rtlCol="0">
            <a:spAutoFit/>
          </a:bodyPr>
          <a:lstStyle/>
          <a:p>
            <a:pPr algn="ctr"/>
            <a:r>
              <a:rPr lang="zh-TW" altLang="en-US" sz="2800" dirty="0">
                <a:latin typeface="+mj-ea"/>
                <a:ea typeface="+mj-ea"/>
              </a:rPr>
              <a:t>理   環</a:t>
            </a:r>
            <a:endParaRPr lang="en-US" altLang="zh-TW" sz="2800" dirty="0">
              <a:latin typeface="+mj-ea"/>
              <a:ea typeface="+mj-ea"/>
            </a:endParaRPr>
          </a:p>
          <a:p>
            <a:pPr algn="ctr"/>
            <a:r>
              <a:rPr lang="zh-TW" altLang="en-US" sz="2800" dirty="0">
                <a:latin typeface="+mj-ea"/>
                <a:ea typeface="+mj-ea"/>
              </a:rPr>
              <a:t>物                境</a:t>
            </a:r>
          </a:p>
        </p:txBody>
      </p:sp>
      <p:sp>
        <p:nvSpPr>
          <p:cNvPr id="223" name="文字方塊 222">
            <a:extLst>
              <a:ext uri="{FF2B5EF4-FFF2-40B4-BE49-F238E27FC236}">
                <a16:creationId xmlns:a16="http://schemas.microsoft.com/office/drawing/2014/main" xmlns="" id="{A5FE64BC-B11F-4709-A4A9-E02B776B055F}"/>
              </a:ext>
            </a:extLst>
          </p:cNvPr>
          <p:cNvSpPr txBox="1"/>
          <p:nvPr/>
        </p:nvSpPr>
        <p:spPr>
          <a:xfrm>
            <a:off x="3131840" y="3619872"/>
            <a:ext cx="2577361" cy="1197700"/>
          </a:xfrm>
          <a:prstGeom prst="rect">
            <a:avLst/>
          </a:prstGeom>
          <a:noFill/>
        </p:spPr>
        <p:txBody>
          <a:bodyPr wrap="square" rtlCol="0">
            <a:spAutoFit/>
          </a:bodyPr>
          <a:lstStyle/>
          <a:p>
            <a:pPr algn="ctr">
              <a:lnSpc>
                <a:spcPts val="3000"/>
              </a:lnSpc>
            </a:pPr>
            <a:r>
              <a:rPr lang="zh-TW" altLang="en-US" sz="2800" dirty="0">
                <a:latin typeface="+mj-ea"/>
                <a:ea typeface="+mj-ea"/>
              </a:rPr>
              <a:t>心                  境</a:t>
            </a:r>
            <a:r>
              <a:rPr lang="en-US" altLang="zh-TW" sz="2800" dirty="0">
                <a:latin typeface="+mj-ea"/>
                <a:ea typeface="+mj-ea"/>
              </a:rPr>
              <a:t/>
            </a:r>
            <a:br>
              <a:rPr lang="en-US" altLang="zh-TW" sz="2800" dirty="0">
                <a:latin typeface="+mj-ea"/>
                <a:ea typeface="+mj-ea"/>
              </a:rPr>
            </a:br>
            <a:r>
              <a:rPr lang="zh-TW" altLang="en-US" sz="2800" dirty="0">
                <a:latin typeface="+mj-ea"/>
                <a:ea typeface="+mj-ea"/>
              </a:rPr>
              <a:t>理            環</a:t>
            </a:r>
            <a:endParaRPr lang="en-US" altLang="zh-TW" sz="2800" dirty="0">
              <a:latin typeface="+mj-ea"/>
              <a:ea typeface="+mj-ea"/>
            </a:endParaRPr>
          </a:p>
          <a:p>
            <a:pPr algn="ctr">
              <a:lnSpc>
                <a:spcPts val="2600"/>
              </a:lnSpc>
            </a:pPr>
            <a:r>
              <a:rPr lang="zh-TW" altLang="en-US" sz="2800" dirty="0">
                <a:latin typeface="+mj-ea"/>
                <a:ea typeface="+mj-ea"/>
              </a:rPr>
              <a:t>社   會</a:t>
            </a:r>
          </a:p>
        </p:txBody>
      </p:sp>
      <p:sp>
        <p:nvSpPr>
          <p:cNvPr id="44" name="矩形 43">
            <a:extLst>
              <a:ext uri="{FF2B5EF4-FFF2-40B4-BE49-F238E27FC236}">
                <a16:creationId xmlns:a16="http://schemas.microsoft.com/office/drawing/2014/main" xmlns="" id="{CA0AC9DB-D0FF-4E68-A590-10801BC926B6}"/>
              </a:ext>
            </a:extLst>
          </p:cNvPr>
          <p:cNvSpPr/>
          <p:nvPr/>
        </p:nvSpPr>
        <p:spPr>
          <a:xfrm>
            <a:off x="776914" y="221366"/>
            <a:ext cx="635540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課程調整的規定：實施規範</a:t>
            </a:r>
            <a:endParaRPr lang="zh-CN" altLang="en-US" sz="4000" b="1" dirty="0">
              <a:solidFill>
                <a:schemeClr val="bg1"/>
              </a:solidFill>
              <a:latin typeface="微軟正黑體"/>
              <a:ea typeface="微軟正黑體"/>
              <a:cs typeface="微軟正黑體"/>
            </a:endParaRPr>
          </a:p>
        </p:txBody>
      </p:sp>
      <p:sp>
        <p:nvSpPr>
          <p:cNvPr id="45" name="矩形 44"/>
          <p:cNvSpPr/>
          <p:nvPr/>
        </p:nvSpPr>
        <p:spPr>
          <a:xfrm>
            <a:off x="817550" y="251846"/>
            <a:ext cx="6229699"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46" name="內容版面配置區 2"/>
          <p:cNvSpPr txBox="1">
            <a:spLocks/>
          </p:cNvSpPr>
          <p:nvPr/>
        </p:nvSpPr>
        <p:spPr>
          <a:xfrm>
            <a:off x="577850" y="920973"/>
            <a:ext cx="8149590" cy="1111027"/>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20000"/>
              </a:lnSpc>
              <a:spcBef>
                <a:spcPct val="20000"/>
              </a:spcBef>
              <a:spcAft>
                <a:spcPts val="0"/>
              </a:spcAft>
              <a:buClrTx/>
              <a:buSzTx/>
              <a:buFont typeface="Arial"/>
              <a:buNone/>
              <a:tabLst/>
              <a:defRPr/>
            </a:pPr>
            <a:r>
              <a:rPr lang="zh-TW" altLang="en-US" sz="3600" b="1" dirty="0">
                <a:solidFill>
                  <a:srgbClr val="30B1B3"/>
                </a:solidFill>
                <a:ea typeface="微軟正黑體"/>
              </a:rPr>
              <a:t>學習環境調整</a:t>
            </a:r>
            <a:endParaRPr kumimoji="0" lang="en-US" altLang="zh-TW" sz="1600" b="1" i="0" u="none" strike="noStrike" kern="1200" cap="none" spc="0" normalizeH="0" baseline="0" noProof="0" dirty="0">
              <a:ln>
                <a:noFill/>
              </a:ln>
              <a:solidFill>
                <a:srgbClr val="30B1B3"/>
              </a:solidFill>
              <a:effectLst/>
              <a:uLnTx/>
              <a:uFillTx/>
              <a:latin typeface="+mn-lt"/>
              <a:ea typeface="微軟正黑體"/>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0"/>
                                        </p:tgtEl>
                                        <p:attrNameLst>
                                          <p:attrName>style.visibility</p:attrName>
                                        </p:attrNameLst>
                                      </p:cBhvr>
                                      <p:to>
                                        <p:strVal val="visible"/>
                                      </p:to>
                                    </p:set>
                                    <p:animEffect transition="in" filter="wipe(down)">
                                      <p:cBhvr>
                                        <p:cTn id="10" dur="500"/>
                                        <p:tgtEl>
                                          <p:spTgt spid="220"/>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par>
                                <p:cTn id="14" presetID="18" presetClass="entr" presetSubtype="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downRigh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10"/>
                                        </p:tgtEl>
                                        <p:attrNameLst>
                                          <p:attrName>style.visibility</p:attrName>
                                        </p:attrNameLst>
                                      </p:cBhvr>
                                      <p:to>
                                        <p:strVal val="visible"/>
                                      </p:to>
                                    </p:set>
                                    <p:animEffect transition="in" filter="barn(inVertical)">
                                      <p:cBhvr>
                                        <p:cTn id="24" dur="500"/>
                                        <p:tgtEl>
                                          <p:spTgt spid="2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09"/>
                                        </p:tgtEl>
                                        <p:attrNameLst>
                                          <p:attrName>style.visibility</p:attrName>
                                        </p:attrNameLst>
                                      </p:cBhvr>
                                      <p:to>
                                        <p:strVal val="visible"/>
                                      </p:to>
                                    </p:set>
                                    <p:animEffect transition="in" filter="barn(inVertical)">
                                      <p:cBhvr>
                                        <p:cTn id="27" dur="500"/>
                                        <p:tgtEl>
                                          <p:spTgt spid="20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1"/>
                                        </p:tgtEl>
                                        <p:attrNameLst>
                                          <p:attrName>style.visibility</p:attrName>
                                        </p:attrNameLst>
                                      </p:cBhvr>
                                      <p:to>
                                        <p:strVal val="visible"/>
                                      </p:to>
                                    </p:set>
                                    <p:animEffect transition="in" filter="wipe(left)">
                                      <p:cBhvr>
                                        <p:cTn id="30" dur="750"/>
                                        <p:tgtEl>
                                          <p:spTgt spid="2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08"/>
                                        </p:tgtEl>
                                        <p:attrNameLst>
                                          <p:attrName>style.visibility</p:attrName>
                                        </p:attrNameLst>
                                      </p:cBhvr>
                                      <p:to>
                                        <p:strVal val="visible"/>
                                      </p:to>
                                    </p:set>
                                    <p:animEffect transition="in" filter="barn(inVertical)">
                                      <p:cBhvr>
                                        <p:cTn id="33" dur="500"/>
                                        <p:tgtEl>
                                          <p:spTgt spid="20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barn(inVertical)">
                                      <p:cBhvr>
                                        <p:cTn id="36" dur="500"/>
                                        <p:tgtEl>
                                          <p:spTgt spid="75"/>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23"/>
                                        </p:tgtEl>
                                        <p:attrNameLst>
                                          <p:attrName>style.visibility</p:attrName>
                                        </p:attrNameLst>
                                      </p:cBhvr>
                                      <p:to>
                                        <p:strVal val="visible"/>
                                      </p:to>
                                    </p:set>
                                    <p:animEffect transition="in" filter="wheel(1)">
                                      <p:cBhvr>
                                        <p:cTn id="41" dur="2000"/>
                                        <p:tgtEl>
                                          <p:spTgt spid="223"/>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219"/>
                                        </p:tgtEl>
                                        <p:attrNameLst>
                                          <p:attrName>style.visibility</p:attrName>
                                        </p:attrNameLst>
                                      </p:cBhvr>
                                      <p:to>
                                        <p:strVal val="visible"/>
                                      </p:to>
                                    </p:set>
                                    <p:animEffect transition="in" filter="wheel(1)">
                                      <p:cBhvr>
                                        <p:cTn id="44" dur="2000"/>
                                        <p:tgtEl>
                                          <p:spTgt spid="219"/>
                                        </p:tgtEl>
                                      </p:cBhvr>
                                    </p:animEffect>
                                  </p:childTnLst>
                                </p:cTn>
                              </p:par>
                            </p:childTnLst>
                          </p:cTn>
                        </p:par>
                        <p:par>
                          <p:cTn id="45" fill="hold">
                            <p:stCondLst>
                              <p:cond delay="2000"/>
                            </p:stCondLst>
                            <p:childTnLst>
                              <p:par>
                                <p:cTn id="46" presetID="18" presetClass="entr" presetSubtype="3"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strips(upRight)">
                                      <p:cBhvr>
                                        <p:cTn id="48" dur="500"/>
                                        <p:tgtEl>
                                          <p:spTgt spid="9"/>
                                        </p:tgtEl>
                                      </p:cBhvr>
                                    </p:animEffect>
                                  </p:childTnLst>
                                </p:cTn>
                              </p:par>
                            </p:childTnLst>
                          </p:cTn>
                        </p:par>
                        <p:par>
                          <p:cTn id="49" fill="hold">
                            <p:stCondLst>
                              <p:cond delay="2500"/>
                            </p:stCondLst>
                            <p:childTnLst>
                              <p:par>
                                <p:cTn id="50" presetID="18" presetClass="entr" presetSubtype="12"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strips(downLef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16"/>
                                        </p:tgtEl>
                                        <p:attrNameLst>
                                          <p:attrName>style.visibility</p:attrName>
                                        </p:attrNameLst>
                                      </p:cBhvr>
                                      <p:to>
                                        <p:strVal val="visible"/>
                                      </p:to>
                                    </p:set>
                                    <p:animEffect transition="in" filter="barn(inVertical)">
                                      <p:cBhvr>
                                        <p:cTn id="57" dur="500"/>
                                        <p:tgtEl>
                                          <p:spTgt spid="216"/>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17"/>
                                        </p:tgtEl>
                                        <p:attrNameLst>
                                          <p:attrName>style.visibility</p:attrName>
                                        </p:attrNameLst>
                                      </p:cBhvr>
                                      <p:to>
                                        <p:strVal val="visible"/>
                                      </p:to>
                                    </p:set>
                                    <p:animEffect transition="in" filter="barn(inVertical)">
                                      <p:cBhvr>
                                        <p:cTn id="60" dur="500"/>
                                        <p:tgtEl>
                                          <p:spTgt spid="217"/>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barn(inVertical)">
                                      <p:cBhvr>
                                        <p:cTn id="63" dur="500"/>
                                        <p:tgtEl>
                                          <p:spTgt spid="50"/>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barn(inVertical)">
                                      <p:cBhvr>
                                        <p:cTn id="66" dur="500"/>
                                        <p:tgtEl>
                                          <p:spTgt spid="81"/>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14"/>
                                        </p:tgtEl>
                                        <p:attrNameLst>
                                          <p:attrName>style.visibility</p:attrName>
                                        </p:attrNameLst>
                                      </p:cBhvr>
                                      <p:to>
                                        <p:strVal val="visible"/>
                                      </p:to>
                                    </p:set>
                                    <p:animEffect transition="in" filter="barn(inVertical)">
                                      <p:cBhvr>
                                        <p:cTn id="69" dur="500"/>
                                        <p:tgtEl>
                                          <p:spTgt spid="214"/>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15"/>
                                        </p:tgtEl>
                                        <p:attrNameLst>
                                          <p:attrName>style.visibility</p:attrName>
                                        </p:attrNameLst>
                                      </p:cBhvr>
                                      <p:to>
                                        <p:strVal val="visible"/>
                                      </p:to>
                                    </p:set>
                                    <p:animEffect transition="in" filter="barn(inVertical)">
                                      <p:cBhvr>
                                        <p:cTn id="72" dur="500"/>
                                        <p:tgtEl>
                                          <p:spTgt spid="21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75" grpId="0"/>
      <p:bldP spid="81" grpId="0"/>
      <p:bldP spid="208" grpId="0" animBg="1"/>
      <p:bldP spid="209" grpId="0" animBg="1"/>
      <p:bldP spid="210" grpId="0"/>
      <p:bldP spid="211" grpId="0"/>
      <p:bldP spid="214" grpId="0" animBg="1"/>
      <p:bldP spid="215" grpId="0" animBg="1"/>
      <p:bldP spid="216" grpId="0"/>
      <p:bldP spid="217" grpId="0"/>
      <p:bldP spid="219" grpId="0" animBg="1"/>
      <p:bldP spid="220" grpId="0" animBg="1"/>
      <p:bldP spid="10" grpId="0"/>
      <p:bldP spid="223" grpId="0"/>
      <p:bldP spid="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矩形 41">
            <a:extLst>
              <a:ext uri="{FF2B5EF4-FFF2-40B4-BE49-F238E27FC236}">
                <a16:creationId xmlns:a16="http://schemas.microsoft.com/office/drawing/2014/main" xmlns="" id="{87FB532D-3BD5-4F43-90E9-3BA3B6D370B5}"/>
              </a:ext>
            </a:extLst>
          </p:cNvPr>
          <p:cNvSpPr/>
          <p:nvPr/>
        </p:nvSpPr>
        <p:spPr bwMode="auto">
          <a:xfrm>
            <a:off x="32519" y="3947876"/>
            <a:ext cx="3747393" cy="116115"/>
          </a:xfrm>
          <a:prstGeom prst="rect">
            <a:avLst/>
          </a:prstGeom>
          <a:solidFill>
            <a:schemeClr val="accent5">
              <a:lumMod val="20000"/>
              <a:lumOff val="80000"/>
            </a:schemeClr>
          </a:solidFill>
          <a:ln>
            <a:noFill/>
          </a:ln>
        </p:spPr>
        <p:txBody>
          <a:bodyPr vert="horz" wrap="square" lIns="91440" tIns="45720" rIns="91440" bIns="45720" numCol="1" rtlCol="0" anchor="t" anchorCtr="0" compatLnSpc="1"/>
          <a:lstStyle/>
          <a:p>
            <a:pPr algn="ctr"/>
            <a:endParaRPr lang="zh-TW" altLang="en-US">
              <a:latin typeface="標楷體" pitchFamily="65" charset="-120"/>
              <a:ea typeface="標楷體" pitchFamily="65" charset="-120"/>
            </a:endParaRPr>
          </a:p>
        </p:txBody>
      </p:sp>
      <p:sp>
        <p:nvSpPr>
          <p:cNvPr id="43" name="矩形 42">
            <a:extLst>
              <a:ext uri="{FF2B5EF4-FFF2-40B4-BE49-F238E27FC236}">
                <a16:creationId xmlns:a16="http://schemas.microsoft.com/office/drawing/2014/main" xmlns="" id="{78D372DE-3160-4BD5-87C1-3D43C39D72F0}"/>
              </a:ext>
            </a:extLst>
          </p:cNvPr>
          <p:cNvSpPr/>
          <p:nvPr/>
        </p:nvSpPr>
        <p:spPr bwMode="auto">
          <a:xfrm>
            <a:off x="5412221" y="3919991"/>
            <a:ext cx="3699259" cy="144000"/>
          </a:xfrm>
          <a:prstGeom prst="rect">
            <a:avLst/>
          </a:prstGeom>
          <a:solidFill>
            <a:srgbClr val="FFE1E1"/>
          </a:solidFill>
          <a:ln>
            <a:noFill/>
          </a:ln>
        </p:spPr>
        <p:txBody>
          <a:bodyPr vert="horz" wrap="square" lIns="91440" tIns="45720" rIns="91440" bIns="45720" numCol="1" rtlCol="0" anchor="t" anchorCtr="0" compatLnSpc="1"/>
          <a:lstStyle/>
          <a:p>
            <a:pPr algn="ctr"/>
            <a:endParaRPr lang="zh-TW" altLang="en-US">
              <a:latin typeface="標楷體" pitchFamily="65" charset="-120"/>
              <a:ea typeface="標楷體" pitchFamily="65" charset="-120"/>
            </a:endParaRPr>
          </a:p>
        </p:txBody>
      </p:sp>
      <p:sp>
        <p:nvSpPr>
          <p:cNvPr id="44" name="Content Placeholder 2">
            <a:extLst>
              <a:ext uri="{FF2B5EF4-FFF2-40B4-BE49-F238E27FC236}">
                <a16:creationId xmlns:a16="http://schemas.microsoft.com/office/drawing/2014/main" xmlns="" id="{47B7794B-B571-41AE-9D6B-25C02A68762E}"/>
              </a:ext>
            </a:extLst>
          </p:cNvPr>
          <p:cNvSpPr txBox="1">
            <a:spLocks/>
          </p:cNvSpPr>
          <p:nvPr/>
        </p:nvSpPr>
        <p:spPr>
          <a:xfrm>
            <a:off x="5638035" y="3696964"/>
            <a:ext cx="3038135" cy="476251"/>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TW" altLang="en-US" sz="2600" b="1" dirty="0">
                <a:solidFill>
                  <a:srgbClr val="C00000"/>
                </a:solidFill>
                <a:ea typeface="Roboto" panose="02000000000000000000" pitchFamily="2" charset="0"/>
                <a:cs typeface="Arial" panose="020B0604020202020204" pitchFamily="34" charset="0"/>
              </a:rPr>
              <a:t>資賦優異學生</a:t>
            </a:r>
            <a:endParaRPr lang="en-US" altLang="zh-TW" sz="2600" b="1" dirty="0">
              <a:solidFill>
                <a:srgbClr val="C00000"/>
              </a:solidFill>
              <a:ea typeface="Roboto" panose="02000000000000000000" pitchFamily="2" charset="0"/>
              <a:cs typeface="Arial" panose="020B0604020202020204" pitchFamily="34" charset="0"/>
            </a:endParaRPr>
          </a:p>
          <a:p>
            <a:pPr algn="l" fontAlgn="auto">
              <a:lnSpc>
                <a:spcPct val="80000"/>
              </a:lnSpc>
              <a:defRPr/>
            </a:pPr>
            <a:endParaRPr lang="en-US" altLang="zh-TW" sz="1800" b="1" dirty="0">
              <a:solidFill>
                <a:schemeClr val="tx1">
                  <a:lumMod val="75000"/>
                  <a:lumOff val="25000"/>
                </a:schemeClr>
              </a:solidFill>
              <a:ea typeface="Roboto" panose="02000000000000000000" pitchFamily="2" charset="0"/>
              <a:cs typeface="Arial" panose="020B0604020202020204" pitchFamily="34" charset="0"/>
            </a:endParaRPr>
          </a:p>
        </p:txBody>
      </p:sp>
      <p:sp>
        <p:nvSpPr>
          <p:cNvPr id="45" name="Content Placeholder 2">
            <a:extLst>
              <a:ext uri="{FF2B5EF4-FFF2-40B4-BE49-F238E27FC236}">
                <a16:creationId xmlns:a16="http://schemas.microsoft.com/office/drawing/2014/main" xmlns="" id="{772A51C0-F415-4E91-A6B4-E58D074F0D7E}"/>
              </a:ext>
            </a:extLst>
          </p:cNvPr>
          <p:cNvSpPr txBox="1">
            <a:spLocks/>
          </p:cNvSpPr>
          <p:nvPr/>
        </p:nvSpPr>
        <p:spPr>
          <a:xfrm>
            <a:off x="1244853" y="3659845"/>
            <a:ext cx="3183131" cy="55403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lvl="0" algn="l"/>
            <a:r>
              <a:rPr lang="zh-TW" altLang="en-US" sz="2600" b="1" dirty="0">
                <a:solidFill>
                  <a:srgbClr val="0070C0"/>
                </a:solidFill>
                <a:ea typeface="Roboto" panose="02000000000000000000" pitchFamily="2" charset="0"/>
                <a:cs typeface="Arial" panose="020B0604020202020204" pitchFamily="34" charset="0"/>
              </a:rPr>
              <a:t>身心障礙學生</a:t>
            </a:r>
          </a:p>
        </p:txBody>
      </p:sp>
      <p:cxnSp>
        <p:nvCxnSpPr>
          <p:cNvPr id="47" name="Elbow Connector 52">
            <a:extLst>
              <a:ext uri="{FF2B5EF4-FFF2-40B4-BE49-F238E27FC236}">
                <a16:creationId xmlns:a16="http://schemas.microsoft.com/office/drawing/2014/main" xmlns="" id="{2F3FE500-4544-4D7A-9A28-A324493942CE}"/>
              </a:ext>
            </a:extLst>
          </p:cNvPr>
          <p:cNvCxnSpPr/>
          <p:nvPr/>
        </p:nvCxnSpPr>
        <p:spPr>
          <a:xfrm rot="16200000" flipH="1">
            <a:off x="4750515" y="3517512"/>
            <a:ext cx="554038" cy="450850"/>
          </a:xfrm>
          <a:prstGeom prst="bentConnector3">
            <a:avLst>
              <a:gd name="adj1" fmla="val 50000"/>
            </a:avLst>
          </a:prstGeom>
          <a:ln w="6350">
            <a:solidFill>
              <a:srgbClr val="FF0000"/>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48" name="Elbow Connector 52">
            <a:extLst>
              <a:ext uri="{FF2B5EF4-FFF2-40B4-BE49-F238E27FC236}">
                <a16:creationId xmlns:a16="http://schemas.microsoft.com/office/drawing/2014/main" xmlns="" id="{253CDE2F-01D5-42AF-9F46-C2457CAB94A4}"/>
              </a:ext>
            </a:extLst>
          </p:cNvPr>
          <p:cNvCxnSpPr>
            <a:cxnSpLocks/>
          </p:cNvCxnSpPr>
          <p:nvPr/>
        </p:nvCxnSpPr>
        <p:spPr>
          <a:xfrm rot="5400000">
            <a:off x="3825851" y="3502859"/>
            <a:ext cx="581358" cy="452680"/>
          </a:xfrm>
          <a:prstGeom prst="bentConnector3">
            <a:avLst>
              <a:gd name="adj1" fmla="val 50000"/>
            </a:avLst>
          </a:prstGeom>
          <a:ln w="6350">
            <a:solidFill>
              <a:srgbClr val="0070C0"/>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16" name="Rounded Rectangle 11">
            <a:extLst>
              <a:ext uri="{FF2B5EF4-FFF2-40B4-BE49-F238E27FC236}">
                <a16:creationId xmlns:a16="http://schemas.microsoft.com/office/drawing/2014/main" xmlns="" id="{170362B3-0493-4D2F-A76D-D18F01137C92}"/>
              </a:ext>
            </a:extLst>
          </p:cNvPr>
          <p:cNvSpPr/>
          <p:nvPr/>
        </p:nvSpPr>
        <p:spPr>
          <a:xfrm>
            <a:off x="2865791" y="2415026"/>
            <a:ext cx="3302801" cy="592275"/>
          </a:xfrm>
          <a:prstGeom prst="roundRect">
            <a:avLst/>
          </a:prstGeom>
          <a:solidFill>
            <a:srgbClr val="4E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標楷體" pitchFamily="65" charset="-120"/>
              <a:ea typeface="標楷體" pitchFamily="65" charset="-120"/>
            </a:endParaRPr>
          </a:p>
        </p:txBody>
      </p:sp>
      <p:sp>
        <p:nvSpPr>
          <p:cNvPr id="19" name="Isosceles Triangle 14">
            <a:extLst>
              <a:ext uri="{FF2B5EF4-FFF2-40B4-BE49-F238E27FC236}">
                <a16:creationId xmlns:a16="http://schemas.microsoft.com/office/drawing/2014/main" xmlns="" id="{DBCDC13C-1C20-4003-A623-CBF34C7EB99A}"/>
              </a:ext>
            </a:extLst>
          </p:cNvPr>
          <p:cNvSpPr/>
          <p:nvPr/>
        </p:nvSpPr>
        <p:spPr>
          <a:xfrm rot="5400000">
            <a:off x="5594769" y="2405152"/>
            <a:ext cx="592275" cy="433607"/>
          </a:xfrm>
          <a:prstGeom prst="triangle">
            <a:avLst/>
          </a:prstGeom>
          <a:solidFill>
            <a:srgbClr val="4E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標楷體" pitchFamily="65" charset="-120"/>
              <a:ea typeface="標楷體" pitchFamily="65" charset="-120"/>
            </a:endParaRPr>
          </a:p>
        </p:txBody>
      </p:sp>
      <p:grpSp>
        <p:nvGrpSpPr>
          <p:cNvPr id="3" name="Group 134">
            <a:extLst>
              <a:ext uri="{FF2B5EF4-FFF2-40B4-BE49-F238E27FC236}">
                <a16:creationId xmlns:a16="http://schemas.microsoft.com/office/drawing/2014/main" xmlns="" id="{6B1E51B2-3581-43F9-A658-F08EB67B9D87}"/>
              </a:ext>
            </a:extLst>
          </p:cNvPr>
          <p:cNvGrpSpPr/>
          <p:nvPr/>
        </p:nvGrpSpPr>
        <p:grpSpPr>
          <a:xfrm>
            <a:off x="4123096" y="1601132"/>
            <a:ext cx="864665" cy="865389"/>
            <a:chOff x="3287425" y="1417883"/>
            <a:chExt cx="648499" cy="649042"/>
          </a:xfrm>
        </p:grpSpPr>
        <p:sp>
          <p:nvSpPr>
            <p:cNvPr id="23" name="Oval 18">
              <a:extLst>
                <a:ext uri="{FF2B5EF4-FFF2-40B4-BE49-F238E27FC236}">
                  <a16:creationId xmlns:a16="http://schemas.microsoft.com/office/drawing/2014/main" xmlns="" id="{46E51C13-F0D9-405D-B8EF-3005AA8F4E0A}"/>
                </a:ext>
              </a:extLst>
            </p:cNvPr>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4" name="Oval 19">
              <a:extLst>
                <a:ext uri="{FF2B5EF4-FFF2-40B4-BE49-F238E27FC236}">
                  <a16:creationId xmlns:a16="http://schemas.microsoft.com/office/drawing/2014/main" xmlns="" id="{373662C2-501F-40C9-9A5D-35D5D8CDCE99}"/>
                </a:ext>
              </a:extLst>
            </p:cNvPr>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01</a:t>
              </a:r>
              <a:endParaRPr lang="en-US" sz="133" b="1" dirty="0">
                <a:solidFill>
                  <a:schemeClr val="bg1"/>
                </a:solidFill>
                <a:latin typeface="+mj-lt"/>
              </a:endParaRPr>
            </a:p>
          </p:txBody>
        </p:sp>
      </p:grpSp>
      <p:sp>
        <p:nvSpPr>
          <p:cNvPr id="2" name="矩形 1">
            <a:extLst>
              <a:ext uri="{FF2B5EF4-FFF2-40B4-BE49-F238E27FC236}">
                <a16:creationId xmlns:a16="http://schemas.microsoft.com/office/drawing/2014/main" xmlns="" id="{3E393E59-9856-4FBC-9718-0E5243D51DCD}"/>
              </a:ext>
            </a:extLst>
          </p:cNvPr>
          <p:cNvSpPr/>
          <p:nvPr/>
        </p:nvSpPr>
        <p:spPr>
          <a:xfrm>
            <a:off x="2793783" y="2503245"/>
            <a:ext cx="3816424" cy="430887"/>
          </a:xfrm>
          <a:prstGeom prst="rect">
            <a:avLst/>
          </a:prstGeom>
        </p:spPr>
        <p:txBody>
          <a:bodyPr wrap="square">
            <a:spAutoFit/>
          </a:bodyPr>
          <a:lstStyle/>
          <a:p>
            <a:r>
              <a:rPr lang="zh-TW" altLang="en-US" sz="2200" dirty="0">
                <a:solidFill>
                  <a:schemeClr val="bg1"/>
                </a:solidFill>
                <a:latin typeface="標楷體" pitchFamily="65" charset="-120"/>
                <a:ea typeface="標楷體" pitchFamily="65" charset="-120"/>
              </a:rPr>
              <a:t> </a:t>
            </a:r>
            <a:r>
              <a:rPr lang="zh-TW" altLang="zh-TW" sz="2200" dirty="0">
                <a:solidFill>
                  <a:schemeClr val="bg1"/>
                </a:solidFill>
                <a:latin typeface="標楷體" pitchFamily="65" charset="-120"/>
                <a:ea typeface="標楷體" pitchFamily="65" charset="-120"/>
              </a:rPr>
              <a:t>依</a:t>
            </a:r>
            <a:r>
              <a:rPr lang="en-US" altLang="zh-TW" sz="2200" dirty="0">
                <a:solidFill>
                  <a:schemeClr val="bg1"/>
                </a:solidFill>
                <a:latin typeface="標楷體" pitchFamily="65" charset="-120"/>
                <a:ea typeface="標楷體" pitchFamily="65" charset="-120"/>
              </a:rPr>
              <a:t>IEP/IGP</a:t>
            </a:r>
            <a:r>
              <a:rPr lang="zh-TW" altLang="zh-TW" sz="2200" dirty="0">
                <a:solidFill>
                  <a:schemeClr val="bg1"/>
                </a:solidFill>
                <a:latin typeface="標楷體" pitchFamily="65" charset="-120"/>
                <a:ea typeface="標楷體" pitchFamily="65" charset="-120"/>
              </a:rPr>
              <a:t>實施</a:t>
            </a:r>
            <a:r>
              <a:rPr lang="zh-TW" altLang="en-US" sz="2200" dirty="0">
                <a:solidFill>
                  <a:schemeClr val="bg1"/>
                </a:solidFill>
                <a:latin typeface="標楷體" pitchFamily="65" charset="-120"/>
                <a:ea typeface="標楷體" pitchFamily="65" charset="-120"/>
              </a:rPr>
              <a:t>多元</a:t>
            </a:r>
            <a:r>
              <a:rPr lang="zh-TW" altLang="zh-TW" sz="2200" dirty="0">
                <a:solidFill>
                  <a:schemeClr val="bg1"/>
                </a:solidFill>
                <a:latin typeface="標楷體" pitchFamily="65" charset="-120"/>
                <a:ea typeface="標楷體" pitchFamily="65" charset="-120"/>
              </a:rPr>
              <a:t>評量</a:t>
            </a:r>
            <a:endParaRPr lang="zh-TW" altLang="en-US" sz="2200" dirty="0">
              <a:solidFill>
                <a:schemeClr val="bg1"/>
              </a:solidFill>
              <a:latin typeface="標楷體" pitchFamily="65" charset="-120"/>
              <a:ea typeface="標楷體" pitchFamily="65" charset="-120"/>
            </a:endParaRPr>
          </a:p>
        </p:txBody>
      </p:sp>
      <p:grpSp>
        <p:nvGrpSpPr>
          <p:cNvPr id="4" name="Group 134">
            <a:extLst>
              <a:ext uri="{FF2B5EF4-FFF2-40B4-BE49-F238E27FC236}">
                <a16:creationId xmlns:a16="http://schemas.microsoft.com/office/drawing/2014/main" xmlns="" id="{26A282B7-310A-48C1-A19D-18177BA215BC}"/>
              </a:ext>
            </a:extLst>
          </p:cNvPr>
          <p:cNvGrpSpPr/>
          <p:nvPr/>
        </p:nvGrpSpPr>
        <p:grpSpPr>
          <a:xfrm>
            <a:off x="4139666" y="3160539"/>
            <a:ext cx="864665" cy="865389"/>
            <a:chOff x="3287425" y="1417883"/>
            <a:chExt cx="648499" cy="649042"/>
          </a:xfrm>
        </p:grpSpPr>
        <p:sp>
          <p:nvSpPr>
            <p:cNvPr id="40" name="Oval 18">
              <a:extLst>
                <a:ext uri="{FF2B5EF4-FFF2-40B4-BE49-F238E27FC236}">
                  <a16:creationId xmlns:a16="http://schemas.microsoft.com/office/drawing/2014/main" xmlns="" id="{74F514F1-8478-4E03-99D7-8CA323BC3700}"/>
                </a:ext>
              </a:extLst>
            </p:cNvPr>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1" name="Oval 19">
              <a:extLst>
                <a:ext uri="{FF2B5EF4-FFF2-40B4-BE49-F238E27FC236}">
                  <a16:creationId xmlns:a16="http://schemas.microsoft.com/office/drawing/2014/main" xmlns="" id="{3A0DB338-3B1E-4D56-9D19-39E9C8B17E36}"/>
                </a:ext>
              </a:extLst>
            </p:cNvPr>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02</a:t>
              </a:r>
              <a:endParaRPr lang="en-US" sz="133" b="1" dirty="0">
                <a:solidFill>
                  <a:schemeClr val="bg1"/>
                </a:solidFill>
                <a:latin typeface="+mj-lt"/>
              </a:endParaRPr>
            </a:p>
          </p:txBody>
        </p:sp>
      </p:grpSp>
      <p:sp>
        <p:nvSpPr>
          <p:cNvPr id="63" name="矩形 62">
            <a:extLst>
              <a:ext uri="{FF2B5EF4-FFF2-40B4-BE49-F238E27FC236}">
                <a16:creationId xmlns:a16="http://schemas.microsoft.com/office/drawing/2014/main" xmlns="" id="{7921ECF6-9140-4B08-9221-F50A9BC5E1C5}"/>
              </a:ext>
            </a:extLst>
          </p:cNvPr>
          <p:cNvSpPr/>
          <p:nvPr/>
        </p:nvSpPr>
        <p:spPr>
          <a:xfrm>
            <a:off x="37583" y="4111925"/>
            <a:ext cx="4185281" cy="2669962"/>
          </a:xfrm>
          <a:prstGeom prst="rect">
            <a:avLst/>
          </a:prstGeom>
        </p:spPr>
        <p:txBody>
          <a:bodyPr wrap="square">
            <a:spAutoFit/>
          </a:bodyPr>
          <a:lstStyle/>
          <a:p>
            <a:pPr marL="285750" indent="-285750">
              <a:lnSpc>
                <a:spcPts val="2700"/>
              </a:lnSpc>
              <a:spcBef>
                <a:spcPts val="600"/>
              </a:spcBef>
              <a:buFont typeface="Arial" panose="020B0604020202020204" pitchFamily="34" charset="0"/>
              <a:buChar char="•"/>
            </a:pPr>
            <a:r>
              <a:rPr lang="zh-TW" altLang="en-US" sz="2400" dirty="0">
                <a:latin typeface="標楷體" pitchFamily="65" charset="-120"/>
                <a:ea typeface="標楷體" pitchFamily="65" charset="-120"/>
              </a:rPr>
              <a:t>評量調整或服務</a:t>
            </a:r>
            <a:r>
              <a:rPr lang="en-US" altLang="zh-TW" sz="2400" dirty="0">
                <a:latin typeface="標楷體" pitchFamily="65" charset="-120"/>
                <a:ea typeface="標楷體" pitchFamily="65" charset="-120"/>
              </a:rPr>
              <a:t/>
            </a:r>
            <a:br>
              <a:rPr lang="en-US" altLang="zh-TW" sz="2400" dirty="0">
                <a:latin typeface="標楷體" pitchFamily="65" charset="-120"/>
                <a:ea typeface="標楷體" pitchFamily="65" charset="-120"/>
              </a:rPr>
            </a:br>
            <a:r>
              <a:rPr lang="en-US" altLang="zh-TW" sz="1600" dirty="0">
                <a:latin typeface="+mj-ea"/>
                <a:ea typeface="+mj-ea"/>
              </a:rPr>
              <a:t>A. </a:t>
            </a:r>
            <a:r>
              <a:rPr lang="zh-TW" altLang="en-US" sz="1600" dirty="0">
                <a:latin typeface="+mj-ea"/>
                <a:ea typeface="+mj-ea"/>
              </a:rPr>
              <a:t>評量時間調整   </a:t>
            </a:r>
            <a:r>
              <a:rPr lang="en-US" altLang="zh-TW" sz="1600" dirty="0">
                <a:latin typeface="+mj-ea"/>
                <a:ea typeface="+mj-ea"/>
              </a:rPr>
              <a:t>B. </a:t>
            </a:r>
            <a:r>
              <a:rPr lang="zh-TW" altLang="en-US" sz="1600" dirty="0">
                <a:latin typeface="+mj-ea"/>
                <a:ea typeface="+mj-ea"/>
              </a:rPr>
              <a:t>評量環境調整</a:t>
            </a:r>
            <a:r>
              <a:rPr lang="en-US" altLang="zh-TW" sz="1600" dirty="0">
                <a:latin typeface="+mj-ea"/>
                <a:ea typeface="+mj-ea"/>
              </a:rPr>
              <a:t/>
            </a:r>
            <a:br>
              <a:rPr lang="en-US" altLang="zh-TW" sz="1600" dirty="0">
                <a:latin typeface="+mj-ea"/>
                <a:ea typeface="+mj-ea"/>
              </a:rPr>
            </a:br>
            <a:r>
              <a:rPr lang="en-US" altLang="zh-TW" sz="1600" dirty="0">
                <a:latin typeface="+mj-ea"/>
                <a:ea typeface="+mj-ea"/>
              </a:rPr>
              <a:t>C. </a:t>
            </a:r>
            <a:r>
              <a:rPr lang="zh-TW" altLang="en-US" sz="1600" dirty="0">
                <a:latin typeface="+mj-ea"/>
                <a:ea typeface="+mj-ea"/>
              </a:rPr>
              <a:t>評量方式調整   </a:t>
            </a:r>
            <a:r>
              <a:rPr lang="en-US" altLang="zh-TW" sz="1600" dirty="0">
                <a:latin typeface="+mj-ea"/>
                <a:ea typeface="+mj-ea"/>
              </a:rPr>
              <a:t>D. </a:t>
            </a:r>
            <a:r>
              <a:rPr lang="zh-TW" altLang="en-US" sz="1600" dirty="0">
                <a:latin typeface="+mj-ea"/>
                <a:ea typeface="+mj-ea"/>
              </a:rPr>
              <a:t>其他評量調整</a:t>
            </a:r>
            <a:endParaRPr lang="en-US" altLang="zh-TW" sz="1600" dirty="0">
              <a:latin typeface="+mj-ea"/>
              <a:ea typeface="+mj-ea"/>
            </a:endParaRPr>
          </a:p>
          <a:p>
            <a:pPr marL="285750" indent="-285750">
              <a:lnSpc>
                <a:spcPts val="2700"/>
              </a:lnSpc>
              <a:spcBef>
                <a:spcPts val="1200"/>
              </a:spcBef>
              <a:buFont typeface="Arial" panose="020B0604020202020204" pitchFamily="34" charset="0"/>
              <a:buChar char="•"/>
            </a:pPr>
            <a:r>
              <a:rPr lang="zh-TW" altLang="zh-TW" sz="2400" dirty="0">
                <a:latin typeface="標楷體" pitchFamily="65" charset="-120"/>
                <a:ea typeface="標楷體" pitchFamily="65" charset="-120"/>
              </a:rPr>
              <a:t>評量的內容或通過標準需依</a:t>
            </a:r>
            <a:r>
              <a:rPr lang="zh-TW" altLang="en-US" sz="2400" dirty="0">
                <a:latin typeface="標楷體" pitchFamily="65" charset="-120"/>
                <a:ea typeface="標楷體" pitchFamily="65" charset="-120"/>
              </a:rPr>
              <a:t>特推會</a:t>
            </a:r>
            <a:r>
              <a:rPr lang="zh-TW" altLang="zh-TW" sz="2400" dirty="0">
                <a:latin typeface="標楷體" pitchFamily="65" charset="-120"/>
                <a:ea typeface="標楷體" pitchFamily="65" charset="-120"/>
              </a:rPr>
              <a:t>所議決之</a:t>
            </a:r>
            <a:r>
              <a:rPr lang="en-US" altLang="zh-TW" sz="2400" dirty="0">
                <a:latin typeface="標楷體" pitchFamily="65" charset="-120"/>
                <a:ea typeface="標楷體" pitchFamily="65" charset="-120"/>
              </a:rPr>
              <a:t>IEP</a:t>
            </a:r>
            <a:r>
              <a:rPr lang="zh-TW" altLang="zh-TW" sz="2400" dirty="0">
                <a:latin typeface="標楷體" pitchFamily="65" charset="-120"/>
                <a:ea typeface="標楷體" pitchFamily="65" charset="-120"/>
              </a:rPr>
              <a:t>執行</a:t>
            </a:r>
            <a:r>
              <a:rPr lang="en-US" altLang="zh-TW" sz="2400" dirty="0">
                <a:latin typeface="標楷體" pitchFamily="65" charset="-120"/>
                <a:ea typeface="標楷體" pitchFamily="65" charset="-120"/>
              </a:rPr>
              <a:t/>
            </a:r>
            <a:br>
              <a:rPr lang="en-US" altLang="zh-TW" sz="2400" dirty="0">
                <a:latin typeface="標楷體" pitchFamily="65" charset="-120"/>
                <a:ea typeface="標楷體" pitchFamily="65" charset="-120"/>
              </a:rPr>
            </a:br>
            <a:r>
              <a:rPr lang="zh-TW" altLang="zh-TW" sz="1600" dirty="0">
                <a:latin typeface="+mj-ea"/>
                <a:ea typeface="+mj-ea"/>
              </a:rPr>
              <a:t>內容難易度、題型、題數增刪</a:t>
            </a:r>
            <a:r>
              <a:rPr lang="zh-TW" altLang="en-US" sz="1600" dirty="0">
                <a:latin typeface="+mj-ea"/>
                <a:ea typeface="+mj-ea"/>
              </a:rPr>
              <a:t>等</a:t>
            </a:r>
            <a:r>
              <a:rPr lang="en-US" altLang="zh-TW" sz="1600" dirty="0">
                <a:latin typeface="+mj-ea"/>
                <a:ea typeface="+mj-ea"/>
              </a:rPr>
              <a:t/>
            </a:r>
            <a:br>
              <a:rPr lang="en-US" altLang="zh-TW" sz="1600" dirty="0">
                <a:latin typeface="+mj-ea"/>
                <a:ea typeface="+mj-ea"/>
              </a:rPr>
            </a:br>
            <a:r>
              <a:rPr lang="zh-TW" altLang="en-US" sz="1600" dirty="0">
                <a:latin typeface="+mj-ea"/>
                <a:ea typeface="+mj-ea"/>
              </a:rPr>
              <a:t>依試題與考生之適配性調整計分比重</a:t>
            </a:r>
            <a:endParaRPr lang="en-US" altLang="zh-TW" sz="1600" dirty="0">
              <a:latin typeface="+mj-ea"/>
              <a:ea typeface="+mj-ea"/>
            </a:endParaRPr>
          </a:p>
        </p:txBody>
      </p:sp>
      <p:sp>
        <p:nvSpPr>
          <p:cNvPr id="31" name="矩形 30">
            <a:extLst>
              <a:ext uri="{FF2B5EF4-FFF2-40B4-BE49-F238E27FC236}">
                <a16:creationId xmlns:a16="http://schemas.microsoft.com/office/drawing/2014/main" xmlns="" id="{A8B0D900-4167-4C1A-9F11-F0F5F8CD37E7}"/>
              </a:ext>
            </a:extLst>
          </p:cNvPr>
          <p:cNvSpPr/>
          <p:nvPr/>
        </p:nvSpPr>
        <p:spPr>
          <a:xfrm>
            <a:off x="5394849" y="4113376"/>
            <a:ext cx="3713655" cy="2092881"/>
          </a:xfrm>
          <a:prstGeom prst="rect">
            <a:avLst/>
          </a:prstGeom>
        </p:spPr>
        <p:txBody>
          <a:bodyPr wrap="square">
            <a:spAutoFit/>
          </a:bodyPr>
          <a:lstStyle/>
          <a:p>
            <a:pPr marL="285750" indent="-285750">
              <a:lnSpc>
                <a:spcPts val="2500"/>
              </a:lnSpc>
              <a:spcBef>
                <a:spcPts val="600"/>
              </a:spcBef>
              <a:buFont typeface="Arial" panose="020B0604020202020204" pitchFamily="34" charset="0"/>
              <a:buChar char="•"/>
            </a:pPr>
            <a:r>
              <a:rPr lang="zh-TW" altLang="zh-TW" sz="2000" dirty="0">
                <a:latin typeface="標楷體" pitchFamily="65" charset="-120"/>
                <a:ea typeface="標楷體" pitchFamily="65" charset="-120"/>
              </a:rPr>
              <a:t>提高目標層次</a:t>
            </a:r>
            <a:r>
              <a:rPr lang="zh-TW" altLang="en-US" sz="2000" dirty="0">
                <a:latin typeface="標楷體" pitchFamily="65" charset="-120"/>
                <a:ea typeface="標楷體" pitchFamily="65" charset="-120"/>
              </a:rPr>
              <a:t>或</a:t>
            </a:r>
            <a:r>
              <a:rPr lang="zh-TW" altLang="zh-TW" sz="2000" dirty="0">
                <a:latin typeface="標楷體" pitchFamily="65" charset="-120"/>
                <a:ea typeface="標楷體" pitchFamily="65" charset="-120"/>
              </a:rPr>
              <a:t>引導自我設定目標或自我評鑑為評量依據</a:t>
            </a:r>
            <a:endParaRPr lang="en-US" altLang="zh-TW" sz="2000" dirty="0">
              <a:latin typeface="標楷體" pitchFamily="65" charset="-120"/>
              <a:ea typeface="標楷體" pitchFamily="65" charset="-120"/>
            </a:endParaRPr>
          </a:p>
          <a:p>
            <a:pPr marL="285750" indent="-285750">
              <a:lnSpc>
                <a:spcPts val="2500"/>
              </a:lnSpc>
              <a:spcBef>
                <a:spcPts val="600"/>
              </a:spcBef>
              <a:buFont typeface="Arial" panose="020B0604020202020204" pitchFamily="34" charset="0"/>
              <a:buChar char="•"/>
            </a:pPr>
            <a:r>
              <a:rPr lang="zh-TW" altLang="zh-TW" sz="2000" dirty="0">
                <a:latin typeface="標楷體" pitchFamily="65" charset="-120"/>
                <a:ea typeface="標楷體" pitchFamily="65" charset="-120"/>
              </a:rPr>
              <a:t>以多元智能的觀點，提供符合其學習風格與優勢智能的彈性措施</a:t>
            </a:r>
            <a:endParaRPr lang="en-US" altLang="zh-TW" sz="2000" dirty="0">
              <a:latin typeface="標楷體" pitchFamily="65" charset="-120"/>
              <a:ea typeface="標楷體" pitchFamily="65" charset="-120"/>
            </a:endParaRPr>
          </a:p>
        </p:txBody>
      </p:sp>
      <p:sp>
        <p:nvSpPr>
          <p:cNvPr id="32" name="矩形 31">
            <a:extLst>
              <a:ext uri="{FF2B5EF4-FFF2-40B4-BE49-F238E27FC236}">
                <a16:creationId xmlns:a16="http://schemas.microsoft.com/office/drawing/2014/main" xmlns="" id="{CA0AC9DB-D0FF-4E68-A590-10801BC926B6}"/>
              </a:ext>
            </a:extLst>
          </p:cNvPr>
          <p:cNvSpPr/>
          <p:nvPr/>
        </p:nvSpPr>
        <p:spPr>
          <a:xfrm>
            <a:off x="776914" y="221366"/>
            <a:ext cx="635540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課程調整的規定：實施規範</a:t>
            </a:r>
            <a:endParaRPr lang="zh-CN" altLang="en-US" sz="4000" b="1" dirty="0">
              <a:solidFill>
                <a:schemeClr val="bg1"/>
              </a:solidFill>
              <a:latin typeface="微軟正黑體"/>
              <a:ea typeface="微軟正黑體"/>
              <a:cs typeface="微軟正黑體"/>
            </a:endParaRPr>
          </a:p>
        </p:txBody>
      </p:sp>
      <p:sp>
        <p:nvSpPr>
          <p:cNvPr id="33" name="矩形 32"/>
          <p:cNvSpPr/>
          <p:nvPr/>
        </p:nvSpPr>
        <p:spPr>
          <a:xfrm>
            <a:off x="817550" y="251846"/>
            <a:ext cx="6229699"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34" name="內容版面配置區 2"/>
          <p:cNvSpPr txBox="1">
            <a:spLocks/>
          </p:cNvSpPr>
          <p:nvPr/>
        </p:nvSpPr>
        <p:spPr>
          <a:xfrm>
            <a:off x="577850" y="920973"/>
            <a:ext cx="8149590" cy="1111027"/>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20000"/>
              </a:lnSpc>
              <a:spcBef>
                <a:spcPct val="20000"/>
              </a:spcBef>
              <a:spcAft>
                <a:spcPts val="0"/>
              </a:spcAft>
              <a:buClrTx/>
              <a:buSzTx/>
              <a:buFont typeface="Arial"/>
              <a:buNone/>
              <a:tabLst/>
              <a:defRPr/>
            </a:pPr>
            <a:r>
              <a:rPr lang="zh-TW" altLang="en-US" sz="3600" b="1" dirty="0">
                <a:solidFill>
                  <a:srgbClr val="30B1B3"/>
                </a:solidFill>
                <a:ea typeface="微軟正黑體"/>
              </a:rPr>
              <a:t>學習評量調整</a:t>
            </a:r>
            <a:endParaRPr kumimoji="0" lang="en-US" altLang="zh-TW" sz="1600" b="1" i="0" u="none" strike="noStrike" kern="1200" cap="none" spc="0" normalizeH="0" baseline="0" noProof="0" dirty="0">
              <a:ln>
                <a:noFill/>
              </a:ln>
              <a:solidFill>
                <a:srgbClr val="30B1B3"/>
              </a:solidFill>
              <a:effectLst/>
              <a:uLnTx/>
              <a:uFillTx/>
              <a:latin typeface="+mn-lt"/>
              <a:ea typeface="微軟正黑體"/>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par>
                                <p:cTn id="11" presetID="2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up)">
                                      <p:cBhvr>
                                        <p:cTn id="21" dur="500"/>
                                        <p:tgtEl>
                                          <p:spTgt spid="42"/>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up)">
                                      <p:cBhvr>
                                        <p:cTn id="24" dur="500"/>
                                        <p:tgtEl>
                                          <p:spTgt spid="43"/>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up)">
                                      <p:cBhvr>
                                        <p:cTn id="27" dur="500"/>
                                        <p:tgtEl>
                                          <p:spTgt spid="44"/>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up)">
                                      <p:cBhvr>
                                        <p:cTn id="30" dur="500"/>
                                        <p:tgtEl>
                                          <p:spTgt spid="45"/>
                                        </p:tgtEl>
                                      </p:cBhvr>
                                    </p:animEffect>
                                  </p:childTnLst>
                                </p:cTn>
                              </p:par>
                              <p:par>
                                <p:cTn id="31" presetID="22" presetClass="entr" presetSubtype="1"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par>
                                <p:cTn id="34" presetID="22" presetClass="entr" presetSubtype="1"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up)">
                                      <p:cBhvr>
                                        <p:cTn id="36" dur="500"/>
                                        <p:tgtEl>
                                          <p:spTgt spid="48"/>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up)">
                                      <p:cBhvr>
                                        <p:cTn id="39" dur="500"/>
                                        <p:tgtEl>
                                          <p:spTgt spid="63"/>
                                        </p:tgtEl>
                                      </p:cBhvr>
                                    </p:animEffect>
                                  </p:childTnLst>
                                </p:cTn>
                              </p:par>
                              <p:par>
                                <p:cTn id="40" presetID="22" presetClass="entr" presetSubtype="1"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500"/>
                                        <p:tgtEl>
                                          <p:spTgt spid="4"/>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up)">
                                      <p:cBhvr>
                                        <p:cTn id="45" dur="500"/>
                                        <p:tgtEl>
                                          <p:spTgt spid="3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p:bldP spid="45" grpId="0"/>
      <p:bldP spid="16" grpId="0" animBg="1"/>
      <p:bldP spid="19" grpId="0" animBg="1"/>
      <p:bldP spid="2" grpId="0"/>
      <p:bldP spid="63"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C9B742B3-5AC0-4471-A92A-0FEE787239F7}"/>
              </a:ext>
            </a:extLst>
          </p:cNvPr>
          <p:cNvSpPr/>
          <p:nvPr/>
        </p:nvSpPr>
        <p:spPr>
          <a:xfrm>
            <a:off x="1438918" y="2112461"/>
            <a:ext cx="6374122" cy="2347779"/>
          </a:xfrm>
          <a:prstGeom prst="rect">
            <a:avLst/>
          </a:prstGeom>
          <a:no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xmlns="" id="{CA0AC9DB-D0FF-4E68-A590-10801BC926B6}"/>
              </a:ext>
            </a:extLst>
          </p:cNvPr>
          <p:cNvSpPr/>
          <p:nvPr/>
        </p:nvSpPr>
        <p:spPr>
          <a:xfrm>
            <a:off x="1829461" y="2461117"/>
            <a:ext cx="5606941" cy="1688499"/>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xmlns="" id="{D112B39A-C1E0-4C5C-B50B-907B4620DCEB}"/>
              </a:ext>
            </a:extLst>
          </p:cNvPr>
          <p:cNvSpPr txBox="1"/>
          <p:nvPr/>
        </p:nvSpPr>
        <p:spPr>
          <a:xfrm>
            <a:off x="2558688" y="2430190"/>
            <a:ext cx="4248512" cy="1107996"/>
          </a:xfrm>
          <a:prstGeom prst="rect">
            <a:avLst/>
          </a:prstGeom>
          <a:noFill/>
        </p:spPr>
        <p:txBody>
          <a:bodyPr wrap="square" rtlCol="0">
            <a:spAutoFit/>
          </a:bodyPr>
          <a:lstStyle/>
          <a:p>
            <a:pPr algn="ctr"/>
            <a:r>
              <a:rPr lang="en-US" altLang="zh-CN" sz="6600" b="1" dirty="0">
                <a:solidFill>
                  <a:schemeClr val="bg1"/>
                </a:solidFill>
              </a:rPr>
              <a:t>PART</a:t>
            </a:r>
            <a:r>
              <a:rPr lang="zh-TW" altLang="en-US" sz="6600" b="1" dirty="0">
                <a:solidFill>
                  <a:schemeClr val="bg1"/>
                </a:solidFill>
              </a:rPr>
              <a:t>  </a:t>
            </a:r>
            <a:r>
              <a:rPr lang="en-US" altLang="zh-TW" sz="6600" b="1" dirty="0">
                <a:solidFill>
                  <a:schemeClr val="bg1"/>
                </a:solidFill>
              </a:rPr>
              <a:t>III</a:t>
            </a:r>
            <a:endParaRPr lang="zh-CN" altLang="en-US" sz="6600" b="1" dirty="0">
              <a:solidFill>
                <a:schemeClr val="bg1"/>
              </a:solidFill>
            </a:endParaRPr>
          </a:p>
        </p:txBody>
      </p:sp>
      <p:sp>
        <p:nvSpPr>
          <p:cNvPr id="9" name="文本框 8">
            <a:extLst>
              <a:ext uri="{FF2B5EF4-FFF2-40B4-BE49-F238E27FC236}">
                <a16:creationId xmlns:a16="http://schemas.microsoft.com/office/drawing/2014/main" xmlns="" id="{CC6444EA-4DA9-4265-BDC4-B6BB13A93419}"/>
              </a:ext>
            </a:extLst>
          </p:cNvPr>
          <p:cNvSpPr txBox="1"/>
          <p:nvPr/>
        </p:nvSpPr>
        <p:spPr>
          <a:xfrm>
            <a:off x="2119777" y="3149600"/>
            <a:ext cx="5063343" cy="1107996"/>
          </a:xfrm>
          <a:prstGeom prst="rect">
            <a:avLst/>
          </a:prstGeom>
          <a:noFill/>
        </p:spPr>
        <p:txBody>
          <a:bodyPr wrap="square" rtlCol="0">
            <a:spAutoFit/>
          </a:bodyPr>
          <a:lstStyle/>
          <a:p>
            <a:pPr lvl="0" algn="ctr">
              <a:lnSpc>
                <a:spcPct val="150000"/>
              </a:lnSpc>
            </a:pPr>
            <a:r>
              <a:rPr lang="zh-TW" altLang="en-US" sz="4400" dirty="0">
                <a:solidFill>
                  <a:schemeClr val="bg1"/>
                </a:solidFill>
              </a:rPr>
              <a:t>課程調整的實施</a:t>
            </a:r>
            <a:endParaRPr lang="zh-CN" altLang="en-US" sz="4400" dirty="0">
              <a:solidFill>
                <a:schemeClr val="bg1"/>
              </a:solidFill>
            </a:endParaRPr>
          </a:p>
        </p:txBody>
      </p:sp>
      <p:pic>
        <p:nvPicPr>
          <p:cNvPr id="10" name="图片 4">
            <a:extLst>
              <a:ext uri="{FF2B5EF4-FFF2-40B4-BE49-F238E27FC236}">
                <a16:creationId xmlns:a16="http://schemas.microsoft.com/office/drawing/2014/main" xmlns="" id="{5130BFA4-1C08-4BEA-A6F4-8921103959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939" t="6283" r="72507" b="80180"/>
          <a:stretch/>
        </p:blipFill>
        <p:spPr>
          <a:xfrm flipH="1">
            <a:off x="1367798" y="1600092"/>
            <a:ext cx="617726" cy="492049"/>
          </a:xfrm>
          <a:prstGeom prst="rect">
            <a:avLst/>
          </a:prstGeom>
        </p:spPr>
      </p:pic>
      <p:pic>
        <p:nvPicPr>
          <p:cNvPr id="11" name="图片 4">
            <a:extLst>
              <a:ext uri="{FF2B5EF4-FFF2-40B4-BE49-F238E27FC236}">
                <a16:creationId xmlns:a16="http://schemas.microsoft.com/office/drawing/2014/main" xmlns="" id="{5130BFA4-1C08-4BEA-A6F4-8921103959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939" t="6283" r="72507" b="80180"/>
          <a:stretch/>
        </p:blipFill>
        <p:spPr>
          <a:xfrm>
            <a:off x="912366" y="1661052"/>
            <a:ext cx="546872" cy="492049"/>
          </a:xfrm>
          <a:prstGeom prst="rect">
            <a:avLst/>
          </a:prstGeom>
        </p:spPr>
      </p:pic>
    </p:spTree>
    <p:extLst>
      <p:ext uri="{BB962C8B-B14F-4D97-AF65-F5344CB8AC3E}">
        <p14:creationId xmlns:p14="http://schemas.microsoft.com/office/powerpoint/2010/main" val="2810983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left)">
                                      <p:cBhvr>
                                        <p:cTn id="15" dur="500"/>
                                        <p:tgtEl>
                                          <p:spTgt spid="8">
                                            <p:txEl>
                                              <p:pRg st="0" end="0"/>
                                            </p:tx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不同層次看課程</a:t>
            </a:r>
          </a:p>
        </p:txBody>
      </p:sp>
      <p:grpSp>
        <p:nvGrpSpPr>
          <p:cNvPr id="18" name="群組 17">
            <a:extLst>
              <a:ext uri="{FF2B5EF4-FFF2-40B4-BE49-F238E27FC236}">
                <a16:creationId xmlns:a16="http://schemas.microsoft.com/office/drawing/2014/main" xmlns="" id="{D01F4108-C292-47DA-810A-7FE0EAB1FEF8}"/>
              </a:ext>
            </a:extLst>
          </p:cNvPr>
          <p:cNvGrpSpPr/>
          <p:nvPr/>
        </p:nvGrpSpPr>
        <p:grpSpPr>
          <a:xfrm>
            <a:off x="210032" y="5187993"/>
            <a:ext cx="8011886" cy="1412590"/>
            <a:chOff x="0" y="2482850"/>
            <a:chExt cx="6096000" cy="676275"/>
          </a:xfrm>
        </p:grpSpPr>
        <p:sp>
          <p:nvSpPr>
            <p:cNvPr id="19" name="矩形: 圓角 18">
              <a:extLst>
                <a:ext uri="{FF2B5EF4-FFF2-40B4-BE49-F238E27FC236}">
                  <a16:creationId xmlns:a16="http://schemas.microsoft.com/office/drawing/2014/main" xmlns="" id="{2D86E9D9-63FE-4A86-8288-5BED6955919D}"/>
                </a:ext>
              </a:extLst>
            </p:cNvPr>
            <p:cNvSpPr/>
            <p:nvPr/>
          </p:nvSpPr>
          <p:spPr>
            <a:xfrm>
              <a:off x="0" y="2482850"/>
              <a:ext cx="6096000" cy="676275"/>
            </a:xfrm>
            <a:prstGeom prst="roundRect">
              <a:avLst>
                <a:gd name="adj" fmla="val 1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0" name="矩形: 圓角 4">
              <a:extLst>
                <a:ext uri="{FF2B5EF4-FFF2-40B4-BE49-F238E27FC236}">
                  <a16:creationId xmlns:a16="http://schemas.microsoft.com/office/drawing/2014/main" xmlns="" id="{8772EE47-460D-4241-962F-8A91A8378BB7}"/>
                </a:ext>
              </a:extLst>
            </p:cNvPr>
            <p:cNvSpPr txBox="1"/>
            <p:nvPr/>
          </p:nvSpPr>
          <p:spPr>
            <a:xfrm>
              <a:off x="0" y="2482850"/>
              <a:ext cx="1828800" cy="6762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zh-TW" altLang="en-US" sz="4000" kern="1200" dirty="0">
                  <a:latin typeface="標楷體" panose="03000509000000000000" pitchFamily="65" charset="-120"/>
                  <a:ea typeface="標楷體" panose="03000509000000000000" pitchFamily="65" charset="-120"/>
                </a:rPr>
                <a:t>課堂</a:t>
              </a:r>
            </a:p>
          </p:txBody>
        </p:sp>
      </p:grpSp>
      <p:grpSp>
        <p:nvGrpSpPr>
          <p:cNvPr id="21" name="群組 20">
            <a:extLst>
              <a:ext uri="{FF2B5EF4-FFF2-40B4-BE49-F238E27FC236}">
                <a16:creationId xmlns:a16="http://schemas.microsoft.com/office/drawing/2014/main" xmlns="" id="{8A67363F-A98E-4441-8369-7E1311C93092}"/>
              </a:ext>
            </a:extLst>
          </p:cNvPr>
          <p:cNvGrpSpPr/>
          <p:nvPr/>
        </p:nvGrpSpPr>
        <p:grpSpPr>
          <a:xfrm>
            <a:off x="210032" y="3539971"/>
            <a:ext cx="8011886" cy="1412590"/>
            <a:chOff x="0" y="1693862"/>
            <a:chExt cx="6096000" cy="676275"/>
          </a:xfrm>
        </p:grpSpPr>
        <p:sp>
          <p:nvSpPr>
            <p:cNvPr id="22" name="矩形: 圓角 21">
              <a:extLst>
                <a:ext uri="{FF2B5EF4-FFF2-40B4-BE49-F238E27FC236}">
                  <a16:creationId xmlns:a16="http://schemas.microsoft.com/office/drawing/2014/main" xmlns="" id="{48439F09-8E23-4072-9368-A6B2B512D444}"/>
                </a:ext>
              </a:extLst>
            </p:cNvPr>
            <p:cNvSpPr/>
            <p:nvPr/>
          </p:nvSpPr>
          <p:spPr>
            <a:xfrm>
              <a:off x="0" y="1693862"/>
              <a:ext cx="6096000" cy="676275"/>
            </a:xfrm>
            <a:prstGeom prst="roundRect">
              <a:avLst>
                <a:gd name="adj" fmla="val 1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3" name="矩形: 圓角 6">
              <a:extLst>
                <a:ext uri="{FF2B5EF4-FFF2-40B4-BE49-F238E27FC236}">
                  <a16:creationId xmlns:a16="http://schemas.microsoft.com/office/drawing/2014/main" xmlns="" id="{136CEBC5-6D9F-4297-AA38-A2C236084D54}"/>
                </a:ext>
              </a:extLst>
            </p:cNvPr>
            <p:cNvSpPr txBox="1"/>
            <p:nvPr/>
          </p:nvSpPr>
          <p:spPr>
            <a:xfrm>
              <a:off x="0" y="1693862"/>
              <a:ext cx="1828800" cy="6762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zh-TW" altLang="en-US" sz="4000" kern="1200" dirty="0">
                  <a:latin typeface="標楷體" panose="03000509000000000000" pitchFamily="65" charset="-120"/>
                  <a:ea typeface="標楷體" panose="03000509000000000000" pitchFamily="65" charset="-120"/>
                </a:rPr>
                <a:t>學校</a:t>
              </a:r>
            </a:p>
          </p:txBody>
        </p:sp>
      </p:grpSp>
      <p:grpSp>
        <p:nvGrpSpPr>
          <p:cNvPr id="24" name="群組 23">
            <a:extLst>
              <a:ext uri="{FF2B5EF4-FFF2-40B4-BE49-F238E27FC236}">
                <a16:creationId xmlns:a16="http://schemas.microsoft.com/office/drawing/2014/main" xmlns="" id="{BE73E289-9A22-41D8-BB10-A21080EC777E}"/>
              </a:ext>
            </a:extLst>
          </p:cNvPr>
          <p:cNvGrpSpPr/>
          <p:nvPr/>
        </p:nvGrpSpPr>
        <p:grpSpPr>
          <a:xfrm>
            <a:off x="210032" y="1110322"/>
            <a:ext cx="8011886" cy="2194218"/>
            <a:chOff x="0" y="904874"/>
            <a:chExt cx="6096000" cy="676275"/>
          </a:xfrm>
        </p:grpSpPr>
        <p:sp>
          <p:nvSpPr>
            <p:cNvPr id="25" name="矩形: 圓角 24">
              <a:extLst>
                <a:ext uri="{FF2B5EF4-FFF2-40B4-BE49-F238E27FC236}">
                  <a16:creationId xmlns:a16="http://schemas.microsoft.com/office/drawing/2014/main" xmlns="" id="{105165AE-3F2F-418E-BA65-5CA087474AF3}"/>
                </a:ext>
              </a:extLst>
            </p:cNvPr>
            <p:cNvSpPr/>
            <p:nvPr/>
          </p:nvSpPr>
          <p:spPr>
            <a:xfrm>
              <a:off x="0" y="904874"/>
              <a:ext cx="6096000" cy="676275"/>
            </a:xfrm>
            <a:prstGeom prst="roundRect">
              <a:avLst>
                <a:gd name="adj" fmla="val 1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6" name="矩形: 圓角 8">
              <a:extLst>
                <a:ext uri="{FF2B5EF4-FFF2-40B4-BE49-F238E27FC236}">
                  <a16:creationId xmlns:a16="http://schemas.microsoft.com/office/drawing/2014/main" xmlns="" id="{FDEEE6F7-0340-4F99-BFCB-824DC29BE04F}"/>
                </a:ext>
              </a:extLst>
            </p:cNvPr>
            <p:cNvSpPr txBox="1"/>
            <p:nvPr/>
          </p:nvSpPr>
          <p:spPr>
            <a:xfrm>
              <a:off x="0" y="904874"/>
              <a:ext cx="1828800" cy="6762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zh-TW" altLang="en-US" sz="4000" kern="1200" dirty="0">
                  <a:latin typeface="標楷體" panose="03000509000000000000" pitchFamily="65" charset="-120"/>
                  <a:ea typeface="標楷體" panose="03000509000000000000" pitchFamily="65" charset="-120"/>
                </a:rPr>
                <a:t>國家</a:t>
              </a:r>
            </a:p>
          </p:txBody>
        </p:sp>
      </p:grpSp>
      <p:grpSp>
        <p:nvGrpSpPr>
          <p:cNvPr id="27" name="群組 26">
            <a:extLst>
              <a:ext uri="{FF2B5EF4-FFF2-40B4-BE49-F238E27FC236}">
                <a16:creationId xmlns:a16="http://schemas.microsoft.com/office/drawing/2014/main" xmlns="" id="{07AF8ADD-B9AC-43E2-9C11-20684AAD5B1D}"/>
              </a:ext>
            </a:extLst>
          </p:cNvPr>
          <p:cNvGrpSpPr/>
          <p:nvPr/>
        </p:nvGrpSpPr>
        <p:grpSpPr>
          <a:xfrm>
            <a:off x="2506697" y="3657686"/>
            <a:ext cx="2326191" cy="1177157"/>
            <a:chOff x="1846853" y="1750218"/>
            <a:chExt cx="1911278" cy="563562"/>
          </a:xfrm>
        </p:grpSpPr>
        <p:sp>
          <p:nvSpPr>
            <p:cNvPr id="28" name="矩形: 圓角 27">
              <a:extLst>
                <a:ext uri="{FF2B5EF4-FFF2-40B4-BE49-F238E27FC236}">
                  <a16:creationId xmlns:a16="http://schemas.microsoft.com/office/drawing/2014/main" xmlns="" id="{78E058AE-AABC-4E22-A0C0-182B3093E62E}"/>
                </a:ext>
              </a:extLst>
            </p:cNvPr>
            <p:cNvSpPr/>
            <p:nvPr/>
          </p:nvSpPr>
          <p:spPr>
            <a:xfrm>
              <a:off x="1846853" y="1750218"/>
              <a:ext cx="1911277" cy="563562"/>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9" name="矩形: 圓角 12">
              <a:extLst>
                <a:ext uri="{FF2B5EF4-FFF2-40B4-BE49-F238E27FC236}">
                  <a16:creationId xmlns:a16="http://schemas.microsoft.com/office/drawing/2014/main" xmlns="" id="{F355134B-DADA-430C-B968-23FE6518153F}"/>
                </a:ext>
              </a:extLst>
            </p:cNvPr>
            <p:cNvSpPr txBox="1"/>
            <p:nvPr/>
          </p:nvSpPr>
          <p:spPr>
            <a:xfrm>
              <a:off x="1846853" y="1763043"/>
              <a:ext cx="1911278"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課程計畫</a:t>
              </a:r>
            </a:p>
          </p:txBody>
        </p:sp>
      </p:grpSp>
      <p:grpSp>
        <p:nvGrpSpPr>
          <p:cNvPr id="30" name="群組 29">
            <a:extLst>
              <a:ext uri="{FF2B5EF4-FFF2-40B4-BE49-F238E27FC236}">
                <a16:creationId xmlns:a16="http://schemas.microsoft.com/office/drawing/2014/main" xmlns="" id="{C064D0ED-730A-40C9-8876-8881BBA35191}"/>
              </a:ext>
            </a:extLst>
          </p:cNvPr>
          <p:cNvGrpSpPr/>
          <p:nvPr/>
        </p:nvGrpSpPr>
        <p:grpSpPr>
          <a:xfrm>
            <a:off x="2485003" y="5305709"/>
            <a:ext cx="1111022" cy="1177157"/>
            <a:chOff x="1830347" y="2539206"/>
            <a:chExt cx="845343" cy="563562"/>
          </a:xfrm>
        </p:grpSpPr>
        <p:sp>
          <p:nvSpPr>
            <p:cNvPr id="31" name="矩形: 圓角 30">
              <a:extLst>
                <a:ext uri="{FF2B5EF4-FFF2-40B4-BE49-F238E27FC236}">
                  <a16:creationId xmlns:a16="http://schemas.microsoft.com/office/drawing/2014/main" xmlns="" id="{9FD67A76-D388-4CAF-A1B1-120F38D8940B}"/>
                </a:ext>
              </a:extLst>
            </p:cNvPr>
            <p:cNvSpPr/>
            <p:nvPr/>
          </p:nvSpPr>
          <p:spPr>
            <a:xfrm>
              <a:off x="1830347" y="2539206"/>
              <a:ext cx="845343" cy="563562"/>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2" name="矩形: 圓角 14">
              <a:extLst>
                <a:ext uri="{FF2B5EF4-FFF2-40B4-BE49-F238E27FC236}">
                  <a16:creationId xmlns:a16="http://schemas.microsoft.com/office/drawing/2014/main" xmlns="" id="{F933502C-DD67-413B-B020-46A67A31A0B6}"/>
                </a:ext>
              </a:extLst>
            </p:cNvPr>
            <p:cNvSpPr txBox="1"/>
            <p:nvPr/>
          </p:nvSpPr>
          <p:spPr>
            <a:xfrm>
              <a:off x="1846853" y="2555712"/>
              <a:ext cx="812331"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教材</a:t>
              </a:r>
            </a:p>
          </p:txBody>
        </p:sp>
      </p:grpSp>
      <p:grpSp>
        <p:nvGrpSpPr>
          <p:cNvPr id="33" name="群組 32">
            <a:extLst>
              <a:ext uri="{FF2B5EF4-FFF2-40B4-BE49-F238E27FC236}">
                <a16:creationId xmlns:a16="http://schemas.microsoft.com/office/drawing/2014/main" xmlns="" id="{A92623BE-5EF2-4C5E-BB1A-2502A01F155E}"/>
              </a:ext>
            </a:extLst>
          </p:cNvPr>
          <p:cNvGrpSpPr/>
          <p:nvPr/>
        </p:nvGrpSpPr>
        <p:grpSpPr>
          <a:xfrm>
            <a:off x="3683445" y="5305709"/>
            <a:ext cx="1111022" cy="1177157"/>
            <a:chOff x="2929294" y="2539206"/>
            <a:chExt cx="845343" cy="563562"/>
          </a:xfrm>
        </p:grpSpPr>
        <p:sp>
          <p:nvSpPr>
            <p:cNvPr id="34" name="矩形: 圓角 33">
              <a:extLst>
                <a:ext uri="{FF2B5EF4-FFF2-40B4-BE49-F238E27FC236}">
                  <a16:creationId xmlns:a16="http://schemas.microsoft.com/office/drawing/2014/main" xmlns="" id="{15EA4DB3-A5F7-4EF8-BE8B-35D0864B80CD}"/>
                </a:ext>
              </a:extLst>
            </p:cNvPr>
            <p:cNvSpPr/>
            <p:nvPr/>
          </p:nvSpPr>
          <p:spPr>
            <a:xfrm>
              <a:off x="2929294" y="2539206"/>
              <a:ext cx="845343" cy="563562"/>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5" name="矩形: 圓角 16">
              <a:extLst>
                <a:ext uri="{FF2B5EF4-FFF2-40B4-BE49-F238E27FC236}">
                  <a16:creationId xmlns:a16="http://schemas.microsoft.com/office/drawing/2014/main" xmlns="" id="{B8F10C51-0B33-4165-850C-C8F29187E998}"/>
                </a:ext>
              </a:extLst>
            </p:cNvPr>
            <p:cNvSpPr txBox="1"/>
            <p:nvPr/>
          </p:nvSpPr>
          <p:spPr>
            <a:xfrm>
              <a:off x="2945800" y="2555712"/>
              <a:ext cx="812331"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教學</a:t>
              </a:r>
            </a:p>
          </p:txBody>
        </p:sp>
      </p:grpSp>
      <p:grpSp>
        <p:nvGrpSpPr>
          <p:cNvPr id="36" name="群組 35">
            <a:extLst>
              <a:ext uri="{FF2B5EF4-FFF2-40B4-BE49-F238E27FC236}">
                <a16:creationId xmlns:a16="http://schemas.microsoft.com/office/drawing/2014/main" xmlns="" id="{DFDF92CC-54A0-41F2-9F0C-AA7286D325CB}"/>
              </a:ext>
            </a:extLst>
          </p:cNvPr>
          <p:cNvGrpSpPr/>
          <p:nvPr/>
        </p:nvGrpSpPr>
        <p:grpSpPr>
          <a:xfrm>
            <a:off x="4942001" y="3657686"/>
            <a:ext cx="2326191" cy="1177157"/>
            <a:chOff x="4044747" y="1750218"/>
            <a:chExt cx="1911278" cy="563562"/>
          </a:xfrm>
        </p:grpSpPr>
        <p:sp>
          <p:nvSpPr>
            <p:cNvPr id="37" name="矩形: 圓角 36">
              <a:extLst>
                <a:ext uri="{FF2B5EF4-FFF2-40B4-BE49-F238E27FC236}">
                  <a16:creationId xmlns:a16="http://schemas.microsoft.com/office/drawing/2014/main" xmlns="" id="{7128D7C9-0171-4C5F-BF8A-08EA4008D317}"/>
                </a:ext>
              </a:extLst>
            </p:cNvPr>
            <p:cNvSpPr/>
            <p:nvPr/>
          </p:nvSpPr>
          <p:spPr>
            <a:xfrm>
              <a:off x="4044747" y="1750218"/>
              <a:ext cx="1911277" cy="563562"/>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8" name="矩形: 圓角 18">
              <a:extLst>
                <a:ext uri="{FF2B5EF4-FFF2-40B4-BE49-F238E27FC236}">
                  <a16:creationId xmlns:a16="http://schemas.microsoft.com/office/drawing/2014/main" xmlns="" id="{B69B4AC2-A01D-4F67-ADF3-8022F0299E08}"/>
                </a:ext>
              </a:extLst>
            </p:cNvPr>
            <p:cNvSpPr txBox="1"/>
            <p:nvPr/>
          </p:nvSpPr>
          <p:spPr>
            <a:xfrm>
              <a:off x="4044747" y="1763043"/>
              <a:ext cx="1911278"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教科書</a:t>
              </a:r>
              <a:r>
                <a:rPr lang="en-US" altLang="zh-TW" sz="2800" kern="1200" dirty="0">
                  <a:latin typeface="標楷體" panose="03000509000000000000" pitchFamily="65" charset="-120"/>
                  <a:ea typeface="標楷體" panose="03000509000000000000" pitchFamily="65" charset="-120"/>
                </a:rPr>
                <a:t>/</a:t>
              </a:r>
              <a:r>
                <a:rPr lang="zh-TW" altLang="en-US" sz="2800" kern="1200" dirty="0">
                  <a:latin typeface="標楷體" panose="03000509000000000000" pitchFamily="65" charset="-120"/>
                  <a:ea typeface="標楷體" panose="03000509000000000000" pitchFamily="65" charset="-120"/>
                </a:rPr>
                <a:t>教材</a:t>
              </a:r>
            </a:p>
          </p:txBody>
        </p:sp>
      </p:grpSp>
      <p:grpSp>
        <p:nvGrpSpPr>
          <p:cNvPr id="39" name="群組 38">
            <a:extLst>
              <a:ext uri="{FF2B5EF4-FFF2-40B4-BE49-F238E27FC236}">
                <a16:creationId xmlns:a16="http://schemas.microsoft.com/office/drawing/2014/main" xmlns="" id="{846F609E-13B5-4587-8715-C75044DA62A3}"/>
              </a:ext>
            </a:extLst>
          </p:cNvPr>
          <p:cNvGrpSpPr/>
          <p:nvPr/>
        </p:nvGrpSpPr>
        <p:grpSpPr>
          <a:xfrm>
            <a:off x="4920308" y="5305709"/>
            <a:ext cx="1111022" cy="1177157"/>
            <a:chOff x="4028241" y="2539206"/>
            <a:chExt cx="845343" cy="563562"/>
          </a:xfrm>
        </p:grpSpPr>
        <p:sp>
          <p:nvSpPr>
            <p:cNvPr id="40" name="矩形: 圓角 39">
              <a:extLst>
                <a:ext uri="{FF2B5EF4-FFF2-40B4-BE49-F238E27FC236}">
                  <a16:creationId xmlns:a16="http://schemas.microsoft.com/office/drawing/2014/main" xmlns="" id="{A4A27962-C800-43BF-9CD9-13D0A712BAB4}"/>
                </a:ext>
              </a:extLst>
            </p:cNvPr>
            <p:cNvSpPr/>
            <p:nvPr/>
          </p:nvSpPr>
          <p:spPr>
            <a:xfrm>
              <a:off x="4028241" y="2539206"/>
              <a:ext cx="845343" cy="563562"/>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1" name="矩形: 圓角 20">
              <a:extLst>
                <a:ext uri="{FF2B5EF4-FFF2-40B4-BE49-F238E27FC236}">
                  <a16:creationId xmlns:a16="http://schemas.microsoft.com/office/drawing/2014/main" xmlns="" id="{6048C1D7-B946-430F-9EFD-585F430DD04F}"/>
                </a:ext>
              </a:extLst>
            </p:cNvPr>
            <p:cNvSpPr txBox="1"/>
            <p:nvPr/>
          </p:nvSpPr>
          <p:spPr>
            <a:xfrm>
              <a:off x="4044747" y="2555712"/>
              <a:ext cx="812331"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評量</a:t>
              </a:r>
            </a:p>
          </p:txBody>
        </p:sp>
      </p:grpSp>
      <p:grpSp>
        <p:nvGrpSpPr>
          <p:cNvPr id="42" name="群組 41">
            <a:extLst>
              <a:ext uri="{FF2B5EF4-FFF2-40B4-BE49-F238E27FC236}">
                <a16:creationId xmlns:a16="http://schemas.microsoft.com/office/drawing/2014/main" xmlns="" id="{CC1FE8C2-5C33-44C7-90EF-0F26AC9AE1AB}"/>
              </a:ext>
            </a:extLst>
          </p:cNvPr>
          <p:cNvGrpSpPr/>
          <p:nvPr/>
        </p:nvGrpSpPr>
        <p:grpSpPr>
          <a:xfrm>
            <a:off x="6157170" y="5305709"/>
            <a:ext cx="1111022" cy="1177157"/>
            <a:chOff x="5127188" y="2539206"/>
            <a:chExt cx="845343" cy="563562"/>
          </a:xfrm>
        </p:grpSpPr>
        <p:sp>
          <p:nvSpPr>
            <p:cNvPr id="43" name="矩形: 圓角 42">
              <a:extLst>
                <a:ext uri="{FF2B5EF4-FFF2-40B4-BE49-F238E27FC236}">
                  <a16:creationId xmlns:a16="http://schemas.microsoft.com/office/drawing/2014/main" xmlns="" id="{D4122871-1469-48C7-87C1-A56802CDD8C1}"/>
                </a:ext>
              </a:extLst>
            </p:cNvPr>
            <p:cNvSpPr/>
            <p:nvPr/>
          </p:nvSpPr>
          <p:spPr>
            <a:xfrm>
              <a:off x="5127188" y="2539206"/>
              <a:ext cx="845343" cy="563562"/>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4" name="矩形: 圓角 22">
              <a:extLst>
                <a:ext uri="{FF2B5EF4-FFF2-40B4-BE49-F238E27FC236}">
                  <a16:creationId xmlns:a16="http://schemas.microsoft.com/office/drawing/2014/main" xmlns="" id="{22DA5395-B769-4692-9020-948E09C02140}"/>
                </a:ext>
              </a:extLst>
            </p:cNvPr>
            <p:cNvSpPr txBox="1"/>
            <p:nvPr/>
          </p:nvSpPr>
          <p:spPr>
            <a:xfrm>
              <a:off x="5143694" y="2555712"/>
              <a:ext cx="812331"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環境</a:t>
              </a:r>
            </a:p>
          </p:txBody>
        </p:sp>
      </p:grpSp>
      <p:sp>
        <p:nvSpPr>
          <p:cNvPr id="45" name="梯形 44">
            <a:extLst>
              <a:ext uri="{FF2B5EF4-FFF2-40B4-BE49-F238E27FC236}">
                <a16:creationId xmlns:a16="http://schemas.microsoft.com/office/drawing/2014/main" xmlns="" id="{54AB641F-7BDB-45C4-956F-98A176F593EC}"/>
              </a:ext>
            </a:extLst>
          </p:cNvPr>
          <p:cNvSpPr/>
          <p:nvPr/>
        </p:nvSpPr>
        <p:spPr>
          <a:xfrm>
            <a:off x="2506697" y="2120828"/>
            <a:ext cx="2235644" cy="959222"/>
          </a:xfrm>
          <a:prstGeom prst="trapezoi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latin typeface="標楷體" panose="03000509000000000000" pitchFamily="65" charset="-120"/>
                <a:ea typeface="標楷體" panose="03000509000000000000" pitchFamily="65" charset="-120"/>
              </a:rPr>
              <a:t>領綱</a:t>
            </a:r>
          </a:p>
        </p:txBody>
      </p:sp>
      <p:sp>
        <p:nvSpPr>
          <p:cNvPr id="46" name="梯形 45">
            <a:extLst>
              <a:ext uri="{FF2B5EF4-FFF2-40B4-BE49-F238E27FC236}">
                <a16:creationId xmlns:a16="http://schemas.microsoft.com/office/drawing/2014/main" xmlns="" id="{C7BDCA79-A722-4968-B3F7-36B2E8513978}"/>
              </a:ext>
            </a:extLst>
          </p:cNvPr>
          <p:cNvSpPr/>
          <p:nvPr/>
        </p:nvSpPr>
        <p:spPr>
          <a:xfrm>
            <a:off x="4987349" y="2127232"/>
            <a:ext cx="2235644" cy="959222"/>
          </a:xfrm>
          <a:prstGeom prst="trapezoi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latin typeface="標楷體" panose="03000509000000000000" pitchFamily="65" charset="-120"/>
                <a:ea typeface="標楷體" panose="03000509000000000000" pitchFamily="65" charset="-120"/>
              </a:rPr>
              <a:t>實施規範</a:t>
            </a:r>
          </a:p>
        </p:txBody>
      </p:sp>
      <p:sp>
        <p:nvSpPr>
          <p:cNvPr id="47" name="梯形 46">
            <a:extLst>
              <a:ext uri="{FF2B5EF4-FFF2-40B4-BE49-F238E27FC236}">
                <a16:creationId xmlns:a16="http://schemas.microsoft.com/office/drawing/2014/main" xmlns="" id="{C35561AD-69F4-4442-ABBE-BA3AD0B2CA96}"/>
              </a:ext>
            </a:extLst>
          </p:cNvPr>
          <p:cNvSpPr/>
          <p:nvPr/>
        </p:nvSpPr>
        <p:spPr>
          <a:xfrm>
            <a:off x="2506697" y="1242123"/>
            <a:ext cx="4716296" cy="959222"/>
          </a:xfrm>
          <a:prstGeom prst="trapezoi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latin typeface="標楷體" panose="03000509000000000000" pitchFamily="65" charset="-120"/>
                <a:ea typeface="標楷體" panose="03000509000000000000" pitchFamily="65" charset="-120"/>
              </a:rPr>
              <a:t>總綱</a:t>
            </a:r>
          </a:p>
        </p:txBody>
      </p:sp>
      <p:sp>
        <p:nvSpPr>
          <p:cNvPr id="11" name="矩形 10"/>
          <p:cNvSpPr/>
          <p:nvPr/>
        </p:nvSpPr>
        <p:spPr>
          <a:xfrm>
            <a:off x="7513199" y="1236715"/>
            <a:ext cx="1453426" cy="5246151"/>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3200" dirty="0">
                <a:solidFill>
                  <a:srgbClr val="FF0000"/>
                </a:solidFill>
              </a:rPr>
              <a:t>IEP/IGP</a:t>
            </a:r>
            <a:endParaRPr lang="zh-TW" altLang="en-US" sz="3200" dirty="0">
              <a:solidFill>
                <a:srgbClr val="FF0000"/>
              </a:solidFill>
            </a:endParaRPr>
          </a:p>
        </p:txBody>
      </p:sp>
    </p:spTree>
    <p:extLst>
      <p:ext uri="{BB962C8B-B14F-4D97-AF65-F5344CB8AC3E}">
        <p14:creationId xmlns:p14="http://schemas.microsoft.com/office/powerpoint/2010/main" val="1520369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圓角矩形 4"/>
          <p:cNvSpPr/>
          <p:nvPr/>
        </p:nvSpPr>
        <p:spPr>
          <a:xfrm>
            <a:off x="7056119" y="1575468"/>
            <a:ext cx="1728000" cy="2196000"/>
          </a:xfrm>
          <a:prstGeom prst="rect">
            <a:avLst/>
          </a:prstGeom>
          <a:noFill/>
        </p:spPr>
        <p:style>
          <a:lnRef idx="2">
            <a:schemeClr val="accent1"/>
          </a:lnRef>
          <a:fillRef idx="1">
            <a:schemeClr val="lt1"/>
          </a:fillRef>
          <a:effectRef idx="0">
            <a:schemeClr val="accent1"/>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2200" dirty="0">
                <a:latin typeface="標楷體" pitchFamily="65" charset="-120"/>
                <a:ea typeface="標楷體" pitchFamily="65" charset="-120"/>
              </a:rPr>
              <a:t>課程調整</a:t>
            </a:r>
            <a:endParaRPr lang="en-US" altLang="zh-TW" sz="2200" dirty="0">
              <a:latin typeface="標楷體" pitchFamily="65" charset="-120"/>
              <a:ea typeface="標楷體" pitchFamily="65" charset="-120"/>
            </a:endParaRPr>
          </a:p>
          <a:p>
            <a:pPr lvl="0" algn="ctr" defTabSz="666750">
              <a:lnSpc>
                <a:spcPct val="90000"/>
              </a:lnSpc>
              <a:spcBef>
                <a:spcPct val="0"/>
              </a:spcBef>
              <a:spcAft>
                <a:spcPct val="35000"/>
              </a:spcAft>
            </a:pPr>
            <a:endParaRPr lang="en-US" altLang="zh-TW" sz="2200" dirty="0">
              <a:latin typeface="標楷體" pitchFamily="65" charset="-120"/>
              <a:ea typeface="標楷體" pitchFamily="65" charset="-120"/>
            </a:endParaRPr>
          </a:p>
          <a:p>
            <a:pPr algn="ctr" defTabSz="666750">
              <a:lnSpc>
                <a:spcPct val="90000"/>
              </a:lnSpc>
              <a:spcBef>
                <a:spcPct val="0"/>
              </a:spcBef>
              <a:spcAft>
                <a:spcPct val="35000"/>
              </a:spcAft>
            </a:pPr>
            <a:r>
              <a:rPr lang="zh-TW" altLang="en-US" sz="2200" dirty="0">
                <a:solidFill>
                  <a:srgbClr val="FF0000"/>
                </a:solidFill>
                <a:latin typeface="標楷體" pitchFamily="65" charset="-120"/>
                <a:ea typeface="標楷體" pitchFamily="65" charset="-120"/>
              </a:rPr>
              <a:t>學習重點</a:t>
            </a:r>
            <a:r>
              <a:rPr lang="en-US" altLang="zh-TW" sz="2200" dirty="0">
                <a:latin typeface="標楷體" pitchFamily="65" charset="-120"/>
                <a:ea typeface="標楷體" pitchFamily="65" charset="-120"/>
              </a:rPr>
              <a:t/>
            </a:r>
            <a:br>
              <a:rPr lang="en-US" altLang="zh-TW" sz="2200" dirty="0">
                <a:latin typeface="標楷體" pitchFamily="65" charset="-120"/>
                <a:ea typeface="標楷體" pitchFamily="65" charset="-120"/>
              </a:rPr>
            </a:b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領域</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科目課程綱要之</a:t>
            </a:r>
            <a:r>
              <a:rPr lang="zh-TW" altLang="en-US" u="sng" dirty="0">
                <a:latin typeface="標楷體" pitchFamily="65" charset="-120"/>
                <a:ea typeface="標楷體" pitchFamily="65" charset="-120"/>
              </a:rPr>
              <a:t>學習表現</a:t>
            </a:r>
            <a:r>
              <a:rPr lang="zh-TW" altLang="en-US" dirty="0">
                <a:latin typeface="標楷體" pitchFamily="65" charset="-120"/>
                <a:ea typeface="標楷體" pitchFamily="65" charset="-120"/>
              </a:rPr>
              <a:t>與</a:t>
            </a:r>
            <a:r>
              <a:rPr lang="zh-TW" altLang="en-US" u="sng" dirty="0">
                <a:latin typeface="標楷體" pitchFamily="65" charset="-120"/>
                <a:ea typeface="標楷體" pitchFamily="65" charset="-120"/>
              </a:rPr>
              <a:t>學習內容</a:t>
            </a:r>
            <a:r>
              <a:rPr lang="en-US" altLang="zh-TW" dirty="0">
                <a:latin typeface="標楷體" pitchFamily="65" charset="-120"/>
                <a:ea typeface="標楷體" pitchFamily="65" charset="-120"/>
              </a:rPr>
              <a:t>)</a:t>
            </a:r>
            <a:endParaRPr lang="zh-TW" altLang="en-US" sz="2200" kern="1200" dirty="0">
              <a:latin typeface="標楷體" pitchFamily="65" charset="-120"/>
              <a:ea typeface="標楷體" pitchFamily="65" charset="-120"/>
            </a:endParaRPr>
          </a:p>
        </p:txBody>
      </p:sp>
      <p:sp>
        <p:nvSpPr>
          <p:cNvPr id="70" name="文字方塊 69"/>
          <p:cNvSpPr txBox="1"/>
          <p:nvPr/>
        </p:nvSpPr>
        <p:spPr>
          <a:xfrm>
            <a:off x="2499360" y="3078480"/>
            <a:ext cx="731520" cy="369332"/>
          </a:xfrm>
          <a:prstGeom prst="rect">
            <a:avLst/>
          </a:prstGeom>
          <a:noFill/>
        </p:spPr>
        <p:txBody>
          <a:bodyPr wrap="square" rtlCol="0">
            <a:spAutoFit/>
          </a:bodyPr>
          <a:lstStyle/>
          <a:p>
            <a:r>
              <a:rPr lang="zh-TW" altLang="en-US" dirty="0"/>
              <a:t>是</a:t>
            </a:r>
          </a:p>
        </p:txBody>
      </p:sp>
      <p:sp>
        <p:nvSpPr>
          <p:cNvPr id="72" name="文字方塊 71"/>
          <p:cNvSpPr txBox="1"/>
          <p:nvPr/>
        </p:nvSpPr>
        <p:spPr>
          <a:xfrm>
            <a:off x="5989320" y="3063240"/>
            <a:ext cx="731520" cy="369332"/>
          </a:xfrm>
          <a:prstGeom prst="rect">
            <a:avLst/>
          </a:prstGeom>
          <a:noFill/>
        </p:spPr>
        <p:txBody>
          <a:bodyPr wrap="square" rtlCol="0">
            <a:spAutoFit/>
          </a:bodyPr>
          <a:lstStyle/>
          <a:p>
            <a:r>
              <a:rPr lang="zh-TW" altLang="en-US" dirty="0"/>
              <a:t>是</a:t>
            </a:r>
          </a:p>
        </p:txBody>
      </p:sp>
      <p:sp>
        <p:nvSpPr>
          <p:cNvPr id="69" name="文字方塊 68"/>
          <p:cNvSpPr txBox="1"/>
          <p:nvPr/>
        </p:nvSpPr>
        <p:spPr>
          <a:xfrm>
            <a:off x="3093720" y="2316480"/>
            <a:ext cx="731520" cy="369332"/>
          </a:xfrm>
          <a:prstGeom prst="rect">
            <a:avLst/>
          </a:prstGeom>
          <a:noFill/>
        </p:spPr>
        <p:txBody>
          <a:bodyPr wrap="square" rtlCol="0">
            <a:spAutoFit/>
          </a:bodyPr>
          <a:lstStyle/>
          <a:p>
            <a:r>
              <a:rPr lang="zh-TW" altLang="en-US" dirty="0"/>
              <a:t>否</a:t>
            </a:r>
          </a:p>
        </p:txBody>
      </p:sp>
      <p:sp>
        <p:nvSpPr>
          <p:cNvPr id="5" name="標題 2"/>
          <p:cNvSpPr>
            <a:spLocks noGrp="1"/>
          </p:cNvSpPr>
          <p:nvPr>
            <p:ph type="title"/>
          </p:nvPr>
        </p:nvSpPr>
        <p:spPr>
          <a:xfrm>
            <a:off x="776913" y="221366"/>
            <a:ext cx="8229600" cy="862166"/>
          </a:xfrm>
        </p:spPr>
        <p:txBody>
          <a:bodyPr/>
          <a:lstStyle/>
          <a:p>
            <a:r>
              <a:rPr lang="zh-TW" altLang="en-US" dirty="0"/>
              <a:t>課程調整流程</a:t>
            </a:r>
          </a:p>
        </p:txBody>
      </p:sp>
      <p:grpSp>
        <p:nvGrpSpPr>
          <p:cNvPr id="12" name="群組 11"/>
          <p:cNvGrpSpPr/>
          <p:nvPr/>
        </p:nvGrpSpPr>
        <p:grpSpPr>
          <a:xfrm>
            <a:off x="198121" y="2739390"/>
            <a:ext cx="1440000" cy="720000"/>
            <a:chOff x="0" y="87629"/>
            <a:chExt cx="1028699" cy="617219"/>
          </a:xfrm>
        </p:grpSpPr>
        <p:sp>
          <p:nvSpPr>
            <p:cNvPr id="43" name="圓角矩形 42"/>
            <p:cNvSpPr/>
            <p:nvPr/>
          </p:nvSpPr>
          <p:spPr>
            <a:xfrm>
              <a:off x="0" y="87629"/>
              <a:ext cx="1028699" cy="617219"/>
            </a:xfrm>
            <a:prstGeom prst="roundRect">
              <a:avLst>
                <a:gd name="adj" fmla="val 10000"/>
              </a:avLst>
            </a:prstGeom>
          </p:spPr>
          <p:style>
            <a:lnRef idx="2">
              <a:schemeClr val="accent1"/>
            </a:lnRef>
            <a:fillRef idx="1">
              <a:schemeClr val="lt1"/>
            </a:fillRef>
            <a:effectRef idx="0">
              <a:schemeClr val="accent1"/>
            </a:effectRef>
            <a:fontRef idx="minor">
              <a:schemeClr val="dk1"/>
            </a:fontRef>
          </p:style>
        </p:sp>
        <p:sp>
          <p:nvSpPr>
            <p:cNvPr id="44" name="圓角矩形 4"/>
            <p:cNvSpPr/>
            <p:nvPr/>
          </p:nvSpPr>
          <p:spPr>
            <a:xfrm>
              <a:off x="18078" y="105707"/>
              <a:ext cx="992543" cy="581063"/>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2200" kern="1200" dirty="0">
                  <a:latin typeface="標楷體" pitchFamily="65" charset="-120"/>
                  <a:ea typeface="標楷體" pitchFamily="65" charset="-120"/>
                </a:rPr>
                <a:t>領域</a:t>
              </a:r>
              <a:r>
                <a:rPr lang="en-US" altLang="zh-TW" sz="2200" kern="1200" dirty="0">
                  <a:latin typeface="標楷體" pitchFamily="65" charset="-120"/>
                  <a:ea typeface="標楷體" pitchFamily="65" charset="-120"/>
                </a:rPr>
                <a:t>/</a:t>
              </a:r>
              <a:r>
                <a:rPr lang="zh-TW" altLang="en-US" sz="2200" kern="1200" dirty="0">
                  <a:latin typeface="標楷體" pitchFamily="65" charset="-120"/>
                  <a:ea typeface="標楷體" pitchFamily="65" charset="-120"/>
                </a:rPr>
                <a:t>科目</a:t>
              </a:r>
              <a:r>
                <a:rPr lang="en-US" altLang="zh-TW" sz="2200" kern="1200" dirty="0">
                  <a:latin typeface="標楷體" pitchFamily="65" charset="-120"/>
                  <a:ea typeface="標楷體" pitchFamily="65" charset="-120"/>
                </a:rPr>
                <a:t/>
              </a:r>
              <a:br>
                <a:rPr lang="en-US" altLang="zh-TW" sz="2200" kern="1200" dirty="0">
                  <a:latin typeface="標楷體" pitchFamily="65" charset="-120"/>
                  <a:ea typeface="標楷體" pitchFamily="65" charset="-120"/>
                </a:rPr>
              </a:br>
              <a:r>
                <a:rPr lang="zh-TW" altLang="en-US" sz="2200" kern="1200" dirty="0">
                  <a:latin typeface="標楷體" pitchFamily="65" charset="-120"/>
                  <a:ea typeface="標楷體" pitchFamily="65" charset="-120"/>
                </a:rPr>
                <a:t>課程綱要</a:t>
              </a:r>
            </a:p>
          </p:txBody>
        </p:sp>
      </p:grpSp>
      <p:grpSp>
        <p:nvGrpSpPr>
          <p:cNvPr id="22" name="群組 21"/>
          <p:cNvGrpSpPr/>
          <p:nvPr/>
        </p:nvGrpSpPr>
        <p:grpSpPr>
          <a:xfrm>
            <a:off x="3728096" y="3161760"/>
            <a:ext cx="1260000" cy="432000"/>
            <a:chOff x="7200898" y="87629"/>
            <a:chExt cx="1800000" cy="599141"/>
          </a:xfrm>
        </p:grpSpPr>
        <p:sp>
          <p:nvSpPr>
            <p:cNvPr id="23" name="圓角矩形 22"/>
            <p:cNvSpPr/>
            <p:nvPr/>
          </p:nvSpPr>
          <p:spPr>
            <a:xfrm>
              <a:off x="7200898" y="87629"/>
              <a:ext cx="1800000" cy="581063"/>
            </a:xfrm>
            <a:prstGeom prst="roundRect">
              <a:avLst>
                <a:gd name="adj" fmla="val 10000"/>
              </a:avLst>
            </a:prstGeom>
            <a:solidFill>
              <a:srgbClr val="00B0F0"/>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vert="horz" anchor="ctr"/>
            <a:lstStyle/>
            <a:p>
              <a:pPr algn="ctr"/>
              <a:r>
                <a:rPr lang="zh-TW" altLang="en-US" sz="2000" dirty="0">
                  <a:latin typeface="標楷體" pitchFamily="65" charset="-120"/>
                  <a:ea typeface="標楷體" pitchFamily="65" charset="-120"/>
                </a:rPr>
                <a:t>學習評量</a:t>
              </a:r>
            </a:p>
          </p:txBody>
        </p:sp>
        <p:sp>
          <p:nvSpPr>
            <p:cNvPr id="24" name="圓角矩形 24"/>
            <p:cNvSpPr/>
            <p:nvPr/>
          </p:nvSpPr>
          <p:spPr>
            <a:xfrm>
              <a:off x="7218977"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grpSp>
        <p:nvGrpSpPr>
          <p:cNvPr id="45" name="群組 44"/>
          <p:cNvGrpSpPr/>
          <p:nvPr/>
        </p:nvGrpSpPr>
        <p:grpSpPr>
          <a:xfrm>
            <a:off x="182881" y="1779270"/>
            <a:ext cx="1440000" cy="720000"/>
            <a:chOff x="0" y="87629"/>
            <a:chExt cx="1028699" cy="617219"/>
          </a:xfrm>
        </p:grpSpPr>
        <p:sp>
          <p:nvSpPr>
            <p:cNvPr id="46" name="圓角矩形 45"/>
            <p:cNvSpPr/>
            <p:nvPr/>
          </p:nvSpPr>
          <p:spPr>
            <a:xfrm>
              <a:off x="0" y="87629"/>
              <a:ext cx="1028699" cy="617219"/>
            </a:xfrm>
            <a:prstGeom prst="roundRect">
              <a:avLst>
                <a:gd name="adj" fmla="val 10000"/>
              </a:avLst>
            </a:prstGeom>
          </p:spPr>
          <p:style>
            <a:lnRef idx="2">
              <a:schemeClr val="accent1"/>
            </a:lnRef>
            <a:fillRef idx="1">
              <a:schemeClr val="lt1"/>
            </a:fillRef>
            <a:effectRef idx="0">
              <a:schemeClr val="accent1"/>
            </a:effectRef>
            <a:fontRef idx="minor">
              <a:schemeClr val="dk1"/>
            </a:fontRef>
          </p:style>
        </p:sp>
        <p:sp>
          <p:nvSpPr>
            <p:cNvPr id="47" name="圓角矩形 4"/>
            <p:cNvSpPr/>
            <p:nvPr/>
          </p:nvSpPr>
          <p:spPr>
            <a:xfrm>
              <a:off x="18078" y="105707"/>
              <a:ext cx="992543" cy="581063"/>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2200" kern="1200" dirty="0">
                  <a:latin typeface="標楷體" pitchFamily="65" charset="-120"/>
                  <a:ea typeface="標楷體" pitchFamily="65" charset="-120"/>
                </a:rPr>
                <a:t>學生</a:t>
              </a:r>
              <a:r>
                <a:rPr lang="en-US" altLang="zh-TW" sz="2200" kern="1200" dirty="0">
                  <a:latin typeface="標楷體" pitchFamily="65" charset="-120"/>
                  <a:ea typeface="標楷體" pitchFamily="65" charset="-120"/>
                </a:rPr>
                <a:t/>
              </a:r>
              <a:br>
                <a:rPr lang="en-US" altLang="zh-TW" sz="2200" kern="1200" dirty="0">
                  <a:latin typeface="標楷體" pitchFamily="65" charset="-120"/>
                  <a:ea typeface="標楷體" pitchFamily="65" charset="-120"/>
                </a:rPr>
              </a:br>
              <a:r>
                <a:rPr lang="zh-TW" altLang="en-US" sz="2200" kern="1200" dirty="0">
                  <a:latin typeface="標楷體" pitchFamily="65" charset="-120"/>
                  <a:ea typeface="標楷體" pitchFamily="65" charset="-120"/>
                </a:rPr>
                <a:t>學習功能</a:t>
              </a:r>
            </a:p>
          </p:txBody>
        </p:sp>
      </p:grpSp>
      <p:sp>
        <p:nvSpPr>
          <p:cNvPr id="48" name="右中括弧 47"/>
          <p:cNvSpPr/>
          <p:nvPr/>
        </p:nvSpPr>
        <p:spPr>
          <a:xfrm>
            <a:off x="1600200" y="2148840"/>
            <a:ext cx="182880" cy="975360"/>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TW" altLang="en-US"/>
          </a:p>
        </p:txBody>
      </p:sp>
      <p:sp>
        <p:nvSpPr>
          <p:cNvPr id="51" name="流程圖: 決策 50"/>
          <p:cNvSpPr/>
          <p:nvPr/>
        </p:nvSpPr>
        <p:spPr>
          <a:xfrm>
            <a:off x="1935480" y="2209800"/>
            <a:ext cx="1260000" cy="828000"/>
          </a:xfrm>
          <a:prstGeom prst="flowChartDecision">
            <a:avLst/>
          </a:prstGeom>
          <a:solidFill>
            <a:srgbClr val="FFFF00"/>
          </a:solidFill>
          <a:ln>
            <a:prstDash val="sys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dirty="0">
                <a:solidFill>
                  <a:srgbClr val="FF0000"/>
                </a:solidFill>
              </a:rPr>
              <a:t>適配</a:t>
            </a:r>
          </a:p>
        </p:txBody>
      </p:sp>
      <p:cxnSp>
        <p:nvCxnSpPr>
          <p:cNvPr id="56" name="直線接點 55"/>
          <p:cNvCxnSpPr/>
          <p:nvPr/>
        </p:nvCxnSpPr>
        <p:spPr>
          <a:xfrm>
            <a:off x="1783080" y="2636520"/>
            <a:ext cx="180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直線接點 56"/>
          <p:cNvCxnSpPr/>
          <p:nvPr/>
        </p:nvCxnSpPr>
        <p:spPr>
          <a:xfrm>
            <a:off x="3200400" y="2636520"/>
            <a:ext cx="504000" cy="0"/>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3" name="流程圖: 決策 62"/>
          <p:cNvSpPr/>
          <p:nvPr/>
        </p:nvSpPr>
        <p:spPr>
          <a:xfrm>
            <a:off x="5273040" y="2209800"/>
            <a:ext cx="1260000" cy="828000"/>
          </a:xfrm>
          <a:prstGeom prst="flowChartDecision">
            <a:avLst/>
          </a:prstGeom>
          <a:solidFill>
            <a:srgbClr val="FFFF00"/>
          </a:solidFill>
          <a:ln>
            <a:prstDash val="sys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dirty="0">
                <a:solidFill>
                  <a:srgbClr val="FF0000"/>
                </a:solidFill>
              </a:rPr>
              <a:t>適配</a:t>
            </a:r>
          </a:p>
        </p:txBody>
      </p:sp>
      <p:cxnSp>
        <p:nvCxnSpPr>
          <p:cNvPr id="71" name="直線接點 70"/>
          <p:cNvCxnSpPr/>
          <p:nvPr/>
        </p:nvCxnSpPr>
        <p:spPr>
          <a:xfrm rot="5400000">
            <a:off x="5494260" y="3444000"/>
            <a:ext cx="792000" cy="1588"/>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3" name="文字方塊 72"/>
          <p:cNvSpPr txBox="1"/>
          <p:nvPr/>
        </p:nvSpPr>
        <p:spPr>
          <a:xfrm>
            <a:off x="6522720" y="2316480"/>
            <a:ext cx="731520" cy="369332"/>
          </a:xfrm>
          <a:prstGeom prst="rect">
            <a:avLst/>
          </a:prstGeom>
          <a:noFill/>
        </p:spPr>
        <p:txBody>
          <a:bodyPr wrap="square" rtlCol="0">
            <a:spAutoFit/>
          </a:bodyPr>
          <a:lstStyle/>
          <a:p>
            <a:r>
              <a:rPr lang="zh-TW" altLang="en-US" dirty="0"/>
              <a:t>否</a:t>
            </a:r>
          </a:p>
        </p:txBody>
      </p:sp>
      <p:cxnSp>
        <p:nvCxnSpPr>
          <p:cNvPr id="74" name="直線接點 73"/>
          <p:cNvCxnSpPr/>
          <p:nvPr/>
        </p:nvCxnSpPr>
        <p:spPr>
          <a:xfrm>
            <a:off x="6553200" y="2636520"/>
            <a:ext cx="504000" cy="0"/>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78" name="群組 77"/>
          <p:cNvGrpSpPr/>
          <p:nvPr/>
        </p:nvGrpSpPr>
        <p:grpSpPr>
          <a:xfrm>
            <a:off x="1790700" y="3808966"/>
            <a:ext cx="1470659" cy="805393"/>
            <a:chOff x="1440180" y="87629"/>
            <a:chExt cx="1028699" cy="617219"/>
          </a:xfrm>
        </p:grpSpPr>
        <p:sp>
          <p:nvSpPr>
            <p:cNvPr id="79" name="圓角矩形 78"/>
            <p:cNvSpPr/>
            <p:nvPr/>
          </p:nvSpPr>
          <p:spPr>
            <a:xfrm>
              <a:off x="1440180" y="87629"/>
              <a:ext cx="1028699" cy="617219"/>
            </a:xfrm>
            <a:prstGeom prst="roundRect">
              <a:avLst>
                <a:gd name="adj" fmla="val 10000"/>
              </a:avLst>
            </a:prstGeom>
            <a:solidFill>
              <a:srgbClr val="00FF00"/>
            </a:solidFill>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txBody>
            <a:bodyPr anchor="ctr"/>
            <a:lstStyle/>
            <a:p>
              <a:pPr algn="ctr"/>
              <a:r>
                <a:rPr lang="zh-TW" altLang="en-US" sz="2400" dirty="0">
                  <a:solidFill>
                    <a:schemeClr val="tx1"/>
                  </a:solidFill>
                  <a:latin typeface="標楷體" pitchFamily="65" charset="-120"/>
                  <a:ea typeface="標楷體" pitchFamily="65" charset="-120"/>
                </a:rPr>
                <a:t>一般課程</a:t>
              </a:r>
            </a:p>
          </p:txBody>
        </p:sp>
        <p:sp>
          <p:nvSpPr>
            <p:cNvPr id="80" name="圓角矩形 8"/>
            <p:cNvSpPr/>
            <p:nvPr/>
          </p:nvSpPr>
          <p:spPr>
            <a:xfrm>
              <a:off x="1458258"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grpSp>
        <p:nvGrpSpPr>
          <p:cNvPr id="104" name="群組 103"/>
          <p:cNvGrpSpPr/>
          <p:nvPr/>
        </p:nvGrpSpPr>
        <p:grpSpPr>
          <a:xfrm>
            <a:off x="3728096" y="2637478"/>
            <a:ext cx="1260000" cy="432000"/>
            <a:chOff x="7200898" y="87629"/>
            <a:chExt cx="1800000" cy="599141"/>
          </a:xfrm>
        </p:grpSpPr>
        <p:sp>
          <p:nvSpPr>
            <p:cNvPr id="105" name="圓角矩形 104"/>
            <p:cNvSpPr/>
            <p:nvPr/>
          </p:nvSpPr>
          <p:spPr>
            <a:xfrm>
              <a:off x="7200898" y="87629"/>
              <a:ext cx="1800000" cy="581063"/>
            </a:xfrm>
            <a:prstGeom prst="roundRect">
              <a:avLst>
                <a:gd name="adj" fmla="val 10000"/>
              </a:avLst>
            </a:prstGeom>
            <a:solidFill>
              <a:srgbClr val="00B0F0"/>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vert="horz" anchor="ctr"/>
            <a:lstStyle/>
            <a:p>
              <a:pPr algn="ctr"/>
              <a:r>
                <a:rPr lang="zh-TW" altLang="en-US" sz="2000" dirty="0">
                  <a:latin typeface="標楷體" pitchFamily="65" charset="-120"/>
                  <a:ea typeface="標楷體" pitchFamily="65" charset="-120"/>
                </a:rPr>
                <a:t>學習環境</a:t>
              </a:r>
            </a:p>
          </p:txBody>
        </p:sp>
        <p:sp>
          <p:nvSpPr>
            <p:cNvPr id="106" name="圓角矩形 24"/>
            <p:cNvSpPr/>
            <p:nvPr/>
          </p:nvSpPr>
          <p:spPr>
            <a:xfrm>
              <a:off x="7218977"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grpSp>
        <p:nvGrpSpPr>
          <p:cNvPr id="107" name="群組 106"/>
          <p:cNvGrpSpPr/>
          <p:nvPr/>
        </p:nvGrpSpPr>
        <p:grpSpPr>
          <a:xfrm>
            <a:off x="3728096" y="2132520"/>
            <a:ext cx="1260000" cy="432000"/>
            <a:chOff x="7200898" y="87629"/>
            <a:chExt cx="1800000" cy="599141"/>
          </a:xfrm>
        </p:grpSpPr>
        <p:sp>
          <p:nvSpPr>
            <p:cNvPr id="108" name="圓角矩形 107"/>
            <p:cNvSpPr/>
            <p:nvPr/>
          </p:nvSpPr>
          <p:spPr>
            <a:xfrm>
              <a:off x="7200898" y="87629"/>
              <a:ext cx="1800000" cy="581063"/>
            </a:xfrm>
            <a:prstGeom prst="roundRect">
              <a:avLst>
                <a:gd name="adj" fmla="val 10000"/>
              </a:avLst>
            </a:prstGeom>
            <a:solidFill>
              <a:srgbClr val="00B0F0"/>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vert="horz" anchor="ctr"/>
            <a:lstStyle/>
            <a:p>
              <a:pPr algn="ctr"/>
              <a:r>
                <a:rPr lang="zh-TW" altLang="en-US" sz="2000" dirty="0">
                  <a:latin typeface="標楷體" pitchFamily="65" charset="-120"/>
                  <a:ea typeface="標楷體" pitchFamily="65" charset="-120"/>
                </a:rPr>
                <a:t>學習歷程</a:t>
              </a:r>
            </a:p>
          </p:txBody>
        </p:sp>
        <p:sp>
          <p:nvSpPr>
            <p:cNvPr id="109" name="圓角矩形 24"/>
            <p:cNvSpPr/>
            <p:nvPr/>
          </p:nvSpPr>
          <p:spPr>
            <a:xfrm>
              <a:off x="7218977"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sp>
        <p:nvSpPr>
          <p:cNvPr id="111" name="圓角矩形 4"/>
          <p:cNvSpPr/>
          <p:nvPr/>
        </p:nvSpPr>
        <p:spPr>
          <a:xfrm>
            <a:off x="3674908" y="1575468"/>
            <a:ext cx="1368000" cy="2179708"/>
          </a:xfrm>
          <a:prstGeom prst="rect">
            <a:avLst/>
          </a:prstGeom>
          <a:noFill/>
        </p:spPr>
        <p:style>
          <a:lnRef idx="2">
            <a:schemeClr val="accent1"/>
          </a:lnRef>
          <a:fillRef idx="1">
            <a:schemeClr val="lt1"/>
          </a:fillRef>
          <a:effectRef idx="0">
            <a:schemeClr val="accent1"/>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2200" dirty="0">
                <a:latin typeface="標楷體" pitchFamily="65" charset="-120"/>
                <a:ea typeface="標楷體" pitchFamily="65" charset="-120"/>
              </a:rPr>
              <a:t>課程調整</a:t>
            </a:r>
            <a:endParaRPr lang="en-US" altLang="zh-TW" sz="2200" dirty="0">
              <a:latin typeface="標楷體" pitchFamily="65" charset="-120"/>
              <a:ea typeface="標楷體" pitchFamily="65" charset="-120"/>
            </a:endParaRPr>
          </a:p>
          <a:p>
            <a:pPr lvl="0" algn="ctr" defTabSz="666750">
              <a:lnSpc>
                <a:spcPct val="90000"/>
              </a:lnSpc>
              <a:spcBef>
                <a:spcPct val="0"/>
              </a:spcBef>
              <a:spcAft>
                <a:spcPct val="35000"/>
              </a:spcAft>
            </a:pPr>
            <a:endParaRPr lang="en-US" altLang="zh-TW" sz="1600" kern="1200" dirty="0">
              <a:latin typeface="標楷體" pitchFamily="65" charset="-120"/>
              <a:ea typeface="標楷體" pitchFamily="65" charset="-120"/>
            </a:endParaRPr>
          </a:p>
          <a:p>
            <a:pPr lvl="0" algn="ctr" defTabSz="666750">
              <a:lnSpc>
                <a:spcPct val="90000"/>
              </a:lnSpc>
              <a:spcBef>
                <a:spcPct val="0"/>
              </a:spcBef>
              <a:spcAft>
                <a:spcPct val="35000"/>
              </a:spcAft>
            </a:pPr>
            <a:endParaRPr lang="en-US" altLang="zh-TW" sz="1600" dirty="0">
              <a:latin typeface="標楷體" pitchFamily="65" charset="-120"/>
              <a:ea typeface="標楷體" pitchFamily="65" charset="-120"/>
            </a:endParaRPr>
          </a:p>
          <a:p>
            <a:pPr lvl="0" algn="ctr" defTabSz="666750">
              <a:lnSpc>
                <a:spcPct val="90000"/>
              </a:lnSpc>
              <a:spcBef>
                <a:spcPct val="0"/>
              </a:spcBef>
              <a:spcAft>
                <a:spcPct val="35000"/>
              </a:spcAft>
            </a:pPr>
            <a:endParaRPr lang="en-US" altLang="zh-TW" sz="2200" kern="1200" dirty="0">
              <a:latin typeface="標楷體" pitchFamily="65" charset="-120"/>
              <a:ea typeface="標楷體" pitchFamily="65" charset="-120"/>
            </a:endParaRPr>
          </a:p>
          <a:p>
            <a:pPr lvl="0" algn="ctr" defTabSz="666750">
              <a:lnSpc>
                <a:spcPct val="90000"/>
              </a:lnSpc>
              <a:spcBef>
                <a:spcPct val="0"/>
              </a:spcBef>
              <a:spcAft>
                <a:spcPct val="35000"/>
              </a:spcAft>
            </a:pPr>
            <a:endParaRPr lang="zh-TW" altLang="en-US" sz="2200" kern="1200" dirty="0">
              <a:latin typeface="標楷體" pitchFamily="65" charset="-120"/>
              <a:ea typeface="標楷體" pitchFamily="65" charset="-120"/>
            </a:endParaRPr>
          </a:p>
        </p:txBody>
      </p:sp>
      <p:cxnSp>
        <p:nvCxnSpPr>
          <p:cNvPr id="114" name="直線接點 113"/>
          <p:cNvCxnSpPr/>
          <p:nvPr/>
        </p:nvCxnSpPr>
        <p:spPr>
          <a:xfrm>
            <a:off x="5029200" y="2636520"/>
            <a:ext cx="2520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15" name="群組 114"/>
          <p:cNvGrpSpPr/>
          <p:nvPr/>
        </p:nvGrpSpPr>
        <p:grpSpPr>
          <a:xfrm>
            <a:off x="7200745" y="2080051"/>
            <a:ext cx="1404000" cy="432000"/>
            <a:chOff x="7200891" y="87629"/>
            <a:chExt cx="1748570" cy="599141"/>
          </a:xfrm>
        </p:grpSpPr>
        <p:sp>
          <p:nvSpPr>
            <p:cNvPr id="116" name="圓角矩形 115"/>
            <p:cNvSpPr/>
            <p:nvPr/>
          </p:nvSpPr>
          <p:spPr>
            <a:xfrm>
              <a:off x="7200891" y="87629"/>
              <a:ext cx="1748570" cy="581063"/>
            </a:xfrm>
            <a:prstGeom prst="roundRect">
              <a:avLst>
                <a:gd name="adj" fmla="val 10000"/>
              </a:avLst>
            </a:prstGeom>
            <a:solidFill>
              <a:srgbClr val="00B0F0"/>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vert="horz" anchor="ctr"/>
            <a:lstStyle/>
            <a:p>
              <a:pPr algn="ctr"/>
              <a:r>
                <a:rPr lang="zh-TW" altLang="en-US" sz="2000" dirty="0">
                  <a:latin typeface="標楷體" pitchFamily="65" charset="-120"/>
                  <a:ea typeface="標楷體" pitchFamily="65" charset="-120"/>
                </a:rPr>
                <a:t>學習內容</a:t>
              </a:r>
            </a:p>
          </p:txBody>
        </p:sp>
        <p:sp>
          <p:nvSpPr>
            <p:cNvPr id="117" name="圓角矩形 24"/>
            <p:cNvSpPr/>
            <p:nvPr/>
          </p:nvSpPr>
          <p:spPr>
            <a:xfrm>
              <a:off x="7218977"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grpSp>
        <p:nvGrpSpPr>
          <p:cNvPr id="75" name="群組 74"/>
          <p:cNvGrpSpPr/>
          <p:nvPr/>
        </p:nvGrpSpPr>
        <p:grpSpPr>
          <a:xfrm>
            <a:off x="6214958" y="5993620"/>
            <a:ext cx="2389785" cy="617219"/>
            <a:chOff x="1440179" y="87629"/>
            <a:chExt cx="1365761" cy="617219"/>
          </a:xfrm>
        </p:grpSpPr>
        <p:sp>
          <p:nvSpPr>
            <p:cNvPr id="76" name="圓角矩形 75"/>
            <p:cNvSpPr/>
            <p:nvPr/>
          </p:nvSpPr>
          <p:spPr>
            <a:xfrm>
              <a:off x="1440179" y="87629"/>
              <a:ext cx="1365761" cy="617219"/>
            </a:xfrm>
            <a:prstGeom prst="roundRect">
              <a:avLst>
                <a:gd name="adj" fmla="val 10000"/>
              </a:avLst>
            </a:prstGeom>
            <a:solidFill>
              <a:srgbClr val="00FF00"/>
            </a:solidFill>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txBody>
            <a:bodyPr anchor="ctr"/>
            <a:lstStyle/>
            <a:p>
              <a:pPr algn="ctr"/>
              <a:r>
                <a:rPr lang="zh-TW" altLang="en-US" sz="2400" dirty="0">
                  <a:solidFill>
                    <a:schemeClr val="tx1"/>
                  </a:solidFill>
                  <a:latin typeface="標楷體" pitchFamily="65" charset="-120"/>
                  <a:ea typeface="標楷體" pitchFamily="65" charset="-120"/>
                </a:rPr>
                <a:t>調整後課程</a:t>
              </a:r>
            </a:p>
          </p:txBody>
        </p:sp>
        <p:sp>
          <p:nvSpPr>
            <p:cNvPr id="77" name="圓角矩形 8"/>
            <p:cNvSpPr/>
            <p:nvPr/>
          </p:nvSpPr>
          <p:spPr>
            <a:xfrm>
              <a:off x="1458258"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cxnSp>
        <p:nvCxnSpPr>
          <p:cNvPr id="121" name="直線接點 120"/>
          <p:cNvCxnSpPr/>
          <p:nvPr/>
        </p:nvCxnSpPr>
        <p:spPr>
          <a:xfrm rot="5400000">
            <a:off x="6436793" y="4920001"/>
            <a:ext cx="2160000" cy="1588"/>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24" name="圓角矩形 4"/>
          <p:cNvSpPr/>
          <p:nvPr/>
        </p:nvSpPr>
        <p:spPr>
          <a:xfrm>
            <a:off x="7545096" y="4542491"/>
            <a:ext cx="1584000" cy="673638"/>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2000" dirty="0">
                <a:latin typeface="標楷體" pitchFamily="65" charset="-120"/>
                <a:ea typeface="標楷體" pitchFamily="65" charset="-120"/>
              </a:rPr>
              <a:t>視需要調整</a:t>
            </a:r>
            <a:r>
              <a:rPr lang="en-US" altLang="zh-TW" sz="2000" dirty="0">
                <a:latin typeface="標楷體" pitchFamily="65" charset="-120"/>
                <a:ea typeface="標楷體" pitchFamily="65" charset="-120"/>
              </a:rPr>
              <a:t/>
            </a:r>
            <a:br>
              <a:rPr lang="en-US" altLang="zh-TW" sz="2000" dirty="0">
                <a:latin typeface="標楷體" pitchFamily="65" charset="-120"/>
                <a:ea typeface="標楷體" pitchFamily="65" charset="-120"/>
              </a:rPr>
            </a:br>
            <a:r>
              <a:rPr lang="zh-TW" altLang="en-US" sz="2000" dirty="0">
                <a:latin typeface="標楷體" pitchFamily="65" charset="-120"/>
                <a:ea typeface="標楷體" pitchFamily="65" charset="-120"/>
              </a:rPr>
              <a:t>節數</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學分數</a:t>
            </a:r>
            <a:endParaRPr lang="zh-TW" altLang="en-US" sz="2000" kern="1200" dirty="0">
              <a:latin typeface="標楷體" pitchFamily="65" charset="-120"/>
              <a:ea typeface="標楷體" pitchFamily="65" charset="-120"/>
            </a:endParaRPr>
          </a:p>
        </p:txBody>
      </p:sp>
      <p:sp>
        <p:nvSpPr>
          <p:cNvPr id="133" name="矩形 132"/>
          <p:cNvSpPr/>
          <p:nvPr/>
        </p:nvSpPr>
        <p:spPr>
          <a:xfrm>
            <a:off x="0" y="5745970"/>
            <a:ext cx="1800000" cy="369332"/>
          </a:xfrm>
          <a:prstGeom prst="rect">
            <a:avLst/>
          </a:prstGeom>
        </p:spPr>
        <p:txBody>
          <a:bodyPr wrap="square">
            <a:spAutoFit/>
          </a:bodyPr>
          <a:lstStyle/>
          <a:p>
            <a:r>
              <a:rPr lang="zh-TW" altLang="zh-TW" dirty="0">
                <a:latin typeface="+mj-ea"/>
              </a:rPr>
              <a:t>經專業評估後，外加其所需之特殊需求領域課程</a:t>
            </a:r>
            <a:endParaRPr lang="zh-TW" altLang="en-US" dirty="0"/>
          </a:p>
        </p:txBody>
      </p:sp>
      <p:grpSp>
        <p:nvGrpSpPr>
          <p:cNvPr id="134" name="群組 133"/>
          <p:cNvGrpSpPr/>
          <p:nvPr/>
        </p:nvGrpSpPr>
        <p:grpSpPr>
          <a:xfrm>
            <a:off x="1816005" y="5989810"/>
            <a:ext cx="2664000" cy="617219"/>
            <a:chOff x="1440180" y="87629"/>
            <a:chExt cx="1028699" cy="617219"/>
          </a:xfrm>
        </p:grpSpPr>
        <p:sp>
          <p:nvSpPr>
            <p:cNvPr id="135" name="圓角矩形 134"/>
            <p:cNvSpPr/>
            <p:nvPr/>
          </p:nvSpPr>
          <p:spPr>
            <a:xfrm>
              <a:off x="1440180" y="87629"/>
              <a:ext cx="1028699" cy="617219"/>
            </a:xfrm>
            <a:prstGeom prst="roundRect">
              <a:avLst>
                <a:gd name="adj" fmla="val 10000"/>
              </a:avLst>
            </a:prstGeom>
            <a:solidFill>
              <a:srgbClr val="00FF00"/>
            </a:solidFill>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txBody>
            <a:bodyPr anchor="ctr"/>
            <a:lstStyle/>
            <a:p>
              <a:pPr algn="ctr"/>
              <a:r>
                <a:rPr lang="zh-TW" altLang="en-US" sz="2400" dirty="0">
                  <a:solidFill>
                    <a:schemeClr val="tx1"/>
                  </a:solidFill>
                  <a:latin typeface="標楷體" pitchFamily="65" charset="-120"/>
                  <a:ea typeface="標楷體" pitchFamily="65" charset="-120"/>
                </a:rPr>
                <a:t>特殊需求領域課程</a:t>
              </a:r>
            </a:p>
          </p:txBody>
        </p:sp>
        <p:sp>
          <p:nvSpPr>
            <p:cNvPr id="136" name="圓角矩形 8"/>
            <p:cNvSpPr/>
            <p:nvPr/>
          </p:nvSpPr>
          <p:spPr>
            <a:xfrm>
              <a:off x="1458258"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cxnSp>
        <p:nvCxnSpPr>
          <p:cNvPr id="59" name="直線接點 58"/>
          <p:cNvCxnSpPr/>
          <p:nvPr/>
        </p:nvCxnSpPr>
        <p:spPr>
          <a:xfrm rot="5400000">
            <a:off x="2159460" y="3441240"/>
            <a:ext cx="756000" cy="1588"/>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40" name="直線接點 139"/>
          <p:cNvCxnSpPr/>
          <p:nvPr/>
        </p:nvCxnSpPr>
        <p:spPr>
          <a:xfrm>
            <a:off x="2545080" y="4560568"/>
            <a:ext cx="0" cy="1440000"/>
          </a:xfrm>
          <a:prstGeom prst="line">
            <a:avLst/>
          </a:prstGeom>
          <a:ln w="76200">
            <a:solidFill>
              <a:schemeClr val="accent6">
                <a:lumMod val="7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41" name="直線接點 140"/>
          <p:cNvCxnSpPr>
            <a:stCxn id="76" idx="1"/>
          </p:cNvCxnSpPr>
          <p:nvPr/>
        </p:nvCxnSpPr>
        <p:spPr>
          <a:xfrm rot="10800000">
            <a:off x="4480009" y="6288000"/>
            <a:ext cx="1734951" cy="14230"/>
          </a:xfrm>
          <a:prstGeom prst="line">
            <a:avLst/>
          </a:prstGeom>
          <a:ln w="76200">
            <a:solidFill>
              <a:schemeClr val="accent6">
                <a:lumMod val="75000"/>
              </a:schemeClr>
            </a:solidFill>
            <a:prstDash val="sysDot"/>
          </a:ln>
        </p:spPr>
        <p:style>
          <a:lnRef idx="2">
            <a:schemeClr val="accent1"/>
          </a:lnRef>
          <a:fillRef idx="0">
            <a:schemeClr val="accent1"/>
          </a:fillRef>
          <a:effectRef idx="1">
            <a:schemeClr val="accent1"/>
          </a:effectRef>
          <a:fontRef idx="minor">
            <a:schemeClr val="tx1"/>
          </a:fontRef>
        </p:style>
      </p:cxnSp>
      <p:sp>
        <p:nvSpPr>
          <p:cNvPr id="137" name="十字形 136"/>
          <p:cNvSpPr/>
          <p:nvPr/>
        </p:nvSpPr>
        <p:spPr>
          <a:xfrm>
            <a:off x="2151180" y="5017381"/>
            <a:ext cx="432000" cy="432000"/>
          </a:xfrm>
          <a:prstGeom prst="plus">
            <a:avLst>
              <a:gd name="adj" fmla="val 35561"/>
            </a:avLst>
          </a:prstGeom>
          <a:solidFill>
            <a:srgbClr val="00339A"/>
          </a:solidFill>
          <a:ln w="76200">
            <a:solidFill>
              <a:srgbClr val="FFF15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43" name="十字形 142"/>
          <p:cNvSpPr/>
          <p:nvPr/>
        </p:nvSpPr>
        <p:spPr>
          <a:xfrm>
            <a:off x="5065200" y="5914542"/>
            <a:ext cx="432000" cy="432000"/>
          </a:xfrm>
          <a:prstGeom prst="plus">
            <a:avLst>
              <a:gd name="adj" fmla="val 35561"/>
            </a:avLst>
          </a:prstGeom>
          <a:solidFill>
            <a:srgbClr val="00339A"/>
          </a:solidFill>
          <a:ln w="76200">
            <a:solidFill>
              <a:srgbClr val="FFF15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44" name="矩形 143"/>
          <p:cNvSpPr/>
          <p:nvPr/>
        </p:nvSpPr>
        <p:spPr>
          <a:xfrm>
            <a:off x="2583180" y="5069520"/>
            <a:ext cx="1332000" cy="369332"/>
          </a:xfrm>
          <a:prstGeom prst="rect">
            <a:avLst/>
          </a:prstGeom>
        </p:spPr>
        <p:txBody>
          <a:bodyPr wrap="square">
            <a:spAutoFit/>
          </a:bodyPr>
          <a:lstStyle/>
          <a:p>
            <a:pPr algn="ctr"/>
            <a:r>
              <a:rPr lang="zh-TW" altLang="en-US" dirty="0">
                <a:solidFill>
                  <a:srgbClr val="00339A"/>
                </a:solidFill>
              </a:rPr>
              <a:t>視需求內嵌</a:t>
            </a:r>
          </a:p>
        </p:txBody>
      </p:sp>
      <p:sp>
        <p:nvSpPr>
          <p:cNvPr id="145" name="矩形 144"/>
          <p:cNvSpPr/>
          <p:nvPr/>
        </p:nvSpPr>
        <p:spPr>
          <a:xfrm>
            <a:off x="4672560" y="6389045"/>
            <a:ext cx="1332000" cy="369332"/>
          </a:xfrm>
          <a:prstGeom prst="rect">
            <a:avLst/>
          </a:prstGeom>
        </p:spPr>
        <p:txBody>
          <a:bodyPr wrap="square">
            <a:spAutoFit/>
          </a:bodyPr>
          <a:lstStyle/>
          <a:p>
            <a:pPr algn="ctr"/>
            <a:r>
              <a:rPr lang="zh-TW" altLang="en-US" dirty="0">
                <a:solidFill>
                  <a:srgbClr val="00339A"/>
                </a:solidFill>
              </a:rPr>
              <a:t>視需求內嵌</a:t>
            </a:r>
          </a:p>
        </p:txBody>
      </p:sp>
      <p:grpSp>
        <p:nvGrpSpPr>
          <p:cNvPr id="82" name="群組 81"/>
          <p:cNvGrpSpPr/>
          <p:nvPr/>
        </p:nvGrpSpPr>
        <p:grpSpPr>
          <a:xfrm>
            <a:off x="4672560" y="3840000"/>
            <a:ext cx="2383559" cy="805393"/>
            <a:chOff x="1102771" y="87629"/>
            <a:chExt cx="1366108" cy="617219"/>
          </a:xfrm>
        </p:grpSpPr>
        <p:sp>
          <p:nvSpPr>
            <p:cNvPr id="83" name="圓角矩形 82"/>
            <p:cNvSpPr/>
            <p:nvPr/>
          </p:nvSpPr>
          <p:spPr>
            <a:xfrm>
              <a:off x="1102771" y="87629"/>
              <a:ext cx="1366108" cy="617219"/>
            </a:xfrm>
            <a:prstGeom prst="roundRect">
              <a:avLst>
                <a:gd name="adj" fmla="val 10000"/>
              </a:avLst>
            </a:prstGeom>
            <a:solidFill>
              <a:srgbClr val="00FF00"/>
            </a:solidFill>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txBody>
            <a:bodyPr anchor="ctr"/>
            <a:lstStyle/>
            <a:p>
              <a:pPr algn="ctr"/>
              <a:r>
                <a:rPr lang="zh-TW" altLang="en-US" sz="2400" dirty="0">
                  <a:solidFill>
                    <a:schemeClr val="tx1"/>
                  </a:solidFill>
                  <a:latin typeface="標楷體" pitchFamily="65" charset="-120"/>
                  <a:ea typeface="標楷體" pitchFamily="65" charset="-120"/>
                </a:rPr>
                <a:t>使用一般課程</a:t>
              </a:r>
              <a:endParaRPr lang="en-US" altLang="zh-TW" sz="2400" dirty="0">
                <a:solidFill>
                  <a:schemeClr val="tx1"/>
                </a:solidFill>
                <a:latin typeface="標楷體" pitchFamily="65" charset="-120"/>
                <a:ea typeface="標楷體" pitchFamily="65" charset="-120"/>
              </a:endParaRPr>
            </a:p>
            <a:p>
              <a:pPr algn="ctr"/>
              <a:r>
                <a:rPr lang="zh-TW" altLang="en-US" sz="2400" dirty="0">
                  <a:solidFill>
                    <a:schemeClr val="tx1"/>
                  </a:solidFill>
                  <a:latin typeface="標楷體" pitchFamily="65" charset="-120"/>
                  <a:ea typeface="標楷體" pitchFamily="65" charset="-120"/>
                </a:rPr>
                <a:t>學習重點</a:t>
              </a:r>
            </a:p>
          </p:txBody>
        </p:sp>
        <p:sp>
          <p:nvSpPr>
            <p:cNvPr id="84" name="圓角矩形 8"/>
            <p:cNvSpPr/>
            <p:nvPr/>
          </p:nvSpPr>
          <p:spPr>
            <a:xfrm>
              <a:off x="1458258"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1"/>
            <a:ext cx="7787640" cy="4525963"/>
          </a:xfrm>
        </p:spPr>
        <p:txBody>
          <a:bodyPr/>
          <a:lstStyle/>
          <a:p>
            <a:r>
              <a:rPr lang="zh-TW" altLang="en-US" dirty="0"/>
              <a:t>學校層次</a:t>
            </a:r>
            <a:endParaRPr lang="en-US" altLang="zh-TW" dirty="0"/>
          </a:p>
        </p:txBody>
      </p:sp>
      <p:sp>
        <p:nvSpPr>
          <p:cNvPr id="5" name="矩形 4">
            <a:extLst>
              <a:ext uri="{FF2B5EF4-FFF2-40B4-BE49-F238E27FC236}">
                <a16:creationId xmlns:a16="http://schemas.microsoft.com/office/drawing/2014/main" xmlns="" id="{CA0AC9DB-D0FF-4E68-A590-10801BC926B6}"/>
              </a:ext>
            </a:extLst>
          </p:cNvPr>
          <p:cNvSpPr/>
          <p:nvPr/>
        </p:nvSpPr>
        <p:spPr>
          <a:xfrm>
            <a:off x="776914" y="221366"/>
            <a:ext cx="383572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課程調整的實施</a:t>
            </a:r>
            <a:endParaRPr lang="zh-CN" altLang="en-US" sz="4000" b="1" dirty="0">
              <a:solidFill>
                <a:schemeClr val="bg1"/>
              </a:solidFill>
              <a:latin typeface="微軟正黑體"/>
              <a:ea typeface="微軟正黑體"/>
              <a:cs typeface="微軟正黑體"/>
            </a:endParaRPr>
          </a:p>
        </p:txBody>
      </p:sp>
      <p:sp>
        <p:nvSpPr>
          <p:cNvPr id="6" name="矩形 5"/>
          <p:cNvSpPr/>
          <p:nvPr/>
        </p:nvSpPr>
        <p:spPr>
          <a:xfrm>
            <a:off x="817551" y="251846"/>
            <a:ext cx="3744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aphicFrame>
        <p:nvGraphicFramePr>
          <p:cNvPr id="7" name="資料庫圖表 6"/>
          <p:cNvGraphicFramePr/>
          <p:nvPr/>
        </p:nvGraphicFramePr>
        <p:xfrm>
          <a:off x="802310" y="2286000"/>
          <a:ext cx="8113090" cy="3749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6258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圓角矩形 30"/>
          <p:cNvSpPr/>
          <p:nvPr/>
        </p:nvSpPr>
        <p:spPr>
          <a:xfrm>
            <a:off x="1399847" y="1810111"/>
            <a:ext cx="3156914" cy="1080000"/>
          </a:xfrm>
          <a:prstGeom prst="roundRect">
            <a:avLst>
              <a:gd name="adj" fmla="val 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142608"/>
              </a:solidFill>
              <a:latin typeface="標楷體" pitchFamily="65" charset="-120"/>
              <a:ea typeface="標楷體" pitchFamily="65" charset="-120"/>
            </a:endParaRPr>
          </a:p>
        </p:txBody>
      </p:sp>
      <p:sp>
        <p:nvSpPr>
          <p:cNvPr id="32" name="圓角矩形 31"/>
          <p:cNvSpPr/>
          <p:nvPr/>
        </p:nvSpPr>
        <p:spPr>
          <a:xfrm>
            <a:off x="1399847" y="3299750"/>
            <a:ext cx="3156914" cy="1332000"/>
          </a:xfrm>
          <a:prstGeom prst="roundRect">
            <a:avLst>
              <a:gd name="adj" fmla="val 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142608"/>
              </a:solidFill>
              <a:latin typeface="標楷體" pitchFamily="65" charset="-120"/>
              <a:ea typeface="標楷體" pitchFamily="65" charset="-120"/>
            </a:endParaRPr>
          </a:p>
        </p:txBody>
      </p:sp>
      <p:sp>
        <p:nvSpPr>
          <p:cNvPr id="33" name="圓角矩形 32"/>
          <p:cNvSpPr/>
          <p:nvPr/>
        </p:nvSpPr>
        <p:spPr>
          <a:xfrm>
            <a:off x="1399847" y="5018239"/>
            <a:ext cx="3156914" cy="468000"/>
          </a:xfrm>
          <a:prstGeom prst="roundRect">
            <a:avLst>
              <a:gd name="adj" fmla="val 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142608"/>
              </a:solidFill>
              <a:latin typeface="標楷體" pitchFamily="65" charset="-120"/>
              <a:ea typeface="標楷體" pitchFamily="65" charset="-120"/>
            </a:endParaRPr>
          </a:p>
        </p:txBody>
      </p:sp>
      <p:grpSp>
        <p:nvGrpSpPr>
          <p:cNvPr id="18" name="群組 17"/>
          <p:cNvGrpSpPr/>
          <p:nvPr/>
        </p:nvGrpSpPr>
        <p:grpSpPr>
          <a:xfrm>
            <a:off x="1399847" y="1810110"/>
            <a:ext cx="6314112" cy="4777264"/>
            <a:chOff x="387249" y="1301583"/>
            <a:chExt cx="6310294" cy="3789638"/>
          </a:xfrm>
        </p:grpSpPr>
        <p:sp>
          <p:nvSpPr>
            <p:cNvPr id="5" name="圓角矩形 4"/>
            <p:cNvSpPr/>
            <p:nvPr/>
          </p:nvSpPr>
          <p:spPr>
            <a:xfrm>
              <a:off x="3542252" y="1301583"/>
              <a:ext cx="3155291" cy="856726"/>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142608"/>
                </a:solidFill>
                <a:latin typeface="標楷體" pitchFamily="65" charset="-120"/>
                <a:ea typeface="標楷體" pitchFamily="65" charset="-120"/>
              </a:endParaRPr>
            </a:p>
          </p:txBody>
        </p:sp>
        <p:sp>
          <p:nvSpPr>
            <p:cNvPr id="7" name="圓角矩形 6"/>
            <p:cNvSpPr/>
            <p:nvPr/>
          </p:nvSpPr>
          <p:spPr>
            <a:xfrm>
              <a:off x="3542252" y="2483260"/>
              <a:ext cx="3155291" cy="1056629"/>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142608"/>
                </a:solidFill>
                <a:latin typeface="標楷體" pitchFamily="65" charset="-120"/>
                <a:ea typeface="標楷體" pitchFamily="65" charset="-120"/>
              </a:endParaRPr>
            </a:p>
          </p:txBody>
        </p:sp>
        <p:sp>
          <p:nvSpPr>
            <p:cNvPr id="8" name="圓角矩形 7"/>
            <p:cNvSpPr/>
            <p:nvPr/>
          </p:nvSpPr>
          <p:spPr>
            <a:xfrm>
              <a:off x="3542252" y="3846474"/>
              <a:ext cx="3155291" cy="371247"/>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142608"/>
                </a:solidFill>
                <a:latin typeface="標楷體" pitchFamily="65" charset="-120"/>
                <a:ea typeface="標楷體" pitchFamily="65" charset="-120"/>
              </a:endParaRPr>
            </a:p>
          </p:txBody>
        </p:sp>
        <p:sp>
          <p:nvSpPr>
            <p:cNvPr id="9" name="圓角矩形 8"/>
            <p:cNvSpPr/>
            <p:nvPr/>
          </p:nvSpPr>
          <p:spPr>
            <a:xfrm>
              <a:off x="387249" y="4312415"/>
              <a:ext cx="3179049" cy="342690"/>
            </a:xfrm>
            <a:prstGeom prst="roundRect">
              <a:avLst>
                <a:gd name="adj" fmla="val 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b="1" kern="1700" spc="-100" dirty="0">
                  <a:solidFill>
                    <a:srgbClr val="006600"/>
                  </a:solidFill>
                  <a:latin typeface="標楷體" pitchFamily="65" charset="-120"/>
                  <a:ea typeface="標楷體" pitchFamily="65" charset="-120"/>
                </a:rPr>
                <a:t>行為介入方案與行政支援</a:t>
              </a:r>
            </a:p>
          </p:txBody>
        </p:sp>
        <p:sp>
          <p:nvSpPr>
            <p:cNvPr id="10" name="圓角矩形 9"/>
            <p:cNvSpPr/>
            <p:nvPr/>
          </p:nvSpPr>
          <p:spPr>
            <a:xfrm>
              <a:off x="387249" y="4748531"/>
              <a:ext cx="3179049" cy="342690"/>
            </a:xfrm>
            <a:prstGeom prst="roundRect">
              <a:avLst>
                <a:gd name="adj" fmla="val 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b="1" dirty="0">
                  <a:solidFill>
                    <a:srgbClr val="006600"/>
                  </a:solidFill>
                  <a:latin typeface="標楷體" pitchFamily="65" charset="-120"/>
                  <a:ea typeface="標楷體" pitchFamily="65" charset="-120"/>
                </a:rPr>
                <a:t>轉銜服務</a:t>
              </a:r>
            </a:p>
          </p:txBody>
        </p:sp>
        <p:sp>
          <p:nvSpPr>
            <p:cNvPr id="12" name="向下箭號 11"/>
            <p:cNvSpPr/>
            <p:nvPr/>
          </p:nvSpPr>
          <p:spPr>
            <a:xfrm>
              <a:off x="3258113" y="2234148"/>
              <a:ext cx="540060" cy="199903"/>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b="1">
                <a:solidFill>
                  <a:srgbClr val="142608"/>
                </a:solidFill>
                <a:latin typeface="標楷體" pitchFamily="65" charset="-120"/>
                <a:ea typeface="標楷體" pitchFamily="65" charset="-120"/>
              </a:endParaRPr>
            </a:p>
          </p:txBody>
        </p:sp>
        <p:sp>
          <p:nvSpPr>
            <p:cNvPr id="15" name="向下箭號 14"/>
            <p:cNvSpPr/>
            <p:nvPr/>
          </p:nvSpPr>
          <p:spPr>
            <a:xfrm>
              <a:off x="3312120" y="3600624"/>
              <a:ext cx="540060" cy="199903"/>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b="1">
                <a:solidFill>
                  <a:srgbClr val="142608"/>
                </a:solidFill>
                <a:latin typeface="標楷體" pitchFamily="65" charset="-120"/>
                <a:ea typeface="標楷體" pitchFamily="65" charset="-120"/>
              </a:endParaRPr>
            </a:p>
          </p:txBody>
        </p:sp>
        <p:sp>
          <p:nvSpPr>
            <p:cNvPr id="16" name="文字方塊 15"/>
            <p:cNvSpPr txBox="1"/>
            <p:nvPr/>
          </p:nvSpPr>
          <p:spPr>
            <a:xfrm>
              <a:off x="1486114" y="2830195"/>
              <a:ext cx="4242392" cy="695822"/>
            </a:xfrm>
            <a:prstGeom prst="rect">
              <a:avLst/>
            </a:prstGeom>
            <a:noFill/>
          </p:spPr>
          <p:txBody>
            <a:bodyPr wrap="square" rtlCol="0">
              <a:spAutoFit/>
            </a:bodyPr>
            <a:lstStyle/>
            <a:p>
              <a:pPr algn="ctr"/>
              <a:r>
                <a:rPr lang="zh-TW" altLang="en-US" sz="1700" b="1" dirty="0">
                  <a:latin typeface="+mj-ea"/>
                  <a:ea typeface="+mj-ea"/>
                </a:rPr>
                <a:t>安排特教服務的課程領域和節數</a:t>
              </a:r>
              <a:endParaRPr lang="en-US" altLang="zh-TW" sz="1700" b="1" dirty="0">
                <a:latin typeface="+mj-ea"/>
                <a:ea typeface="+mj-ea"/>
              </a:endParaRPr>
            </a:p>
            <a:p>
              <a:pPr algn="ctr"/>
              <a:r>
                <a:rPr lang="zh-TW" altLang="en-US" sz="1700" b="1" dirty="0">
                  <a:latin typeface="+mj-ea"/>
                  <a:ea typeface="+mj-ea"/>
                </a:rPr>
                <a:t>相關服務的項目</a:t>
              </a:r>
              <a:endParaRPr lang="en-US" altLang="zh-TW" sz="1700" b="1" dirty="0">
                <a:latin typeface="+mj-ea"/>
                <a:ea typeface="+mj-ea"/>
              </a:endParaRPr>
            </a:p>
            <a:p>
              <a:pPr algn="ctr"/>
              <a:r>
                <a:rPr lang="zh-TW" altLang="en-US" sz="1700" b="1" dirty="0">
                  <a:latin typeface="+mj-ea"/>
                  <a:ea typeface="+mj-ea"/>
                </a:rPr>
                <a:t>提供所需支持策略</a:t>
              </a:r>
            </a:p>
          </p:txBody>
        </p:sp>
        <p:sp>
          <p:nvSpPr>
            <p:cNvPr id="13" name="文字方塊 12"/>
            <p:cNvSpPr txBox="1"/>
            <p:nvPr/>
          </p:nvSpPr>
          <p:spPr>
            <a:xfrm>
              <a:off x="1562269" y="1643550"/>
              <a:ext cx="4142765" cy="488296"/>
            </a:xfrm>
            <a:prstGeom prst="rect">
              <a:avLst/>
            </a:prstGeom>
            <a:noFill/>
          </p:spPr>
          <p:txBody>
            <a:bodyPr wrap="square" rtlCol="0">
              <a:spAutoFit/>
            </a:bodyPr>
            <a:lstStyle/>
            <a:p>
              <a:r>
                <a:rPr lang="zh-TW" altLang="en-US" sz="1700" b="1" dirty="0">
                  <a:latin typeface="+mj-ea"/>
                  <a:ea typeface="+mj-ea"/>
                </a:rPr>
                <a:t>正式和非正式評量、教育需求評估、普通課程的調整需求、特殊需求領域課程</a:t>
              </a:r>
              <a:r>
                <a:rPr lang="en-US" altLang="zh-TW" sz="1700" b="1" dirty="0">
                  <a:latin typeface="+mj-ea"/>
                  <a:ea typeface="+mj-ea"/>
                </a:rPr>
                <a:t>……</a:t>
              </a:r>
              <a:endParaRPr lang="zh-TW" altLang="en-US" sz="1700" b="1" dirty="0">
                <a:latin typeface="+mj-ea"/>
                <a:ea typeface="+mj-ea"/>
              </a:endParaRPr>
            </a:p>
          </p:txBody>
        </p:sp>
      </p:grpSp>
      <p:sp>
        <p:nvSpPr>
          <p:cNvPr id="36" name="圓角矩形 35"/>
          <p:cNvSpPr/>
          <p:nvPr/>
        </p:nvSpPr>
        <p:spPr>
          <a:xfrm>
            <a:off x="2825710" y="4911559"/>
            <a:ext cx="3500129" cy="6174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rgbClr val="006600"/>
                </a:solidFill>
                <a:latin typeface="標楷體" pitchFamily="65" charset="-120"/>
                <a:ea typeface="標楷體" pitchFamily="65" charset="-120"/>
              </a:rPr>
              <a:t>學年與學期教育目標</a:t>
            </a:r>
          </a:p>
        </p:txBody>
      </p:sp>
      <p:sp>
        <p:nvSpPr>
          <p:cNvPr id="34" name="圓角矩形 33"/>
          <p:cNvSpPr/>
          <p:nvPr/>
        </p:nvSpPr>
        <p:spPr>
          <a:xfrm>
            <a:off x="2825710" y="1733911"/>
            <a:ext cx="3500129" cy="6155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rgbClr val="006600"/>
                </a:solidFill>
                <a:latin typeface="標楷體" pitchFamily="65" charset="-120"/>
                <a:ea typeface="標楷體" pitchFamily="65" charset="-120"/>
              </a:rPr>
              <a:t>現況能力表現與需求</a:t>
            </a:r>
          </a:p>
        </p:txBody>
      </p:sp>
      <p:sp>
        <p:nvSpPr>
          <p:cNvPr id="35" name="圓角矩形 34"/>
          <p:cNvSpPr/>
          <p:nvPr/>
        </p:nvSpPr>
        <p:spPr>
          <a:xfrm>
            <a:off x="2362200" y="2979711"/>
            <a:ext cx="4358639" cy="10892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rgbClr val="006600"/>
                </a:solidFill>
                <a:latin typeface="標楷體" pitchFamily="65" charset="-120"/>
                <a:ea typeface="標楷體" pitchFamily="65" charset="-120"/>
              </a:rPr>
              <a:t>特殊教育</a:t>
            </a:r>
            <a:r>
              <a:rPr lang="en-US" altLang="zh-TW" sz="2400" b="1" dirty="0">
                <a:solidFill>
                  <a:srgbClr val="006600"/>
                </a:solidFill>
                <a:latin typeface="標楷體" pitchFamily="65" charset="-120"/>
                <a:ea typeface="標楷體" pitchFamily="65" charset="-120"/>
              </a:rPr>
              <a:t>.</a:t>
            </a:r>
            <a:r>
              <a:rPr lang="zh-TW" altLang="en-US" sz="2400" b="1" dirty="0">
                <a:solidFill>
                  <a:srgbClr val="006600"/>
                </a:solidFill>
                <a:latin typeface="標楷體" pitchFamily="65" charset="-120"/>
                <a:ea typeface="標楷體" pitchFamily="65" charset="-120"/>
              </a:rPr>
              <a:t>相關服務</a:t>
            </a:r>
            <a:r>
              <a:rPr lang="en-US" altLang="zh-TW" sz="2400" b="1" dirty="0">
                <a:solidFill>
                  <a:srgbClr val="006600"/>
                </a:solidFill>
                <a:latin typeface="標楷體" pitchFamily="65" charset="-120"/>
                <a:ea typeface="標楷體" pitchFamily="65" charset="-120"/>
              </a:rPr>
              <a:t>.</a:t>
            </a:r>
            <a:r>
              <a:rPr lang="zh-TW" altLang="en-US" sz="2400" b="1" dirty="0">
                <a:solidFill>
                  <a:srgbClr val="006600"/>
                </a:solidFill>
                <a:latin typeface="標楷體" pitchFamily="65" charset="-120"/>
                <a:ea typeface="標楷體" pitchFamily="65" charset="-120"/>
              </a:rPr>
              <a:t>支持策略</a:t>
            </a:r>
          </a:p>
        </p:txBody>
      </p:sp>
      <p:sp>
        <p:nvSpPr>
          <p:cNvPr id="37" name="文字方塊 36"/>
          <p:cNvSpPr txBox="1"/>
          <p:nvPr/>
        </p:nvSpPr>
        <p:spPr>
          <a:xfrm>
            <a:off x="2362200" y="1021079"/>
            <a:ext cx="4572000" cy="646331"/>
          </a:xfrm>
          <a:prstGeom prst="rect">
            <a:avLst/>
          </a:prstGeom>
          <a:noFill/>
        </p:spPr>
        <p:txBody>
          <a:bodyPr wrap="square" rtlCol="0">
            <a:spAutoFit/>
          </a:bodyPr>
          <a:lstStyle/>
          <a:p>
            <a:r>
              <a:rPr lang="zh-TW" altLang="en-US" sz="3600" b="1" dirty="0">
                <a:solidFill>
                  <a:srgbClr val="0070C0"/>
                </a:solidFill>
              </a:rPr>
              <a:t>  </a:t>
            </a:r>
            <a:r>
              <a:rPr lang="en-US" altLang="zh-TW" sz="3600" b="1" dirty="0">
                <a:solidFill>
                  <a:srgbClr val="0070C0"/>
                </a:solidFill>
              </a:rPr>
              <a:t>IEP</a:t>
            </a:r>
            <a:r>
              <a:rPr lang="zh-TW" altLang="en-US" sz="3600" dirty="0"/>
              <a:t>                        </a:t>
            </a:r>
            <a:r>
              <a:rPr lang="en-US" altLang="zh-TW" sz="3600" b="1" dirty="0">
                <a:solidFill>
                  <a:srgbClr val="FF0066"/>
                </a:solidFill>
              </a:rPr>
              <a:t>IGP</a:t>
            </a:r>
            <a:endParaRPr lang="zh-TW" altLang="en-US" sz="3600" b="1" dirty="0">
              <a:solidFill>
                <a:srgbClr val="FF0066"/>
              </a:solidFill>
            </a:endParaRPr>
          </a:p>
        </p:txBody>
      </p:sp>
      <p:sp>
        <p:nvSpPr>
          <p:cNvPr id="29" name="矩形圖說文字 28"/>
          <p:cNvSpPr/>
          <p:nvPr/>
        </p:nvSpPr>
        <p:spPr bwMode="auto">
          <a:xfrm>
            <a:off x="8060192" y="2495793"/>
            <a:ext cx="1073050" cy="2433178"/>
          </a:xfrm>
          <a:prstGeom prst="wedgeRectCallout">
            <a:avLst>
              <a:gd name="adj1" fmla="val -63976"/>
              <a:gd name="adj2" fmla="val 81164"/>
            </a:avLst>
          </a:prstGeom>
          <a:noFill/>
          <a:ln w="57150">
            <a:noFill/>
            <a:prstDash val="sysDot"/>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r>
              <a:rPr lang="zh-TW" altLang="zh-TW" sz="2400" dirty="0">
                <a:solidFill>
                  <a:schemeClr val="tx1"/>
                </a:solidFill>
              </a:rPr>
              <a:t>需參照</a:t>
            </a:r>
            <a:r>
              <a:rPr lang="zh-TW" altLang="en-US" sz="2400" dirty="0">
                <a:solidFill>
                  <a:schemeClr val="tx1"/>
                </a:solidFill>
              </a:rPr>
              <a:t>各領域</a:t>
            </a:r>
            <a:r>
              <a:rPr lang="en-US" altLang="zh-TW" sz="2400" dirty="0">
                <a:solidFill>
                  <a:schemeClr val="tx1"/>
                </a:solidFill>
              </a:rPr>
              <a:t>/</a:t>
            </a:r>
            <a:r>
              <a:rPr lang="zh-TW" altLang="en-US" sz="2400" dirty="0">
                <a:solidFill>
                  <a:schemeClr val="tx1"/>
                </a:solidFill>
              </a:rPr>
              <a:t>科目之學習重點</a:t>
            </a:r>
            <a:endParaRPr lang="en-US" altLang="zh-TW" sz="2400" dirty="0">
              <a:solidFill>
                <a:schemeClr val="tx1"/>
              </a:solidFill>
            </a:endParaRPr>
          </a:p>
        </p:txBody>
      </p:sp>
      <p:grpSp>
        <p:nvGrpSpPr>
          <p:cNvPr id="39" name="群組 38"/>
          <p:cNvGrpSpPr/>
          <p:nvPr/>
        </p:nvGrpSpPr>
        <p:grpSpPr>
          <a:xfrm>
            <a:off x="893612" y="118317"/>
            <a:ext cx="8113090" cy="767520"/>
            <a:chOff x="0" y="902666"/>
            <a:chExt cx="8113090" cy="767520"/>
          </a:xfrm>
          <a:solidFill>
            <a:schemeClr val="accent6">
              <a:lumMod val="60000"/>
              <a:lumOff val="40000"/>
            </a:schemeClr>
          </a:solidFill>
        </p:grpSpPr>
        <p:sp>
          <p:nvSpPr>
            <p:cNvPr id="40" name="圓角矩形 39"/>
            <p:cNvSpPr/>
            <p:nvPr/>
          </p:nvSpPr>
          <p:spPr>
            <a:xfrm>
              <a:off x="0" y="902666"/>
              <a:ext cx="8113090" cy="767520"/>
            </a:xfrm>
            <a:prstGeom prst="roundRect">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41" name="圓角矩形 4"/>
            <p:cNvSpPr/>
            <p:nvPr/>
          </p:nvSpPr>
          <p:spPr>
            <a:xfrm>
              <a:off x="37467" y="940133"/>
              <a:ext cx="8038156" cy="69258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3200" b="1" dirty="0">
                  <a:solidFill>
                    <a:schemeClr val="accent6">
                      <a:lumMod val="50000"/>
                    </a:schemeClr>
                  </a:solidFill>
                  <a:latin typeface="微軟正黑體"/>
                  <a:ea typeface="微軟正黑體"/>
                  <a:cs typeface="微軟正黑體"/>
                </a:rPr>
                <a:t>特殊教育學生的</a:t>
              </a:r>
              <a:r>
                <a:rPr lang="en-US" altLang="zh-TW" sz="3200" b="1" dirty="0">
                  <a:solidFill>
                    <a:schemeClr val="accent6">
                      <a:lumMod val="50000"/>
                    </a:schemeClr>
                  </a:solidFill>
                  <a:latin typeface="微軟正黑體"/>
                  <a:ea typeface="微軟正黑體"/>
                  <a:cs typeface="微軟正黑體"/>
                </a:rPr>
                <a:t>IEP</a:t>
              </a:r>
              <a:r>
                <a:rPr lang="zh-TW" altLang="en-US" sz="3200" b="1" dirty="0">
                  <a:solidFill>
                    <a:schemeClr val="accent6">
                      <a:lumMod val="50000"/>
                    </a:schemeClr>
                  </a:solidFill>
                  <a:latin typeface="微軟正黑體"/>
                  <a:ea typeface="微軟正黑體"/>
                  <a:cs typeface="微軟正黑體"/>
                </a:rPr>
                <a:t>與</a:t>
              </a:r>
              <a:r>
                <a:rPr lang="en-US" altLang="zh-TW" sz="3200" b="1" dirty="0">
                  <a:solidFill>
                    <a:schemeClr val="accent6">
                      <a:lumMod val="50000"/>
                    </a:schemeClr>
                  </a:solidFill>
                  <a:latin typeface="微軟正黑體"/>
                  <a:ea typeface="微軟正黑體"/>
                  <a:cs typeface="微軟正黑體"/>
                </a:rPr>
                <a:t>IGP</a:t>
              </a:r>
            </a:p>
          </p:txBody>
        </p:sp>
      </p:grpSp>
      <p:sp>
        <p:nvSpPr>
          <p:cNvPr id="25" name="右大括弧 24"/>
          <p:cNvSpPr/>
          <p:nvPr/>
        </p:nvSpPr>
        <p:spPr>
          <a:xfrm>
            <a:off x="7713959" y="1957893"/>
            <a:ext cx="356991" cy="352833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TW" altLang="en-US"/>
          </a:p>
        </p:txBody>
      </p:sp>
      <p:sp>
        <p:nvSpPr>
          <p:cNvPr id="26" name="矩形圖說文字 25"/>
          <p:cNvSpPr/>
          <p:nvPr/>
        </p:nvSpPr>
        <p:spPr bwMode="auto">
          <a:xfrm>
            <a:off x="129096" y="2446107"/>
            <a:ext cx="1073050" cy="2433178"/>
          </a:xfrm>
          <a:prstGeom prst="wedgeRectCallout">
            <a:avLst>
              <a:gd name="adj1" fmla="val -63976"/>
              <a:gd name="adj2" fmla="val 81164"/>
            </a:avLst>
          </a:prstGeom>
          <a:noFill/>
          <a:ln w="57150">
            <a:noFill/>
            <a:prstDash val="sysDot"/>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r>
              <a:rPr lang="zh-TW" altLang="zh-TW" sz="2400" dirty="0">
                <a:solidFill>
                  <a:schemeClr val="tx1"/>
                </a:solidFill>
              </a:rPr>
              <a:t>需參照</a:t>
            </a:r>
            <a:r>
              <a:rPr lang="zh-TW" altLang="en-US" sz="2400" dirty="0">
                <a:solidFill>
                  <a:schemeClr val="tx1"/>
                </a:solidFill>
              </a:rPr>
              <a:t>各領域</a:t>
            </a:r>
            <a:r>
              <a:rPr lang="en-US" altLang="zh-TW" sz="2400" dirty="0">
                <a:solidFill>
                  <a:schemeClr val="tx1"/>
                </a:solidFill>
              </a:rPr>
              <a:t>/</a:t>
            </a:r>
            <a:r>
              <a:rPr lang="zh-TW" altLang="en-US" sz="2400" dirty="0">
                <a:solidFill>
                  <a:schemeClr val="tx1"/>
                </a:solidFill>
              </a:rPr>
              <a:t>科目之學習重點</a:t>
            </a:r>
            <a:endParaRPr lang="en-US" altLang="zh-TW" sz="2400" dirty="0">
              <a:solidFill>
                <a:schemeClr val="tx1"/>
              </a:solidFill>
            </a:endParaRPr>
          </a:p>
        </p:txBody>
      </p:sp>
      <p:sp>
        <p:nvSpPr>
          <p:cNvPr id="27" name="左大括弧 26"/>
          <p:cNvSpPr/>
          <p:nvPr/>
        </p:nvSpPr>
        <p:spPr>
          <a:xfrm>
            <a:off x="931079" y="1971481"/>
            <a:ext cx="468768" cy="339659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1036870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群組 24"/>
          <p:cNvGrpSpPr/>
          <p:nvPr/>
        </p:nvGrpSpPr>
        <p:grpSpPr>
          <a:xfrm>
            <a:off x="893612" y="118317"/>
            <a:ext cx="8113090" cy="767520"/>
            <a:chOff x="0" y="902666"/>
            <a:chExt cx="8113090" cy="767520"/>
          </a:xfrm>
          <a:solidFill>
            <a:schemeClr val="accent6">
              <a:lumMod val="60000"/>
              <a:lumOff val="40000"/>
            </a:schemeClr>
          </a:solidFill>
        </p:grpSpPr>
        <p:sp>
          <p:nvSpPr>
            <p:cNvPr id="27" name="圓角矩形 26"/>
            <p:cNvSpPr/>
            <p:nvPr/>
          </p:nvSpPr>
          <p:spPr>
            <a:xfrm>
              <a:off x="0" y="902666"/>
              <a:ext cx="8113090" cy="767520"/>
            </a:xfrm>
            <a:prstGeom prst="roundRect">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9" name="圓角矩形 4"/>
            <p:cNvSpPr/>
            <p:nvPr/>
          </p:nvSpPr>
          <p:spPr>
            <a:xfrm>
              <a:off x="37467" y="940133"/>
              <a:ext cx="8038156" cy="69258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3200" b="1" dirty="0">
                  <a:solidFill>
                    <a:schemeClr val="accent6">
                      <a:lumMod val="50000"/>
                    </a:schemeClr>
                  </a:solidFill>
                  <a:latin typeface="微軟正黑體"/>
                  <a:ea typeface="微軟正黑體"/>
                  <a:cs typeface="微軟正黑體"/>
                </a:rPr>
                <a:t>學校的課程規劃舉例</a:t>
              </a:r>
              <a:endParaRPr lang="en-US" altLang="zh-TW" sz="3200" b="1" dirty="0">
                <a:solidFill>
                  <a:schemeClr val="accent6">
                    <a:lumMod val="50000"/>
                  </a:schemeClr>
                </a:solidFill>
                <a:latin typeface="微軟正黑體"/>
                <a:ea typeface="微軟正黑體"/>
                <a:cs typeface="微軟正黑體"/>
              </a:endParaRPr>
            </a:p>
          </p:txBody>
        </p:sp>
      </p:grpSp>
      <p:sp>
        <p:nvSpPr>
          <p:cNvPr id="40" name="矩形 39"/>
          <p:cNvSpPr/>
          <p:nvPr/>
        </p:nvSpPr>
        <p:spPr>
          <a:xfrm>
            <a:off x="-25400" y="1684473"/>
            <a:ext cx="1332130" cy="43088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endParaRPr lang="zh-TW" altLang="en-US" sz="2200" dirty="0">
              <a:solidFill>
                <a:srgbClr val="142608"/>
              </a:solidFill>
              <a:latin typeface="標楷體" pitchFamily="65" charset="-120"/>
              <a:ea typeface="標楷體" pitchFamily="65" charset="-120"/>
            </a:endParaRPr>
          </a:p>
        </p:txBody>
      </p:sp>
      <p:sp>
        <p:nvSpPr>
          <p:cNvPr id="73" name="矩形 72"/>
          <p:cNvSpPr/>
          <p:nvPr/>
        </p:nvSpPr>
        <p:spPr>
          <a:xfrm>
            <a:off x="1442905" y="4828317"/>
            <a:ext cx="720000" cy="9052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數學</a:t>
            </a:r>
          </a:p>
        </p:txBody>
      </p:sp>
      <p:sp>
        <p:nvSpPr>
          <p:cNvPr id="77" name="矩形 76"/>
          <p:cNvSpPr/>
          <p:nvPr/>
        </p:nvSpPr>
        <p:spPr>
          <a:xfrm>
            <a:off x="-3525" y="5319575"/>
            <a:ext cx="1224000" cy="101566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zh-TW" altLang="en-US" sz="2000" dirty="0">
                <a:solidFill>
                  <a:srgbClr val="142608"/>
                </a:solidFill>
                <a:latin typeface="標楷體" pitchFamily="65" charset="-120"/>
                <a:ea typeface="標楷體" pitchFamily="65" charset="-120"/>
              </a:rPr>
              <a:t>學年和</a:t>
            </a:r>
            <a:r>
              <a:rPr lang="en-US" altLang="zh-TW" sz="2000" dirty="0">
                <a:solidFill>
                  <a:srgbClr val="142608"/>
                </a:solidFill>
                <a:latin typeface="標楷體" pitchFamily="65" charset="-120"/>
                <a:ea typeface="標楷體" pitchFamily="65" charset="-120"/>
              </a:rPr>
              <a:t/>
            </a:r>
            <a:br>
              <a:rPr lang="en-US" altLang="zh-TW" sz="2000" dirty="0">
                <a:solidFill>
                  <a:srgbClr val="142608"/>
                </a:solidFill>
                <a:latin typeface="標楷體" pitchFamily="65" charset="-120"/>
                <a:ea typeface="標楷體" pitchFamily="65" charset="-120"/>
              </a:rPr>
            </a:br>
            <a:r>
              <a:rPr lang="zh-TW" altLang="en-US" sz="2000" dirty="0">
                <a:solidFill>
                  <a:srgbClr val="142608"/>
                </a:solidFill>
                <a:latin typeface="標楷體" pitchFamily="65" charset="-120"/>
                <a:ea typeface="標楷體" pitchFamily="65" charset="-120"/>
              </a:rPr>
              <a:t>學期目標</a:t>
            </a:r>
          </a:p>
        </p:txBody>
      </p:sp>
      <p:grpSp>
        <p:nvGrpSpPr>
          <p:cNvPr id="80" name="群組 79"/>
          <p:cNvGrpSpPr/>
          <p:nvPr/>
        </p:nvGrpSpPr>
        <p:grpSpPr>
          <a:xfrm>
            <a:off x="1557205" y="1140470"/>
            <a:ext cx="6727630" cy="2283701"/>
            <a:chOff x="2680271" y="894980"/>
            <a:chExt cx="5733226" cy="2075659"/>
          </a:xfrm>
        </p:grpSpPr>
        <p:grpSp>
          <p:nvGrpSpPr>
            <p:cNvPr id="66" name="群組 65"/>
            <p:cNvGrpSpPr/>
            <p:nvPr/>
          </p:nvGrpSpPr>
          <p:grpSpPr>
            <a:xfrm>
              <a:off x="2857191" y="894980"/>
              <a:ext cx="4188851" cy="1862792"/>
              <a:chOff x="2635215" y="1523986"/>
              <a:chExt cx="2130788" cy="1486837"/>
            </a:xfrm>
          </p:grpSpPr>
          <p:pic>
            <p:nvPicPr>
              <p:cNvPr id="62" name="圖片 61" descr="people-4035403_960_720.png"/>
              <p:cNvPicPr>
                <a:picLocks noChangeAspect="1"/>
              </p:cNvPicPr>
              <p:nvPr/>
            </p:nvPicPr>
            <p:blipFill>
              <a:blip r:embed="rId3"/>
              <a:srcRect l="20606" t="50404" r="72579"/>
              <a:stretch>
                <a:fillRect/>
              </a:stretch>
            </p:blipFill>
            <p:spPr>
              <a:xfrm>
                <a:off x="2635215" y="1551168"/>
                <a:ext cx="264261" cy="1424118"/>
              </a:xfrm>
              <a:prstGeom prst="rect">
                <a:avLst/>
              </a:prstGeom>
            </p:spPr>
          </p:pic>
          <p:pic>
            <p:nvPicPr>
              <p:cNvPr id="63" name="圖片 62" descr="people-4035403_960_720.png"/>
              <p:cNvPicPr>
                <a:picLocks noChangeAspect="1"/>
              </p:cNvPicPr>
              <p:nvPr/>
            </p:nvPicPr>
            <p:blipFill>
              <a:blip r:embed="rId3"/>
              <a:srcRect l="69306" t="50404" r="22341"/>
              <a:stretch>
                <a:fillRect/>
              </a:stretch>
            </p:blipFill>
            <p:spPr>
              <a:xfrm>
                <a:off x="4404628" y="1551168"/>
                <a:ext cx="361375" cy="1459655"/>
              </a:xfrm>
              <a:prstGeom prst="rect">
                <a:avLst/>
              </a:prstGeom>
            </p:spPr>
          </p:pic>
          <p:pic>
            <p:nvPicPr>
              <p:cNvPr id="64" name="圖片 63" descr="people-4035403_960_720.png"/>
              <p:cNvPicPr>
                <a:picLocks noChangeAspect="1"/>
              </p:cNvPicPr>
              <p:nvPr/>
            </p:nvPicPr>
            <p:blipFill>
              <a:blip r:embed="rId3"/>
              <a:srcRect l="48327" t="50404" r="42775"/>
              <a:stretch>
                <a:fillRect/>
              </a:stretch>
            </p:blipFill>
            <p:spPr>
              <a:xfrm>
                <a:off x="3843243" y="1523986"/>
                <a:ext cx="400008" cy="1431015"/>
              </a:xfrm>
              <a:prstGeom prst="rect">
                <a:avLst/>
              </a:prstGeom>
            </p:spPr>
          </p:pic>
        </p:grpSp>
        <p:sp>
          <p:nvSpPr>
            <p:cNvPr id="67" name="矩形 66"/>
            <p:cNvSpPr/>
            <p:nvPr/>
          </p:nvSpPr>
          <p:spPr>
            <a:xfrm>
              <a:off x="2680271" y="2616902"/>
              <a:ext cx="1014036" cy="3537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FF0000"/>
                  </a:solidFill>
                </a:rPr>
                <a:t>A</a:t>
              </a:r>
              <a:r>
                <a:rPr lang="zh-TW" altLang="en-US" sz="2800" dirty="0">
                  <a:solidFill>
                    <a:srgbClr val="FF0000"/>
                  </a:solidFill>
                </a:rPr>
                <a:t>生</a:t>
              </a:r>
              <a:endParaRPr lang="zh-TW" altLang="en-US" dirty="0">
                <a:solidFill>
                  <a:srgbClr val="142608"/>
                </a:solidFill>
              </a:endParaRPr>
            </a:p>
          </p:txBody>
        </p:sp>
        <p:sp>
          <p:nvSpPr>
            <p:cNvPr id="68" name="矩形 67"/>
            <p:cNvSpPr/>
            <p:nvPr/>
          </p:nvSpPr>
          <p:spPr>
            <a:xfrm>
              <a:off x="3846707" y="2616902"/>
              <a:ext cx="1014036" cy="3537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FF0000"/>
                  </a:solidFill>
                </a:rPr>
                <a:t>B</a:t>
              </a:r>
              <a:r>
                <a:rPr lang="zh-TW" altLang="en-US" sz="2800" dirty="0">
                  <a:solidFill>
                    <a:srgbClr val="FF0000"/>
                  </a:solidFill>
                </a:rPr>
                <a:t>生</a:t>
              </a:r>
              <a:endParaRPr lang="zh-TW" altLang="en-US" dirty="0">
                <a:solidFill>
                  <a:srgbClr val="142608"/>
                </a:solidFill>
              </a:endParaRPr>
            </a:p>
          </p:txBody>
        </p:sp>
        <p:sp>
          <p:nvSpPr>
            <p:cNvPr id="69" name="矩形 68"/>
            <p:cNvSpPr/>
            <p:nvPr/>
          </p:nvSpPr>
          <p:spPr>
            <a:xfrm>
              <a:off x="5028489" y="2616902"/>
              <a:ext cx="1014036" cy="3537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FF0000"/>
                  </a:solidFill>
                </a:rPr>
                <a:t>C</a:t>
              </a:r>
              <a:r>
                <a:rPr lang="zh-TW" altLang="en-US" sz="2800" dirty="0">
                  <a:solidFill>
                    <a:srgbClr val="FF0000"/>
                  </a:solidFill>
                </a:rPr>
                <a:t>生</a:t>
              </a:r>
              <a:endParaRPr lang="zh-TW" altLang="en-US" dirty="0">
                <a:solidFill>
                  <a:srgbClr val="142608"/>
                </a:solidFill>
              </a:endParaRPr>
            </a:p>
          </p:txBody>
        </p:sp>
        <p:sp>
          <p:nvSpPr>
            <p:cNvPr id="70" name="矩形 69"/>
            <p:cNvSpPr/>
            <p:nvPr/>
          </p:nvSpPr>
          <p:spPr>
            <a:xfrm>
              <a:off x="6233025" y="2616902"/>
              <a:ext cx="1014036" cy="3537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FF0000"/>
                  </a:solidFill>
                </a:rPr>
                <a:t>D</a:t>
              </a:r>
              <a:r>
                <a:rPr lang="zh-TW" altLang="en-US" sz="2800" dirty="0">
                  <a:solidFill>
                    <a:srgbClr val="FF0000"/>
                  </a:solidFill>
                </a:rPr>
                <a:t>生</a:t>
              </a:r>
              <a:endParaRPr lang="zh-TW" altLang="en-US" dirty="0">
                <a:solidFill>
                  <a:srgbClr val="142608"/>
                </a:solidFill>
              </a:endParaRPr>
            </a:p>
          </p:txBody>
        </p:sp>
        <p:sp>
          <p:nvSpPr>
            <p:cNvPr id="71" name="矩形 70"/>
            <p:cNvSpPr/>
            <p:nvPr/>
          </p:nvSpPr>
          <p:spPr>
            <a:xfrm>
              <a:off x="7399461" y="2616902"/>
              <a:ext cx="1014036" cy="3537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FF0000"/>
                  </a:solidFill>
                </a:rPr>
                <a:t>E</a:t>
              </a:r>
              <a:r>
                <a:rPr lang="zh-TW" altLang="en-US" sz="2800" dirty="0">
                  <a:solidFill>
                    <a:srgbClr val="FF0000"/>
                  </a:solidFill>
                </a:rPr>
                <a:t>生</a:t>
              </a:r>
              <a:endParaRPr lang="zh-TW" altLang="en-US" dirty="0">
                <a:solidFill>
                  <a:srgbClr val="142608"/>
                </a:solidFill>
              </a:endParaRPr>
            </a:p>
          </p:txBody>
        </p:sp>
        <p:pic>
          <p:nvPicPr>
            <p:cNvPr id="78" name="圖片 77" descr="people-4035403_960_720.png"/>
            <p:cNvPicPr>
              <a:picLocks noChangeAspect="1"/>
            </p:cNvPicPr>
            <p:nvPr/>
          </p:nvPicPr>
          <p:blipFill>
            <a:blip r:embed="rId3"/>
            <a:srcRect l="27421" t="50404" r="63907"/>
            <a:stretch>
              <a:fillRect/>
            </a:stretch>
          </p:blipFill>
          <p:spPr>
            <a:xfrm>
              <a:off x="3916953" y="1038242"/>
              <a:ext cx="743451" cy="1675008"/>
            </a:xfrm>
            <a:prstGeom prst="rect">
              <a:avLst/>
            </a:prstGeom>
          </p:spPr>
        </p:pic>
      </p:grpSp>
      <p:sp>
        <p:nvSpPr>
          <p:cNvPr id="82" name="矩形 81"/>
          <p:cNvSpPr/>
          <p:nvPr/>
        </p:nvSpPr>
        <p:spPr>
          <a:xfrm>
            <a:off x="7811694" y="4815617"/>
            <a:ext cx="1224000" cy="906727"/>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142608"/>
                </a:solidFill>
              </a:rPr>
              <a:t>特殊需求領域課程</a:t>
            </a:r>
          </a:p>
        </p:txBody>
      </p:sp>
      <p:sp>
        <p:nvSpPr>
          <p:cNvPr id="87" name="矩形 86"/>
          <p:cNvSpPr/>
          <p:nvPr/>
        </p:nvSpPr>
        <p:spPr>
          <a:xfrm>
            <a:off x="2222021" y="4820958"/>
            <a:ext cx="720000" cy="9052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語文</a:t>
            </a:r>
          </a:p>
        </p:txBody>
      </p:sp>
      <p:sp>
        <p:nvSpPr>
          <p:cNvPr id="88" name="矩形 87"/>
          <p:cNvSpPr/>
          <p:nvPr/>
        </p:nvSpPr>
        <p:spPr>
          <a:xfrm>
            <a:off x="3008384" y="4828317"/>
            <a:ext cx="720000" cy="9052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142608"/>
                </a:solidFill>
              </a:rPr>
              <a:t>自然科學</a:t>
            </a:r>
          </a:p>
        </p:txBody>
      </p:sp>
      <p:sp>
        <p:nvSpPr>
          <p:cNvPr id="89" name="矩形 88"/>
          <p:cNvSpPr/>
          <p:nvPr/>
        </p:nvSpPr>
        <p:spPr>
          <a:xfrm>
            <a:off x="3802241" y="4820958"/>
            <a:ext cx="720000" cy="9052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142608"/>
                </a:solidFill>
              </a:rPr>
              <a:t>社會</a:t>
            </a:r>
          </a:p>
        </p:txBody>
      </p:sp>
      <p:sp>
        <p:nvSpPr>
          <p:cNvPr id="90" name="矩形 89"/>
          <p:cNvSpPr/>
          <p:nvPr/>
        </p:nvSpPr>
        <p:spPr>
          <a:xfrm>
            <a:off x="4601895" y="4829805"/>
            <a:ext cx="720000" cy="9052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142608"/>
                </a:solidFill>
              </a:rPr>
              <a:t>藝術</a:t>
            </a:r>
          </a:p>
        </p:txBody>
      </p:sp>
      <p:sp>
        <p:nvSpPr>
          <p:cNvPr id="91" name="矩形 90"/>
          <p:cNvSpPr/>
          <p:nvPr/>
        </p:nvSpPr>
        <p:spPr>
          <a:xfrm>
            <a:off x="5395969" y="4829805"/>
            <a:ext cx="720000" cy="9052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142608"/>
                </a:solidFill>
              </a:rPr>
              <a:t>綜合活動</a:t>
            </a:r>
          </a:p>
        </p:txBody>
      </p:sp>
      <p:sp>
        <p:nvSpPr>
          <p:cNvPr id="92" name="矩形 91"/>
          <p:cNvSpPr/>
          <p:nvPr/>
        </p:nvSpPr>
        <p:spPr>
          <a:xfrm>
            <a:off x="6207094" y="4820958"/>
            <a:ext cx="720000" cy="9052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142608"/>
                </a:solidFill>
              </a:rPr>
              <a:t>科技</a:t>
            </a:r>
          </a:p>
        </p:txBody>
      </p:sp>
      <p:sp>
        <p:nvSpPr>
          <p:cNvPr id="95" name="矩形 94"/>
          <p:cNvSpPr/>
          <p:nvPr/>
        </p:nvSpPr>
        <p:spPr>
          <a:xfrm>
            <a:off x="12700" y="2315946"/>
            <a:ext cx="1332000" cy="193899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zh-TW" altLang="en-US" sz="2000" dirty="0">
                <a:solidFill>
                  <a:srgbClr val="142608"/>
                </a:solidFill>
                <a:latin typeface="標楷體" pitchFamily="65" charset="-120"/>
                <a:ea typeface="標楷體" pitchFamily="65" charset="-120"/>
              </a:rPr>
              <a:t>學生</a:t>
            </a:r>
            <a:r>
              <a:rPr lang="en-US" altLang="zh-TW" sz="2000" dirty="0">
                <a:solidFill>
                  <a:srgbClr val="142608"/>
                </a:solidFill>
                <a:latin typeface="標楷體" pitchFamily="65" charset="-120"/>
                <a:ea typeface="標楷體" pitchFamily="65" charset="-120"/>
              </a:rPr>
              <a:t/>
            </a:r>
            <a:br>
              <a:rPr lang="en-US" altLang="zh-TW" sz="2000" dirty="0">
                <a:solidFill>
                  <a:srgbClr val="142608"/>
                </a:solidFill>
                <a:latin typeface="標楷體" pitchFamily="65" charset="-120"/>
                <a:ea typeface="標楷體" pitchFamily="65" charset="-120"/>
              </a:rPr>
            </a:br>
            <a:r>
              <a:rPr lang="zh-TW" altLang="en-US" sz="2000" dirty="0">
                <a:solidFill>
                  <a:srgbClr val="142608"/>
                </a:solidFill>
                <a:latin typeface="標楷體" pitchFamily="65" charset="-120"/>
                <a:ea typeface="標楷體" pitchFamily="65" charset="-120"/>
              </a:rPr>
              <a:t>教育需求</a:t>
            </a:r>
          </a:p>
          <a:p>
            <a:pPr algn="ctr"/>
            <a:r>
              <a:rPr lang="zh-TW" altLang="en-US" sz="2000" dirty="0">
                <a:solidFill>
                  <a:srgbClr val="142608"/>
                </a:solidFill>
                <a:latin typeface="標楷體" pitchFamily="65" charset="-120"/>
                <a:ea typeface="標楷體" pitchFamily="65" charset="-120"/>
              </a:rPr>
              <a:t>及</a:t>
            </a:r>
            <a:endParaRPr lang="en-US" altLang="zh-TW" sz="2000" dirty="0">
              <a:solidFill>
                <a:srgbClr val="142608"/>
              </a:solidFill>
              <a:latin typeface="標楷體" pitchFamily="65" charset="-120"/>
              <a:ea typeface="標楷體" pitchFamily="65" charset="-120"/>
            </a:endParaRPr>
          </a:p>
          <a:p>
            <a:pPr algn="ctr"/>
            <a:r>
              <a:rPr lang="zh-TW" altLang="en-US" sz="2000" dirty="0">
                <a:solidFill>
                  <a:srgbClr val="142608"/>
                </a:solidFill>
                <a:latin typeface="標楷體" pitchFamily="65" charset="-120"/>
                <a:ea typeface="標楷體" pitchFamily="65" charset="-120"/>
              </a:rPr>
              <a:t>領域</a:t>
            </a:r>
            <a:r>
              <a:rPr lang="en-US" altLang="zh-TW" sz="2000" dirty="0">
                <a:solidFill>
                  <a:srgbClr val="142608"/>
                </a:solidFill>
                <a:latin typeface="標楷體" pitchFamily="65" charset="-120"/>
                <a:ea typeface="標楷體" pitchFamily="65" charset="-120"/>
              </a:rPr>
              <a:t>/</a:t>
            </a:r>
            <a:r>
              <a:rPr lang="zh-TW" altLang="en-US" sz="2000" dirty="0">
                <a:solidFill>
                  <a:srgbClr val="142608"/>
                </a:solidFill>
                <a:latin typeface="標楷體" pitchFamily="65" charset="-120"/>
                <a:ea typeface="標楷體" pitchFamily="65" charset="-120"/>
              </a:rPr>
              <a:t>科目</a:t>
            </a:r>
            <a:endParaRPr lang="en-US" altLang="zh-TW" sz="2000" dirty="0">
              <a:solidFill>
                <a:srgbClr val="142608"/>
              </a:solidFill>
              <a:latin typeface="標楷體" pitchFamily="65" charset="-120"/>
              <a:ea typeface="標楷體" pitchFamily="65" charset="-120"/>
            </a:endParaRPr>
          </a:p>
          <a:p>
            <a:pPr algn="ctr"/>
            <a:r>
              <a:rPr lang="zh-TW" altLang="en-US" sz="2000" dirty="0">
                <a:solidFill>
                  <a:srgbClr val="142608"/>
                </a:solidFill>
                <a:latin typeface="標楷體" pitchFamily="65" charset="-120"/>
                <a:ea typeface="標楷體" pitchFamily="65" charset="-120"/>
              </a:rPr>
              <a:t>學習功能</a:t>
            </a:r>
          </a:p>
        </p:txBody>
      </p:sp>
      <p:cxnSp>
        <p:nvCxnSpPr>
          <p:cNvPr id="97" name="直線接點 96"/>
          <p:cNvCxnSpPr>
            <a:stCxn id="67" idx="2"/>
            <a:endCxn id="73" idx="0"/>
          </p:cNvCxnSpPr>
          <p:nvPr/>
        </p:nvCxnSpPr>
        <p:spPr>
          <a:xfrm flipH="1">
            <a:off x="1802905" y="3424171"/>
            <a:ext cx="349258" cy="1404146"/>
          </a:xfrm>
          <a:prstGeom prst="line">
            <a:avLst/>
          </a:prstGeom>
        </p:spPr>
        <p:style>
          <a:lnRef idx="2">
            <a:schemeClr val="accent6"/>
          </a:lnRef>
          <a:fillRef idx="0">
            <a:schemeClr val="accent6"/>
          </a:fillRef>
          <a:effectRef idx="1">
            <a:schemeClr val="accent6"/>
          </a:effectRef>
          <a:fontRef idx="minor">
            <a:schemeClr val="tx1"/>
          </a:fontRef>
        </p:style>
      </p:cxnSp>
      <p:cxnSp>
        <p:nvCxnSpPr>
          <p:cNvPr id="99" name="直線接點 98"/>
          <p:cNvCxnSpPr>
            <a:stCxn id="68" idx="2"/>
            <a:endCxn id="73" idx="0"/>
          </p:cNvCxnSpPr>
          <p:nvPr/>
        </p:nvCxnSpPr>
        <p:spPr>
          <a:xfrm flipH="1">
            <a:off x="1802905" y="3424171"/>
            <a:ext cx="1718007" cy="1404146"/>
          </a:xfrm>
          <a:prstGeom prst="line">
            <a:avLst/>
          </a:prstGeom>
        </p:spPr>
        <p:style>
          <a:lnRef idx="2">
            <a:schemeClr val="accent5"/>
          </a:lnRef>
          <a:fillRef idx="0">
            <a:schemeClr val="accent5"/>
          </a:fillRef>
          <a:effectRef idx="1">
            <a:schemeClr val="accent5"/>
          </a:effectRef>
          <a:fontRef idx="minor">
            <a:schemeClr val="tx1"/>
          </a:fontRef>
        </p:style>
      </p:cxnSp>
      <p:cxnSp>
        <p:nvCxnSpPr>
          <p:cNvPr id="101" name="直線接點 100"/>
          <p:cNvCxnSpPr>
            <a:stCxn id="69" idx="2"/>
            <a:endCxn id="73" idx="0"/>
          </p:cNvCxnSpPr>
          <p:nvPr/>
        </p:nvCxnSpPr>
        <p:spPr>
          <a:xfrm flipH="1">
            <a:off x="1802905" y="3424171"/>
            <a:ext cx="3104765" cy="1404146"/>
          </a:xfrm>
          <a:prstGeom prst="line">
            <a:avLst/>
          </a:prstGeom>
        </p:spPr>
        <p:style>
          <a:lnRef idx="2">
            <a:schemeClr val="accent3"/>
          </a:lnRef>
          <a:fillRef idx="0">
            <a:schemeClr val="accent3"/>
          </a:fillRef>
          <a:effectRef idx="1">
            <a:schemeClr val="accent3"/>
          </a:effectRef>
          <a:fontRef idx="minor">
            <a:schemeClr val="tx1"/>
          </a:fontRef>
        </p:style>
      </p:cxnSp>
      <p:cxnSp>
        <p:nvCxnSpPr>
          <p:cNvPr id="103" name="直線接點 102"/>
          <p:cNvCxnSpPr>
            <a:stCxn id="70" idx="2"/>
            <a:endCxn id="73" idx="0"/>
          </p:cNvCxnSpPr>
          <p:nvPr/>
        </p:nvCxnSpPr>
        <p:spPr>
          <a:xfrm flipH="1">
            <a:off x="1802905" y="3424171"/>
            <a:ext cx="4518222" cy="14041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直線接點 104"/>
          <p:cNvCxnSpPr>
            <a:stCxn id="67" idx="2"/>
            <a:endCxn id="88" idx="0"/>
          </p:cNvCxnSpPr>
          <p:nvPr/>
        </p:nvCxnSpPr>
        <p:spPr>
          <a:xfrm>
            <a:off x="2152163" y="3424171"/>
            <a:ext cx="1216221" cy="1404146"/>
          </a:xfrm>
          <a:prstGeom prst="line">
            <a:avLst/>
          </a:prstGeom>
        </p:spPr>
        <p:style>
          <a:lnRef idx="2">
            <a:schemeClr val="accent6"/>
          </a:lnRef>
          <a:fillRef idx="0">
            <a:schemeClr val="accent6"/>
          </a:fillRef>
          <a:effectRef idx="1">
            <a:schemeClr val="accent6"/>
          </a:effectRef>
          <a:fontRef idx="minor">
            <a:schemeClr val="tx1"/>
          </a:fontRef>
        </p:style>
      </p:cxnSp>
      <p:cxnSp>
        <p:nvCxnSpPr>
          <p:cNvPr id="107" name="直線接點 106"/>
          <p:cNvCxnSpPr>
            <a:stCxn id="68" idx="2"/>
            <a:endCxn id="88" idx="0"/>
          </p:cNvCxnSpPr>
          <p:nvPr/>
        </p:nvCxnSpPr>
        <p:spPr>
          <a:xfrm flipH="1">
            <a:off x="3368384" y="3424171"/>
            <a:ext cx="152528" cy="1404146"/>
          </a:xfrm>
          <a:prstGeom prst="line">
            <a:avLst/>
          </a:prstGeom>
        </p:spPr>
        <p:style>
          <a:lnRef idx="2">
            <a:schemeClr val="accent5"/>
          </a:lnRef>
          <a:fillRef idx="0">
            <a:schemeClr val="accent5"/>
          </a:fillRef>
          <a:effectRef idx="1">
            <a:schemeClr val="accent5"/>
          </a:effectRef>
          <a:fontRef idx="minor">
            <a:schemeClr val="tx1"/>
          </a:fontRef>
        </p:style>
      </p:cxnSp>
      <p:cxnSp>
        <p:nvCxnSpPr>
          <p:cNvPr id="109" name="直線接點 108"/>
          <p:cNvCxnSpPr>
            <a:stCxn id="69" idx="2"/>
            <a:endCxn id="87" idx="0"/>
          </p:cNvCxnSpPr>
          <p:nvPr/>
        </p:nvCxnSpPr>
        <p:spPr>
          <a:xfrm flipH="1">
            <a:off x="2582021" y="3424171"/>
            <a:ext cx="2325649" cy="1396787"/>
          </a:xfrm>
          <a:prstGeom prst="line">
            <a:avLst/>
          </a:prstGeom>
        </p:spPr>
        <p:style>
          <a:lnRef idx="2">
            <a:schemeClr val="accent3"/>
          </a:lnRef>
          <a:fillRef idx="0">
            <a:schemeClr val="accent3"/>
          </a:fillRef>
          <a:effectRef idx="1">
            <a:schemeClr val="accent3"/>
          </a:effectRef>
          <a:fontRef idx="minor">
            <a:schemeClr val="tx1"/>
          </a:fontRef>
        </p:style>
      </p:cxnSp>
      <p:cxnSp>
        <p:nvCxnSpPr>
          <p:cNvPr id="113" name="直線接點 112"/>
          <p:cNvCxnSpPr>
            <a:stCxn id="70" idx="2"/>
            <a:endCxn id="88" idx="0"/>
          </p:cNvCxnSpPr>
          <p:nvPr/>
        </p:nvCxnSpPr>
        <p:spPr>
          <a:xfrm flipH="1">
            <a:off x="3368384" y="3424171"/>
            <a:ext cx="2952743" cy="14041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直線接點 115"/>
          <p:cNvCxnSpPr>
            <a:stCxn id="71" idx="2"/>
            <a:endCxn id="71" idx="2"/>
          </p:cNvCxnSpPr>
          <p:nvPr/>
        </p:nvCxnSpPr>
        <p:spPr>
          <a:xfrm>
            <a:off x="7689877" y="3424171"/>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118" name="矩形 117"/>
          <p:cNvSpPr/>
          <p:nvPr/>
        </p:nvSpPr>
        <p:spPr>
          <a:xfrm>
            <a:off x="7007194" y="4833658"/>
            <a:ext cx="720000" cy="9052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142608"/>
                </a:solidFill>
              </a:rPr>
              <a:t>健康與體育</a:t>
            </a:r>
          </a:p>
        </p:txBody>
      </p:sp>
      <p:cxnSp>
        <p:nvCxnSpPr>
          <p:cNvPr id="123" name="直線接點 122"/>
          <p:cNvCxnSpPr>
            <a:stCxn id="71" idx="2"/>
            <a:endCxn id="118" idx="0"/>
          </p:cNvCxnSpPr>
          <p:nvPr/>
        </p:nvCxnSpPr>
        <p:spPr>
          <a:xfrm flipH="1">
            <a:off x="7367194" y="3424171"/>
            <a:ext cx="322683" cy="1409487"/>
          </a:xfrm>
          <a:prstGeom prst="line">
            <a:avLst/>
          </a:prstGeom>
        </p:spPr>
        <p:style>
          <a:lnRef idx="2">
            <a:schemeClr val="accent2"/>
          </a:lnRef>
          <a:fillRef idx="0">
            <a:schemeClr val="accent2"/>
          </a:fillRef>
          <a:effectRef idx="1">
            <a:schemeClr val="accent2"/>
          </a:effectRef>
          <a:fontRef idx="minor">
            <a:schemeClr val="tx1"/>
          </a:fontRef>
        </p:style>
      </p:cxnSp>
      <p:pic>
        <p:nvPicPr>
          <p:cNvPr id="64514" name="Picture 2" descr="ãè¼ªæ¤ãçåçæå°çµæ"/>
          <p:cNvPicPr>
            <a:picLocks noChangeAspect="1" noChangeArrowheads="1"/>
          </p:cNvPicPr>
          <p:nvPr/>
        </p:nvPicPr>
        <p:blipFill>
          <a:blip r:embed="rId4"/>
          <a:srcRect/>
          <a:stretch>
            <a:fillRect/>
          </a:stretch>
        </p:blipFill>
        <p:spPr bwMode="auto">
          <a:xfrm>
            <a:off x="7170333" y="1298091"/>
            <a:ext cx="1114502" cy="1736888"/>
          </a:xfrm>
          <a:prstGeom prst="rect">
            <a:avLst/>
          </a:prstGeom>
          <a:noFill/>
        </p:spPr>
      </p:pic>
      <p:cxnSp>
        <p:nvCxnSpPr>
          <p:cNvPr id="125" name="直線接點 124"/>
          <p:cNvCxnSpPr>
            <a:stCxn id="71" idx="2"/>
            <a:endCxn id="82" idx="0"/>
          </p:cNvCxnSpPr>
          <p:nvPr/>
        </p:nvCxnSpPr>
        <p:spPr>
          <a:xfrm>
            <a:off x="7689877" y="3424171"/>
            <a:ext cx="733817" cy="1391446"/>
          </a:xfrm>
          <a:prstGeom prst="line">
            <a:avLst/>
          </a:prstGeom>
        </p:spPr>
        <p:style>
          <a:lnRef idx="2">
            <a:schemeClr val="accent2"/>
          </a:lnRef>
          <a:fillRef idx="0">
            <a:schemeClr val="accent2"/>
          </a:fillRef>
          <a:effectRef idx="1">
            <a:schemeClr val="accent2"/>
          </a:effectRef>
          <a:fontRef idx="minor">
            <a:schemeClr val="tx1"/>
          </a:fontRef>
        </p:style>
      </p:cxnSp>
      <p:cxnSp>
        <p:nvCxnSpPr>
          <p:cNvPr id="127" name="直線接點 126"/>
          <p:cNvCxnSpPr>
            <a:stCxn id="70" idx="2"/>
            <a:endCxn id="118" idx="0"/>
          </p:cNvCxnSpPr>
          <p:nvPr/>
        </p:nvCxnSpPr>
        <p:spPr>
          <a:xfrm>
            <a:off x="6321127" y="3424171"/>
            <a:ext cx="1046067" cy="14094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0" name="直線接點 129"/>
          <p:cNvCxnSpPr>
            <a:stCxn id="68" idx="2"/>
            <a:endCxn id="87" idx="0"/>
          </p:cNvCxnSpPr>
          <p:nvPr/>
        </p:nvCxnSpPr>
        <p:spPr>
          <a:xfrm flipH="1">
            <a:off x="2582021" y="3424171"/>
            <a:ext cx="938891" cy="1396787"/>
          </a:xfrm>
          <a:prstGeom prst="line">
            <a:avLst/>
          </a:prstGeom>
        </p:spPr>
        <p:style>
          <a:lnRef idx="2">
            <a:schemeClr val="accent5"/>
          </a:lnRef>
          <a:fillRef idx="0">
            <a:schemeClr val="accent5"/>
          </a:fillRef>
          <a:effectRef idx="1">
            <a:schemeClr val="accent5"/>
          </a:effectRef>
          <a:fontRef idx="minor">
            <a:schemeClr val="tx1"/>
          </a:fontRef>
        </p:style>
      </p:cxnSp>
      <p:cxnSp>
        <p:nvCxnSpPr>
          <p:cNvPr id="132" name="直線接點 131"/>
          <p:cNvCxnSpPr>
            <a:stCxn id="69" idx="2"/>
            <a:endCxn id="89" idx="0"/>
          </p:cNvCxnSpPr>
          <p:nvPr/>
        </p:nvCxnSpPr>
        <p:spPr>
          <a:xfrm flipH="1">
            <a:off x="4162241" y="3424171"/>
            <a:ext cx="745429" cy="1396787"/>
          </a:xfrm>
          <a:prstGeom prst="line">
            <a:avLst/>
          </a:prstGeom>
        </p:spPr>
        <p:style>
          <a:lnRef idx="2">
            <a:schemeClr val="accent3"/>
          </a:lnRef>
          <a:fillRef idx="0">
            <a:schemeClr val="accent3"/>
          </a:fillRef>
          <a:effectRef idx="1">
            <a:schemeClr val="accent3"/>
          </a:effectRef>
          <a:fontRef idx="minor">
            <a:schemeClr val="tx1"/>
          </a:fontRef>
        </p:style>
      </p:cxnSp>
      <p:cxnSp>
        <p:nvCxnSpPr>
          <p:cNvPr id="134" name="直線接點 133"/>
          <p:cNvCxnSpPr>
            <a:stCxn id="69" idx="2"/>
            <a:endCxn id="82" idx="0"/>
          </p:cNvCxnSpPr>
          <p:nvPr/>
        </p:nvCxnSpPr>
        <p:spPr>
          <a:xfrm>
            <a:off x="4907670" y="3424171"/>
            <a:ext cx="3516024" cy="1391446"/>
          </a:xfrm>
          <a:prstGeom prst="line">
            <a:avLst/>
          </a:prstGeom>
        </p:spPr>
        <p:style>
          <a:lnRef idx="2">
            <a:schemeClr val="accent3"/>
          </a:lnRef>
          <a:fillRef idx="0">
            <a:schemeClr val="accent3"/>
          </a:fillRef>
          <a:effectRef idx="1">
            <a:schemeClr val="accent3"/>
          </a:effectRef>
          <a:fontRef idx="minor">
            <a:schemeClr val="tx1"/>
          </a:fontRef>
        </p:style>
      </p:cxnSp>
      <p:sp>
        <p:nvSpPr>
          <p:cNvPr id="135" name="矩形 134"/>
          <p:cNvSpPr/>
          <p:nvPr/>
        </p:nvSpPr>
        <p:spPr>
          <a:xfrm>
            <a:off x="1462322" y="5888875"/>
            <a:ext cx="7573372" cy="698260"/>
          </a:xfrm>
          <a:prstGeom prst="rect">
            <a:avLst/>
          </a:prstGeom>
          <a:solidFill>
            <a:srgbClr val="78A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rgbClr val="142608"/>
                </a:solidFill>
              </a:rPr>
              <a:t>規劃課程與排課 </a:t>
            </a:r>
            <a:endParaRPr lang="en-US" altLang="zh-TW" sz="2400" dirty="0">
              <a:solidFill>
                <a:srgbClr val="142608"/>
              </a:solidFill>
            </a:endParaRPr>
          </a:p>
        </p:txBody>
      </p:sp>
      <p:sp>
        <p:nvSpPr>
          <p:cNvPr id="144" name="右大括弧 143"/>
          <p:cNvSpPr/>
          <p:nvPr/>
        </p:nvSpPr>
        <p:spPr>
          <a:xfrm flipH="1">
            <a:off x="1175048" y="1533217"/>
            <a:ext cx="263363" cy="3159609"/>
          </a:xfrm>
          <a:prstGeom prst="rightBrace">
            <a:avLst/>
          </a:prstGeom>
          <a:ln w="57150"/>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a:p>
        </p:txBody>
      </p:sp>
      <p:sp>
        <p:nvSpPr>
          <p:cNvPr id="145" name="右大括弧 144"/>
          <p:cNvSpPr/>
          <p:nvPr/>
        </p:nvSpPr>
        <p:spPr>
          <a:xfrm flipH="1">
            <a:off x="1175048" y="4845226"/>
            <a:ext cx="263363" cy="1620000"/>
          </a:xfrm>
          <a:prstGeom prst="rightBrace">
            <a:avLst/>
          </a:prstGeom>
          <a:ln w="57150"/>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823766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CA0AC9DB-D0FF-4E68-A590-10801BC926B6}"/>
              </a:ext>
            </a:extLst>
          </p:cNvPr>
          <p:cNvSpPr/>
          <p:nvPr/>
        </p:nvSpPr>
        <p:spPr>
          <a:xfrm>
            <a:off x="776913" y="221366"/>
            <a:ext cx="1255087"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前言</a:t>
            </a:r>
            <a:endParaRPr lang="zh-CN" altLang="en-US" sz="4000" b="1" dirty="0">
              <a:solidFill>
                <a:schemeClr val="bg1"/>
              </a:solidFill>
              <a:latin typeface="微軟正黑體"/>
              <a:ea typeface="微軟正黑體"/>
              <a:cs typeface="微軟正黑體"/>
            </a:endParaRPr>
          </a:p>
        </p:txBody>
      </p:sp>
      <p:sp>
        <p:nvSpPr>
          <p:cNvPr id="2" name="標題 1"/>
          <p:cNvSpPr>
            <a:spLocks noGrp="1"/>
          </p:cNvSpPr>
          <p:nvPr>
            <p:ph type="title"/>
          </p:nvPr>
        </p:nvSpPr>
        <p:spPr>
          <a:xfrm>
            <a:off x="2031999" y="221366"/>
            <a:ext cx="6974513" cy="682874"/>
          </a:xfrm>
        </p:spPr>
        <p:txBody>
          <a:bodyPr/>
          <a:lstStyle/>
          <a:p>
            <a:r>
              <a:rPr lang="zh-TW" altLang="en-US" dirty="0"/>
              <a:t>特殊教育課程的變革</a:t>
            </a:r>
          </a:p>
        </p:txBody>
      </p:sp>
      <p:sp>
        <p:nvSpPr>
          <p:cNvPr id="5" name="矩形 4"/>
          <p:cNvSpPr/>
          <p:nvPr/>
        </p:nvSpPr>
        <p:spPr>
          <a:xfrm>
            <a:off x="817553" y="251846"/>
            <a:ext cx="1188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pic>
        <p:nvPicPr>
          <p:cNvPr id="8" name="图片 6">
            <a:extLst>
              <a:ext uri="{FF2B5EF4-FFF2-40B4-BE49-F238E27FC236}">
                <a16:creationId xmlns:a16="http://schemas.microsoft.com/office/drawing/2014/main" xmlns="" id="{456084D0-4A7D-4CDC-B022-CFAEB6807E3E}"/>
              </a:ext>
            </a:extLst>
          </p:cNvPr>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r="76801" b="86224"/>
          <a:stretch/>
        </p:blipFill>
        <p:spPr>
          <a:xfrm>
            <a:off x="1030314" y="2133600"/>
            <a:ext cx="1768218" cy="1095224"/>
          </a:xfrm>
          <a:prstGeom prst="rect">
            <a:avLst/>
          </a:prstGeom>
        </p:spPr>
      </p:pic>
      <p:sp>
        <p:nvSpPr>
          <p:cNvPr id="11" name="文本框 9">
            <a:extLst>
              <a:ext uri="{FF2B5EF4-FFF2-40B4-BE49-F238E27FC236}">
                <a16:creationId xmlns:a16="http://schemas.microsoft.com/office/drawing/2014/main" xmlns="" id="{C2845C58-EBA1-4B3D-8A0E-DEC937948F37}"/>
              </a:ext>
            </a:extLst>
          </p:cNvPr>
          <p:cNvSpPr txBox="1"/>
          <p:nvPr/>
        </p:nvSpPr>
        <p:spPr>
          <a:xfrm>
            <a:off x="690879" y="3629347"/>
            <a:ext cx="2265681" cy="1384995"/>
          </a:xfrm>
          <a:prstGeom prst="rect">
            <a:avLst/>
          </a:prstGeom>
          <a:noFill/>
        </p:spPr>
        <p:txBody>
          <a:bodyPr wrap="square" rtlCol="0">
            <a:spAutoFit/>
          </a:bodyPr>
          <a:lstStyle/>
          <a:p>
            <a:pPr lvl="0" defTabSz="914400">
              <a:defRPr/>
            </a:pPr>
            <a:r>
              <a:rPr lang="zh-TW" altLang="en-US" sz="2800" dirty="0">
                <a:solidFill>
                  <a:srgbClr val="FF0000"/>
                </a:solidFill>
                <a:latin typeface="標楷體" pitchFamily="65" charset="-120"/>
                <a:ea typeface="標楷體" pitchFamily="65" charset="-120"/>
              </a:rPr>
              <a:t>獨立</a:t>
            </a:r>
            <a:r>
              <a:rPr lang="zh-TW" altLang="en-US" sz="2800" dirty="0">
                <a:latin typeface="標楷體" pitchFamily="65" charset="-120"/>
                <a:ea typeface="標楷體" pitchFamily="65" charset="-120"/>
              </a:rPr>
              <a:t>的身心障礙教育課程（綱要）</a:t>
            </a:r>
          </a:p>
        </p:txBody>
      </p:sp>
      <p:pic>
        <p:nvPicPr>
          <p:cNvPr id="12" name="图片 10">
            <a:extLst>
              <a:ext uri="{FF2B5EF4-FFF2-40B4-BE49-F238E27FC236}">
                <a16:creationId xmlns:a16="http://schemas.microsoft.com/office/drawing/2014/main" xmlns="" id="{CBD75431-4CE1-43D8-ACAF-51F9F60794E8}"/>
              </a:ext>
            </a:extLst>
          </p:cNvPr>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r="76801" b="86224"/>
          <a:stretch/>
        </p:blipFill>
        <p:spPr>
          <a:xfrm>
            <a:off x="3825634" y="2184400"/>
            <a:ext cx="1768218" cy="1095224"/>
          </a:xfrm>
          <a:prstGeom prst="rect">
            <a:avLst/>
          </a:prstGeom>
        </p:spPr>
      </p:pic>
      <p:sp>
        <p:nvSpPr>
          <p:cNvPr id="15" name="文本框 13">
            <a:extLst>
              <a:ext uri="{FF2B5EF4-FFF2-40B4-BE49-F238E27FC236}">
                <a16:creationId xmlns:a16="http://schemas.microsoft.com/office/drawing/2014/main" xmlns="" id="{E132A969-2298-4EDB-B1B0-CEF1884310DD}"/>
              </a:ext>
            </a:extLst>
          </p:cNvPr>
          <p:cNvSpPr txBox="1"/>
          <p:nvPr/>
        </p:nvSpPr>
        <p:spPr>
          <a:xfrm>
            <a:off x="3465933" y="3629347"/>
            <a:ext cx="2518308" cy="1815882"/>
          </a:xfrm>
          <a:prstGeom prst="rect">
            <a:avLst/>
          </a:prstGeom>
          <a:noFill/>
        </p:spPr>
        <p:txBody>
          <a:bodyPr wrap="square" rtlCol="0">
            <a:spAutoFit/>
          </a:bodyPr>
          <a:lstStyle/>
          <a:p>
            <a:r>
              <a:rPr lang="zh-TW" altLang="en-US" sz="2800" dirty="0">
                <a:solidFill>
                  <a:srgbClr val="FF0000"/>
                </a:solidFill>
                <a:latin typeface="標楷體" pitchFamily="65" charset="-120"/>
                <a:ea typeface="標楷體" pitchFamily="65" charset="-120"/>
              </a:rPr>
              <a:t>參考</a:t>
            </a:r>
            <a:r>
              <a:rPr lang="zh-TW" altLang="en-US" sz="2800" dirty="0">
                <a:latin typeface="標楷體" pitchFamily="65" charset="-120"/>
                <a:ea typeface="標楷體" pitchFamily="65" charset="-120"/>
              </a:rPr>
              <a:t>普通教育課程綱要訂定特殊教育課程大綱</a:t>
            </a:r>
            <a:endParaRPr lang="en-US" altLang="zh-TW" sz="2800" dirty="0">
              <a:latin typeface="標楷體" pitchFamily="65" charset="-120"/>
              <a:ea typeface="標楷體" pitchFamily="65" charset="-120"/>
            </a:endParaRPr>
          </a:p>
        </p:txBody>
      </p:sp>
      <p:pic>
        <p:nvPicPr>
          <p:cNvPr id="16" name="图片 14">
            <a:extLst>
              <a:ext uri="{FF2B5EF4-FFF2-40B4-BE49-F238E27FC236}">
                <a16:creationId xmlns:a16="http://schemas.microsoft.com/office/drawing/2014/main" xmlns="" id="{BD0BD30D-768D-40FF-AA38-50DF9A71B190}"/>
              </a:ext>
            </a:extLst>
          </p:cNvPr>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r="76801" b="86224"/>
          <a:stretch/>
        </p:blipFill>
        <p:spPr>
          <a:xfrm>
            <a:off x="6582989" y="2201810"/>
            <a:ext cx="1768218" cy="1095224"/>
          </a:xfrm>
          <a:prstGeom prst="rect">
            <a:avLst/>
          </a:prstGeom>
        </p:spPr>
      </p:pic>
      <p:sp>
        <p:nvSpPr>
          <p:cNvPr id="19" name="文本框 17">
            <a:extLst>
              <a:ext uri="{FF2B5EF4-FFF2-40B4-BE49-F238E27FC236}">
                <a16:creationId xmlns:a16="http://schemas.microsoft.com/office/drawing/2014/main" xmlns="" id="{373D740A-83F2-4222-914A-B2E807631451}"/>
              </a:ext>
            </a:extLst>
          </p:cNvPr>
          <p:cNvSpPr txBox="1"/>
          <p:nvPr/>
        </p:nvSpPr>
        <p:spPr>
          <a:xfrm>
            <a:off x="6289041" y="3626437"/>
            <a:ext cx="2755808" cy="3108543"/>
          </a:xfrm>
          <a:prstGeom prst="rect">
            <a:avLst/>
          </a:prstGeom>
          <a:noFill/>
        </p:spPr>
        <p:txBody>
          <a:bodyPr wrap="square" rtlCol="0">
            <a:spAutoFit/>
          </a:bodyPr>
          <a:lstStyle/>
          <a:p>
            <a:r>
              <a:rPr lang="zh-TW" altLang="en-US" sz="2800" dirty="0">
                <a:solidFill>
                  <a:srgbClr val="FF0000"/>
                </a:solidFill>
                <a:latin typeface="標楷體" pitchFamily="65" charset="-120"/>
                <a:ea typeface="標楷體" pitchFamily="65" charset="-120"/>
              </a:rPr>
              <a:t>納入</a:t>
            </a:r>
            <a:r>
              <a:rPr lang="zh-TW" altLang="en-US" sz="2800" dirty="0">
                <a:latin typeface="標楷體" pitchFamily="65" charset="-120"/>
                <a:ea typeface="標楷體" pitchFamily="65" charset="-120"/>
              </a:rPr>
              <a:t>十二年國民教育基本教育課程綱要，並增定課程實施規範、服務群課程綱要、特殊需求領域課程綱要</a:t>
            </a:r>
          </a:p>
        </p:txBody>
      </p:sp>
      <p:sp>
        <p:nvSpPr>
          <p:cNvPr id="20" name="矩形 19"/>
          <p:cNvSpPr/>
          <p:nvPr/>
        </p:nvSpPr>
        <p:spPr>
          <a:xfrm>
            <a:off x="3098800" y="2235200"/>
            <a:ext cx="45719" cy="4104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3" name="文字方塊 22"/>
          <p:cNvSpPr txBox="1"/>
          <p:nvPr/>
        </p:nvSpPr>
        <p:spPr>
          <a:xfrm>
            <a:off x="2560320" y="1869440"/>
            <a:ext cx="1584960" cy="369332"/>
          </a:xfrm>
          <a:prstGeom prst="rect">
            <a:avLst/>
          </a:prstGeom>
          <a:noFill/>
        </p:spPr>
        <p:txBody>
          <a:bodyPr wrap="square" rtlCol="0">
            <a:spAutoFit/>
          </a:bodyPr>
          <a:lstStyle/>
          <a:p>
            <a:r>
              <a:rPr lang="zh-TW" altLang="en-US" dirty="0"/>
              <a:t>民國</a:t>
            </a:r>
            <a:r>
              <a:rPr lang="en-US" altLang="zh-TW" dirty="0"/>
              <a:t>100</a:t>
            </a:r>
            <a:r>
              <a:rPr lang="zh-TW" altLang="en-US" dirty="0"/>
              <a:t>年</a:t>
            </a:r>
          </a:p>
        </p:txBody>
      </p:sp>
      <p:sp>
        <p:nvSpPr>
          <p:cNvPr id="24" name="矩形 23"/>
          <p:cNvSpPr/>
          <p:nvPr/>
        </p:nvSpPr>
        <p:spPr>
          <a:xfrm>
            <a:off x="5994400" y="2235200"/>
            <a:ext cx="45719" cy="4104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5" name="文字方塊 24"/>
          <p:cNvSpPr txBox="1"/>
          <p:nvPr/>
        </p:nvSpPr>
        <p:spPr>
          <a:xfrm>
            <a:off x="5415280" y="1869440"/>
            <a:ext cx="1584960" cy="369332"/>
          </a:xfrm>
          <a:prstGeom prst="rect">
            <a:avLst/>
          </a:prstGeom>
          <a:noFill/>
        </p:spPr>
        <p:txBody>
          <a:bodyPr wrap="square" rtlCol="0">
            <a:spAutoFit/>
          </a:bodyPr>
          <a:lstStyle/>
          <a:p>
            <a:r>
              <a:rPr lang="zh-TW" altLang="en-US" dirty="0"/>
              <a:t>民國</a:t>
            </a:r>
            <a:r>
              <a:rPr lang="en-US" altLang="zh-TW" dirty="0"/>
              <a:t>108</a:t>
            </a:r>
            <a:r>
              <a:rPr lang="zh-TW" altLang="en-US" dirty="0"/>
              <a:t>年</a:t>
            </a:r>
          </a:p>
        </p:txBody>
      </p:sp>
      <p:sp>
        <p:nvSpPr>
          <p:cNvPr id="27" name="矩形 26"/>
          <p:cNvSpPr/>
          <p:nvPr/>
        </p:nvSpPr>
        <p:spPr>
          <a:xfrm>
            <a:off x="1432560" y="2479040"/>
            <a:ext cx="650240" cy="28448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8" name="矩形 27"/>
          <p:cNvSpPr/>
          <p:nvPr/>
        </p:nvSpPr>
        <p:spPr>
          <a:xfrm>
            <a:off x="4206240" y="2550160"/>
            <a:ext cx="650240" cy="28448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9" name="矩形 28"/>
          <p:cNvSpPr/>
          <p:nvPr/>
        </p:nvSpPr>
        <p:spPr>
          <a:xfrm>
            <a:off x="6949440" y="2550160"/>
            <a:ext cx="650240" cy="28448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xmlns="" id="{4F543979-D069-4E75-98E0-96FE1B115F7F}"/>
              </a:ext>
            </a:extLst>
          </p:cNvPr>
          <p:cNvSpPr/>
          <p:nvPr/>
        </p:nvSpPr>
        <p:spPr>
          <a:xfrm>
            <a:off x="-2796" y="1108638"/>
            <a:ext cx="9180512" cy="523220"/>
          </a:xfrm>
          <a:prstGeom prst="rect">
            <a:avLst/>
          </a:prstGeom>
          <a:solidFill>
            <a:schemeClr val="tx1"/>
          </a:solidFill>
        </p:spPr>
        <p:txBody>
          <a:bodyPr wrap="square">
            <a:spAutoFit/>
          </a:bodyPr>
          <a:lstStyle/>
          <a:p>
            <a:pPr algn="ctr"/>
            <a:r>
              <a:rPr lang="zh-TW" altLang="en-US" sz="2800" dirty="0">
                <a:solidFill>
                  <a:schemeClr val="bg1"/>
                </a:solidFill>
                <a:latin typeface="Arial"/>
                <a:ea typeface="Arial"/>
                <a:cs typeface="Arial"/>
                <a:sym typeface="Arial"/>
              </a:rPr>
              <a:t>順應時代</a:t>
            </a:r>
          </a:p>
        </p:txBody>
      </p:sp>
    </p:spTree>
    <p:extLst>
      <p:ext uri="{BB962C8B-B14F-4D97-AF65-F5344CB8AC3E}">
        <p14:creationId xmlns:p14="http://schemas.microsoft.com/office/powerpoint/2010/main" val="17031255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4">
            <a:extLst>
              <a:ext uri="{FF2B5EF4-FFF2-40B4-BE49-F238E27FC236}">
                <a16:creationId xmlns:a16="http://schemas.microsoft.com/office/drawing/2014/main" xmlns="" id="{F06626D2-F488-4E95-964B-6F208AB1A8F7}"/>
              </a:ext>
            </a:extLst>
          </p:cNvPr>
          <p:cNvGrpSpPr/>
          <p:nvPr/>
        </p:nvGrpSpPr>
        <p:grpSpPr>
          <a:xfrm>
            <a:off x="876300" y="980728"/>
            <a:ext cx="8160196" cy="4668499"/>
            <a:chOff x="1851919" y="1304794"/>
            <a:chExt cx="5690691" cy="3689878"/>
          </a:xfrm>
        </p:grpSpPr>
        <p:sp>
          <p:nvSpPr>
            <p:cNvPr id="27662" name="AutoShape 18"/>
            <p:cNvSpPr>
              <a:spLocks noChangeArrowheads="1"/>
            </p:cNvSpPr>
            <p:nvPr/>
          </p:nvSpPr>
          <p:spPr bwMode="auto">
            <a:xfrm>
              <a:off x="2667566" y="3206973"/>
              <a:ext cx="3966652" cy="312990"/>
            </a:xfrm>
            <a:prstGeom prst="flowChartAlternateProcess">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lnSpc>
                  <a:spcPct val="96000"/>
                </a:lnSpc>
                <a:spcBef>
                  <a:spcPct val="0"/>
                </a:spcBef>
                <a:buNone/>
              </a:pPr>
              <a:r>
                <a:rPr lang="zh-TW" altLang="en-US" sz="2000" b="1" dirty="0">
                  <a:solidFill>
                    <a:srgbClr val="C00000"/>
                  </a:solidFill>
                </a:rPr>
                <a:t>特推會</a:t>
              </a:r>
              <a:r>
                <a:rPr lang="zh-TW" altLang="en-US" sz="2000" dirty="0"/>
                <a:t>審議</a:t>
              </a:r>
              <a:r>
                <a:rPr lang="en-US" altLang="zh-TW" sz="2000" b="1" dirty="0">
                  <a:latin typeface="標楷體" panose="03000509000000000000" pitchFamily="65" charset="-120"/>
                </a:rPr>
                <a:t>IEP/IGP</a:t>
              </a:r>
              <a:endParaRPr lang="zh-TW" altLang="en-US" sz="2000" dirty="0"/>
            </a:p>
          </p:txBody>
        </p:sp>
        <p:sp>
          <p:nvSpPr>
            <p:cNvPr id="27663" name="AutoShape 24"/>
            <p:cNvSpPr>
              <a:spLocks noChangeArrowheads="1"/>
            </p:cNvSpPr>
            <p:nvPr/>
          </p:nvSpPr>
          <p:spPr bwMode="auto">
            <a:xfrm>
              <a:off x="2678095" y="3721712"/>
              <a:ext cx="3966652" cy="312990"/>
            </a:xfrm>
            <a:prstGeom prst="flowChartAlternateProcess">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lnSpc>
                  <a:spcPct val="96000"/>
                </a:lnSpc>
                <a:spcBef>
                  <a:spcPct val="0"/>
                </a:spcBef>
                <a:buNone/>
              </a:pPr>
              <a:r>
                <a:rPr lang="zh-TW" altLang="en-US" sz="2000" b="1" dirty="0">
                  <a:solidFill>
                    <a:srgbClr val="C00000"/>
                  </a:solidFill>
                </a:rPr>
                <a:t>特推會</a:t>
              </a:r>
              <a:r>
                <a:rPr lang="zh-TW" altLang="en-US" sz="2000" dirty="0"/>
                <a:t>審議特殊教育班級課程規劃</a:t>
              </a:r>
            </a:p>
            <a:p>
              <a:pPr algn="ctr">
                <a:lnSpc>
                  <a:spcPct val="96000"/>
                </a:lnSpc>
                <a:spcBef>
                  <a:spcPct val="0"/>
                </a:spcBef>
                <a:buNone/>
              </a:pPr>
              <a:endParaRPr lang="zh-TW" altLang="en-US" sz="2000" dirty="0"/>
            </a:p>
          </p:txBody>
        </p:sp>
        <p:sp>
          <p:nvSpPr>
            <p:cNvPr id="27666" name="Line 28"/>
            <p:cNvSpPr>
              <a:spLocks noChangeShapeType="1"/>
            </p:cNvSpPr>
            <p:nvPr/>
          </p:nvSpPr>
          <p:spPr bwMode="auto">
            <a:xfrm flipH="1">
              <a:off x="4402933" y="1431131"/>
              <a:ext cx="3572" cy="3000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
          <p:nvSpPr>
            <p:cNvPr id="27671" name="AutoShape 34"/>
            <p:cNvSpPr>
              <a:spLocks noChangeArrowheads="1"/>
            </p:cNvSpPr>
            <p:nvPr/>
          </p:nvSpPr>
          <p:spPr bwMode="auto">
            <a:xfrm>
              <a:off x="1851919" y="4234295"/>
              <a:ext cx="5599600" cy="540618"/>
            </a:xfrm>
            <a:prstGeom prst="flowChartAlternateProcess">
              <a:avLst/>
            </a:prstGeom>
            <a:solidFill>
              <a:srgbClr val="FFFFFF"/>
            </a:solidFill>
            <a:ln w="12700">
              <a:solidFill>
                <a:srgbClr val="0000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None/>
              </a:pPr>
              <a:r>
                <a:rPr lang="zh-TW" altLang="en-US" sz="2000" b="1" dirty="0">
                  <a:solidFill>
                    <a:srgbClr val="C00000"/>
                  </a:solidFill>
                  <a:latin typeface="Tahoma" panose="020B0604030504040204" pitchFamily="34" charset="0"/>
                </a:rPr>
                <a:t>課程發展委員會</a:t>
              </a:r>
              <a:r>
                <a:rPr lang="zh-TW" altLang="en-US" sz="2000" dirty="0">
                  <a:latin typeface="Tahoma" panose="020B0604030504040204" pitchFamily="34" charset="0"/>
                </a:rPr>
                <a:t>通過課程規劃</a:t>
              </a:r>
              <a:r>
                <a:rPr lang="zh-TW" altLang="en-US" sz="2000" dirty="0">
                  <a:latin typeface="標楷體" panose="03000509000000000000" pitchFamily="65" charset="-120"/>
                </a:rPr>
                <a:t>並於第一學期開學日前報主管機關備查</a:t>
              </a:r>
              <a:endParaRPr lang="en-US" altLang="zh-TW" sz="2000" dirty="0">
                <a:latin typeface="Tahoma" panose="020B0604030504040204" pitchFamily="34" charset="0"/>
              </a:endParaRPr>
            </a:p>
            <a:p>
              <a:pPr algn="ctr">
                <a:spcBef>
                  <a:spcPct val="0"/>
                </a:spcBef>
                <a:buNone/>
              </a:pPr>
              <a:r>
                <a:rPr lang="en-US" altLang="zh-TW" sz="1600" dirty="0">
                  <a:latin typeface="標楷體" panose="03000509000000000000" pitchFamily="65" charset="-120"/>
                </a:rPr>
                <a:t>(</a:t>
              </a:r>
              <a:r>
                <a:rPr lang="zh-TW" altLang="en-US" sz="1600" dirty="0">
                  <a:latin typeface="標楷體" panose="03000509000000000000" pitchFamily="65" charset="-120"/>
                </a:rPr>
                <a:t>確認特殊教育班級課程計畫纳入學校課程計畫</a:t>
              </a:r>
              <a:r>
                <a:rPr lang="en-US" altLang="zh-TW" sz="1600" dirty="0">
                  <a:latin typeface="標楷體" panose="03000509000000000000" pitchFamily="65" charset="-120"/>
                </a:rPr>
                <a:t>)</a:t>
              </a:r>
              <a:endParaRPr lang="zh-TW" altLang="en-US" sz="1600" dirty="0">
                <a:latin typeface="標楷體" panose="03000509000000000000" pitchFamily="65" charset="-120"/>
              </a:endParaRPr>
            </a:p>
          </p:txBody>
        </p:sp>
        <p:sp>
          <p:nvSpPr>
            <p:cNvPr id="27675" name="Line 39"/>
            <p:cNvSpPr>
              <a:spLocks noChangeShapeType="1"/>
            </p:cNvSpPr>
            <p:nvPr/>
          </p:nvSpPr>
          <p:spPr bwMode="auto">
            <a:xfrm>
              <a:off x="4647654" y="3524171"/>
              <a:ext cx="0" cy="1991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
          <p:nvSpPr>
            <p:cNvPr id="27677" name="Line 41"/>
            <p:cNvSpPr>
              <a:spLocks noChangeShapeType="1"/>
            </p:cNvSpPr>
            <p:nvPr/>
          </p:nvSpPr>
          <p:spPr bwMode="auto">
            <a:xfrm>
              <a:off x="7542610" y="4994672"/>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
          <p:nvSpPr>
            <p:cNvPr id="27680" name="AutoShape 5"/>
            <p:cNvSpPr>
              <a:spLocks noChangeArrowheads="1"/>
            </p:cNvSpPr>
            <p:nvPr/>
          </p:nvSpPr>
          <p:spPr bwMode="auto">
            <a:xfrm>
              <a:off x="2667566" y="1304794"/>
              <a:ext cx="3996928" cy="540620"/>
            </a:xfrm>
            <a:prstGeom prst="flowChartAlternateProcess">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lnSpc>
                  <a:spcPct val="96000"/>
                </a:lnSpc>
                <a:spcBef>
                  <a:spcPct val="0"/>
                </a:spcBef>
                <a:buNone/>
              </a:pPr>
              <a:r>
                <a:rPr lang="zh-TW" altLang="en-US" sz="2000" dirty="0">
                  <a:latin typeface="標楷體" panose="03000509000000000000" pitchFamily="65" charset="-120"/>
                </a:rPr>
                <a:t>依據特殊教育學生</a:t>
              </a:r>
              <a:r>
                <a:rPr lang="en-US" altLang="zh-TW" sz="1600" dirty="0">
                  <a:latin typeface="標楷體" panose="03000509000000000000" pitchFamily="65" charset="-120"/>
                </a:rPr>
                <a:t>(</a:t>
              </a:r>
              <a:r>
                <a:rPr lang="zh-TW" altLang="en-US" sz="1600" dirty="0">
                  <a:latin typeface="標楷體" panose="03000509000000000000" pitchFamily="65" charset="-120"/>
                </a:rPr>
                <a:t>含新生</a:t>
              </a:r>
              <a:r>
                <a:rPr lang="en-US" altLang="zh-TW" sz="1600" dirty="0">
                  <a:latin typeface="標楷體" panose="03000509000000000000" pitchFamily="65" charset="-120"/>
                </a:rPr>
                <a:t>)</a:t>
              </a:r>
              <a:r>
                <a:rPr lang="zh-TW" altLang="en-US" sz="2000" dirty="0">
                  <a:latin typeface="標楷體" panose="03000509000000000000" pitchFamily="65" charset="-120"/>
                </a:rPr>
                <a:t>能力現況與需求分析</a:t>
              </a:r>
              <a:r>
                <a:rPr lang="en-US" altLang="zh-TW" sz="2000" dirty="0">
                  <a:latin typeface="標楷體" panose="03000509000000000000" pitchFamily="65" charset="-120"/>
                </a:rPr>
                <a:t/>
              </a:r>
              <a:br>
                <a:rPr lang="en-US" altLang="zh-TW" sz="2000" dirty="0">
                  <a:latin typeface="標楷體" panose="03000509000000000000" pitchFamily="65" charset="-120"/>
                </a:rPr>
              </a:br>
              <a:r>
                <a:rPr lang="zh-TW" altLang="en-US" sz="2000" dirty="0">
                  <a:solidFill>
                    <a:srgbClr val="FF0000"/>
                  </a:solidFill>
                  <a:latin typeface="標楷體" panose="03000509000000000000" pitchFamily="65" charset="-120"/>
                </a:rPr>
                <a:t>擬訂</a:t>
              </a:r>
              <a:r>
                <a:rPr lang="en-US" altLang="zh-TW" sz="2000" b="1" dirty="0">
                  <a:solidFill>
                    <a:srgbClr val="FF0000"/>
                  </a:solidFill>
                  <a:latin typeface="標楷體" panose="03000509000000000000" pitchFamily="65" charset="-120"/>
                </a:rPr>
                <a:t>IEP/IGP</a:t>
              </a:r>
              <a:endParaRPr lang="zh-TW" altLang="en-US" sz="2000" dirty="0">
                <a:solidFill>
                  <a:srgbClr val="FF0000"/>
                </a:solidFill>
                <a:latin typeface="Tahoma" panose="020B0604030504040204" pitchFamily="34" charset="0"/>
                <a:ea typeface="新細明體" panose="02020500000000000000" pitchFamily="18" charset="-120"/>
              </a:endParaRPr>
            </a:p>
          </p:txBody>
        </p:sp>
        <p:cxnSp>
          <p:nvCxnSpPr>
            <p:cNvPr id="3" name="直線接點 2"/>
            <p:cNvCxnSpPr/>
            <p:nvPr/>
          </p:nvCxnSpPr>
          <p:spPr>
            <a:xfrm>
              <a:off x="4439631" y="2231232"/>
              <a:ext cx="3572" cy="0"/>
            </a:xfrm>
            <a:prstGeom prst="line">
              <a:avLst/>
            </a:prstGeom>
          </p:spPr>
          <p:style>
            <a:lnRef idx="1">
              <a:schemeClr val="accent1"/>
            </a:lnRef>
            <a:fillRef idx="0">
              <a:schemeClr val="accent1"/>
            </a:fillRef>
            <a:effectRef idx="0">
              <a:schemeClr val="accent1"/>
            </a:effectRef>
            <a:fontRef idx="minor">
              <a:schemeClr val="tx1"/>
            </a:fontRef>
          </p:style>
        </p:cxnSp>
        <p:sp>
          <p:nvSpPr>
            <p:cNvPr id="27685" name="Line 39"/>
            <p:cNvSpPr>
              <a:spLocks noChangeShapeType="1"/>
            </p:cNvSpPr>
            <p:nvPr/>
          </p:nvSpPr>
          <p:spPr bwMode="auto">
            <a:xfrm>
              <a:off x="4647654" y="4035119"/>
              <a:ext cx="0" cy="1991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grpSp>
      <p:sp>
        <p:nvSpPr>
          <p:cNvPr id="2" name="矩形 1"/>
          <p:cNvSpPr/>
          <p:nvPr/>
        </p:nvSpPr>
        <p:spPr>
          <a:xfrm>
            <a:off x="-36512" y="188640"/>
            <a:ext cx="9180512" cy="561692"/>
          </a:xfrm>
          <a:prstGeom prst="rect">
            <a:avLst/>
          </a:prstGeom>
          <a:solidFill>
            <a:schemeClr val="accent5">
              <a:lumMod val="25000"/>
            </a:schemeClr>
          </a:solidFill>
        </p:spPr>
        <p:txBody>
          <a:bodyPr wrap="square" lIns="68580" tIns="34290" rIns="68580" bIns="34290">
            <a:spAutoFit/>
          </a:bodyPr>
          <a:lstStyle/>
          <a:p>
            <a:pPr algn="ctr"/>
            <a:r>
              <a:rPr lang="zh-TW" altLang="en-US" sz="3200" b="1" dirty="0">
                <a:solidFill>
                  <a:schemeClr val="bg1"/>
                </a:solidFill>
              </a:rPr>
              <a:t>國中小教育階段</a:t>
            </a:r>
            <a:r>
              <a:rPr lang="en-US" altLang="zh-TW" sz="3200" b="1" dirty="0">
                <a:solidFill>
                  <a:schemeClr val="bg1"/>
                </a:solidFill>
              </a:rPr>
              <a:t>(</a:t>
            </a:r>
            <a:r>
              <a:rPr lang="zh-TW" altLang="en-US" sz="3200" b="1" dirty="0">
                <a:solidFill>
                  <a:schemeClr val="bg1"/>
                </a:solidFill>
              </a:rPr>
              <a:t>含特教學校</a:t>
            </a:r>
            <a:r>
              <a:rPr lang="en-US" altLang="zh-TW" sz="3200" b="1" dirty="0">
                <a:solidFill>
                  <a:schemeClr val="bg1"/>
                </a:solidFill>
              </a:rPr>
              <a:t>)</a:t>
            </a:r>
            <a:r>
              <a:rPr lang="zh-TW" altLang="en-US" sz="3200" b="1" dirty="0">
                <a:solidFill>
                  <a:schemeClr val="bg1"/>
                </a:solidFill>
              </a:rPr>
              <a:t>流程</a:t>
            </a:r>
            <a:endParaRPr lang="en-US" altLang="zh-TW" sz="3200" b="1" dirty="0">
              <a:solidFill>
                <a:schemeClr val="bg1"/>
              </a:solidFill>
            </a:endParaRPr>
          </a:p>
        </p:txBody>
      </p:sp>
      <p:cxnSp>
        <p:nvCxnSpPr>
          <p:cNvPr id="9" name="直線接點 8">
            <a:extLst>
              <a:ext uri="{FF2B5EF4-FFF2-40B4-BE49-F238E27FC236}">
                <a16:creationId xmlns:a16="http://schemas.microsoft.com/office/drawing/2014/main" xmlns="" id="{AFE1A21B-8F6F-4063-8D32-D657E01D66FA}"/>
              </a:ext>
            </a:extLst>
          </p:cNvPr>
          <p:cNvCxnSpPr/>
          <p:nvPr/>
        </p:nvCxnSpPr>
        <p:spPr>
          <a:xfrm>
            <a:off x="307183" y="6572250"/>
            <a:ext cx="1728000" cy="0"/>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直線接點 10">
            <a:extLst>
              <a:ext uri="{FF2B5EF4-FFF2-40B4-BE49-F238E27FC236}">
                <a16:creationId xmlns:a16="http://schemas.microsoft.com/office/drawing/2014/main" xmlns="" id="{AE3A4A66-6483-44F5-B99A-576A2C73620B}"/>
              </a:ext>
            </a:extLst>
          </p:cNvPr>
          <p:cNvCxnSpPr/>
          <p:nvPr/>
        </p:nvCxnSpPr>
        <p:spPr>
          <a:xfrm flipV="1">
            <a:off x="323528" y="1293143"/>
            <a:ext cx="0" cy="5292000"/>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 name="直線接點 12">
            <a:extLst>
              <a:ext uri="{FF2B5EF4-FFF2-40B4-BE49-F238E27FC236}">
                <a16:creationId xmlns:a16="http://schemas.microsoft.com/office/drawing/2014/main" xmlns="" id="{CC0FA63E-D7BA-4FC6-8D7F-AA6FBF1E6BE7}"/>
              </a:ext>
            </a:extLst>
          </p:cNvPr>
          <p:cNvCxnSpPr>
            <a:endCxn id="27680" idx="1"/>
          </p:cNvCxnSpPr>
          <p:nvPr/>
        </p:nvCxnSpPr>
        <p:spPr>
          <a:xfrm flipV="1">
            <a:off x="323848" y="1322728"/>
            <a:ext cx="1722054" cy="0"/>
          </a:xfrm>
          <a:prstGeom prst="line">
            <a:avLst/>
          </a:prstGeom>
          <a:ln w="57150">
            <a:tailEnd type="triangle"/>
          </a:ln>
        </p:spPr>
        <p:style>
          <a:lnRef idx="1">
            <a:schemeClr val="dk1"/>
          </a:lnRef>
          <a:fillRef idx="0">
            <a:schemeClr val="dk1"/>
          </a:fillRef>
          <a:effectRef idx="0">
            <a:schemeClr val="dk1"/>
          </a:effectRef>
          <a:fontRef idx="minor">
            <a:schemeClr val="tx1"/>
          </a:fontRef>
        </p:style>
      </p:cxnSp>
      <p:sp>
        <p:nvSpPr>
          <p:cNvPr id="39" name="AutoShape 3">
            <a:extLst>
              <a:ext uri="{FF2B5EF4-FFF2-40B4-BE49-F238E27FC236}">
                <a16:creationId xmlns:a16="http://schemas.microsoft.com/office/drawing/2014/main" xmlns="" id="{CCFB3F34-E458-4CD9-884D-BF191CEB2A1C}"/>
              </a:ext>
            </a:extLst>
          </p:cNvPr>
          <p:cNvSpPr>
            <a:spLocks noChangeArrowheads="1"/>
          </p:cNvSpPr>
          <p:nvPr/>
        </p:nvSpPr>
        <p:spPr bwMode="auto">
          <a:xfrm>
            <a:off x="1171575" y="1894401"/>
            <a:ext cx="7467601" cy="1267900"/>
          </a:xfrm>
          <a:prstGeom prst="flowChartAlternateProcess">
            <a:avLst/>
          </a:prstGeom>
          <a:solidFill>
            <a:schemeClr val="accent5">
              <a:lumMod val="40000"/>
              <a:lumOff val="60000"/>
            </a:schemeClr>
          </a:solidFill>
          <a:ln w="9525">
            <a:no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lnSpc>
                <a:spcPct val="96000"/>
              </a:lnSpc>
              <a:spcBef>
                <a:spcPct val="0"/>
              </a:spcBef>
              <a:buNone/>
            </a:pPr>
            <a:r>
              <a:rPr lang="zh-TW" altLang="en-US" sz="2000" dirty="0">
                <a:solidFill>
                  <a:srgbClr val="C00000"/>
                </a:solidFill>
                <a:latin typeface="標楷體" panose="03000509000000000000" pitchFamily="65" charset="-120"/>
              </a:rPr>
              <a:t>召開</a:t>
            </a:r>
            <a:r>
              <a:rPr lang="en-US" altLang="zh-TW" sz="2000" b="1" dirty="0">
                <a:solidFill>
                  <a:srgbClr val="C00000"/>
                </a:solidFill>
                <a:latin typeface="標楷體" panose="03000509000000000000" pitchFamily="65" charset="-120"/>
              </a:rPr>
              <a:t>IEP/IGP</a:t>
            </a:r>
            <a:r>
              <a:rPr lang="zh-TW" altLang="en-US" sz="2000" dirty="0">
                <a:solidFill>
                  <a:srgbClr val="C00000"/>
                </a:solidFill>
                <a:latin typeface="標楷體" panose="03000509000000000000" pitchFamily="65" charset="-120"/>
              </a:rPr>
              <a:t>會議</a:t>
            </a:r>
            <a:endParaRPr lang="en-US" altLang="zh-TW" sz="2000" dirty="0">
              <a:solidFill>
                <a:srgbClr val="C00000"/>
              </a:solidFill>
              <a:latin typeface="標楷體" panose="03000509000000000000" pitchFamily="65" charset="-120"/>
            </a:endParaRPr>
          </a:p>
          <a:p>
            <a:pPr algn="ctr">
              <a:lnSpc>
                <a:spcPct val="96000"/>
              </a:lnSpc>
              <a:spcBef>
                <a:spcPct val="0"/>
              </a:spcBef>
              <a:buNone/>
            </a:pPr>
            <a:r>
              <a:rPr lang="zh-TW" altLang="en-US" sz="2000" b="1" dirty="0">
                <a:latin typeface="標楷體" panose="03000509000000000000" pitchFamily="65" charset="-120"/>
              </a:rPr>
              <a:t>規劃課程及相關需求服務</a:t>
            </a:r>
            <a:endParaRPr lang="zh-TW" altLang="en-US" sz="2000" b="1" dirty="0">
              <a:latin typeface="Tahoma" panose="020B0604030504040204" pitchFamily="34" charset="0"/>
              <a:ea typeface="新細明體" panose="02020500000000000000" pitchFamily="18" charset="-120"/>
            </a:endParaRPr>
          </a:p>
          <a:p>
            <a:pPr eaLnBrk="1" hangingPunct="1">
              <a:lnSpc>
                <a:spcPct val="96000"/>
              </a:lnSpc>
              <a:spcBef>
                <a:spcPct val="0"/>
              </a:spcBef>
              <a:buFontTx/>
              <a:buNone/>
            </a:pPr>
            <a:endParaRPr lang="en-US" altLang="zh-TW" sz="2000" dirty="0">
              <a:solidFill>
                <a:srgbClr val="C00000"/>
              </a:solidFill>
              <a:latin typeface="標楷體" panose="03000509000000000000" pitchFamily="65" charset="-120"/>
            </a:endParaRPr>
          </a:p>
          <a:p>
            <a:pPr eaLnBrk="1" hangingPunct="1">
              <a:lnSpc>
                <a:spcPct val="96000"/>
              </a:lnSpc>
              <a:spcBef>
                <a:spcPct val="0"/>
              </a:spcBef>
              <a:buFontTx/>
              <a:buNone/>
            </a:pPr>
            <a:endParaRPr lang="zh-TW" altLang="en-US" sz="2000" dirty="0">
              <a:solidFill>
                <a:srgbClr val="C00000"/>
              </a:solidFill>
            </a:endParaRPr>
          </a:p>
        </p:txBody>
      </p:sp>
      <p:sp>
        <p:nvSpPr>
          <p:cNvPr id="40" name="AutoShape 10">
            <a:extLst>
              <a:ext uri="{FF2B5EF4-FFF2-40B4-BE49-F238E27FC236}">
                <a16:creationId xmlns:a16="http://schemas.microsoft.com/office/drawing/2014/main" xmlns="" id="{C510F63B-DE28-4657-9162-7CBAE37F7F58}"/>
              </a:ext>
            </a:extLst>
          </p:cNvPr>
          <p:cNvSpPr>
            <a:spLocks noChangeArrowheads="1"/>
          </p:cNvSpPr>
          <p:nvPr/>
        </p:nvSpPr>
        <p:spPr bwMode="auto">
          <a:xfrm>
            <a:off x="1412090" y="2683700"/>
            <a:ext cx="1965811" cy="336531"/>
          </a:xfrm>
          <a:prstGeom prst="flowChartAlternateProcess">
            <a:avLst/>
          </a:prstGeom>
          <a:solidFill>
            <a:schemeClr val="accent2">
              <a:lumMod val="40000"/>
              <a:lumOff val="60000"/>
            </a:schemeClr>
          </a:solidFill>
          <a:ln w="9525">
            <a:no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96000"/>
              </a:lnSpc>
              <a:spcBef>
                <a:spcPct val="0"/>
              </a:spcBef>
              <a:buFontTx/>
              <a:buNone/>
            </a:pPr>
            <a:r>
              <a:rPr lang="zh-TW" altLang="en-US" sz="1800" b="1" dirty="0">
                <a:latin typeface="標楷體" panose="03000509000000000000" pitchFamily="65" charset="-120"/>
              </a:rPr>
              <a:t>領域</a:t>
            </a:r>
            <a:r>
              <a:rPr lang="en-US" altLang="zh-TW" sz="1800" b="1" dirty="0">
                <a:latin typeface="標楷體" panose="03000509000000000000" pitchFamily="65" charset="-120"/>
              </a:rPr>
              <a:t>/</a:t>
            </a:r>
            <a:r>
              <a:rPr lang="zh-TW" altLang="en-US" sz="1800" b="1" dirty="0">
                <a:latin typeface="標楷體" panose="03000509000000000000" pitchFamily="65" charset="-120"/>
              </a:rPr>
              <a:t>科目調整</a:t>
            </a:r>
            <a:endParaRPr lang="zh-TW" altLang="en-US" sz="1800" b="1" dirty="0">
              <a:latin typeface="Tahoma" panose="020B0604030504040204" pitchFamily="34" charset="0"/>
              <a:ea typeface="新細明體" panose="02020500000000000000" pitchFamily="18" charset="-120"/>
            </a:endParaRPr>
          </a:p>
        </p:txBody>
      </p:sp>
      <p:sp>
        <p:nvSpPr>
          <p:cNvPr id="41" name="AutoShape 11">
            <a:extLst>
              <a:ext uri="{FF2B5EF4-FFF2-40B4-BE49-F238E27FC236}">
                <a16:creationId xmlns:a16="http://schemas.microsoft.com/office/drawing/2014/main" xmlns="" id="{1EC9D6AD-2559-48F8-9210-D55FD3F1A2E2}"/>
              </a:ext>
            </a:extLst>
          </p:cNvPr>
          <p:cNvSpPr>
            <a:spLocks noChangeArrowheads="1"/>
          </p:cNvSpPr>
          <p:nvPr/>
        </p:nvSpPr>
        <p:spPr bwMode="auto">
          <a:xfrm>
            <a:off x="6065512" y="2672549"/>
            <a:ext cx="2390777" cy="338400"/>
          </a:xfrm>
          <a:prstGeom prst="flowChartAlternateProcess">
            <a:avLst/>
          </a:prstGeom>
          <a:solidFill>
            <a:schemeClr val="accent2">
              <a:lumMod val="40000"/>
              <a:lumOff val="60000"/>
            </a:schemeClr>
          </a:solidFill>
          <a:ln w="9525">
            <a:no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96000"/>
              </a:lnSpc>
              <a:spcBef>
                <a:spcPct val="0"/>
              </a:spcBef>
              <a:buFontTx/>
              <a:buNone/>
            </a:pPr>
            <a:r>
              <a:rPr lang="zh-TW" altLang="en-US" sz="1800" b="1" dirty="0">
                <a:latin typeface="標楷體" panose="03000509000000000000" pitchFamily="65" charset="-120"/>
              </a:rPr>
              <a:t>相關服務與支持策略</a:t>
            </a:r>
            <a:endParaRPr lang="zh-TW" altLang="en-US" sz="1800" b="1" dirty="0">
              <a:latin typeface="Tahoma" panose="020B0604030504040204" pitchFamily="34" charset="0"/>
              <a:ea typeface="新細明體" panose="02020500000000000000" pitchFamily="18" charset="-120"/>
            </a:endParaRPr>
          </a:p>
        </p:txBody>
      </p:sp>
      <p:sp>
        <p:nvSpPr>
          <p:cNvPr id="42" name="AutoShape 12">
            <a:extLst>
              <a:ext uri="{FF2B5EF4-FFF2-40B4-BE49-F238E27FC236}">
                <a16:creationId xmlns:a16="http://schemas.microsoft.com/office/drawing/2014/main" xmlns="" id="{63AE6980-CD7F-41D5-9413-C7710E23B152}"/>
              </a:ext>
            </a:extLst>
          </p:cNvPr>
          <p:cNvSpPr>
            <a:spLocks noChangeArrowheads="1"/>
          </p:cNvSpPr>
          <p:nvPr/>
        </p:nvSpPr>
        <p:spPr bwMode="auto">
          <a:xfrm>
            <a:off x="3535499" y="2686728"/>
            <a:ext cx="2386341" cy="337408"/>
          </a:xfrm>
          <a:prstGeom prst="flowChartAlternateProcess">
            <a:avLst/>
          </a:prstGeom>
          <a:solidFill>
            <a:schemeClr val="accent2">
              <a:lumMod val="40000"/>
              <a:lumOff val="60000"/>
            </a:schemeClr>
          </a:solidFill>
          <a:ln w="9525">
            <a:no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96000"/>
              </a:lnSpc>
              <a:spcBef>
                <a:spcPct val="0"/>
              </a:spcBef>
              <a:buFontTx/>
              <a:buNone/>
            </a:pPr>
            <a:r>
              <a:rPr lang="zh-TW" altLang="en-US" sz="1800" b="1" dirty="0">
                <a:latin typeface="標楷體" panose="03000509000000000000" pitchFamily="65" charset="-120"/>
              </a:rPr>
              <a:t>特殊需求領域課程</a:t>
            </a:r>
            <a:endParaRPr lang="zh-TW" altLang="en-US" sz="1800" b="1" dirty="0">
              <a:latin typeface="Tahoma" panose="020B0604030504040204" pitchFamily="34" charset="0"/>
              <a:ea typeface="新細明體" panose="02020500000000000000" pitchFamily="18" charset="-120"/>
            </a:endParaRPr>
          </a:p>
        </p:txBody>
      </p:sp>
      <p:sp>
        <p:nvSpPr>
          <p:cNvPr id="43" name="Line 14">
            <a:extLst>
              <a:ext uri="{FF2B5EF4-FFF2-40B4-BE49-F238E27FC236}">
                <a16:creationId xmlns:a16="http://schemas.microsoft.com/office/drawing/2014/main" xmlns="" id="{7EDE9BF2-6D94-4B8E-A04F-034582870138}"/>
              </a:ext>
            </a:extLst>
          </p:cNvPr>
          <p:cNvSpPr>
            <a:spLocks noChangeShapeType="1"/>
          </p:cNvSpPr>
          <p:nvPr/>
        </p:nvSpPr>
        <p:spPr bwMode="auto">
          <a:xfrm>
            <a:off x="4885259" y="1679389"/>
            <a:ext cx="0" cy="216000"/>
          </a:xfrm>
          <a:prstGeom prst="line">
            <a:avLst/>
          </a:prstGeom>
          <a:noFill/>
          <a:ln w="28575">
            <a:solidFill>
              <a:srgbClr val="00339A"/>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
        <p:nvSpPr>
          <p:cNvPr id="44" name="Line 14">
            <a:extLst>
              <a:ext uri="{FF2B5EF4-FFF2-40B4-BE49-F238E27FC236}">
                <a16:creationId xmlns:a16="http://schemas.microsoft.com/office/drawing/2014/main" xmlns="" id="{7EDE9BF2-6D94-4B8E-A04F-034582870138}"/>
              </a:ext>
            </a:extLst>
          </p:cNvPr>
          <p:cNvSpPr>
            <a:spLocks noChangeShapeType="1"/>
          </p:cNvSpPr>
          <p:nvPr/>
        </p:nvSpPr>
        <p:spPr bwMode="auto">
          <a:xfrm>
            <a:off x="4885259" y="3162301"/>
            <a:ext cx="0" cy="216000"/>
          </a:xfrm>
          <a:prstGeom prst="line">
            <a:avLst/>
          </a:prstGeom>
          <a:noFill/>
          <a:ln w="28575">
            <a:solidFill>
              <a:srgbClr val="00339A"/>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
        <p:nvSpPr>
          <p:cNvPr id="53" name="AutoShape 35">
            <a:extLst>
              <a:ext uri="{FF2B5EF4-FFF2-40B4-BE49-F238E27FC236}">
                <a16:creationId xmlns:a16="http://schemas.microsoft.com/office/drawing/2014/main" xmlns="" id="{1DF33C86-7F0B-4022-8ABE-A84174BFE3A3}"/>
              </a:ext>
            </a:extLst>
          </p:cNvPr>
          <p:cNvSpPr>
            <a:spLocks noChangeArrowheads="1"/>
          </p:cNvSpPr>
          <p:nvPr/>
        </p:nvSpPr>
        <p:spPr bwMode="auto">
          <a:xfrm>
            <a:off x="2061001" y="5639725"/>
            <a:ext cx="5662182" cy="432000"/>
          </a:xfrm>
          <a:prstGeom prst="flowChartAlternateProcess">
            <a:avLst/>
          </a:prstGeom>
          <a:solidFill>
            <a:srgbClr val="FFFFFF"/>
          </a:solidFill>
          <a:ln w="38100">
            <a:solidFill>
              <a:srgbClr val="0066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None/>
            </a:pPr>
            <a:r>
              <a:rPr lang="en-US" altLang="zh-TW" sz="2000" b="1" dirty="0">
                <a:latin typeface="標楷體" panose="03000509000000000000" pitchFamily="65" charset="-120"/>
              </a:rPr>
              <a:t>IEP/IGP</a:t>
            </a:r>
            <a:r>
              <a:rPr lang="zh-TW" altLang="en-US" sz="2000" dirty="0"/>
              <a:t>執行</a:t>
            </a:r>
            <a:r>
              <a:rPr lang="en-US" altLang="zh-TW" sz="2000" dirty="0"/>
              <a:t>(</a:t>
            </a:r>
            <a:r>
              <a:rPr lang="zh-TW" altLang="en-US" sz="2000" dirty="0"/>
              <a:t>含</a:t>
            </a:r>
            <a:r>
              <a:rPr lang="zh-TW" altLang="en-US" sz="2000" b="1" dirty="0">
                <a:solidFill>
                  <a:srgbClr val="C00000"/>
                </a:solidFill>
              </a:rPr>
              <a:t>教務處</a:t>
            </a:r>
            <a:r>
              <a:rPr lang="zh-TW" altLang="en-US" sz="2000" dirty="0"/>
              <a:t>排課</a:t>
            </a:r>
            <a:r>
              <a:rPr lang="en-US" altLang="zh-TW" sz="2000" dirty="0"/>
              <a:t>)</a:t>
            </a:r>
            <a:endParaRPr lang="zh-TW" altLang="en-US" sz="2000" dirty="0"/>
          </a:p>
        </p:txBody>
      </p:sp>
      <p:sp>
        <p:nvSpPr>
          <p:cNvPr id="54" name="Line 39">
            <a:extLst>
              <a:ext uri="{FF2B5EF4-FFF2-40B4-BE49-F238E27FC236}">
                <a16:creationId xmlns:a16="http://schemas.microsoft.com/office/drawing/2014/main" xmlns="" id="{8020ABC1-AFCC-4A76-953F-F255C1D31787}"/>
              </a:ext>
            </a:extLst>
          </p:cNvPr>
          <p:cNvSpPr>
            <a:spLocks noChangeShapeType="1"/>
          </p:cNvSpPr>
          <p:nvPr/>
        </p:nvSpPr>
        <p:spPr bwMode="auto">
          <a:xfrm>
            <a:off x="4884656" y="5379012"/>
            <a:ext cx="0" cy="252000"/>
          </a:xfrm>
          <a:prstGeom prst="line">
            <a:avLst/>
          </a:prstGeom>
          <a:noFill/>
          <a:ln w="28575">
            <a:solidFill>
              <a:srgbClr val="006600"/>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
        <p:nvSpPr>
          <p:cNvPr id="55" name="AutoShape 35">
            <a:extLst>
              <a:ext uri="{FF2B5EF4-FFF2-40B4-BE49-F238E27FC236}">
                <a16:creationId xmlns:a16="http://schemas.microsoft.com/office/drawing/2014/main" xmlns="" id="{1DF33C86-7F0B-4022-8ABE-A84174BFE3A3}"/>
              </a:ext>
            </a:extLst>
          </p:cNvPr>
          <p:cNvSpPr>
            <a:spLocks noChangeArrowheads="1"/>
          </p:cNvSpPr>
          <p:nvPr/>
        </p:nvSpPr>
        <p:spPr bwMode="auto">
          <a:xfrm>
            <a:off x="2035183" y="6335050"/>
            <a:ext cx="5687999" cy="432000"/>
          </a:xfrm>
          <a:prstGeom prst="flowChartAlternateProcess">
            <a:avLst/>
          </a:prstGeom>
          <a:solidFill>
            <a:srgbClr val="FFFFFF"/>
          </a:solidFill>
          <a:ln w="38100">
            <a:solidFill>
              <a:srgbClr val="0066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None/>
            </a:pPr>
            <a:r>
              <a:rPr lang="en-US" altLang="zh-TW" sz="2000" b="1" dirty="0">
                <a:latin typeface="標楷體" panose="03000509000000000000" pitchFamily="65" charset="-120"/>
              </a:rPr>
              <a:t>IEP/IGP</a:t>
            </a:r>
            <a:r>
              <a:rPr lang="zh-TW" altLang="en-US" sz="2000" b="1" dirty="0">
                <a:latin typeface="標楷體" panose="03000509000000000000" pitchFamily="65" charset="-120"/>
              </a:rPr>
              <a:t>檢討</a:t>
            </a:r>
            <a:endParaRPr lang="zh-TW" altLang="en-US" sz="2000" dirty="0"/>
          </a:p>
        </p:txBody>
      </p:sp>
      <p:sp>
        <p:nvSpPr>
          <p:cNvPr id="56" name="Line 39">
            <a:extLst>
              <a:ext uri="{FF2B5EF4-FFF2-40B4-BE49-F238E27FC236}">
                <a16:creationId xmlns:a16="http://schemas.microsoft.com/office/drawing/2014/main" xmlns="" id="{8020ABC1-AFCC-4A76-953F-F255C1D31787}"/>
              </a:ext>
            </a:extLst>
          </p:cNvPr>
          <p:cNvSpPr>
            <a:spLocks noChangeShapeType="1"/>
          </p:cNvSpPr>
          <p:nvPr/>
        </p:nvSpPr>
        <p:spPr bwMode="auto">
          <a:xfrm>
            <a:off x="4884656" y="6074337"/>
            <a:ext cx="0" cy="252000"/>
          </a:xfrm>
          <a:prstGeom prst="line">
            <a:avLst/>
          </a:prstGeom>
          <a:noFill/>
          <a:ln w="28575">
            <a:solidFill>
              <a:srgbClr val="006600"/>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Tree>
    <p:extLst>
      <p:ext uri="{BB962C8B-B14F-4D97-AF65-F5344CB8AC3E}">
        <p14:creationId xmlns:p14="http://schemas.microsoft.com/office/powerpoint/2010/main" val="507163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a:extLst>
              <a:ext uri="{FF2B5EF4-FFF2-40B4-BE49-F238E27FC236}">
                <a16:creationId xmlns:a16="http://schemas.microsoft.com/office/drawing/2014/main" xmlns="" id="{AA3D5F54-9D21-4839-ACFF-CF0C29A5D7F4}"/>
              </a:ext>
            </a:extLst>
          </p:cNvPr>
          <p:cNvSpPr/>
          <p:nvPr/>
        </p:nvSpPr>
        <p:spPr>
          <a:xfrm>
            <a:off x="-36512" y="188640"/>
            <a:ext cx="9180512" cy="561692"/>
          </a:xfrm>
          <a:prstGeom prst="rect">
            <a:avLst/>
          </a:prstGeom>
          <a:solidFill>
            <a:schemeClr val="accent5">
              <a:lumMod val="25000"/>
            </a:schemeClr>
          </a:solidFill>
        </p:spPr>
        <p:txBody>
          <a:bodyPr wrap="square" lIns="68580" tIns="34290" rIns="68580" bIns="34290">
            <a:spAutoFit/>
          </a:bodyPr>
          <a:lstStyle/>
          <a:p>
            <a:pPr algn="ctr"/>
            <a:r>
              <a:rPr lang="zh-TW" altLang="en-US" sz="3200" b="1" dirty="0">
                <a:solidFill>
                  <a:schemeClr val="bg1"/>
                </a:solidFill>
              </a:rPr>
              <a:t>高中教育階段</a:t>
            </a:r>
            <a:r>
              <a:rPr lang="en-US" altLang="zh-TW" sz="3200" b="1" dirty="0">
                <a:solidFill>
                  <a:schemeClr val="bg1"/>
                </a:solidFill>
              </a:rPr>
              <a:t>(</a:t>
            </a:r>
            <a:r>
              <a:rPr lang="zh-TW" altLang="en-US" sz="3200" b="1" dirty="0">
                <a:solidFill>
                  <a:schemeClr val="bg1"/>
                </a:solidFill>
              </a:rPr>
              <a:t>含特教學校高職部</a:t>
            </a:r>
            <a:r>
              <a:rPr lang="en-US" altLang="zh-TW" sz="3200" b="1" dirty="0">
                <a:solidFill>
                  <a:schemeClr val="bg1"/>
                </a:solidFill>
              </a:rPr>
              <a:t>)</a:t>
            </a:r>
          </a:p>
        </p:txBody>
      </p:sp>
      <p:grpSp>
        <p:nvGrpSpPr>
          <p:cNvPr id="36" name="群組 35"/>
          <p:cNvGrpSpPr/>
          <p:nvPr/>
        </p:nvGrpSpPr>
        <p:grpSpPr>
          <a:xfrm>
            <a:off x="391691" y="1260261"/>
            <a:ext cx="8525838" cy="6003992"/>
            <a:chOff x="510669" y="-287129"/>
            <a:chExt cx="8525838" cy="6003992"/>
          </a:xfrm>
        </p:grpSpPr>
        <p:sp>
          <p:nvSpPr>
            <p:cNvPr id="34" name="AutoShape 5"/>
            <p:cNvSpPr>
              <a:spLocks noChangeArrowheads="1"/>
            </p:cNvSpPr>
            <p:nvPr/>
          </p:nvSpPr>
          <p:spPr bwMode="auto">
            <a:xfrm>
              <a:off x="1229443" y="153097"/>
              <a:ext cx="7092000" cy="684000"/>
            </a:xfrm>
            <a:prstGeom prst="flowChartAlternateProcess">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lnSpc>
                  <a:spcPct val="96000"/>
                </a:lnSpc>
                <a:spcBef>
                  <a:spcPct val="0"/>
                </a:spcBef>
                <a:buNone/>
              </a:pPr>
              <a:r>
                <a:rPr lang="zh-TW" altLang="en-US" sz="2000" dirty="0">
                  <a:solidFill>
                    <a:srgbClr val="C00000"/>
                  </a:solidFill>
                  <a:latin typeface="標楷體" panose="03000509000000000000" pitchFamily="65" charset="-120"/>
                </a:rPr>
                <a:t>課程發展委員會</a:t>
              </a:r>
              <a:r>
                <a:rPr lang="zh-TW" altLang="en-US" sz="2000" dirty="0">
                  <a:latin typeface="標楷體" panose="03000509000000000000" pitchFamily="65" charset="-120"/>
                </a:rPr>
                <a:t>完成</a:t>
              </a:r>
              <a:r>
                <a:rPr lang="zh-TW" altLang="en-US" sz="2000" dirty="0">
                  <a:solidFill>
                    <a:srgbClr val="C00000"/>
                  </a:solidFill>
                  <a:latin typeface="標楷體" panose="03000509000000000000" pitchFamily="65" charset="-120"/>
                </a:rPr>
                <a:t>下一學年度學校課程計畫</a:t>
              </a:r>
              <a:r>
                <a:rPr lang="zh-TW" altLang="en-US" sz="2000" dirty="0">
                  <a:latin typeface="標楷體" panose="03000509000000000000" pitchFamily="65" charset="-120"/>
                </a:rPr>
                <a:t>並陳報主管機關</a:t>
              </a:r>
              <a:r>
                <a:rPr lang="en-US" altLang="zh-TW" sz="2000" dirty="0">
                  <a:solidFill>
                    <a:srgbClr val="C00000"/>
                  </a:solidFill>
                  <a:latin typeface="標楷體" panose="03000509000000000000" pitchFamily="65" charset="-120"/>
                </a:rPr>
                <a:t/>
              </a:r>
              <a:br>
                <a:rPr lang="en-US" altLang="zh-TW" sz="2000" dirty="0">
                  <a:solidFill>
                    <a:srgbClr val="C00000"/>
                  </a:solidFill>
                  <a:latin typeface="標楷體" panose="03000509000000000000" pitchFamily="65" charset="-120"/>
                </a:rPr>
              </a:br>
              <a:r>
                <a:rPr lang="en-US" altLang="zh-TW" sz="1600" dirty="0">
                  <a:latin typeface="標楷體" panose="03000509000000000000" pitchFamily="65" charset="-120"/>
                </a:rPr>
                <a:t>(</a:t>
              </a:r>
              <a:r>
                <a:rPr lang="zh-TW" altLang="en-US" sz="1600" dirty="0">
                  <a:latin typeface="標楷體" panose="03000509000000000000" pitchFamily="65" charset="-120"/>
                </a:rPr>
                <a:t>確認特殊教育班級課程計畫纳入學校課程計畫</a:t>
              </a:r>
              <a:r>
                <a:rPr lang="en-US" altLang="zh-TW" sz="1600" dirty="0">
                  <a:latin typeface="標楷體" panose="03000509000000000000" pitchFamily="65" charset="-120"/>
                </a:rPr>
                <a:t>)</a:t>
              </a:r>
              <a:endParaRPr lang="zh-TW" altLang="en-US" sz="1600" dirty="0">
                <a:latin typeface="標楷體" panose="03000509000000000000" pitchFamily="65" charset="-120"/>
              </a:endParaRPr>
            </a:p>
            <a:p>
              <a:pPr algn="ctr" eaLnBrk="1" hangingPunct="1">
                <a:lnSpc>
                  <a:spcPct val="96000"/>
                </a:lnSpc>
                <a:spcBef>
                  <a:spcPct val="0"/>
                </a:spcBef>
                <a:buFontTx/>
                <a:buNone/>
              </a:pPr>
              <a:endParaRPr lang="zh-TW" altLang="en-US" sz="1400" dirty="0">
                <a:latin typeface="標楷體" panose="03000509000000000000" pitchFamily="65" charset="-120"/>
              </a:endParaRPr>
            </a:p>
          </p:txBody>
        </p:sp>
        <p:grpSp>
          <p:nvGrpSpPr>
            <p:cNvPr id="2" name="群組 39">
              <a:extLst>
                <a:ext uri="{FF2B5EF4-FFF2-40B4-BE49-F238E27FC236}">
                  <a16:creationId xmlns:a16="http://schemas.microsoft.com/office/drawing/2014/main" xmlns="" id="{6E903FD1-D830-4919-8CD7-F5391CD18020}"/>
                </a:ext>
              </a:extLst>
            </p:cNvPr>
            <p:cNvGrpSpPr/>
            <p:nvPr/>
          </p:nvGrpSpPr>
          <p:grpSpPr>
            <a:xfrm>
              <a:off x="988926" y="1081597"/>
              <a:ext cx="8047581" cy="4635266"/>
              <a:chOff x="1824960" y="1036372"/>
              <a:chExt cx="5717650" cy="3958300"/>
            </a:xfrm>
          </p:grpSpPr>
          <p:sp>
            <p:nvSpPr>
              <p:cNvPr id="62" name="AutoShape 3">
                <a:extLst>
                  <a:ext uri="{FF2B5EF4-FFF2-40B4-BE49-F238E27FC236}">
                    <a16:creationId xmlns:a16="http://schemas.microsoft.com/office/drawing/2014/main" xmlns="" id="{CCFB3F34-E458-4CD9-884D-BF191CEB2A1C}"/>
                  </a:ext>
                </a:extLst>
              </p:cNvPr>
              <p:cNvSpPr>
                <a:spLocks noChangeArrowheads="1"/>
              </p:cNvSpPr>
              <p:nvPr/>
            </p:nvSpPr>
            <p:spPr bwMode="auto">
              <a:xfrm>
                <a:off x="1824961" y="1780988"/>
                <a:ext cx="5305585" cy="1082727"/>
              </a:xfrm>
              <a:prstGeom prst="flowChartAlternateProcess">
                <a:avLst/>
              </a:prstGeom>
              <a:solidFill>
                <a:schemeClr val="accent5">
                  <a:lumMod val="40000"/>
                  <a:lumOff val="60000"/>
                </a:schemeClr>
              </a:solidFill>
              <a:ln w="9525">
                <a:no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lnSpc>
                    <a:spcPct val="96000"/>
                  </a:lnSpc>
                  <a:spcBef>
                    <a:spcPct val="0"/>
                  </a:spcBef>
                  <a:buNone/>
                </a:pPr>
                <a:r>
                  <a:rPr lang="zh-TW" altLang="en-US" sz="2000" dirty="0">
                    <a:solidFill>
                      <a:srgbClr val="C00000"/>
                    </a:solidFill>
                    <a:latin typeface="標楷體" panose="03000509000000000000" pitchFamily="65" charset="-120"/>
                  </a:rPr>
                  <a:t>召開</a:t>
                </a:r>
                <a:r>
                  <a:rPr lang="en-US" altLang="zh-TW" sz="2000" b="1" dirty="0">
                    <a:solidFill>
                      <a:srgbClr val="C00000"/>
                    </a:solidFill>
                    <a:latin typeface="標楷體" panose="03000509000000000000" pitchFamily="65" charset="-120"/>
                  </a:rPr>
                  <a:t>IEP/IGP</a:t>
                </a:r>
                <a:r>
                  <a:rPr lang="zh-TW" altLang="en-US" sz="2000" dirty="0">
                    <a:solidFill>
                      <a:srgbClr val="C00000"/>
                    </a:solidFill>
                    <a:latin typeface="標楷體" panose="03000509000000000000" pitchFamily="65" charset="-120"/>
                  </a:rPr>
                  <a:t>會議</a:t>
                </a:r>
                <a:endParaRPr lang="en-US" altLang="zh-TW" sz="2000" dirty="0">
                  <a:solidFill>
                    <a:srgbClr val="C00000"/>
                  </a:solidFill>
                  <a:latin typeface="標楷體" panose="03000509000000000000" pitchFamily="65" charset="-120"/>
                </a:endParaRPr>
              </a:p>
              <a:p>
                <a:pPr algn="ctr">
                  <a:lnSpc>
                    <a:spcPct val="96000"/>
                  </a:lnSpc>
                  <a:spcBef>
                    <a:spcPct val="0"/>
                  </a:spcBef>
                  <a:buNone/>
                </a:pPr>
                <a:r>
                  <a:rPr lang="zh-TW" altLang="en-US" sz="2000" b="1" dirty="0">
                    <a:latin typeface="標楷體" panose="03000509000000000000" pitchFamily="65" charset="-120"/>
                  </a:rPr>
                  <a:t>規劃課程及相關需求服務</a:t>
                </a:r>
                <a:endParaRPr lang="zh-TW" altLang="en-US" sz="2000" b="1" dirty="0">
                  <a:latin typeface="Tahoma" panose="020B0604030504040204" pitchFamily="34" charset="0"/>
                  <a:ea typeface="新細明體" panose="02020500000000000000" pitchFamily="18" charset="-120"/>
                </a:endParaRPr>
              </a:p>
              <a:p>
                <a:pPr eaLnBrk="1" hangingPunct="1">
                  <a:lnSpc>
                    <a:spcPct val="96000"/>
                  </a:lnSpc>
                  <a:spcBef>
                    <a:spcPct val="0"/>
                  </a:spcBef>
                  <a:buFontTx/>
                  <a:buNone/>
                </a:pPr>
                <a:endParaRPr lang="en-US" altLang="zh-TW" sz="2000" dirty="0">
                  <a:solidFill>
                    <a:srgbClr val="C00000"/>
                  </a:solidFill>
                  <a:latin typeface="標楷體" panose="03000509000000000000" pitchFamily="65" charset="-120"/>
                </a:endParaRPr>
              </a:p>
              <a:p>
                <a:pPr eaLnBrk="1" hangingPunct="1">
                  <a:lnSpc>
                    <a:spcPct val="96000"/>
                  </a:lnSpc>
                  <a:spcBef>
                    <a:spcPct val="0"/>
                  </a:spcBef>
                  <a:buFontTx/>
                  <a:buNone/>
                </a:pPr>
                <a:endParaRPr lang="zh-TW" altLang="en-US" sz="2000" dirty="0">
                  <a:solidFill>
                    <a:srgbClr val="C00000"/>
                  </a:solidFill>
                </a:endParaRPr>
              </a:p>
            </p:txBody>
          </p:sp>
          <p:sp>
            <p:nvSpPr>
              <p:cNvPr id="47" name="AutoShape 10">
                <a:extLst>
                  <a:ext uri="{FF2B5EF4-FFF2-40B4-BE49-F238E27FC236}">
                    <a16:creationId xmlns:a16="http://schemas.microsoft.com/office/drawing/2014/main" xmlns="" id="{C510F63B-DE28-4657-9162-7CBAE37F7F58}"/>
                  </a:ext>
                </a:extLst>
              </p:cNvPr>
              <p:cNvSpPr>
                <a:spLocks noChangeArrowheads="1"/>
              </p:cNvSpPr>
              <p:nvPr/>
            </p:nvSpPr>
            <p:spPr bwMode="auto">
              <a:xfrm>
                <a:off x="1995843" y="2455013"/>
                <a:ext cx="1330183" cy="287382"/>
              </a:xfrm>
              <a:prstGeom prst="flowChartAlternateProcess">
                <a:avLst/>
              </a:prstGeom>
              <a:solidFill>
                <a:schemeClr val="accent2">
                  <a:lumMod val="40000"/>
                  <a:lumOff val="60000"/>
                </a:schemeClr>
              </a:solidFill>
              <a:ln w="9525">
                <a:no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96000"/>
                  </a:lnSpc>
                  <a:spcBef>
                    <a:spcPct val="0"/>
                  </a:spcBef>
                  <a:buFontTx/>
                  <a:buNone/>
                </a:pPr>
                <a:r>
                  <a:rPr lang="zh-TW" altLang="en-US" sz="1800" b="1" dirty="0">
                    <a:latin typeface="標楷體" panose="03000509000000000000" pitchFamily="65" charset="-120"/>
                  </a:rPr>
                  <a:t>領域</a:t>
                </a:r>
                <a:r>
                  <a:rPr lang="en-US" altLang="zh-TW" sz="1800" b="1" dirty="0">
                    <a:latin typeface="標楷體" panose="03000509000000000000" pitchFamily="65" charset="-120"/>
                  </a:rPr>
                  <a:t>/</a:t>
                </a:r>
                <a:r>
                  <a:rPr lang="zh-TW" altLang="en-US" sz="1800" b="1" dirty="0">
                    <a:latin typeface="標楷體" panose="03000509000000000000" pitchFamily="65" charset="-120"/>
                  </a:rPr>
                  <a:t>科目調整</a:t>
                </a:r>
                <a:endParaRPr lang="zh-TW" altLang="en-US" sz="1800" b="1" dirty="0">
                  <a:latin typeface="Tahoma" panose="020B0604030504040204" pitchFamily="34" charset="0"/>
                  <a:ea typeface="新細明體" panose="02020500000000000000" pitchFamily="18" charset="-120"/>
                </a:endParaRPr>
              </a:p>
            </p:txBody>
          </p:sp>
          <p:sp>
            <p:nvSpPr>
              <p:cNvPr id="48" name="AutoShape 11">
                <a:extLst>
                  <a:ext uri="{FF2B5EF4-FFF2-40B4-BE49-F238E27FC236}">
                    <a16:creationId xmlns:a16="http://schemas.microsoft.com/office/drawing/2014/main" xmlns="" id="{1EC9D6AD-2559-48F8-9210-D55FD3F1A2E2}"/>
                  </a:ext>
                </a:extLst>
              </p:cNvPr>
              <p:cNvSpPr>
                <a:spLocks noChangeArrowheads="1"/>
              </p:cNvSpPr>
              <p:nvPr/>
            </p:nvSpPr>
            <p:spPr bwMode="auto">
              <a:xfrm>
                <a:off x="5329869" y="2445490"/>
                <a:ext cx="1614171" cy="288978"/>
              </a:xfrm>
              <a:prstGeom prst="flowChartAlternateProcess">
                <a:avLst/>
              </a:prstGeom>
              <a:solidFill>
                <a:schemeClr val="accent2">
                  <a:lumMod val="40000"/>
                  <a:lumOff val="60000"/>
                </a:schemeClr>
              </a:solidFill>
              <a:ln w="9525">
                <a:no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lnSpc>
                    <a:spcPct val="96000"/>
                  </a:lnSpc>
                  <a:spcBef>
                    <a:spcPct val="0"/>
                  </a:spcBef>
                  <a:buNone/>
                </a:pPr>
                <a:r>
                  <a:rPr lang="zh-TW" altLang="en-US" sz="1800" b="1" dirty="0">
                    <a:latin typeface="標楷體" panose="03000509000000000000" pitchFamily="65" charset="-120"/>
                  </a:rPr>
                  <a:t>相關服務與支持策略</a:t>
                </a:r>
                <a:endParaRPr lang="zh-TW" altLang="en-US" sz="1800" b="1" dirty="0">
                  <a:latin typeface="Tahoma" panose="020B0604030504040204" pitchFamily="34" charset="0"/>
                  <a:ea typeface="新細明體" panose="02020500000000000000" pitchFamily="18" charset="-120"/>
                </a:endParaRPr>
              </a:p>
            </p:txBody>
          </p:sp>
          <p:sp>
            <p:nvSpPr>
              <p:cNvPr id="49" name="AutoShape 12">
                <a:extLst>
                  <a:ext uri="{FF2B5EF4-FFF2-40B4-BE49-F238E27FC236}">
                    <a16:creationId xmlns:a16="http://schemas.microsoft.com/office/drawing/2014/main" xmlns="" id="{63AE6980-CD7F-41D5-9413-C7710E23B152}"/>
                  </a:ext>
                </a:extLst>
              </p:cNvPr>
              <p:cNvSpPr>
                <a:spLocks noChangeArrowheads="1"/>
              </p:cNvSpPr>
              <p:nvPr/>
            </p:nvSpPr>
            <p:spPr bwMode="auto">
              <a:xfrm>
                <a:off x="3496839" y="2457599"/>
                <a:ext cx="1695449" cy="288131"/>
              </a:xfrm>
              <a:prstGeom prst="flowChartAlternateProcess">
                <a:avLst/>
              </a:prstGeom>
              <a:solidFill>
                <a:schemeClr val="accent2">
                  <a:lumMod val="40000"/>
                  <a:lumOff val="60000"/>
                </a:schemeClr>
              </a:solidFill>
              <a:ln w="9525">
                <a:no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96000"/>
                  </a:lnSpc>
                  <a:spcBef>
                    <a:spcPct val="0"/>
                  </a:spcBef>
                  <a:buFontTx/>
                  <a:buNone/>
                </a:pPr>
                <a:r>
                  <a:rPr lang="zh-TW" altLang="en-US" sz="1800" b="1" dirty="0">
                    <a:latin typeface="標楷體" panose="03000509000000000000" pitchFamily="65" charset="-120"/>
                  </a:rPr>
                  <a:t>特殊需求領域課程</a:t>
                </a:r>
                <a:endParaRPr lang="zh-TW" altLang="en-US" sz="1800" b="1" dirty="0">
                  <a:latin typeface="Tahoma" panose="020B0604030504040204" pitchFamily="34" charset="0"/>
                  <a:ea typeface="新細明體" panose="02020500000000000000" pitchFamily="18" charset="-120"/>
                </a:endParaRPr>
              </a:p>
            </p:txBody>
          </p:sp>
          <p:sp>
            <p:nvSpPr>
              <p:cNvPr id="51" name="Line 14">
                <a:extLst>
                  <a:ext uri="{FF2B5EF4-FFF2-40B4-BE49-F238E27FC236}">
                    <a16:creationId xmlns:a16="http://schemas.microsoft.com/office/drawing/2014/main" xmlns="" id="{7EDE9BF2-6D94-4B8E-A04F-034582870138}"/>
                  </a:ext>
                </a:extLst>
              </p:cNvPr>
              <p:cNvSpPr>
                <a:spLocks noChangeShapeType="1"/>
              </p:cNvSpPr>
              <p:nvPr/>
            </p:nvSpPr>
            <p:spPr bwMode="auto">
              <a:xfrm>
                <a:off x="4409323" y="1621780"/>
                <a:ext cx="0" cy="153712"/>
              </a:xfrm>
              <a:prstGeom prst="line">
                <a:avLst/>
              </a:prstGeom>
              <a:noFill/>
              <a:ln w="38100">
                <a:solidFill>
                  <a:srgbClr val="00339A"/>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
            <p:nvSpPr>
              <p:cNvPr id="53" name="AutoShape 18">
                <a:extLst>
                  <a:ext uri="{FF2B5EF4-FFF2-40B4-BE49-F238E27FC236}">
                    <a16:creationId xmlns:a16="http://schemas.microsoft.com/office/drawing/2014/main" xmlns="" id="{5769AC55-DF54-40BA-BD58-945FFD92B101}"/>
                  </a:ext>
                </a:extLst>
              </p:cNvPr>
              <p:cNvSpPr>
                <a:spLocks noChangeArrowheads="1"/>
              </p:cNvSpPr>
              <p:nvPr/>
            </p:nvSpPr>
            <p:spPr bwMode="auto">
              <a:xfrm>
                <a:off x="1824960" y="3020290"/>
                <a:ext cx="5305585" cy="369897"/>
              </a:xfrm>
              <a:prstGeom prst="flowChartAlternateProcess">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lnSpc>
                    <a:spcPct val="110000"/>
                  </a:lnSpc>
                  <a:spcBef>
                    <a:spcPct val="0"/>
                  </a:spcBef>
                  <a:buNone/>
                </a:pPr>
                <a:r>
                  <a:rPr lang="zh-TW" altLang="en-US" sz="2000" b="1" dirty="0">
                    <a:solidFill>
                      <a:srgbClr val="C00000"/>
                    </a:solidFill>
                  </a:rPr>
                  <a:t>特推會</a:t>
                </a:r>
                <a:r>
                  <a:rPr lang="zh-TW" altLang="en-US" sz="2000" dirty="0"/>
                  <a:t>審議</a:t>
                </a:r>
                <a:r>
                  <a:rPr lang="en-US" altLang="zh-TW" sz="2000" b="1" dirty="0">
                    <a:latin typeface="標楷體" panose="03000509000000000000" pitchFamily="65" charset="-120"/>
                  </a:rPr>
                  <a:t>IEP/IGP</a:t>
                </a:r>
                <a:endParaRPr lang="zh-TW" altLang="en-US" sz="2000" dirty="0">
                  <a:latin typeface="Tahoma" panose="020B0604030504040204" pitchFamily="34" charset="0"/>
                  <a:ea typeface="新細明體" panose="02020500000000000000" pitchFamily="18" charset="-120"/>
                </a:endParaRPr>
              </a:p>
            </p:txBody>
          </p:sp>
          <p:sp>
            <p:nvSpPr>
              <p:cNvPr id="58" name="AutoShape 35">
                <a:extLst>
                  <a:ext uri="{FF2B5EF4-FFF2-40B4-BE49-F238E27FC236}">
                    <a16:creationId xmlns:a16="http://schemas.microsoft.com/office/drawing/2014/main" xmlns="" id="{1DF33C86-7F0B-4022-8ABE-A84174BFE3A3}"/>
                  </a:ext>
                </a:extLst>
              </p:cNvPr>
              <p:cNvSpPr>
                <a:spLocks noChangeArrowheads="1"/>
              </p:cNvSpPr>
              <p:nvPr/>
            </p:nvSpPr>
            <p:spPr bwMode="auto">
              <a:xfrm>
                <a:off x="3326026" y="3588422"/>
                <a:ext cx="2284149" cy="368908"/>
              </a:xfrm>
              <a:prstGeom prst="flowChartAlternateProcess">
                <a:avLst/>
              </a:prstGeom>
              <a:solidFill>
                <a:srgbClr val="FFFFFF"/>
              </a:solidFill>
              <a:ln w="38100">
                <a:solidFill>
                  <a:srgbClr val="0066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None/>
                </a:pPr>
                <a:r>
                  <a:rPr lang="en-US" altLang="zh-TW" sz="2000" b="1" dirty="0">
                    <a:latin typeface="標楷體" panose="03000509000000000000" pitchFamily="65" charset="-120"/>
                  </a:rPr>
                  <a:t>IEP/IGP</a:t>
                </a:r>
                <a:r>
                  <a:rPr lang="zh-TW" altLang="en-US" sz="2000" dirty="0"/>
                  <a:t>執行</a:t>
                </a:r>
                <a:r>
                  <a:rPr lang="en-US" altLang="zh-TW" sz="2000" dirty="0"/>
                  <a:t>(</a:t>
                </a:r>
                <a:r>
                  <a:rPr lang="zh-TW" altLang="en-US" sz="2000" dirty="0"/>
                  <a:t>含</a:t>
                </a:r>
                <a:r>
                  <a:rPr lang="zh-TW" altLang="en-US" sz="2000" b="1" dirty="0">
                    <a:solidFill>
                      <a:srgbClr val="C00000"/>
                    </a:solidFill>
                  </a:rPr>
                  <a:t>教務處</a:t>
                </a:r>
                <a:r>
                  <a:rPr lang="zh-TW" altLang="en-US" sz="2000" dirty="0"/>
                  <a:t>排課</a:t>
                </a:r>
                <a:r>
                  <a:rPr lang="en-US" altLang="zh-TW" sz="2000" dirty="0"/>
                  <a:t>)</a:t>
                </a:r>
                <a:endParaRPr lang="zh-TW" altLang="en-US" sz="2000" dirty="0"/>
              </a:p>
            </p:txBody>
          </p:sp>
          <p:sp>
            <p:nvSpPr>
              <p:cNvPr id="61" name="Line 41">
                <a:extLst>
                  <a:ext uri="{FF2B5EF4-FFF2-40B4-BE49-F238E27FC236}">
                    <a16:creationId xmlns:a16="http://schemas.microsoft.com/office/drawing/2014/main" xmlns="" id="{E1612EB0-2487-457F-B4EB-BA01ED813EE1}"/>
                  </a:ext>
                </a:extLst>
              </p:cNvPr>
              <p:cNvSpPr>
                <a:spLocks noChangeShapeType="1"/>
              </p:cNvSpPr>
              <p:nvPr/>
            </p:nvSpPr>
            <p:spPr bwMode="auto">
              <a:xfrm>
                <a:off x="7542610" y="4994672"/>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
            <p:nvSpPr>
              <p:cNvPr id="63" name="AutoShape 5">
                <a:extLst>
                  <a:ext uri="{FF2B5EF4-FFF2-40B4-BE49-F238E27FC236}">
                    <a16:creationId xmlns:a16="http://schemas.microsoft.com/office/drawing/2014/main" xmlns="" id="{CEE6771A-4CC8-45DD-B3D9-B6C0281BB61C}"/>
                  </a:ext>
                </a:extLst>
              </p:cNvPr>
              <p:cNvSpPr>
                <a:spLocks noChangeArrowheads="1"/>
              </p:cNvSpPr>
              <p:nvPr/>
            </p:nvSpPr>
            <p:spPr bwMode="auto">
              <a:xfrm>
                <a:off x="2531787" y="1036372"/>
                <a:ext cx="3869530" cy="584106"/>
              </a:xfrm>
              <a:prstGeom prst="flowChartAlternateProcess">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lnSpc>
                    <a:spcPct val="96000"/>
                  </a:lnSpc>
                  <a:spcBef>
                    <a:spcPct val="0"/>
                  </a:spcBef>
                  <a:buNone/>
                </a:pPr>
                <a:r>
                  <a:rPr lang="zh-TW" altLang="en-US" sz="2000" dirty="0">
                    <a:latin typeface="標楷體" panose="03000509000000000000" pitchFamily="65" charset="-120"/>
                  </a:rPr>
                  <a:t>依據特殊育學生</a:t>
                </a:r>
                <a:r>
                  <a:rPr lang="en-US" altLang="zh-TW" sz="1600" dirty="0">
                    <a:latin typeface="標楷體" panose="03000509000000000000" pitchFamily="65" charset="-120"/>
                  </a:rPr>
                  <a:t>(</a:t>
                </a:r>
                <a:r>
                  <a:rPr lang="zh-TW" altLang="en-US" sz="1600" dirty="0">
                    <a:latin typeface="標楷體" panose="03000509000000000000" pitchFamily="65" charset="-120"/>
                  </a:rPr>
                  <a:t>含新生</a:t>
                </a:r>
                <a:r>
                  <a:rPr lang="en-US" altLang="zh-TW" sz="1600" dirty="0">
                    <a:latin typeface="標楷體" panose="03000509000000000000" pitchFamily="65" charset="-120"/>
                  </a:rPr>
                  <a:t>)</a:t>
                </a:r>
                <a:r>
                  <a:rPr lang="zh-TW" altLang="en-US" sz="2000" dirty="0">
                    <a:latin typeface="標楷體" panose="03000509000000000000" pitchFamily="65" charset="-120"/>
                  </a:rPr>
                  <a:t>能力現況與需求分析</a:t>
                </a:r>
                <a:r>
                  <a:rPr lang="en-US" altLang="zh-TW" sz="2000" dirty="0">
                    <a:latin typeface="標楷體" panose="03000509000000000000" pitchFamily="65" charset="-120"/>
                  </a:rPr>
                  <a:t/>
                </a:r>
                <a:br>
                  <a:rPr lang="en-US" altLang="zh-TW" sz="2000" dirty="0">
                    <a:latin typeface="標楷體" panose="03000509000000000000" pitchFamily="65" charset="-120"/>
                  </a:rPr>
                </a:br>
                <a:r>
                  <a:rPr lang="zh-TW" altLang="en-US" sz="2000" dirty="0">
                    <a:solidFill>
                      <a:srgbClr val="FF0000"/>
                    </a:solidFill>
                    <a:latin typeface="標楷體" panose="03000509000000000000" pitchFamily="65" charset="-120"/>
                  </a:rPr>
                  <a:t>擬訂</a:t>
                </a:r>
                <a:r>
                  <a:rPr lang="en-US" altLang="zh-TW" sz="2000" b="1" dirty="0">
                    <a:solidFill>
                      <a:srgbClr val="FF0000"/>
                    </a:solidFill>
                    <a:latin typeface="標楷體" panose="03000509000000000000" pitchFamily="65" charset="-120"/>
                  </a:rPr>
                  <a:t>IEP/IGP</a:t>
                </a:r>
                <a:endParaRPr lang="zh-TW" altLang="en-US" sz="2000" dirty="0">
                  <a:solidFill>
                    <a:srgbClr val="FF0000"/>
                  </a:solidFill>
                  <a:latin typeface="標楷體" panose="03000509000000000000" pitchFamily="65" charset="-120"/>
                </a:endParaRPr>
              </a:p>
            </p:txBody>
          </p:sp>
          <p:cxnSp>
            <p:nvCxnSpPr>
              <p:cNvPr id="65" name="直線接點 64">
                <a:extLst>
                  <a:ext uri="{FF2B5EF4-FFF2-40B4-BE49-F238E27FC236}">
                    <a16:creationId xmlns:a16="http://schemas.microsoft.com/office/drawing/2014/main" xmlns="" id="{97A369BF-AF73-457D-8286-A3433C67AB0C}"/>
                  </a:ext>
                </a:extLst>
              </p:cNvPr>
              <p:cNvCxnSpPr/>
              <p:nvPr/>
            </p:nvCxnSpPr>
            <p:spPr>
              <a:xfrm>
                <a:off x="4439631" y="2231232"/>
                <a:ext cx="3572" cy="0"/>
              </a:xfrm>
              <a:prstGeom prst="line">
                <a:avLst/>
              </a:prstGeom>
            </p:spPr>
            <p:style>
              <a:lnRef idx="1">
                <a:schemeClr val="accent1"/>
              </a:lnRef>
              <a:fillRef idx="0">
                <a:schemeClr val="accent1"/>
              </a:fillRef>
              <a:effectRef idx="0">
                <a:schemeClr val="accent1"/>
              </a:effectRef>
              <a:fontRef idx="minor">
                <a:schemeClr val="tx1"/>
              </a:fontRef>
            </p:style>
          </p:cxnSp>
          <p:sp>
            <p:nvSpPr>
              <p:cNvPr id="66" name="Line 39">
                <a:extLst>
                  <a:ext uri="{FF2B5EF4-FFF2-40B4-BE49-F238E27FC236}">
                    <a16:creationId xmlns:a16="http://schemas.microsoft.com/office/drawing/2014/main" xmlns="" id="{8020ABC1-AFCC-4A76-953F-F255C1D31787}"/>
                  </a:ext>
                </a:extLst>
              </p:cNvPr>
              <p:cNvSpPr>
                <a:spLocks noChangeShapeType="1"/>
              </p:cNvSpPr>
              <p:nvPr/>
            </p:nvSpPr>
            <p:spPr bwMode="auto">
              <a:xfrm>
                <a:off x="4463033" y="3390187"/>
                <a:ext cx="0" cy="184454"/>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grpSp>
        <p:cxnSp>
          <p:nvCxnSpPr>
            <p:cNvPr id="68" name="直線接點 67">
              <a:extLst>
                <a:ext uri="{FF2B5EF4-FFF2-40B4-BE49-F238E27FC236}">
                  <a16:creationId xmlns:a16="http://schemas.microsoft.com/office/drawing/2014/main" xmlns="" id="{94AF3529-3E6E-498A-8C85-8FA0660600FB}"/>
                </a:ext>
              </a:extLst>
            </p:cNvPr>
            <p:cNvCxnSpPr>
              <a:cxnSpLocks/>
            </p:cNvCxnSpPr>
            <p:nvPr/>
          </p:nvCxnSpPr>
          <p:spPr>
            <a:xfrm>
              <a:off x="510669" y="3629025"/>
              <a:ext cx="468000" cy="0"/>
            </a:xfrm>
            <a:prstGeom prst="line">
              <a:avLst/>
            </a:prstGeom>
            <a:ln w="38100">
              <a:solidFill>
                <a:srgbClr val="00339A"/>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直線接點 68">
              <a:extLst>
                <a:ext uri="{FF2B5EF4-FFF2-40B4-BE49-F238E27FC236}">
                  <a16:creationId xmlns:a16="http://schemas.microsoft.com/office/drawing/2014/main" xmlns="" id="{F2C0A6E3-F003-44B0-A23A-E17B1C64395F}"/>
                </a:ext>
              </a:extLst>
            </p:cNvPr>
            <p:cNvCxnSpPr>
              <a:cxnSpLocks/>
            </p:cNvCxnSpPr>
            <p:nvPr/>
          </p:nvCxnSpPr>
          <p:spPr>
            <a:xfrm flipV="1">
              <a:off x="513445" y="-287129"/>
              <a:ext cx="0" cy="3924000"/>
            </a:xfrm>
            <a:prstGeom prst="line">
              <a:avLst/>
            </a:prstGeom>
            <a:ln w="38100">
              <a:solidFill>
                <a:srgbClr val="00339A"/>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直線接點 69">
              <a:extLst>
                <a:ext uri="{FF2B5EF4-FFF2-40B4-BE49-F238E27FC236}">
                  <a16:creationId xmlns:a16="http://schemas.microsoft.com/office/drawing/2014/main" xmlns="" id="{AA4846AB-337D-413B-B181-C46F3E7971F5}"/>
                </a:ext>
              </a:extLst>
            </p:cNvPr>
            <p:cNvCxnSpPr>
              <a:cxnSpLocks/>
            </p:cNvCxnSpPr>
            <p:nvPr/>
          </p:nvCxnSpPr>
          <p:spPr>
            <a:xfrm flipV="1">
              <a:off x="513445" y="-277445"/>
              <a:ext cx="1368000" cy="0"/>
            </a:xfrm>
            <a:prstGeom prst="line">
              <a:avLst/>
            </a:prstGeom>
            <a:ln w="38100">
              <a:solidFill>
                <a:srgbClr val="00339A"/>
              </a:solidFill>
              <a:tailEnd type="triangle"/>
            </a:ln>
          </p:spPr>
          <p:style>
            <a:lnRef idx="1">
              <a:schemeClr val="dk1"/>
            </a:lnRef>
            <a:fillRef idx="0">
              <a:schemeClr val="dk1"/>
            </a:fillRef>
            <a:effectRef idx="0">
              <a:schemeClr val="dk1"/>
            </a:effectRef>
            <a:fontRef idx="minor">
              <a:schemeClr val="tx1"/>
            </a:fontRef>
          </p:style>
        </p:cxnSp>
        <p:sp>
          <p:nvSpPr>
            <p:cNvPr id="74" name="Line 14">
              <a:extLst>
                <a:ext uri="{FF2B5EF4-FFF2-40B4-BE49-F238E27FC236}">
                  <a16:creationId xmlns:a16="http://schemas.microsoft.com/office/drawing/2014/main" xmlns="" id="{D74EE3D7-ECFC-47B7-B9DB-FF36C31A42C7}"/>
                </a:ext>
              </a:extLst>
            </p:cNvPr>
            <p:cNvSpPr>
              <a:spLocks noChangeShapeType="1"/>
            </p:cNvSpPr>
            <p:nvPr/>
          </p:nvSpPr>
          <p:spPr bwMode="auto">
            <a:xfrm>
              <a:off x="4705350" y="853852"/>
              <a:ext cx="0" cy="227263"/>
            </a:xfrm>
            <a:prstGeom prst="line">
              <a:avLst/>
            </a:prstGeom>
            <a:noFill/>
            <a:ln w="38100">
              <a:solidFill>
                <a:srgbClr val="00339A"/>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grpSp>
      <p:sp>
        <p:nvSpPr>
          <p:cNvPr id="38" name="AutoShape 24">
            <a:extLst>
              <a:ext uri="{FF2B5EF4-FFF2-40B4-BE49-F238E27FC236}">
                <a16:creationId xmlns:a16="http://schemas.microsoft.com/office/drawing/2014/main" xmlns="" id="{0821AE3F-0FAF-42F9-8E84-10E03E1C6D6B}"/>
              </a:ext>
            </a:extLst>
          </p:cNvPr>
          <p:cNvSpPr>
            <a:spLocks noChangeArrowheads="1"/>
          </p:cNvSpPr>
          <p:nvPr/>
        </p:nvSpPr>
        <p:spPr bwMode="auto">
          <a:xfrm>
            <a:off x="1768817" y="1044163"/>
            <a:ext cx="5616000" cy="432000"/>
          </a:xfrm>
          <a:prstGeom prst="flowChartAlternateProcess">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lnSpc>
                <a:spcPct val="96000"/>
              </a:lnSpc>
              <a:spcBef>
                <a:spcPct val="0"/>
              </a:spcBef>
              <a:buNone/>
            </a:pPr>
            <a:r>
              <a:rPr lang="zh-TW" altLang="en-US" sz="2000" b="1" dirty="0">
                <a:solidFill>
                  <a:srgbClr val="C00000"/>
                </a:solidFill>
              </a:rPr>
              <a:t>特推會</a:t>
            </a:r>
            <a:r>
              <a:rPr lang="zh-TW" altLang="en-US" sz="2000" dirty="0"/>
              <a:t>審議特殊教育班級課程規劃</a:t>
            </a:r>
          </a:p>
          <a:p>
            <a:pPr algn="ctr">
              <a:lnSpc>
                <a:spcPct val="96000"/>
              </a:lnSpc>
              <a:spcBef>
                <a:spcPct val="0"/>
              </a:spcBef>
              <a:buNone/>
            </a:pPr>
            <a:endParaRPr lang="zh-TW" altLang="en-US" sz="2000" dirty="0"/>
          </a:p>
        </p:txBody>
      </p:sp>
      <p:sp>
        <p:nvSpPr>
          <p:cNvPr id="39" name="Line 14">
            <a:extLst>
              <a:ext uri="{FF2B5EF4-FFF2-40B4-BE49-F238E27FC236}">
                <a16:creationId xmlns:a16="http://schemas.microsoft.com/office/drawing/2014/main" xmlns="" id="{D74EE3D7-ECFC-47B7-B9DB-FF36C31A42C7}"/>
              </a:ext>
            </a:extLst>
          </p:cNvPr>
          <p:cNvSpPr>
            <a:spLocks noChangeShapeType="1"/>
          </p:cNvSpPr>
          <p:nvPr/>
        </p:nvSpPr>
        <p:spPr bwMode="auto">
          <a:xfrm>
            <a:off x="4572000" y="1478920"/>
            <a:ext cx="0" cy="227263"/>
          </a:xfrm>
          <a:prstGeom prst="line">
            <a:avLst/>
          </a:prstGeom>
          <a:noFill/>
          <a:ln w="38100">
            <a:solidFill>
              <a:srgbClr val="00339A"/>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
        <p:nvSpPr>
          <p:cNvPr id="73" name="Line 14">
            <a:extLst>
              <a:ext uri="{FF2B5EF4-FFF2-40B4-BE49-F238E27FC236}">
                <a16:creationId xmlns:a16="http://schemas.microsoft.com/office/drawing/2014/main" xmlns="" id="{7EDE9BF2-6D94-4B8E-A04F-034582870138}"/>
              </a:ext>
            </a:extLst>
          </p:cNvPr>
          <p:cNvSpPr>
            <a:spLocks noChangeShapeType="1"/>
          </p:cNvSpPr>
          <p:nvPr/>
        </p:nvSpPr>
        <p:spPr bwMode="auto">
          <a:xfrm>
            <a:off x="4507429" y="4771839"/>
            <a:ext cx="0" cy="180000"/>
          </a:xfrm>
          <a:prstGeom prst="line">
            <a:avLst/>
          </a:prstGeom>
          <a:noFill/>
          <a:ln w="38100">
            <a:solidFill>
              <a:srgbClr val="00339A"/>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
        <p:nvSpPr>
          <p:cNvPr id="75" name="AutoShape 35">
            <a:extLst>
              <a:ext uri="{FF2B5EF4-FFF2-40B4-BE49-F238E27FC236}">
                <a16:creationId xmlns:a16="http://schemas.microsoft.com/office/drawing/2014/main" xmlns="" id="{1DF33C86-7F0B-4022-8ABE-A84174BFE3A3}"/>
              </a:ext>
            </a:extLst>
          </p:cNvPr>
          <p:cNvSpPr>
            <a:spLocks noChangeArrowheads="1"/>
          </p:cNvSpPr>
          <p:nvPr/>
        </p:nvSpPr>
        <p:spPr bwMode="auto">
          <a:xfrm>
            <a:off x="2979520" y="6296950"/>
            <a:ext cx="3214935" cy="432000"/>
          </a:xfrm>
          <a:prstGeom prst="flowChartAlternateProcess">
            <a:avLst/>
          </a:prstGeom>
          <a:solidFill>
            <a:srgbClr val="FFFFFF"/>
          </a:solidFill>
          <a:ln w="38100">
            <a:solidFill>
              <a:srgbClr val="0066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None/>
            </a:pPr>
            <a:r>
              <a:rPr lang="en-US" altLang="zh-TW" sz="2000" b="1" dirty="0">
                <a:latin typeface="標楷體" panose="03000509000000000000" pitchFamily="65" charset="-120"/>
              </a:rPr>
              <a:t>IEP/IGP</a:t>
            </a:r>
            <a:r>
              <a:rPr lang="zh-TW" altLang="en-US" sz="2000" b="1" dirty="0">
                <a:latin typeface="標楷體" panose="03000509000000000000" pitchFamily="65" charset="-120"/>
              </a:rPr>
              <a:t>檢討</a:t>
            </a:r>
            <a:endParaRPr lang="zh-TW" altLang="en-US" sz="2000" dirty="0"/>
          </a:p>
        </p:txBody>
      </p:sp>
      <p:sp>
        <p:nvSpPr>
          <p:cNvPr id="76" name="Line 39">
            <a:extLst>
              <a:ext uri="{FF2B5EF4-FFF2-40B4-BE49-F238E27FC236}">
                <a16:creationId xmlns:a16="http://schemas.microsoft.com/office/drawing/2014/main" xmlns="" id="{8020ABC1-AFCC-4A76-953F-F255C1D31787}"/>
              </a:ext>
            </a:extLst>
          </p:cNvPr>
          <p:cNvSpPr>
            <a:spLocks noChangeShapeType="1"/>
          </p:cNvSpPr>
          <p:nvPr/>
        </p:nvSpPr>
        <p:spPr bwMode="auto">
          <a:xfrm>
            <a:off x="4579856" y="6055287"/>
            <a:ext cx="0" cy="216000"/>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cxnSp>
        <p:nvCxnSpPr>
          <p:cNvPr id="78" name="直線接點 77"/>
          <p:cNvCxnSpPr>
            <a:stCxn id="75" idx="3"/>
          </p:cNvCxnSpPr>
          <p:nvPr/>
        </p:nvCxnSpPr>
        <p:spPr>
          <a:xfrm flipV="1">
            <a:off x="6194455" y="6486525"/>
            <a:ext cx="2530445" cy="0"/>
          </a:xfrm>
          <a:prstGeom prst="line">
            <a:avLst/>
          </a:prstGeom>
          <a:ln w="38100">
            <a:solidFill>
              <a:srgbClr val="006600"/>
            </a:solidFill>
          </a:ln>
        </p:spPr>
        <p:style>
          <a:lnRef idx="2">
            <a:schemeClr val="accent1"/>
          </a:lnRef>
          <a:fillRef idx="0">
            <a:schemeClr val="accent1"/>
          </a:fillRef>
          <a:effectRef idx="1">
            <a:schemeClr val="accent1"/>
          </a:effectRef>
          <a:fontRef idx="minor">
            <a:schemeClr val="tx1"/>
          </a:fontRef>
        </p:style>
      </p:cxnSp>
      <p:cxnSp>
        <p:nvCxnSpPr>
          <p:cNvPr id="80" name="直線接點 79"/>
          <p:cNvCxnSpPr/>
          <p:nvPr/>
        </p:nvCxnSpPr>
        <p:spPr>
          <a:xfrm flipV="1">
            <a:off x="8724900" y="2952750"/>
            <a:ext cx="0" cy="3533775"/>
          </a:xfrm>
          <a:prstGeom prst="line">
            <a:avLst/>
          </a:prstGeom>
          <a:ln w="38100">
            <a:solidFill>
              <a:srgbClr val="006600"/>
            </a:solidFill>
          </a:ln>
        </p:spPr>
        <p:style>
          <a:lnRef idx="2">
            <a:schemeClr val="accent1"/>
          </a:lnRef>
          <a:fillRef idx="0">
            <a:schemeClr val="accent1"/>
          </a:fillRef>
          <a:effectRef idx="1">
            <a:schemeClr val="accent1"/>
          </a:effectRef>
          <a:fontRef idx="minor">
            <a:schemeClr val="tx1"/>
          </a:fontRef>
        </p:style>
      </p:cxnSp>
      <p:cxnSp>
        <p:nvCxnSpPr>
          <p:cNvPr id="82" name="直線單箭頭接點 81"/>
          <p:cNvCxnSpPr/>
          <p:nvPr/>
        </p:nvCxnSpPr>
        <p:spPr>
          <a:xfrm flipH="1">
            <a:off x="7298462" y="2952750"/>
            <a:ext cx="1426438" cy="0"/>
          </a:xfrm>
          <a:prstGeom prst="straightConnector1">
            <a:avLst/>
          </a:prstGeom>
          <a:ln w="38100">
            <a:solidFill>
              <a:srgbClr val="006600"/>
            </a:solidFill>
            <a:tailEnd type="arrow"/>
          </a:ln>
        </p:spPr>
        <p:style>
          <a:lnRef idx="2">
            <a:schemeClr val="accent1"/>
          </a:lnRef>
          <a:fillRef idx="0">
            <a:schemeClr val="accent1"/>
          </a:fillRef>
          <a:effectRef idx="1">
            <a:schemeClr val="accent1"/>
          </a:effectRef>
          <a:fontRef idx="minor">
            <a:schemeClr val="tx1"/>
          </a:fontRef>
        </p:style>
      </p:cxnSp>
      <p:sp>
        <p:nvSpPr>
          <p:cNvPr id="85" name="圓角矩形 4"/>
          <p:cNvSpPr/>
          <p:nvPr/>
        </p:nvSpPr>
        <p:spPr>
          <a:xfrm>
            <a:off x="4605256" y="1025113"/>
            <a:ext cx="3992644" cy="11816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buNone/>
            </a:pPr>
            <a:r>
              <a:rPr lang="zh-TW" altLang="en-US" sz="1600" kern="1200" dirty="0">
                <a:solidFill>
                  <a:srgbClr val="00339A"/>
                </a:solidFill>
                <a:latin typeface="微軟正黑體" panose="020B0604030504040204" pitchFamily="34" charset="-120"/>
                <a:ea typeface="微軟正黑體" panose="020B0604030504040204" pitchFamily="34" charset="-120"/>
              </a:rPr>
              <a:t>技術型高中依規定時程送審設科計畫通過</a:t>
            </a:r>
          </a:p>
        </p:txBody>
      </p:sp>
      <p:sp>
        <p:nvSpPr>
          <p:cNvPr id="60" name="Line 39">
            <a:extLst>
              <a:ext uri="{FF2B5EF4-FFF2-40B4-BE49-F238E27FC236}">
                <a16:creationId xmlns:a16="http://schemas.microsoft.com/office/drawing/2014/main" xmlns="" id="{8020ABC1-AFCC-4A76-953F-F255C1D31787}"/>
              </a:ext>
            </a:extLst>
          </p:cNvPr>
          <p:cNvSpPr>
            <a:spLocks noChangeShapeType="1"/>
          </p:cNvSpPr>
          <p:nvPr/>
        </p:nvSpPr>
        <p:spPr bwMode="auto">
          <a:xfrm>
            <a:off x="4697330" y="3327214"/>
            <a:ext cx="0" cy="180000"/>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
        <p:nvSpPr>
          <p:cNvPr id="64" name="Line 39">
            <a:extLst>
              <a:ext uri="{FF2B5EF4-FFF2-40B4-BE49-F238E27FC236}">
                <a16:creationId xmlns:a16="http://schemas.microsoft.com/office/drawing/2014/main" xmlns="" id="{8020ABC1-AFCC-4A76-953F-F255C1D31787}"/>
              </a:ext>
            </a:extLst>
          </p:cNvPr>
          <p:cNvSpPr>
            <a:spLocks noChangeShapeType="1"/>
          </p:cNvSpPr>
          <p:nvPr/>
        </p:nvSpPr>
        <p:spPr bwMode="auto">
          <a:xfrm>
            <a:off x="4697330" y="4781551"/>
            <a:ext cx="0" cy="180000"/>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Tree>
    <p:extLst>
      <p:ext uri="{BB962C8B-B14F-4D97-AF65-F5344CB8AC3E}">
        <p14:creationId xmlns:p14="http://schemas.microsoft.com/office/powerpoint/2010/main" val="3051154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776913" y="1535745"/>
            <a:ext cx="7648241" cy="3771958"/>
          </a:xfrm>
          <a:prstGeom prst="roundRect">
            <a:avLst/>
          </a:prstGeom>
          <a:solidFill>
            <a:srgbClr val="FADC90"/>
          </a:solidFill>
          <a:ln>
            <a:noFill/>
          </a:ln>
          <a:effectLst>
            <a:outerShdw blurRad="508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Picture 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83304" y="0"/>
            <a:ext cx="1460696" cy="1868153"/>
          </a:xfrm>
          <a:prstGeom prst="rect">
            <a:avLst/>
          </a:prstGeom>
          <a:noFill/>
          <a:ln w="9525">
            <a:noFill/>
            <a:miter lim="800000"/>
            <a:headEnd/>
            <a:tailEnd/>
          </a:ln>
        </p:spPr>
      </p:pic>
      <p:sp>
        <p:nvSpPr>
          <p:cNvPr id="6" name="圓角矩形 5"/>
          <p:cNvSpPr/>
          <p:nvPr/>
        </p:nvSpPr>
        <p:spPr>
          <a:xfrm>
            <a:off x="376043" y="1642425"/>
            <a:ext cx="8452997" cy="5215575"/>
          </a:xfrm>
          <a:prstGeom prst="roundRect">
            <a:avLst>
              <a:gd name="adj" fmla="val 9912"/>
            </a:avLst>
          </a:prstGeom>
          <a:solidFill>
            <a:srgbClr val="FADC90"/>
          </a:solidFill>
          <a:ln>
            <a:noFill/>
          </a:ln>
          <a:effectLst>
            <a:outerShdw blurRad="50800" dist="889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橢圓 7"/>
          <p:cNvSpPr/>
          <p:nvPr/>
        </p:nvSpPr>
        <p:spPr>
          <a:xfrm rot="19034654">
            <a:off x="4510174" y="1584715"/>
            <a:ext cx="468000" cy="576000"/>
          </a:xfrm>
          <a:prstGeom prst="ellipse">
            <a:avLst/>
          </a:prstGeom>
          <a:solidFill>
            <a:schemeClr val="tx1">
              <a:lumMod val="65000"/>
              <a:lumOff val="35000"/>
            </a:schemeClr>
          </a:solidFill>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9" name="Picture 6" descr="C:\Users\USER\AppData\Local\Microsoft\Windows\INetCache\IE\R4O0BJW1\drawing-pin-151658_640[1].png"/>
          <p:cNvPicPr>
            <a:picLocks noChangeAspect="1" noChangeArrowheads="1"/>
          </p:cNvPicPr>
          <p:nvPr/>
        </p:nvPicPr>
        <p:blipFill>
          <a:blip r:embed="rId4"/>
          <a:srcRect/>
          <a:stretch>
            <a:fillRect/>
          </a:stretch>
        </p:blipFill>
        <p:spPr bwMode="auto">
          <a:xfrm>
            <a:off x="4727546" y="843981"/>
            <a:ext cx="1048414" cy="1028634"/>
          </a:xfrm>
          <a:prstGeom prst="rect">
            <a:avLst/>
          </a:prstGeom>
          <a:noFill/>
        </p:spPr>
      </p:pic>
      <p:sp>
        <p:nvSpPr>
          <p:cNvPr id="2" name="標題 1"/>
          <p:cNvSpPr>
            <a:spLocks noGrp="1"/>
          </p:cNvSpPr>
          <p:nvPr>
            <p:ph type="title"/>
          </p:nvPr>
        </p:nvSpPr>
        <p:spPr/>
        <p:txBody>
          <a:bodyPr/>
          <a:lstStyle/>
          <a:p>
            <a:r>
              <a:rPr lang="zh-TW" altLang="en-US" dirty="0"/>
              <a:t>小結</a:t>
            </a:r>
          </a:p>
        </p:txBody>
      </p:sp>
      <p:sp>
        <p:nvSpPr>
          <p:cNvPr id="3" name="內容版面配置區 2"/>
          <p:cNvSpPr>
            <a:spLocks noGrp="1"/>
          </p:cNvSpPr>
          <p:nvPr>
            <p:ph idx="1"/>
          </p:nvPr>
        </p:nvSpPr>
        <p:spPr>
          <a:xfrm>
            <a:off x="521306" y="2190290"/>
            <a:ext cx="8229600" cy="4454350"/>
          </a:xfrm>
        </p:spPr>
        <p:txBody>
          <a:bodyPr>
            <a:normAutofit fontScale="77500" lnSpcReduction="20000"/>
          </a:bodyPr>
          <a:lstStyle/>
          <a:p>
            <a:r>
              <a:rPr lang="zh-TW" altLang="en-US" dirty="0">
                <a:solidFill>
                  <a:schemeClr val="tx1"/>
                </a:solidFill>
              </a:rPr>
              <a:t>不是依學生的障礙程度或資優，是依學生在特定</a:t>
            </a:r>
            <a:r>
              <a:rPr lang="zh-TW" altLang="en-US" dirty="0">
                <a:solidFill>
                  <a:srgbClr val="FF0000"/>
                </a:solidFill>
              </a:rPr>
              <a:t>領域</a:t>
            </a:r>
            <a:r>
              <a:rPr lang="en-US" altLang="zh-TW" dirty="0">
                <a:solidFill>
                  <a:srgbClr val="FF0000"/>
                </a:solidFill>
              </a:rPr>
              <a:t>/</a:t>
            </a:r>
            <a:r>
              <a:rPr lang="zh-TW" altLang="en-US" dirty="0">
                <a:solidFill>
                  <a:srgbClr val="FF0000"/>
                </a:solidFill>
              </a:rPr>
              <a:t>科目</a:t>
            </a:r>
            <a:r>
              <a:rPr lang="zh-TW" altLang="en-US" dirty="0">
                <a:solidFill>
                  <a:schemeClr val="tx1"/>
                </a:solidFill>
              </a:rPr>
              <a:t>的學習表現</a:t>
            </a:r>
            <a:endParaRPr lang="en-US" altLang="zh-TW" dirty="0">
              <a:solidFill>
                <a:schemeClr val="tx1"/>
              </a:solidFill>
            </a:endParaRPr>
          </a:p>
          <a:p>
            <a:r>
              <a:rPr lang="zh-TW" altLang="en-US" dirty="0">
                <a:solidFill>
                  <a:schemeClr val="tx1"/>
                </a:solidFill>
              </a:rPr>
              <a:t>要分析學生在學習內容、學習歷程、學習環境和學習評量調整的需求</a:t>
            </a:r>
            <a:endParaRPr lang="en-US" altLang="zh-TW" dirty="0">
              <a:solidFill>
                <a:schemeClr val="tx1"/>
              </a:solidFill>
            </a:endParaRPr>
          </a:p>
          <a:p>
            <a:r>
              <a:rPr lang="zh-TW" altLang="en-US" dirty="0">
                <a:solidFill>
                  <a:schemeClr val="tx1"/>
                </a:solidFill>
              </a:rPr>
              <a:t>學習內容的調整是指</a:t>
            </a:r>
            <a:r>
              <a:rPr lang="zh-TW" altLang="en-US" dirty="0">
                <a:solidFill>
                  <a:srgbClr val="FF0000"/>
                </a:solidFill>
              </a:rPr>
              <a:t>領綱的學習重點</a:t>
            </a:r>
            <a:r>
              <a:rPr lang="zh-TW" altLang="en-US" dirty="0">
                <a:solidFill>
                  <a:schemeClr val="tx1"/>
                </a:solidFill>
              </a:rPr>
              <a:t>，而非教學設計中的教學或學習內容</a:t>
            </a:r>
            <a:endParaRPr lang="en-US" altLang="zh-TW" dirty="0">
              <a:solidFill>
                <a:schemeClr val="tx1"/>
              </a:solidFill>
            </a:endParaRPr>
          </a:p>
          <a:p>
            <a:r>
              <a:rPr lang="zh-TW" altLang="en-US" dirty="0">
                <a:solidFill>
                  <a:schemeClr val="tx1"/>
                </a:solidFill>
              </a:rPr>
              <a:t>特定領域</a:t>
            </a:r>
            <a:r>
              <a:rPr lang="en-US" altLang="zh-TW" dirty="0">
                <a:solidFill>
                  <a:schemeClr val="tx1"/>
                </a:solidFill>
              </a:rPr>
              <a:t>/</a:t>
            </a:r>
            <a:r>
              <a:rPr lang="zh-TW" altLang="en-US" dirty="0">
                <a:solidFill>
                  <a:schemeClr val="tx1"/>
                </a:solidFill>
              </a:rPr>
              <a:t>科目學習功能之缺損程度雖分成輕微和嚴重，但每位學生程度可能都不一樣，領域課程調整手冊之學習重點調整建議只供參考，而非選擇學習重點之依據。</a:t>
            </a:r>
            <a:endParaRPr lang="en-US" altLang="zh-TW" dirty="0">
              <a:solidFill>
                <a:schemeClr val="tx1"/>
              </a:solidFill>
            </a:endParaRPr>
          </a:p>
          <a:p>
            <a:r>
              <a:rPr lang="zh-TW" altLang="en-US" dirty="0">
                <a:solidFill>
                  <a:schemeClr val="tx1"/>
                </a:solidFill>
              </a:rPr>
              <a:t>調整部定及校訂課程（包含學習節數</a:t>
            </a:r>
            <a:r>
              <a:rPr lang="en-US" altLang="zh-TW" dirty="0">
                <a:solidFill>
                  <a:schemeClr val="tx1"/>
                </a:solidFill>
              </a:rPr>
              <a:t>/</a:t>
            </a:r>
            <a:r>
              <a:rPr lang="zh-TW" altLang="en-US" dirty="0">
                <a:solidFill>
                  <a:schemeClr val="tx1"/>
                </a:solidFill>
              </a:rPr>
              <a:t>學分數配置比例與學習內容）</a:t>
            </a:r>
            <a:endParaRPr lang="en-US" altLang="zh-TW" dirty="0">
              <a:solidFill>
                <a:schemeClr val="tx1"/>
              </a:solidFill>
            </a:endParaRPr>
          </a:p>
          <a:p>
            <a:r>
              <a:rPr lang="en-US" altLang="zh-TW" dirty="0">
                <a:solidFill>
                  <a:schemeClr val="tx1"/>
                </a:solidFill>
              </a:rPr>
              <a:t>IEP</a:t>
            </a:r>
            <a:r>
              <a:rPr lang="zh-TW" altLang="en-US" dirty="0">
                <a:solidFill>
                  <a:schemeClr val="tx1"/>
                </a:solidFill>
              </a:rPr>
              <a:t>中的教育目標是經一學年或一學期特殊教育後要學會的重要目標，不等於學習的課程內容</a:t>
            </a:r>
            <a:endParaRPr lang="en-US" altLang="zh-TW" dirty="0">
              <a:solidFill>
                <a:schemeClr val="tx1"/>
              </a:solidFill>
            </a:endParaRPr>
          </a:p>
          <a:p>
            <a:endParaRPr lang="en-US" altLang="zh-TW" dirty="0">
              <a:solidFill>
                <a:schemeClr val="tx1"/>
              </a:solidFill>
            </a:endParaRPr>
          </a:p>
          <a:p>
            <a:endParaRPr lang="zh-TW" altLang="en-US" dirty="0">
              <a:solidFill>
                <a:schemeClr val="tx1"/>
              </a:solidFill>
            </a:endParaRPr>
          </a:p>
          <a:p>
            <a:endParaRPr lang="zh-TW" altLang="en-US" dirty="0">
              <a:solidFill>
                <a:schemeClr val="tx1"/>
              </a:solidFill>
            </a:endParaRPr>
          </a:p>
        </p:txBody>
      </p:sp>
      <p:sp>
        <p:nvSpPr>
          <p:cNvPr id="7" name="內容版面配置區 2"/>
          <p:cNvSpPr txBox="1">
            <a:spLocks/>
          </p:cNvSpPr>
          <p:nvPr/>
        </p:nvSpPr>
        <p:spPr>
          <a:xfrm>
            <a:off x="322678" y="2390775"/>
            <a:ext cx="8552082" cy="3738898"/>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zh-TW" altLang="en-US" sz="3200" b="1" i="0" u="none" strike="noStrike" kern="1200" cap="none" spc="0" normalizeH="0" baseline="0" noProof="0" dirty="0">
              <a:ln>
                <a:noFill/>
              </a:ln>
              <a:solidFill>
                <a:srgbClr val="30B1B3"/>
              </a:solidFill>
              <a:effectLst/>
              <a:uLnTx/>
              <a:uFillTx/>
              <a:latin typeface="+mn-lt"/>
              <a:ea typeface="微軟正黑體"/>
              <a:cs typeface="+mn-cs"/>
            </a:endParaRPr>
          </a:p>
        </p:txBody>
      </p:sp>
    </p:spTree>
    <p:extLst>
      <p:ext uri="{BB962C8B-B14F-4D97-AF65-F5344CB8AC3E}">
        <p14:creationId xmlns:p14="http://schemas.microsoft.com/office/powerpoint/2010/main" val="391432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249681"/>
            <a:ext cx="8229600" cy="5608320"/>
          </a:xfrm>
        </p:spPr>
        <p:txBody>
          <a:bodyPr>
            <a:normAutofit/>
          </a:bodyPr>
          <a:lstStyle/>
          <a:p>
            <a:r>
              <a:rPr lang="zh-TW" altLang="en-US" dirty="0"/>
              <a:t>班級層次</a:t>
            </a:r>
            <a:endParaRPr lang="en-US" altLang="zh-TW" dirty="0">
              <a:latin typeface="標楷體" pitchFamily="65" charset="-120"/>
              <a:ea typeface="標楷體" pitchFamily="65" charset="-120"/>
            </a:endParaRPr>
          </a:p>
          <a:p>
            <a:pPr lvl="1"/>
            <a:endParaRPr lang="en-US" altLang="zh-TW" dirty="0"/>
          </a:p>
          <a:p>
            <a:pPr lvl="1"/>
            <a:endParaRPr lang="en-US" altLang="zh-TW" dirty="0"/>
          </a:p>
          <a:p>
            <a:pPr lvl="1"/>
            <a:endParaRPr lang="zh-TW" altLang="en-US" dirty="0"/>
          </a:p>
        </p:txBody>
      </p:sp>
      <p:sp>
        <p:nvSpPr>
          <p:cNvPr id="4" name="爆炸 1 3"/>
          <p:cNvSpPr/>
          <p:nvPr/>
        </p:nvSpPr>
        <p:spPr>
          <a:xfrm>
            <a:off x="5021226" y="2080807"/>
            <a:ext cx="2929270" cy="231398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t>鬆綁</a:t>
            </a:r>
          </a:p>
        </p:txBody>
      </p:sp>
      <p:sp>
        <p:nvSpPr>
          <p:cNvPr id="6" name="矩形 5">
            <a:extLst>
              <a:ext uri="{FF2B5EF4-FFF2-40B4-BE49-F238E27FC236}">
                <a16:creationId xmlns:a16="http://schemas.microsoft.com/office/drawing/2014/main" xmlns="" id="{CA0AC9DB-D0FF-4E68-A590-10801BC926B6}"/>
              </a:ext>
            </a:extLst>
          </p:cNvPr>
          <p:cNvSpPr/>
          <p:nvPr/>
        </p:nvSpPr>
        <p:spPr>
          <a:xfrm>
            <a:off x="776914" y="221366"/>
            <a:ext cx="383572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課程調整的實施</a:t>
            </a:r>
            <a:endParaRPr lang="zh-CN" altLang="en-US" sz="4000" b="1" dirty="0">
              <a:solidFill>
                <a:schemeClr val="bg1"/>
              </a:solidFill>
              <a:latin typeface="微軟正黑體"/>
              <a:ea typeface="微軟正黑體"/>
              <a:cs typeface="微軟正黑體"/>
            </a:endParaRPr>
          </a:p>
        </p:txBody>
      </p:sp>
      <p:sp>
        <p:nvSpPr>
          <p:cNvPr id="7" name="矩形 6"/>
          <p:cNvSpPr/>
          <p:nvPr/>
        </p:nvSpPr>
        <p:spPr>
          <a:xfrm>
            <a:off x="817551" y="251846"/>
            <a:ext cx="3744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nvGrpSpPr>
          <p:cNvPr id="9" name="群組 8"/>
          <p:cNvGrpSpPr/>
          <p:nvPr/>
        </p:nvGrpSpPr>
        <p:grpSpPr>
          <a:xfrm>
            <a:off x="1046151" y="1826851"/>
            <a:ext cx="2977209" cy="612000"/>
            <a:chOff x="0" y="127000"/>
            <a:chExt cx="1904999" cy="1143000"/>
          </a:xfrm>
        </p:grpSpPr>
        <p:sp>
          <p:nvSpPr>
            <p:cNvPr id="28" name="矩形 27"/>
            <p:cNvSpPr/>
            <p:nvPr/>
          </p:nvSpPr>
          <p:spPr>
            <a:xfrm>
              <a:off x="0" y="127000"/>
              <a:ext cx="1904999" cy="1143000"/>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9" name="矩形 28"/>
            <p:cNvSpPr/>
            <p:nvPr/>
          </p:nvSpPr>
          <p:spPr>
            <a:xfrm>
              <a:off x="0" y="127000"/>
              <a:ext cx="1904999" cy="1143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dirty="0">
                  <a:latin typeface="標楷體" pitchFamily="65" charset="-120"/>
                  <a:ea typeface="標楷體" pitchFamily="65" charset="-120"/>
                </a:rPr>
                <a:t>課程模式</a:t>
              </a:r>
              <a:r>
                <a:rPr lang="zh-TW" altLang="en-US" sz="3000" kern="1200">
                  <a:latin typeface="標楷體" pitchFamily="65" charset="-120"/>
                  <a:ea typeface="標楷體" pitchFamily="65" charset="-120"/>
                </a:rPr>
                <a:t>的選擇</a:t>
              </a:r>
              <a:endParaRPr lang="zh-TW" altLang="en-US" sz="3000" kern="1200"/>
            </a:p>
          </p:txBody>
        </p:sp>
      </p:grpSp>
      <p:grpSp>
        <p:nvGrpSpPr>
          <p:cNvPr id="10" name="群組 9"/>
          <p:cNvGrpSpPr/>
          <p:nvPr/>
        </p:nvGrpSpPr>
        <p:grpSpPr>
          <a:xfrm>
            <a:off x="1038531" y="2527891"/>
            <a:ext cx="2977209" cy="612000"/>
            <a:chOff x="2095500" y="127000"/>
            <a:chExt cx="1904999" cy="1143000"/>
          </a:xfrm>
        </p:grpSpPr>
        <p:sp>
          <p:nvSpPr>
            <p:cNvPr id="26" name="矩形 25"/>
            <p:cNvSpPr/>
            <p:nvPr/>
          </p:nvSpPr>
          <p:spPr>
            <a:xfrm>
              <a:off x="2095500" y="127000"/>
              <a:ext cx="1904999" cy="1143000"/>
            </a:xfrm>
            <a:prstGeom prst="rect">
              <a:avLst/>
            </a:prstGeom>
          </p:spPr>
          <p:style>
            <a:lnRef idx="2">
              <a:schemeClr val="lt1">
                <a:hueOff val="0"/>
                <a:satOff val="0"/>
                <a:lumOff val="0"/>
                <a:alphaOff val="0"/>
              </a:schemeClr>
            </a:lnRef>
            <a:fillRef idx="1">
              <a:schemeClr val="accent2">
                <a:hueOff val="780253"/>
                <a:satOff val="-973"/>
                <a:lumOff val="229"/>
                <a:alphaOff val="0"/>
              </a:schemeClr>
            </a:fillRef>
            <a:effectRef idx="0">
              <a:schemeClr val="accent2">
                <a:hueOff val="780253"/>
                <a:satOff val="-973"/>
                <a:lumOff val="229"/>
                <a:alphaOff val="0"/>
              </a:schemeClr>
            </a:effectRef>
            <a:fontRef idx="minor">
              <a:schemeClr val="lt1"/>
            </a:fontRef>
          </p:style>
        </p:sp>
        <p:sp>
          <p:nvSpPr>
            <p:cNvPr id="27" name="矩形 26"/>
            <p:cNvSpPr/>
            <p:nvPr/>
          </p:nvSpPr>
          <p:spPr>
            <a:xfrm>
              <a:off x="2095500" y="127000"/>
              <a:ext cx="1904999" cy="1143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a:latin typeface="標楷體" pitchFamily="65" charset="-120"/>
                  <a:ea typeface="標楷體" pitchFamily="65" charset="-120"/>
                </a:rPr>
                <a:t>教學材料</a:t>
              </a:r>
              <a:r>
                <a:rPr lang="en-US" altLang="zh-TW" sz="3000" kern="1200">
                  <a:latin typeface="標楷體" pitchFamily="65" charset="-120"/>
                  <a:ea typeface="標楷體" pitchFamily="65" charset="-120"/>
                </a:rPr>
                <a:t>/</a:t>
              </a:r>
              <a:r>
                <a:rPr lang="zh-TW" altLang="en-US" sz="3000" kern="1200">
                  <a:latin typeface="標楷體" pitchFamily="65" charset="-120"/>
                  <a:ea typeface="標楷體" pitchFamily="65" charset="-120"/>
                </a:rPr>
                <a:t>格式</a:t>
              </a:r>
              <a:endParaRPr lang="en-US" altLang="zh-TW" sz="3000" kern="1200" dirty="0">
                <a:latin typeface="標楷體" pitchFamily="65" charset="-120"/>
                <a:ea typeface="標楷體" pitchFamily="65" charset="-120"/>
              </a:endParaRPr>
            </a:p>
          </p:txBody>
        </p:sp>
      </p:grpSp>
      <p:grpSp>
        <p:nvGrpSpPr>
          <p:cNvPr id="11" name="群組 10"/>
          <p:cNvGrpSpPr/>
          <p:nvPr/>
        </p:nvGrpSpPr>
        <p:grpSpPr>
          <a:xfrm>
            <a:off x="1030911" y="3213691"/>
            <a:ext cx="2977209" cy="612000"/>
            <a:chOff x="4191000" y="127000"/>
            <a:chExt cx="1904999" cy="1143000"/>
          </a:xfrm>
        </p:grpSpPr>
        <p:sp>
          <p:nvSpPr>
            <p:cNvPr id="24" name="矩形 23"/>
            <p:cNvSpPr/>
            <p:nvPr/>
          </p:nvSpPr>
          <p:spPr>
            <a:xfrm>
              <a:off x="4191000" y="127000"/>
              <a:ext cx="1904999" cy="1143000"/>
            </a:xfrm>
            <a:prstGeom prst="rect">
              <a:avLst/>
            </a:prstGeom>
          </p:spPr>
          <p:style>
            <a:lnRef idx="2">
              <a:schemeClr val="lt1">
                <a:hueOff val="0"/>
                <a:satOff val="0"/>
                <a:lumOff val="0"/>
                <a:alphaOff val="0"/>
              </a:schemeClr>
            </a:lnRef>
            <a:fillRef idx="1">
              <a:schemeClr val="accent2">
                <a:hueOff val="1560506"/>
                <a:satOff val="-1946"/>
                <a:lumOff val="458"/>
                <a:alphaOff val="0"/>
              </a:schemeClr>
            </a:fillRef>
            <a:effectRef idx="0">
              <a:schemeClr val="accent2">
                <a:hueOff val="1560506"/>
                <a:satOff val="-1946"/>
                <a:lumOff val="458"/>
                <a:alphaOff val="0"/>
              </a:schemeClr>
            </a:effectRef>
            <a:fontRef idx="minor">
              <a:schemeClr val="lt1"/>
            </a:fontRef>
          </p:style>
        </p:sp>
        <p:sp>
          <p:nvSpPr>
            <p:cNvPr id="25" name="矩形 24"/>
            <p:cNvSpPr/>
            <p:nvPr/>
          </p:nvSpPr>
          <p:spPr>
            <a:xfrm>
              <a:off x="4191000" y="127000"/>
              <a:ext cx="1904999" cy="1143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a:latin typeface="標楷體" pitchFamily="65" charset="-120"/>
                  <a:ea typeface="標楷體" pitchFamily="65" charset="-120"/>
                </a:rPr>
                <a:t>教學活動安排</a:t>
              </a:r>
              <a:endParaRPr lang="en-US" altLang="zh-TW" sz="3000" kern="1200" dirty="0">
                <a:latin typeface="標楷體" pitchFamily="65" charset="-120"/>
                <a:ea typeface="標楷體" pitchFamily="65" charset="-120"/>
              </a:endParaRPr>
            </a:p>
          </p:txBody>
        </p:sp>
      </p:grpSp>
      <p:grpSp>
        <p:nvGrpSpPr>
          <p:cNvPr id="12" name="群組 11"/>
          <p:cNvGrpSpPr/>
          <p:nvPr/>
        </p:nvGrpSpPr>
        <p:grpSpPr>
          <a:xfrm>
            <a:off x="1030911" y="3891871"/>
            <a:ext cx="2977209" cy="612000"/>
            <a:chOff x="0" y="1460500"/>
            <a:chExt cx="1904999" cy="1143000"/>
          </a:xfrm>
        </p:grpSpPr>
        <p:sp>
          <p:nvSpPr>
            <p:cNvPr id="22" name="矩形 21"/>
            <p:cNvSpPr/>
            <p:nvPr/>
          </p:nvSpPr>
          <p:spPr>
            <a:xfrm>
              <a:off x="0" y="1460500"/>
              <a:ext cx="1904999" cy="1143000"/>
            </a:xfrm>
            <a:prstGeom prst="rect">
              <a:avLst/>
            </a:pr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23" name="矩形 22"/>
            <p:cNvSpPr/>
            <p:nvPr/>
          </p:nvSpPr>
          <p:spPr>
            <a:xfrm>
              <a:off x="0" y="1460500"/>
              <a:ext cx="1904999" cy="1143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a:latin typeface="標楷體" pitchFamily="65" charset="-120"/>
                  <a:ea typeface="標楷體" pitchFamily="65" charset="-120"/>
                </a:rPr>
                <a:t>教學環境</a:t>
              </a:r>
              <a:r>
                <a:rPr lang="en-US" altLang="zh-TW" sz="3000" kern="1200">
                  <a:latin typeface="標楷體" pitchFamily="65" charset="-120"/>
                  <a:ea typeface="標楷體" pitchFamily="65" charset="-120"/>
                </a:rPr>
                <a:t>/</a:t>
              </a:r>
              <a:r>
                <a:rPr lang="zh-TW" altLang="en-US" sz="3000" kern="1200">
                  <a:latin typeface="標楷體" pitchFamily="65" charset="-120"/>
                  <a:ea typeface="標楷體" pitchFamily="65" charset="-120"/>
                </a:rPr>
                <a:t>情境</a:t>
              </a:r>
              <a:endParaRPr lang="en-US" altLang="zh-TW" sz="3000" kern="1200" dirty="0">
                <a:latin typeface="標楷體" pitchFamily="65" charset="-120"/>
                <a:ea typeface="標楷體" pitchFamily="65" charset="-120"/>
              </a:endParaRPr>
            </a:p>
          </p:txBody>
        </p:sp>
      </p:grpSp>
      <p:grpSp>
        <p:nvGrpSpPr>
          <p:cNvPr id="13" name="群組 12"/>
          <p:cNvGrpSpPr/>
          <p:nvPr/>
        </p:nvGrpSpPr>
        <p:grpSpPr>
          <a:xfrm>
            <a:off x="1038531" y="4577671"/>
            <a:ext cx="2977209" cy="612000"/>
            <a:chOff x="2095500" y="1460500"/>
            <a:chExt cx="1904999" cy="1143000"/>
          </a:xfrm>
        </p:grpSpPr>
        <p:sp>
          <p:nvSpPr>
            <p:cNvPr id="20" name="矩形 19"/>
            <p:cNvSpPr/>
            <p:nvPr/>
          </p:nvSpPr>
          <p:spPr>
            <a:xfrm>
              <a:off x="2095500" y="1460500"/>
              <a:ext cx="1904999" cy="1143000"/>
            </a:xfrm>
            <a:prstGeom prst="rect">
              <a:avLst/>
            </a:prstGeom>
          </p:spPr>
          <p:style>
            <a:lnRef idx="2">
              <a:schemeClr val="lt1">
                <a:hueOff val="0"/>
                <a:satOff val="0"/>
                <a:lumOff val="0"/>
                <a:alphaOff val="0"/>
              </a:schemeClr>
            </a:lnRef>
            <a:fillRef idx="1">
              <a:schemeClr val="accent2">
                <a:hueOff val="3121013"/>
                <a:satOff val="-3893"/>
                <a:lumOff val="915"/>
                <a:alphaOff val="0"/>
              </a:schemeClr>
            </a:fillRef>
            <a:effectRef idx="0">
              <a:schemeClr val="accent2">
                <a:hueOff val="3121013"/>
                <a:satOff val="-3893"/>
                <a:lumOff val="915"/>
                <a:alphaOff val="0"/>
              </a:schemeClr>
            </a:effectRef>
            <a:fontRef idx="minor">
              <a:schemeClr val="lt1"/>
            </a:fontRef>
          </p:style>
        </p:sp>
        <p:sp>
          <p:nvSpPr>
            <p:cNvPr id="21" name="矩形 20"/>
            <p:cNvSpPr/>
            <p:nvPr/>
          </p:nvSpPr>
          <p:spPr>
            <a:xfrm>
              <a:off x="2095500" y="1460500"/>
              <a:ext cx="1904999" cy="1143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a:latin typeface="標楷體" pitchFamily="65" charset="-120"/>
                  <a:ea typeface="標楷體" pitchFamily="65" charset="-120"/>
                </a:rPr>
                <a:t>教學策略</a:t>
              </a:r>
              <a:endParaRPr lang="en-US" altLang="zh-TW" sz="3000" kern="1200" dirty="0">
                <a:latin typeface="標楷體" pitchFamily="65" charset="-120"/>
                <a:ea typeface="標楷體" pitchFamily="65" charset="-120"/>
              </a:endParaRPr>
            </a:p>
          </p:txBody>
        </p:sp>
      </p:grpSp>
      <p:grpSp>
        <p:nvGrpSpPr>
          <p:cNvPr id="14" name="群組 13"/>
          <p:cNvGrpSpPr/>
          <p:nvPr/>
        </p:nvGrpSpPr>
        <p:grpSpPr>
          <a:xfrm>
            <a:off x="1030911" y="5293951"/>
            <a:ext cx="2977209" cy="612000"/>
            <a:chOff x="4191000" y="1460500"/>
            <a:chExt cx="1904999" cy="1143000"/>
          </a:xfrm>
        </p:grpSpPr>
        <p:sp>
          <p:nvSpPr>
            <p:cNvPr id="18" name="矩形 17"/>
            <p:cNvSpPr/>
            <p:nvPr/>
          </p:nvSpPr>
          <p:spPr>
            <a:xfrm>
              <a:off x="4191000" y="1460500"/>
              <a:ext cx="1904999" cy="1143000"/>
            </a:xfrm>
            <a:prstGeom prst="rect">
              <a:avLst/>
            </a:prstGeom>
          </p:spPr>
          <p:style>
            <a:lnRef idx="2">
              <a:schemeClr val="lt1">
                <a:hueOff val="0"/>
                <a:satOff val="0"/>
                <a:lumOff val="0"/>
                <a:alphaOff val="0"/>
              </a:schemeClr>
            </a:lnRef>
            <a:fillRef idx="1">
              <a:schemeClr val="accent2">
                <a:hueOff val="3901266"/>
                <a:satOff val="-4866"/>
                <a:lumOff val="1144"/>
                <a:alphaOff val="0"/>
              </a:schemeClr>
            </a:fillRef>
            <a:effectRef idx="0">
              <a:schemeClr val="accent2">
                <a:hueOff val="3901266"/>
                <a:satOff val="-4866"/>
                <a:lumOff val="1144"/>
                <a:alphaOff val="0"/>
              </a:schemeClr>
            </a:effectRef>
            <a:fontRef idx="minor">
              <a:schemeClr val="lt1"/>
            </a:fontRef>
          </p:style>
        </p:sp>
        <p:sp>
          <p:nvSpPr>
            <p:cNvPr id="19" name="矩形 18"/>
            <p:cNvSpPr/>
            <p:nvPr/>
          </p:nvSpPr>
          <p:spPr>
            <a:xfrm>
              <a:off x="4191000" y="1460500"/>
              <a:ext cx="1904999" cy="1143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dirty="0">
                  <a:latin typeface="標楷體" pitchFamily="65" charset="-120"/>
                  <a:ea typeface="標楷體" pitchFamily="65" charset="-120"/>
                </a:rPr>
                <a:t>輔具</a:t>
              </a:r>
              <a:endParaRPr lang="en-US" altLang="zh-TW" sz="3000" kern="1200" dirty="0">
                <a:latin typeface="標楷體" pitchFamily="65" charset="-120"/>
                <a:ea typeface="標楷體" pitchFamily="65" charset="-120"/>
              </a:endParaRPr>
            </a:p>
          </p:txBody>
        </p:sp>
      </p:grpSp>
      <p:grpSp>
        <p:nvGrpSpPr>
          <p:cNvPr id="15" name="群組 14"/>
          <p:cNvGrpSpPr/>
          <p:nvPr/>
        </p:nvGrpSpPr>
        <p:grpSpPr>
          <a:xfrm>
            <a:off x="1023291" y="5972130"/>
            <a:ext cx="2977209" cy="612000"/>
            <a:chOff x="2095500" y="2793999"/>
            <a:chExt cx="1904999" cy="1143000"/>
          </a:xfrm>
        </p:grpSpPr>
        <p:sp>
          <p:nvSpPr>
            <p:cNvPr id="16" name="矩形 15"/>
            <p:cNvSpPr/>
            <p:nvPr/>
          </p:nvSpPr>
          <p:spPr>
            <a:xfrm>
              <a:off x="2095500" y="2793999"/>
              <a:ext cx="1904999" cy="1143000"/>
            </a:xfrm>
            <a:prstGeom prst="rect">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17" name="矩形 16"/>
            <p:cNvSpPr/>
            <p:nvPr/>
          </p:nvSpPr>
          <p:spPr>
            <a:xfrm>
              <a:off x="2095500" y="2793999"/>
              <a:ext cx="1904999" cy="1143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dirty="0">
                  <a:latin typeface="標楷體" pitchFamily="65" charset="-120"/>
                  <a:ea typeface="標楷體" pitchFamily="65" charset="-120"/>
                </a:rPr>
                <a:t>人力協助</a:t>
              </a:r>
              <a:endParaRPr lang="zh-TW" altLang="en-US" sz="3000" kern="1200" dirty="0"/>
            </a:p>
          </p:txBody>
        </p:sp>
      </p:grpSp>
    </p:spTree>
    <p:extLst>
      <p:ext uri="{BB962C8B-B14F-4D97-AF65-F5344CB8AC3E}">
        <p14:creationId xmlns:p14="http://schemas.microsoft.com/office/powerpoint/2010/main" val="61318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83540" y="2377440"/>
            <a:ext cx="8458200" cy="3784600"/>
          </a:xfrm>
        </p:spPr>
        <p:txBody>
          <a:bodyPr>
            <a:noAutofit/>
          </a:bodyPr>
          <a:lstStyle/>
          <a:p>
            <a:pPr>
              <a:lnSpc>
                <a:spcPct val="150000"/>
              </a:lnSpc>
            </a:pPr>
            <a:r>
              <a:rPr lang="zh-TW" altLang="en-US" dirty="0"/>
              <a:t>功能與目的：</a:t>
            </a:r>
            <a:endParaRPr lang="en-US" altLang="zh-TW" dirty="0"/>
          </a:p>
          <a:p>
            <a:pPr marL="914400" lvl="1" indent="-457200">
              <a:lnSpc>
                <a:spcPct val="150000"/>
              </a:lnSpc>
              <a:buFont typeface="+mj-lt"/>
              <a:buAutoNum type="arabicPeriod"/>
            </a:pPr>
            <a:r>
              <a:rPr lang="zh-TW" altLang="en-US" sz="3200" dirty="0">
                <a:latin typeface="標楷體" pitchFamily="65" charset="-120"/>
                <a:ea typeface="標楷體" pitchFamily="65" charset="-120"/>
              </a:rPr>
              <a:t>謹供調整部定一般領域</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科目之學習重點的參考</a:t>
            </a:r>
            <a:endParaRPr lang="en-US" altLang="zh-TW" sz="3200" dirty="0">
              <a:latin typeface="標楷體" pitchFamily="65" charset="-120"/>
              <a:ea typeface="標楷體" pitchFamily="65" charset="-120"/>
            </a:endParaRPr>
          </a:p>
          <a:p>
            <a:pPr marL="914400" lvl="1" indent="-457200">
              <a:lnSpc>
                <a:spcPct val="150000"/>
              </a:lnSpc>
              <a:buFont typeface="+mj-lt"/>
              <a:buAutoNum type="arabicPeriod"/>
            </a:pPr>
            <a:r>
              <a:rPr lang="zh-TW" altLang="en-US" sz="3200" u="sng" dirty="0">
                <a:latin typeface="標楷體" pitchFamily="65" charset="-120"/>
                <a:ea typeface="標楷體" pitchFamily="65" charset="-120"/>
              </a:rPr>
              <a:t>提供個別化教育計畫與課程規劃示例</a:t>
            </a:r>
            <a:endParaRPr lang="en-US" altLang="zh-TW" sz="3200" u="sng" dirty="0">
              <a:latin typeface="標楷體" pitchFamily="65" charset="-120"/>
              <a:ea typeface="標楷體" pitchFamily="65" charset="-120"/>
            </a:endParaRPr>
          </a:p>
          <a:p>
            <a:pPr marL="914400" lvl="1" indent="-457200">
              <a:lnSpc>
                <a:spcPct val="150000"/>
              </a:lnSpc>
              <a:buFont typeface="+mj-lt"/>
              <a:buAutoNum type="arabicPeriod"/>
            </a:pPr>
            <a:r>
              <a:rPr lang="zh-TW" altLang="en-US" sz="3200" u="sng" dirty="0">
                <a:latin typeface="標楷體" pitchFamily="65" charset="-120"/>
                <a:ea typeface="標楷體" pitchFamily="65" charset="-120"/>
              </a:rPr>
              <a:t>提供課程調整教學示例</a:t>
            </a:r>
            <a:endParaRPr lang="en-US" altLang="zh-TW" sz="3200" u="sng" dirty="0">
              <a:latin typeface="標楷體" pitchFamily="65" charset="-120"/>
              <a:ea typeface="標楷體" pitchFamily="65" charset="-120"/>
            </a:endParaRPr>
          </a:p>
        </p:txBody>
      </p:sp>
      <p:sp>
        <p:nvSpPr>
          <p:cNvPr id="7" name="標題 1"/>
          <p:cNvSpPr>
            <a:spLocks noGrp="1"/>
          </p:cNvSpPr>
          <p:nvPr>
            <p:ph type="title"/>
          </p:nvPr>
        </p:nvSpPr>
        <p:spPr>
          <a:xfrm>
            <a:off x="10160" y="1017434"/>
            <a:ext cx="9133840" cy="862166"/>
          </a:xfrm>
        </p:spPr>
        <p:txBody>
          <a:bodyPr>
            <a:noAutofit/>
          </a:bodyPr>
          <a:lstStyle/>
          <a:p>
            <a:pPr algn="ctr"/>
            <a:r>
              <a:rPr lang="zh-TW" altLang="en-US" sz="3600" dirty="0">
                <a:solidFill>
                  <a:srgbClr val="FF0000"/>
                </a:solidFill>
              </a:rPr>
              <a:t>十二年國民基本教育課程綱要身心障礙學生</a:t>
            </a:r>
            <a:r>
              <a:rPr lang="en-US" altLang="zh-TW" sz="3600" dirty="0">
                <a:solidFill>
                  <a:srgbClr val="FF0000"/>
                </a:solidFill>
              </a:rPr>
              <a:t/>
            </a:r>
            <a:br>
              <a:rPr lang="en-US" altLang="zh-TW" sz="3600" dirty="0">
                <a:solidFill>
                  <a:srgbClr val="FF0000"/>
                </a:solidFill>
              </a:rPr>
            </a:br>
            <a:r>
              <a:rPr lang="zh-TW" altLang="en-US" sz="3600" dirty="0">
                <a:solidFill>
                  <a:srgbClr val="FF0000"/>
                </a:solidFill>
              </a:rPr>
              <a:t>領域課程調整應用手冊</a:t>
            </a:r>
          </a:p>
        </p:txBody>
      </p:sp>
      <p:sp>
        <p:nvSpPr>
          <p:cNvPr id="6" name="矩形 5">
            <a:extLst>
              <a:ext uri="{FF2B5EF4-FFF2-40B4-BE49-F238E27FC236}">
                <a16:creationId xmlns:a16="http://schemas.microsoft.com/office/drawing/2014/main" xmlns="" id="{CA0AC9DB-D0FF-4E68-A590-10801BC926B6}"/>
              </a:ext>
            </a:extLst>
          </p:cNvPr>
          <p:cNvSpPr/>
          <p:nvPr/>
        </p:nvSpPr>
        <p:spPr>
          <a:xfrm>
            <a:off x="776914" y="221366"/>
            <a:ext cx="383572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課程調整的實施</a:t>
            </a:r>
            <a:endParaRPr lang="zh-CN" altLang="en-US" sz="4000" b="1" dirty="0">
              <a:solidFill>
                <a:schemeClr val="bg1"/>
              </a:solidFill>
              <a:latin typeface="微軟正黑體"/>
              <a:ea typeface="微軟正黑體"/>
              <a:cs typeface="微軟正黑體"/>
            </a:endParaRPr>
          </a:p>
        </p:txBody>
      </p:sp>
      <p:sp>
        <p:nvSpPr>
          <p:cNvPr id="8" name="矩形 7"/>
          <p:cNvSpPr/>
          <p:nvPr/>
        </p:nvSpPr>
        <p:spPr>
          <a:xfrm>
            <a:off x="817551" y="251846"/>
            <a:ext cx="3744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5319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083533"/>
            <a:ext cx="8229600" cy="5469668"/>
          </a:xfrm>
        </p:spPr>
        <p:txBody>
          <a:bodyPr>
            <a:normAutofit lnSpcReduction="10000"/>
          </a:bodyPr>
          <a:lstStyle/>
          <a:p>
            <a:pPr marL="0" indent="0">
              <a:buNone/>
            </a:pPr>
            <a:r>
              <a:rPr lang="zh-TW" altLang="en-US" u="sng" dirty="0">
                <a:solidFill>
                  <a:schemeClr val="tx1"/>
                </a:solidFill>
              </a:rPr>
              <a:t>壹、使用說明</a:t>
            </a:r>
          </a:p>
          <a:p>
            <a:pPr marL="800100" lvl="2" indent="0">
              <a:buNone/>
            </a:pPr>
            <a:r>
              <a:rPr lang="zh-TW" altLang="en-US" sz="3200" b="1" dirty="0"/>
              <a:t>一、基本理念</a:t>
            </a:r>
          </a:p>
          <a:p>
            <a:pPr marL="800100" lvl="2" indent="0">
              <a:buNone/>
            </a:pPr>
            <a:r>
              <a:rPr lang="zh-TW" altLang="en-US" sz="3200" b="1" dirty="0"/>
              <a:t>二、適用對象：在特定領域／科目具有學習功能缺損之特殊教育學生</a:t>
            </a:r>
          </a:p>
          <a:p>
            <a:pPr marL="800100" lvl="2" indent="0">
              <a:buNone/>
            </a:pPr>
            <a:r>
              <a:rPr lang="zh-TW" altLang="en-US" sz="3200" b="1" dirty="0"/>
              <a:t>三、課程調整原則與作法</a:t>
            </a:r>
          </a:p>
          <a:p>
            <a:pPr marL="0" indent="0">
              <a:buNone/>
            </a:pPr>
            <a:r>
              <a:rPr lang="zh-TW" altLang="en-US" u="sng" dirty="0">
                <a:solidFill>
                  <a:schemeClr val="tx1"/>
                </a:solidFill>
              </a:rPr>
              <a:t>貳、領域</a:t>
            </a:r>
            <a:r>
              <a:rPr lang="en-US" altLang="zh-TW" u="sng" dirty="0">
                <a:solidFill>
                  <a:schemeClr val="tx1"/>
                </a:solidFill>
              </a:rPr>
              <a:t>/</a:t>
            </a:r>
            <a:r>
              <a:rPr lang="zh-TW" altLang="en-US" u="sng" dirty="0">
                <a:solidFill>
                  <a:schemeClr val="tx1"/>
                </a:solidFill>
              </a:rPr>
              <a:t>科目課程學習重點與調整建議</a:t>
            </a:r>
            <a:r>
              <a:rPr lang="zh-TW" altLang="en-US" dirty="0">
                <a:solidFill>
                  <a:schemeClr val="tx1"/>
                </a:solidFill>
              </a:rPr>
              <a:t>	</a:t>
            </a:r>
          </a:p>
          <a:p>
            <a:pPr marL="800100" lvl="2" indent="0">
              <a:buNone/>
            </a:pPr>
            <a:r>
              <a:rPr lang="zh-TW" altLang="en-US" sz="3200" b="1" dirty="0"/>
              <a:t>一、前言</a:t>
            </a:r>
          </a:p>
          <a:p>
            <a:pPr marL="800100" lvl="2" indent="0">
              <a:buNone/>
            </a:pPr>
            <a:r>
              <a:rPr lang="zh-TW" altLang="en-US" sz="3200" b="1" dirty="0"/>
              <a:t>二、學習重點調整建議</a:t>
            </a:r>
          </a:p>
          <a:p>
            <a:pPr marL="0" indent="0">
              <a:buNone/>
            </a:pPr>
            <a:r>
              <a:rPr lang="zh-TW" altLang="en-US" u="sng" dirty="0">
                <a:solidFill>
                  <a:schemeClr val="tx1"/>
                </a:solidFill>
              </a:rPr>
              <a:t>參、個別化教育計畫與課程結合之應用示例</a:t>
            </a:r>
          </a:p>
          <a:p>
            <a:pPr marL="0" indent="0">
              <a:buNone/>
            </a:pPr>
            <a:r>
              <a:rPr lang="zh-TW" altLang="en-US" u="sng" dirty="0">
                <a:solidFill>
                  <a:schemeClr val="tx1"/>
                </a:solidFill>
              </a:rPr>
              <a:t>肆、課程調整教學示例</a:t>
            </a:r>
          </a:p>
          <a:p>
            <a:pPr marL="0" indent="0">
              <a:buNone/>
            </a:pPr>
            <a:endParaRPr lang="zh-TW" altLang="en-US" dirty="0">
              <a:solidFill>
                <a:schemeClr val="tx1"/>
              </a:solidFill>
            </a:endParaRPr>
          </a:p>
        </p:txBody>
      </p:sp>
      <p:sp>
        <p:nvSpPr>
          <p:cNvPr id="3" name="標題 2"/>
          <p:cNvSpPr>
            <a:spLocks noGrp="1"/>
          </p:cNvSpPr>
          <p:nvPr>
            <p:ph type="title"/>
          </p:nvPr>
        </p:nvSpPr>
        <p:spPr/>
        <p:txBody>
          <a:bodyPr/>
          <a:lstStyle/>
          <a:p>
            <a:r>
              <a:rPr lang="zh-TW" altLang="en-US" sz="3200" dirty="0"/>
              <a:t>身心障礙學生領域課程調整應用手冊的架構</a:t>
            </a:r>
          </a:p>
        </p:txBody>
      </p:sp>
    </p:spTree>
    <p:extLst>
      <p:ext uri="{BB962C8B-B14F-4D97-AF65-F5344CB8AC3E}">
        <p14:creationId xmlns:p14="http://schemas.microsoft.com/office/powerpoint/2010/main" val="12578215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160" y="1017434"/>
            <a:ext cx="9133840" cy="862166"/>
          </a:xfrm>
        </p:spPr>
        <p:txBody>
          <a:bodyPr>
            <a:normAutofit/>
          </a:bodyPr>
          <a:lstStyle/>
          <a:p>
            <a:pPr algn="ctr"/>
            <a:r>
              <a:rPr lang="zh-TW" altLang="en-US" sz="3600" dirty="0">
                <a:solidFill>
                  <a:srgbClr val="FF0000"/>
                </a:solidFill>
              </a:rPr>
              <a:t>領域課程調整應用手冊</a:t>
            </a:r>
          </a:p>
        </p:txBody>
      </p:sp>
      <p:sp>
        <p:nvSpPr>
          <p:cNvPr id="3" name="內容版面配置區 2"/>
          <p:cNvSpPr>
            <a:spLocks noGrp="1"/>
          </p:cNvSpPr>
          <p:nvPr>
            <p:ph idx="1"/>
          </p:nvPr>
        </p:nvSpPr>
        <p:spPr>
          <a:xfrm>
            <a:off x="10160" y="1684660"/>
            <a:ext cx="8981440" cy="4373880"/>
          </a:xfrm>
        </p:spPr>
        <p:txBody>
          <a:bodyPr>
            <a:noAutofit/>
          </a:bodyPr>
          <a:lstStyle/>
          <a:p>
            <a:r>
              <a:rPr lang="zh-TW" altLang="en-US" dirty="0"/>
              <a:t>應用</a:t>
            </a:r>
          </a:p>
        </p:txBody>
      </p:sp>
      <p:sp>
        <p:nvSpPr>
          <p:cNvPr id="4" name="矩形 3">
            <a:extLst>
              <a:ext uri="{FF2B5EF4-FFF2-40B4-BE49-F238E27FC236}">
                <a16:creationId xmlns:a16="http://schemas.microsoft.com/office/drawing/2014/main" xmlns="" id="{CA0AC9DB-D0FF-4E68-A590-10801BC926B6}"/>
              </a:ext>
            </a:extLst>
          </p:cNvPr>
          <p:cNvSpPr/>
          <p:nvPr/>
        </p:nvSpPr>
        <p:spPr>
          <a:xfrm>
            <a:off x="776914" y="221366"/>
            <a:ext cx="383572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課程調整的實施</a:t>
            </a:r>
            <a:endParaRPr lang="zh-CN" altLang="en-US" sz="4000" b="1" dirty="0">
              <a:solidFill>
                <a:schemeClr val="bg1"/>
              </a:solidFill>
              <a:latin typeface="微軟正黑體"/>
              <a:ea typeface="微軟正黑體"/>
              <a:cs typeface="微軟正黑體"/>
            </a:endParaRPr>
          </a:p>
        </p:txBody>
      </p:sp>
      <p:sp>
        <p:nvSpPr>
          <p:cNvPr id="5" name="矩形 4"/>
          <p:cNvSpPr/>
          <p:nvPr/>
        </p:nvSpPr>
        <p:spPr>
          <a:xfrm>
            <a:off x="817551" y="251846"/>
            <a:ext cx="3744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nvGrpSpPr>
          <p:cNvPr id="9" name="群組 8">
            <a:extLst>
              <a:ext uri="{FF2B5EF4-FFF2-40B4-BE49-F238E27FC236}">
                <a16:creationId xmlns:a16="http://schemas.microsoft.com/office/drawing/2014/main" xmlns="" id="{CFCFA2B5-2428-4D11-A331-2F0A3F9EA8BD}"/>
              </a:ext>
            </a:extLst>
          </p:cNvPr>
          <p:cNvGrpSpPr/>
          <p:nvPr/>
        </p:nvGrpSpPr>
        <p:grpSpPr>
          <a:xfrm>
            <a:off x="776914" y="2502999"/>
            <a:ext cx="8170359" cy="720000"/>
            <a:chOff x="430362" y="215983"/>
            <a:chExt cx="8170359" cy="708007"/>
          </a:xfrm>
          <a:solidFill>
            <a:schemeClr val="bg1"/>
          </a:solidFill>
        </p:grpSpPr>
        <p:sp>
          <p:nvSpPr>
            <p:cNvPr id="10" name="矩形 9">
              <a:extLst>
                <a:ext uri="{FF2B5EF4-FFF2-40B4-BE49-F238E27FC236}">
                  <a16:creationId xmlns:a16="http://schemas.microsoft.com/office/drawing/2014/main" xmlns="" id="{52D849F2-9E35-4AC4-8F7F-7445044F740D}"/>
                </a:ext>
              </a:extLst>
            </p:cNvPr>
            <p:cNvSpPr/>
            <p:nvPr/>
          </p:nvSpPr>
          <p:spPr>
            <a:xfrm>
              <a:off x="430362" y="215983"/>
              <a:ext cx="8170359" cy="708007"/>
            </a:xfrm>
            <a:prstGeom prst="rect">
              <a:avLst/>
            </a:prstGeom>
            <a:grpFill/>
            <a:ln>
              <a:solidFill>
                <a:srgbClr val="92D050"/>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1" name="文字方塊 10">
              <a:extLst>
                <a:ext uri="{FF2B5EF4-FFF2-40B4-BE49-F238E27FC236}">
                  <a16:creationId xmlns:a16="http://schemas.microsoft.com/office/drawing/2014/main" xmlns="" id="{3BE770B1-C502-49AC-BB89-152935FF3689}"/>
                </a:ext>
              </a:extLst>
            </p:cNvPr>
            <p:cNvSpPr txBox="1"/>
            <p:nvPr/>
          </p:nvSpPr>
          <p:spPr>
            <a:xfrm>
              <a:off x="430362" y="215983"/>
              <a:ext cx="8170359" cy="708007"/>
            </a:xfrm>
            <a:prstGeom prst="rect">
              <a:avLst/>
            </a:prstGeom>
            <a:grpFill/>
            <a:ln>
              <a:solidFill>
                <a:srgbClr val="92D050"/>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defTabSz="889000">
                <a:lnSpc>
                  <a:spcPct val="90000"/>
                </a:lnSpc>
                <a:spcBef>
                  <a:spcPct val="0"/>
                </a:spcBef>
                <a:spcAft>
                  <a:spcPct val="35000"/>
                </a:spcAft>
              </a:pPr>
              <a:r>
                <a:rPr lang="zh-TW" altLang="en-US" sz="2400" dirty="0">
                  <a:solidFill>
                    <a:schemeClr val="tx1"/>
                  </a:solidFill>
                  <a:latin typeface="標楷體" pitchFamily="65" charset="-120"/>
                  <a:ea typeface="標楷體" pitchFamily="65" charset="-120"/>
                </a:rPr>
                <a:t>評估學生特質與需求，決定學生在該特定領域</a:t>
              </a:r>
              <a:r>
                <a:rPr lang="en-US" altLang="zh-TW" sz="2400" dirty="0">
                  <a:solidFill>
                    <a:schemeClr val="tx1"/>
                  </a:solidFill>
                  <a:latin typeface="標楷體" pitchFamily="65" charset="-120"/>
                  <a:ea typeface="標楷體" pitchFamily="65" charset="-120"/>
                </a:rPr>
                <a:t>/</a:t>
              </a:r>
              <a:r>
                <a:rPr lang="zh-TW" altLang="en-US" sz="2400" dirty="0">
                  <a:solidFill>
                    <a:schemeClr val="tx1"/>
                  </a:solidFill>
                  <a:latin typeface="標楷體" pitchFamily="65" charset="-120"/>
                  <a:ea typeface="標楷體" pitchFamily="65" charset="-120"/>
                </a:rPr>
                <a:t>科目的調整需求</a:t>
              </a:r>
              <a:endParaRPr lang="zh-TW" altLang="en-US" sz="2400" kern="1200" dirty="0">
                <a:solidFill>
                  <a:schemeClr val="tx1"/>
                </a:solidFill>
              </a:endParaRPr>
            </a:p>
          </p:txBody>
        </p:sp>
      </p:grpSp>
      <p:grpSp>
        <p:nvGrpSpPr>
          <p:cNvPr id="12" name="群組 11">
            <a:extLst>
              <a:ext uri="{FF2B5EF4-FFF2-40B4-BE49-F238E27FC236}">
                <a16:creationId xmlns:a16="http://schemas.microsoft.com/office/drawing/2014/main" xmlns="" id="{415C34AC-03A8-421D-8776-F34B365233FE}"/>
              </a:ext>
            </a:extLst>
          </p:cNvPr>
          <p:cNvGrpSpPr/>
          <p:nvPr/>
        </p:nvGrpSpPr>
        <p:grpSpPr>
          <a:xfrm>
            <a:off x="776913" y="3571339"/>
            <a:ext cx="8170359" cy="1080000"/>
            <a:chOff x="838928" y="1070963"/>
            <a:chExt cx="7761792" cy="708007"/>
          </a:xfrm>
          <a:solidFill>
            <a:schemeClr val="bg1"/>
          </a:solidFill>
        </p:grpSpPr>
        <p:sp>
          <p:nvSpPr>
            <p:cNvPr id="13" name="矩形 12">
              <a:extLst>
                <a:ext uri="{FF2B5EF4-FFF2-40B4-BE49-F238E27FC236}">
                  <a16:creationId xmlns:a16="http://schemas.microsoft.com/office/drawing/2014/main" xmlns="" id="{A2E3BB3E-AE08-4DA3-A86F-ACDBEF66AC92}"/>
                </a:ext>
              </a:extLst>
            </p:cNvPr>
            <p:cNvSpPr/>
            <p:nvPr/>
          </p:nvSpPr>
          <p:spPr>
            <a:xfrm>
              <a:off x="838928" y="1070963"/>
              <a:ext cx="7761792" cy="708007"/>
            </a:xfrm>
            <a:prstGeom prst="rect">
              <a:avLst/>
            </a:prstGeom>
            <a:grpFill/>
            <a:ln>
              <a:solidFill>
                <a:srgbClr val="5ECCF3"/>
              </a:solidFill>
            </a:ln>
          </p:spPr>
          <p:style>
            <a:lnRef idx="2">
              <a:schemeClr val="lt1">
                <a:hueOff val="0"/>
                <a:satOff val="0"/>
                <a:lumOff val="0"/>
                <a:alphaOff val="0"/>
              </a:schemeClr>
            </a:lnRef>
            <a:fillRef idx="1">
              <a:schemeClr val="accent2">
                <a:hueOff val="-3600000"/>
                <a:satOff val="-12501"/>
                <a:lumOff val="15000"/>
                <a:alphaOff val="0"/>
              </a:schemeClr>
            </a:fillRef>
            <a:effectRef idx="0">
              <a:schemeClr val="accent2">
                <a:hueOff val="-3600000"/>
                <a:satOff val="-12501"/>
                <a:lumOff val="15000"/>
                <a:alphaOff val="0"/>
              </a:schemeClr>
            </a:effectRef>
            <a:fontRef idx="minor">
              <a:schemeClr val="lt1"/>
            </a:fontRef>
          </p:style>
        </p:sp>
        <p:sp>
          <p:nvSpPr>
            <p:cNvPr id="14" name="文字方塊 13">
              <a:extLst>
                <a:ext uri="{FF2B5EF4-FFF2-40B4-BE49-F238E27FC236}">
                  <a16:creationId xmlns:a16="http://schemas.microsoft.com/office/drawing/2014/main" xmlns="" id="{73CCC0CC-9758-4776-933C-9140913A5FF9}"/>
                </a:ext>
              </a:extLst>
            </p:cNvPr>
            <p:cNvSpPr txBox="1"/>
            <p:nvPr/>
          </p:nvSpPr>
          <p:spPr>
            <a:xfrm>
              <a:off x="838928" y="1070963"/>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lvl="1" indent="-457200"/>
              <a:r>
                <a:rPr lang="zh-TW" altLang="en-US" sz="2400" dirty="0">
                  <a:solidFill>
                    <a:schemeClr val="tx1"/>
                  </a:solidFill>
                  <a:latin typeface="標楷體" pitchFamily="65" charset="-120"/>
                  <a:ea typeface="標楷體" pitchFamily="65" charset="-120"/>
                </a:rPr>
                <a:t>課程調整規劃</a:t>
              </a:r>
              <a:endParaRPr lang="en-US" altLang="zh-TW" sz="2400" dirty="0">
                <a:solidFill>
                  <a:schemeClr val="tx1"/>
                </a:solidFill>
                <a:latin typeface="標楷體" pitchFamily="65" charset="-120"/>
                <a:ea typeface="標楷體" pitchFamily="65" charset="-120"/>
              </a:endParaRPr>
            </a:p>
            <a:p>
              <a:pPr marL="457200" lvl="2" indent="-457200">
                <a:buFont typeface="Wingdings" pitchFamily="2" charset="2"/>
                <a:buChar char="Ø"/>
              </a:pPr>
              <a:r>
                <a:rPr lang="zh-TW" altLang="en-US" sz="2200" dirty="0">
                  <a:solidFill>
                    <a:schemeClr val="tx1"/>
                  </a:solidFill>
                  <a:latin typeface="標楷體" pitchFamily="65" charset="-120"/>
                  <a:ea typeface="標楷體" pitchFamily="65" charset="-120"/>
                </a:rPr>
                <a:t>針對學習內容、歷程、環境與評量進行調整，學習內容調整（學習重點調整）放最後</a:t>
              </a:r>
              <a:endParaRPr lang="zh-TW" altLang="zh-TW" sz="2200" kern="1200" dirty="0">
                <a:solidFill>
                  <a:schemeClr val="tx1"/>
                </a:solidFill>
                <a:latin typeface="Times New Roman" panose="02020603050405020304" pitchFamily="18" charset="0"/>
              </a:endParaRPr>
            </a:p>
          </p:txBody>
        </p:sp>
      </p:grpSp>
      <p:grpSp>
        <p:nvGrpSpPr>
          <p:cNvPr id="15" name="群組 14">
            <a:extLst>
              <a:ext uri="{FF2B5EF4-FFF2-40B4-BE49-F238E27FC236}">
                <a16:creationId xmlns:a16="http://schemas.microsoft.com/office/drawing/2014/main" xmlns="" id="{7CA59E80-4005-4895-8A43-8D31D6B3F77B}"/>
              </a:ext>
            </a:extLst>
          </p:cNvPr>
          <p:cNvGrpSpPr/>
          <p:nvPr/>
        </p:nvGrpSpPr>
        <p:grpSpPr>
          <a:xfrm>
            <a:off x="776913" y="5005440"/>
            <a:ext cx="8170359" cy="720000"/>
            <a:chOff x="838928" y="1925944"/>
            <a:chExt cx="7761792" cy="708007"/>
          </a:xfrm>
          <a:solidFill>
            <a:schemeClr val="bg1"/>
          </a:solidFill>
        </p:grpSpPr>
        <p:sp>
          <p:nvSpPr>
            <p:cNvPr id="16" name="矩形 15">
              <a:extLst>
                <a:ext uri="{FF2B5EF4-FFF2-40B4-BE49-F238E27FC236}">
                  <a16:creationId xmlns:a16="http://schemas.microsoft.com/office/drawing/2014/main" xmlns="" id="{B41E3755-1367-4C05-990C-5A5539B2D3D4}"/>
                </a:ext>
              </a:extLst>
            </p:cNvPr>
            <p:cNvSpPr/>
            <p:nvPr/>
          </p:nvSpPr>
          <p:spPr>
            <a:xfrm>
              <a:off x="964325" y="1925944"/>
              <a:ext cx="7636395" cy="708007"/>
            </a:xfrm>
            <a:prstGeom prst="rect">
              <a:avLst/>
            </a:prstGeom>
            <a:grpFill/>
            <a:ln>
              <a:solidFill>
                <a:srgbClr val="FF7C80"/>
              </a:solidFill>
            </a:ln>
          </p:spPr>
          <p:style>
            <a:lnRef idx="2">
              <a:schemeClr val="lt1">
                <a:hueOff val="0"/>
                <a:satOff val="0"/>
                <a:lumOff val="0"/>
                <a:alphaOff val="0"/>
              </a:schemeClr>
            </a:lnRef>
            <a:fillRef idx="1">
              <a:schemeClr val="accent2">
                <a:hueOff val="-7200000"/>
                <a:satOff val="-25001"/>
                <a:lumOff val="30001"/>
                <a:alphaOff val="0"/>
              </a:schemeClr>
            </a:fillRef>
            <a:effectRef idx="0">
              <a:schemeClr val="accent2">
                <a:hueOff val="-7200000"/>
                <a:satOff val="-25001"/>
                <a:lumOff val="30001"/>
                <a:alphaOff val="0"/>
              </a:schemeClr>
            </a:effectRef>
            <a:fontRef idx="minor">
              <a:schemeClr val="lt1"/>
            </a:fontRef>
          </p:style>
        </p:sp>
        <p:sp>
          <p:nvSpPr>
            <p:cNvPr id="17" name="文字方塊 16">
              <a:extLst>
                <a:ext uri="{FF2B5EF4-FFF2-40B4-BE49-F238E27FC236}">
                  <a16:creationId xmlns:a16="http://schemas.microsoft.com/office/drawing/2014/main" xmlns="" id="{752536A0-112E-4C63-8042-96536C14876B}"/>
                </a:ext>
              </a:extLst>
            </p:cNvPr>
            <p:cNvSpPr txBox="1"/>
            <p:nvPr/>
          </p:nvSpPr>
          <p:spPr>
            <a:xfrm>
              <a:off x="838928" y="1925944"/>
              <a:ext cx="7761792" cy="708007"/>
            </a:xfrm>
            <a:prstGeom prst="rect">
              <a:avLst/>
            </a:prstGeom>
            <a:grpFill/>
            <a:ln>
              <a:solidFill>
                <a:srgbClr val="FF7C80"/>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defTabSz="889000">
                <a:lnSpc>
                  <a:spcPct val="90000"/>
                </a:lnSpc>
                <a:spcBef>
                  <a:spcPct val="0"/>
                </a:spcBef>
                <a:spcAft>
                  <a:spcPct val="35000"/>
                </a:spcAft>
              </a:pPr>
              <a:r>
                <a:rPr lang="zh-TW" altLang="en-US" sz="2400" dirty="0">
                  <a:solidFill>
                    <a:schemeClr val="tx1"/>
                  </a:solidFill>
                  <a:latin typeface="標楷體" pitchFamily="65" charset="-120"/>
                  <a:ea typeface="標楷體" pitchFamily="65" charset="-120"/>
                </a:rPr>
                <a:t>學生需求與學習重點調整建議不符時，宜根據學生之能力與需求，自行調整</a:t>
              </a:r>
              <a:endParaRPr lang="zh-TW" altLang="zh-TW" sz="2400" kern="1200" dirty="0">
                <a:solidFill>
                  <a:schemeClr val="tx1"/>
                </a:solidFill>
                <a:latin typeface="Times New Roman" panose="02020603050405020304" pitchFamily="18" charset="0"/>
                <a:ea typeface="標楷體" panose="03000509000000000000" pitchFamily="65" charset="-120"/>
              </a:endParaRPr>
            </a:p>
          </p:txBody>
        </p:sp>
      </p:grpSp>
      <p:grpSp>
        <p:nvGrpSpPr>
          <p:cNvPr id="18" name="群組 17">
            <a:extLst>
              <a:ext uri="{FF2B5EF4-FFF2-40B4-BE49-F238E27FC236}">
                <a16:creationId xmlns:a16="http://schemas.microsoft.com/office/drawing/2014/main" xmlns="" id="{98B590B9-DC6F-41F4-91C4-373B9DDC4688}"/>
              </a:ext>
            </a:extLst>
          </p:cNvPr>
          <p:cNvGrpSpPr/>
          <p:nvPr/>
        </p:nvGrpSpPr>
        <p:grpSpPr>
          <a:xfrm>
            <a:off x="776913" y="6058540"/>
            <a:ext cx="8170359" cy="720000"/>
            <a:chOff x="838928" y="2780924"/>
            <a:chExt cx="7761792" cy="708007"/>
          </a:xfrm>
          <a:solidFill>
            <a:schemeClr val="bg1"/>
          </a:solidFill>
        </p:grpSpPr>
        <p:sp>
          <p:nvSpPr>
            <p:cNvPr id="19" name="矩形 18">
              <a:extLst>
                <a:ext uri="{FF2B5EF4-FFF2-40B4-BE49-F238E27FC236}">
                  <a16:creationId xmlns:a16="http://schemas.microsoft.com/office/drawing/2014/main" xmlns="" id="{9AA38969-6A95-48C2-8DE2-A443928F0FC6}"/>
                </a:ext>
              </a:extLst>
            </p:cNvPr>
            <p:cNvSpPr/>
            <p:nvPr/>
          </p:nvSpPr>
          <p:spPr>
            <a:xfrm>
              <a:off x="838928" y="2780924"/>
              <a:ext cx="7761792" cy="708007"/>
            </a:xfrm>
            <a:prstGeom prst="rect">
              <a:avLst/>
            </a:prstGeom>
            <a:grpFill/>
            <a:ln>
              <a:solidFill>
                <a:schemeClr val="accent6">
                  <a:lumMod val="75000"/>
                </a:schemeClr>
              </a:solidFill>
            </a:ln>
          </p:spPr>
          <p:style>
            <a:lnRef idx="2">
              <a:schemeClr val="lt1">
                <a:hueOff val="0"/>
                <a:satOff val="0"/>
                <a:lumOff val="0"/>
                <a:alphaOff val="0"/>
              </a:schemeClr>
            </a:lnRef>
            <a:fillRef idx="1">
              <a:schemeClr val="accent2">
                <a:hueOff val="-10800000"/>
                <a:satOff val="-37502"/>
                <a:lumOff val="45001"/>
                <a:alphaOff val="0"/>
              </a:schemeClr>
            </a:fillRef>
            <a:effectRef idx="0">
              <a:schemeClr val="accent2">
                <a:hueOff val="-10800000"/>
                <a:satOff val="-37502"/>
                <a:lumOff val="45001"/>
                <a:alphaOff val="0"/>
              </a:schemeClr>
            </a:effectRef>
            <a:fontRef idx="minor">
              <a:schemeClr val="lt1"/>
            </a:fontRef>
          </p:style>
        </p:sp>
        <p:sp>
          <p:nvSpPr>
            <p:cNvPr id="20" name="文字方塊 19">
              <a:extLst>
                <a:ext uri="{FF2B5EF4-FFF2-40B4-BE49-F238E27FC236}">
                  <a16:creationId xmlns:a16="http://schemas.microsoft.com/office/drawing/2014/main" xmlns="" id="{90BD91BD-085C-41BB-93C3-AD4DBD532171}"/>
                </a:ext>
              </a:extLst>
            </p:cNvPr>
            <p:cNvSpPr txBox="1"/>
            <p:nvPr/>
          </p:nvSpPr>
          <p:spPr>
            <a:xfrm>
              <a:off x="838928" y="2780924"/>
              <a:ext cx="7761792" cy="708007"/>
            </a:xfrm>
            <a:prstGeom prst="rect">
              <a:avLst/>
            </a:prstGeom>
            <a:grpFill/>
            <a:ln>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defTabSz="889000">
                <a:lnSpc>
                  <a:spcPct val="90000"/>
                </a:lnSpc>
                <a:spcBef>
                  <a:spcPct val="0"/>
                </a:spcBef>
                <a:spcAft>
                  <a:spcPct val="35000"/>
                </a:spcAft>
              </a:pPr>
              <a:r>
                <a:rPr lang="zh-TW" altLang="en-US" sz="2400" dirty="0">
                  <a:solidFill>
                    <a:schemeClr val="tx1"/>
                  </a:solidFill>
                  <a:latin typeface="標楷體" pitchFamily="65" charset="-120"/>
                  <a:ea typeface="標楷體" pitchFamily="65" charset="-120"/>
                </a:rPr>
                <a:t>調整後之學習表現和學習內容，需再轉化成學習目標</a:t>
              </a:r>
              <a:endParaRPr lang="zh-TW" altLang="zh-TW" sz="2400" kern="1200" dirty="0">
                <a:solidFill>
                  <a:schemeClr val="tx1"/>
                </a:solidFill>
                <a:latin typeface="Times New Roman" panose="02020603050405020304" pitchFamily="18" charset="0"/>
                <a:ea typeface="標楷體" panose="03000509000000000000" pitchFamily="65" charset="-120"/>
              </a:endParaRPr>
            </a:p>
          </p:txBody>
        </p:sp>
      </p:grpSp>
      <p:grpSp>
        <p:nvGrpSpPr>
          <p:cNvPr id="24" name="群組 23">
            <a:extLst>
              <a:ext uri="{FF2B5EF4-FFF2-40B4-BE49-F238E27FC236}">
                <a16:creationId xmlns:a16="http://schemas.microsoft.com/office/drawing/2014/main" xmlns="" id="{A5F86235-3738-4C7A-B182-87037C4B1255}"/>
              </a:ext>
            </a:extLst>
          </p:cNvPr>
          <p:cNvGrpSpPr/>
          <p:nvPr/>
        </p:nvGrpSpPr>
        <p:grpSpPr>
          <a:xfrm>
            <a:off x="393119" y="2243919"/>
            <a:ext cx="720000" cy="720000"/>
            <a:chOff x="-3708920" y="3429000"/>
            <a:chExt cx="720000" cy="720000"/>
          </a:xfrm>
        </p:grpSpPr>
        <p:sp>
          <p:nvSpPr>
            <p:cNvPr id="25" name="橢圓 24">
              <a:extLst>
                <a:ext uri="{FF2B5EF4-FFF2-40B4-BE49-F238E27FC236}">
                  <a16:creationId xmlns:a16="http://schemas.microsoft.com/office/drawing/2014/main" xmlns="" id="{2650E1B2-7358-48AF-86F0-2AA10302D6BE}"/>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6" name="Freeform 45">
              <a:extLst>
                <a:ext uri="{FF2B5EF4-FFF2-40B4-BE49-F238E27FC236}">
                  <a16:creationId xmlns:a16="http://schemas.microsoft.com/office/drawing/2014/main" xmlns="" id="{9F66C262-94ED-4680-BE38-ACD314AA7B62}"/>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2D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7" name="群組 26">
            <a:extLst>
              <a:ext uri="{FF2B5EF4-FFF2-40B4-BE49-F238E27FC236}">
                <a16:creationId xmlns:a16="http://schemas.microsoft.com/office/drawing/2014/main" xmlns="" id="{B1BBAFFB-7E15-4668-A1DA-63A11F06F364}"/>
              </a:ext>
            </a:extLst>
          </p:cNvPr>
          <p:cNvGrpSpPr/>
          <p:nvPr/>
        </p:nvGrpSpPr>
        <p:grpSpPr>
          <a:xfrm>
            <a:off x="416914" y="3287219"/>
            <a:ext cx="720000" cy="720000"/>
            <a:chOff x="-3708920" y="3429000"/>
            <a:chExt cx="720000" cy="720000"/>
          </a:xfrm>
        </p:grpSpPr>
        <p:sp>
          <p:nvSpPr>
            <p:cNvPr id="28" name="橢圓 27">
              <a:extLst>
                <a:ext uri="{FF2B5EF4-FFF2-40B4-BE49-F238E27FC236}">
                  <a16:creationId xmlns:a16="http://schemas.microsoft.com/office/drawing/2014/main" xmlns="" id="{8BA45A44-D7CB-410E-9521-B3241FFCE6B2}"/>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9" name="Freeform 45">
              <a:extLst>
                <a:ext uri="{FF2B5EF4-FFF2-40B4-BE49-F238E27FC236}">
                  <a16:creationId xmlns:a16="http://schemas.microsoft.com/office/drawing/2014/main" xmlns="" id="{39C3A63E-97C4-48CF-8340-84CD5BB996EC}"/>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0" name="群組 29">
            <a:extLst>
              <a:ext uri="{FF2B5EF4-FFF2-40B4-BE49-F238E27FC236}">
                <a16:creationId xmlns:a16="http://schemas.microsoft.com/office/drawing/2014/main" xmlns="" id="{9BDDA66E-E034-4C09-9136-9D84CE3D9E7A}"/>
              </a:ext>
            </a:extLst>
          </p:cNvPr>
          <p:cNvGrpSpPr/>
          <p:nvPr/>
        </p:nvGrpSpPr>
        <p:grpSpPr>
          <a:xfrm>
            <a:off x="393119" y="4716613"/>
            <a:ext cx="720000" cy="720000"/>
            <a:chOff x="-3708920" y="3429000"/>
            <a:chExt cx="720000" cy="720000"/>
          </a:xfrm>
        </p:grpSpPr>
        <p:sp>
          <p:nvSpPr>
            <p:cNvPr id="31" name="橢圓 30">
              <a:extLst>
                <a:ext uri="{FF2B5EF4-FFF2-40B4-BE49-F238E27FC236}">
                  <a16:creationId xmlns:a16="http://schemas.microsoft.com/office/drawing/2014/main" xmlns="" id="{E7BE1885-C4CB-4E92-A204-8446CA1E31C6}"/>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2" name="Freeform 45">
              <a:extLst>
                <a:ext uri="{FF2B5EF4-FFF2-40B4-BE49-F238E27FC236}">
                  <a16:creationId xmlns:a16="http://schemas.microsoft.com/office/drawing/2014/main" xmlns="" id="{41E355DF-C607-4D53-B163-E0F609982136}"/>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C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3" name="群組 32">
            <a:extLst>
              <a:ext uri="{FF2B5EF4-FFF2-40B4-BE49-F238E27FC236}">
                <a16:creationId xmlns:a16="http://schemas.microsoft.com/office/drawing/2014/main" xmlns="" id="{5FA3287E-D4DA-400A-B024-52F6DEA49872}"/>
              </a:ext>
            </a:extLst>
          </p:cNvPr>
          <p:cNvGrpSpPr/>
          <p:nvPr/>
        </p:nvGrpSpPr>
        <p:grpSpPr>
          <a:xfrm>
            <a:off x="393119" y="5809309"/>
            <a:ext cx="720000" cy="720000"/>
            <a:chOff x="-3708920" y="3429000"/>
            <a:chExt cx="720000" cy="720000"/>
          </a:xfrm>
        </p:grpSpPr>
        <p:sp>
          <p:nvSpPr>
            <p:cNvPr id="34" name="橢圓 33">
              <a:extLst>
                <a:ext uri="{FF2B5EF4-FFF2-40B4-BE49-F238E27FC236}">
                  <a16:creationId xmlns:a16="http://schemas.microsoft.com/office/drawing/2014/main" xmlns="" id="{4C1F2E89-939A-4F56-BCF6-E965161F44C6}"/>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5" name="Freeform 45">
              <a:extLst>
                <a:ext uri="{FF2B5EF4-FFF2-40B4-BE49-F238E27FC236}">
                  <a16:creationId xmlns:a16="http://schemas.microsoft.com/office/drawing/2014/main" xmlns="" id="{EA2C510D-54B1-43F8-BDDD-D56A6F8EA443}"/>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85319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a:extLst>
              <a:ext uri="{FF2B5EF4-FFF2-40B4-BE49-F238E27FC236}">
                <a16:creationId xmlns:a16="http://schemas.microsoft.com/office/drawing/2014/main" xmlns="" id="{ADABF54F-D96A-4981-8BDE-1152DFF36620}"/>
              </a:ext>
            </a:extLst>
          </p:cNvPr>
          <p:cNvGraphicFramePr/>
          <p:nvPr>
            <p:extLst>
              <p:ext uri="{D42A27DB-BD31-4B8C-83A1-F6EECF244321}">
                <p14:modId xmlns:p14="http://schemas.microsoft.com/office/powerpoint/2010/main" val="2908820646"/>
              </p:ext>
            </p:extLst>
          </p:nvPr>
        </p:nvGraphicFramePr>
        <p:xfrm>
          <a:off x="0" y="294640"/>
          <a:ext cx="9144000" cy="636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a:extLst>
              <a:ext uri="{FF2B5EF4-FFF2-40B4-BE49-F238E27FC236}">
                <a16:creationId xmlns:a16="http://schemas.microsoft.com/office/drawing/2014/main" xmlns="" id="{8BDC0312-CF32-4418-8C52-F2F10BB94683}"/>
              </a:ext>
            </a:extLst>
          </p:cNvPr>
          <p:cNvSpPr>
            <a:spLocks noGrp="1"/>
          </p:cNvSpPr>
          <p:nvPr>
            <p:ph type="title"/>
          </p:nvPr>
        </p:nvSpPr>
        <p:spPr>
          <a:xfrm>
            <a:off x="2590800" y="2775114"/>
            <a:ext cx="4053839" cy="862166"/>
          </a:xfrm>
        </p:spPr>
        <p:txBody>
          <a:bodyPr/>
          <a:lstStyle/>
          <a:p>
            <a:pPr algn="ctr"/>
            <a:r>
              <a:rPr lang="zh-TW" altLang="en-US" sz="3200" dirty="0"/>
              <a:t>學生在特定領域</a:t>
            </a:r>
            <a:r>
              <a:rPr lang="en-US" altLang="zh-TW" sz="3200" dirty="0"/>
              <a:t>/</a:t>
            </a:r>
            <a:br>
              <a:rPr lang="en-US" altLang="zh-TW" sz="3200" dirty="0"/>
            </a:br>
            <a:r>
              <a:rPr lang="zh-TW" altLang="en-US" sz="3200" dirty="0"/>
              <a:t>科目學習功能缺損</a:t>
            </a:r>
            <a:r>
              <a:rPr lang="en-US" altLang="zh-TW" sz="3200" dirty="0"/>
              <a:t/>
            </a:r>
            <a:br>
              <a:rPr lang="en-US" altLang="zh-TW" sz="3200" dirty="0"/>
            </a:br>
            <a:r>
              <a:rPr lang="zh-TW" altLang="en-US" sz="3200" dirty="0"/>
              <a:t>課程調整舉例</a:t>
            </a:r>
          </a:p>
        </p:txBody>
      </p:sp>
    </p:spTree>
    <p:extLst>
      <p:ext uri="{BB962C8B-B14F-4D97-AF65-F5344CB8AC3E}">
        <p14:creationId xmlns:p14="http://schemas.microsoft.com/office/powerpoint/2010/main" val="975870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90547" y="142240"/>
            <a:ext cx="8553453" cy="862166"/>
          </a:xfrm>
        </p:spPr>
        <p:txBody>
          <a:bodyPr/>
          <a:lstStyle/>
          <a:p>
            <a:pPr algn="ctr"/>
            <a:r>
              <a:rPr lang="zh-TW" altLang="en-US" sz="3800" dirty="0"/>
              <a:t>學生在</a:t>
            </a:r>
            <a:r>
              <a:rPr lang="zh-TW" altLang="en-US" sz="3800" dirty="0">
                <a:solidFill>
                  <a:srgbClr val="FFC000"/>
                </a:solidFill>
              </a:rPr>
              <a:t>國語文</a:t>
            </a:r>
            <a:r>
              <a:rPr lang="zh-TW" altLang="en-US" sz="3800" dirty="0"/>
              <a:t>學習功能缺損</a:t>
            </a:r>
            <a:r>
              <a:rPr lang="en-US" altLang="zh-TW" sz="2800" dirty="0"/>
              <a:t>(</a:t>
            </a:r>
            <a:r>
              <a:rPr lang="zh-TW" altLang="en-US" sz="2800" dirty="0"/>
              <a:t>學習表現調整</a:t>
            </a:r>
            <a:r>
              <a:rPr lang="en-US" altLang="zh-TW" sz="2800" dirty="0"/>
              <a:t>)</a:t>
            </a:r>
            <a:endParaRPr lang="zh-TW" altLang="en-US" dirty="0"/>
          </a:p>
        </p:txBody>
      </p:sp>
      <p:sp>
        <p:nvSpPr>
          <p:cNvPr id="9" name="文字方塊 8"/>
          <p:cNvSpPr txBox="1"/>
          <p:nvPr/>
        </p:nvSpPr>
        <p:spPr>
          <a:xfrm>
            <a:off x="1906812" y="805219"/>
            <a:ext cx="7135588" cy="830997"/>
          </a:xfrm>
          <a:prstGeom prst="rect">
            <a:avLst/>
          </a:prstGeom>
          <a:solidFill>
            <a:srgbClr val="FFFF66"/>
          </a:solidFill>
          <a:ln>
            <a:noFill/>
          </a:ln>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學習表現</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內容調整建議編碼原則採以對應原學習表現編碼，惟使用</a:t>
            </a:r>
            <a:r>
              <a:rPr lang="zh-TW" altLang="en-US" sz="2400" dirty="0">
                <a:solidFill>
                  <a:srgbClr val="FF0000"/>
                </a:solidFill>
                <a:latin typeface="微軟正黑體" panose="020B0604030504040204" pitchFamily="34" charset="-120"/>
                <a:ea typeface="微軟正黑體" panose="020B0604030504040204" pitchFamily="34" charset="-120"/>
              </a:rPr>
              <a:t>分解的調整方式</a:t>
            </a:r>
            <a:r>
              <a:rPr lang="zh-TW" altLang="en-US" sz="2400" dirty="0">
                <a:latin typeface="微軟正黑體" panose="020B0604030504040204" pitchFamily="34" charset="-120"/>
                <a:ea typeface="微軟正黑體" panose="020B0604030504040204" pitchFamily="34" charset="-120"/>
              </a:rPr>
              <a:t>時，</a:t>
            </a:r>
            <a:r>
              <a:rPr lang="zh-TW" altLang="en-US" sz="2400" dirty="0">
                <a:solidFill>
                  <a:srgbClr val="FF0000"/>
                </a:solidFill>
                <a:latin typeface="微軟正黑體" panose="020B0604030504040204" pitchFamily="34" charset="-120"/>
                <a:ea typeface="微軟正黑體" panose="020B0604030504040204" pitchFamily="34" charset="-120"/>
              </a:rPr>
              <a:t>增加第四碼</a:t>
            </a:r>
            <a:r>
              <a:rPr lang="zh-TW" altLang="en-US" sz="2400" dirty="0">
                <a:latin typeface="微軟正黑體" panose="020B0604030504040204" pitchFamily="34" charset="-120"/>
                <a:ea typeface="微軟正黑體" panose="020B0604030504040204" pitchFamily="34" charset="-120"/>
              </a:rPr>
              <a:t>。</a:t>
            </a:r>
          </a:p>
        </p:txBody>
      </p:sp>
      <p:pic>
        <p:nvPicPr>
          <p:cNvPr id="12" name="圖片 11"/>
          <p:cNvPicPr>
            <a:picLocks noChangeAspect="1"/>
          </p:cNvPicPr>
          <p:nvPr/>
        </p:nvPicPr>
        <p:blipFill rotWithShape="1">
          <a:blip r:embed="rId3"/>
          <a:srcRect b="49416"/>
          <a:stretch/>
        </p:blipFill>
        <p:spPr>
          <a:xfrm>
            <a:off x="177044" y="1636216"/>
            <a:ext cx="8865356" cy="5134707"/>
          </a:xfrm>
          <a:prstGeom prst="rect">
            <a:avLst/>
          </a:prstGeom>
        </p:spPr>
      </p:pic>
      <p:pic>
        <p:nvPicPr>
          <p:cNvPr id="6" name="圖片 5"/>
          <p:cNvPicPr>
            <a:picLocks noChangeAspect="1"/>
          </p:cNvPicPr>
          <p:nvPr/>
        </p:nvPicPr>
        <p:blipFill>
          <a:blip r:embed="rId4"/>
          <a:srcRect b="88304"/>
          <a:stretch>
            <a:fillRect/>
          </a:stretch>
        </p:blipFill>
        <p:spPr>
          <a:xfrm>
            <a:off x="118338" y="2172823"/>
            <a:ext cx="8999368" cy="666142"/>
          </a:xfrm>
          <a:prstGeom prst="rect">
            <a:avLst/>
          </a:prstGeom>
        </p:spPr>
      </p:pic>
    </p:spTree>
    <p:extLst>
      <p:ext uri="{BB962C8B-B14F-4D97-AF65-F5344CB8AC3E}">
        <p14:creationId xmlns:p14="http://schemas.microsoft.com/office/powerpoint/2010/main" val="1113486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590547" y="142240"/>
            <a:ext cx="8553453" cy="862166"/>
          </a:xfrm>
          <a:prstGeom prst="rect">
            <a:avLst/>
          </a:prstGeom>
        </p:spPr>
        <p:txBody>
          <a:bodyPr/>
          <a:lstStyle>
            <a:lvl1pPr algn="l" defTabSz="457200" rtl="0" eaLnBrk="1" latinLnBrk="0" hangingPunct="1">
              <a:spcBef>
                <a:spcPct val="0"/>
              </a:spcBef>
              <a:buNone/>
              <a:defRPr sz="4000" b="1" kern="1200">
                <a:solidFill>
                  <a:srgbClr val="30B1B3"/>
                </a:solidFill>
                <a:latin typeface="微軟正黑體"/>
                <a:ea typeface="微軟正黑體"/>
                <a:cs typeface="微軟正黑體"/>
              </a:defRPr>
            </a:lvl1pPr>
          </a:lstStyle>
          <a:p>
            <a:pPr algn="ctr"/>
            <a:r>
              <a:rPr lang="zh-TW" altLang="en-US" sz="3800" dirty="0"/>
              <a:t>學生在</a:t>
            </a:r>
            <a:r>
              <a:rPr lang="zh-TW" altLang="en-US" sz="3800" dirty="0">
                <a:solidFill>
                  <a:srgbClr val="FFC000"/>
                </a:solidFill>
              </a:rPr>
              <a:t>國語文</a:t>
            </a:r>
            <a:r>
              <a:rPr lang="zh-TW" altLang="en-US" sz="3800" dirty="0"/>
              <a:t>學習功能缺損</a:t>
            </a:r>
            <a:r>
              <a:rPr lang="en-US" altLang="zh-TW" sz="2800" dirty="0"/>
              <a:t>(</a:t>
            </a:r>
            <a:r>
              <a:rPr lang="zh-TW" altLang="en-US" sz="2800" dirty="0"/>
              <a:t>學習內容調整</a:t>
            </a:r>
            <a:r>
              <a:rPr lang="en-US" altLang="zh-TW" sz="2800" dirty="0"/>
              <a:t>)</a:t>
            </a:r>
            <a:endParaRPr lang="zh-TW" altLang="en-US" dirty="0"/>
          </a:p>
        </p:txBody>
      </p:sp>
      <p:sp>
        <p:nvSpPr>
          <p:cNvPr id="6" name="內容版面配置區 5"/>
          <p:cNvSpPr>
            <a:spLocks noGrp="1"/>
          </p:cNvSpPr>
          <p:nvPr>
            <p:ph idx="1"/>
          </p:nvPr>
        </p:nvSpPr>
        <p:spPr/>
        <p:txBody>
          <a:bodyPr/>
          <a:lstStyle/>
          <a:p>
            <a:endParaRPr lang="zh-TW" altLang="en-US"/>
          </a:p>
        </p:txBody>
      </p:sp>
      <p:pic>
        <p:nvPicPr>
          <p:cNvPr id="7" name="圖片 6"/>
          <p:cNvPicPr>
            <a:picLocks noChangeAspect="1"/>
          </p:cNvPicPr>
          <p:nvPr/>
        </p:nvPicPr>
        <p:blipFill>
          <a:blip r:embed="rId2"/>
          <a:stretch>
            <a:fillRect/>
          </a:stretch>
        </p:blipFill>
        <p:spPr>
          <a:xfrm>
            <a:off x="0" y="1162658"/>
            <a:ext cx="9144000" cy="5695342"/>
          </a:xfrm>
          <a:prstGeom prst="rect">
            <a:avLst/>
          </a:prstGeom>
        </p:spPr>
      </p:pic>
    </p:spTree>
    <p:extLst>
      <p:ext uri="{BB962C8B-B14F-4D97-AF65-F5344CB8AC3E}">
        <p14:creationId xmlns:p14="http://schemas.microsoft.com/office/powerpoint/2010/main" val="2799623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17553" y="2133600"/>
            <a:ext cx="1094787" cy="620594"/>
          </a:xfrm>
        </p:spPr>
        <p:txBody>
          <a:bodyPr>
            <a:normAutofit/>
          </a:bodyPr>
          <a:lstStyle/>
          <a:p>
            <a:pPr>
              <a:buNone/>
            </a:pPr>
            <a:r>
              <a:rPr lang="zh-TW" altLang="en-US" dirty="0">
                <a:solidFill>
                  <a:srgbClr val="FF0000"/>
                </a:solidFill>
              </a:rPr>
              <a:t>安置</a:t>
            </a:r>
            <a:endParaRPr lang="en-US" altLang="zh-TW" dirty="0">
              <a:solidFill>
                <a:srgbClr val="FF0000"/>
              </a:solidFill>
            </a:endParaRPr>
          </a:p>
        </p:txBody>
      </p:sp>
      <p:grpSp>
        <p:nvGrpSpPr>
          <p:cNvPr id="4" name="群組 3"/>
          <p:cNvGrpSpPr/>
          <p:nvPr/>
        </p:nvGrpSpPr>
        <p:grpSpPr>
          <a:xfrm>
            <a:off x="406400" y="2686141"/>
            <a:ext cx="8300720" cy="3298099"/>
            <a:chOff x="1361931" y="2282110"/>
            <a:chExt cx="6696075" cy="2449512"/>
          </a:xfrm>
        </p:grpSpPr>
        <p:sp>
          <p:nvSpPr>
            <p:cNvPr id="5" name="Rectangle 2"/>
            <p:cNvSpPr>
              <a:spLocks noChangeArrowheads="1"/>
            </p:cNvSpPr>
            <p:nvPr/>
          </p:nvSpPr>
          <p:spPr bwMode="auto">
            <a:xfrm>
              <a:off x="6400656" y="2282110"/>
              <a:ext cx="1657350" cy="2449512"/>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endParaRPr lang="zh-TW" altLang="en-US" sz="1800"/>
            </a:p>
          </p:txBody>
        </p:sp>
        <p:sp>
          <p:nvSpPr>
            <p:cNvPr id="6" name="Rectangle 3"/>
            <p:cNvSpPr>
              <a:spLocks noChangeArrowheads="1"/>
            </p:cNvSpPr>
            <p:nvPr/>
          </p:nvSpPr>
          <p:spPr bwMode="auto">
            <a:xfrm>
              <a:off x="3881293" y="2282110"/>
              <a:ext cx="1657350" cy="2449512"/>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endParaRPr lang="zh-TW" altLang="en-US" sz="1800"/>
            </a:p>
          </p:txBody>
        </p:sp>
        <p:sp>
          <p:nvSpPr>
            <p:cNvPr id="7" name="Rectangle 4"/>
            <p:cNvSpPr>
              <a:spLocks noChangeArrowheads="1"/>
            </p:cNvSpPr>
            <p:nvPr/>
          </p:nvSpPr>
          <p:spPr bwMode="auto">
            <a:xfrm>
              <a:off x="1361931" y="2282110"/>
              <a:ext cx="1657350" cy="244951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endParaRPr lang="zh-TW" altLang="en-US" sz="1800"/>
            </a:p>
          </p:txBody>
        </p:sp>
        <p:sp>
          <p:nvSpPr>
            <p:cNvPr id="8" name="Text Box 7"/>
            <p:cNvSpPr txBox="1">
              <a:spLocks noChangeArrowheads="1"/>
            </p:cNvSpPr>
            <p:nvPr/>
          </p:nvSpPr>
          <p:spPr bwMode="auto">
            <a:xfrm>
              <a:off x="1434956" y="3147298"/>
              <a:ext cx="1497012" cy="539156"/>
            </a:xfrm>
            <a:prstGeom prst="rect">
              <a:avLst/>
            </a:prstGeom>
            <a:solidFill>
              <a:schemeClr val="tx1">
                <a:lumMod val="95000"/>
                <a:lumOff val="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50000"/>
                </a:spcBef>
                <a:buClrTx/>
                <a:buSzTx/>
                <a:buFontTx/>
                <a:buNone/>
              </a:pPr>
              <a:r>
                <a:rPr lang="zh-TW" altLang="en-US" sz="1800" dirty="0">
                  <a:solidFill>
                    <a:schemeClr val="bg1"/>
                  </a:solidFill>
                </a:rPr>
                <a:t>可以進入學習的場所</a:t>
              </a:r>
            </a:p>
          </p:txBody>
        </p:sp>
        <p:sp>
          <p:nvSpPr>
            <p:cNvPr id="9" name="Text Box 8"/>
            <p:cNvSpPr txBox="1">
              <a:spLocks noChangeArrowheads="1"/>
            </p:cNvSpPr>
            <p:nvPr/>
          </p:nvSpPr>
          <p:spPr bwMode="auto">
            <a:xfrm>
              <a:off x="1434956" y="3794998"/>
              <a:ext cx="1497012" cy="535981"/>
            </a:xfrm>
            <a:prstGeom prst="rect">
              <a:avLst/>
            </a:prstGeom>
            <a:solidFill>
              <a:schemeClr val="tx1">
                <a:lumMod val="95000"/>
                <a:lumOff val="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50000"/>
                </a:spcBef>
                <a:buClrTx/>
                <a:buSzTx/>
                <a:buFontTx/>
                <a:buNone/>
              </a:pPr>
              <a:r>
                <a:rPr lang="zh-TW" altLang="en-US" sz="1800" dirty="0">
                  <a:solidFill>
                    <a:schemeClr val="bg1"/>
                  </a:solidFill>
                </a:rPr>
                <a:t>可以在學習場所行動</a:t>
              </a:r>
            </a:p>
          </p:txBody>
        </p:sp>
        <p:sp>
          <p:nvSpPr>
            <p:cNvPr id="10" name="Text Box 9"/>
            <p:cNvSpPr txBox="1">
              <a:spLocks noChangeArrowheads="1"/>
            </p:cNvSpPr>
            <p:nvPr/>
          </p:nvSpPr>
          <p:spPr bwMode="auto">
            <a:xfrm>
              <a:off x="3952730" y="3147298"/>
              <a:ext cx="1497012" cy="539156"/>
            </a:xfrm>
            <a:prstGeom prst="rect">
              <a:avLst/>
            </a:prstGeom>
            <a:solidFill>
              <a:schemeClr val="tx2">
                <a:lumMod val="7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50000"/>
                </a:spcBef>
                <a:buClrTx/>
                <a:buSzTx/>
                <a:buFontTx/>
                <a:buNone/>
              </a:pPr>
              <a:r>
                <a:rPr lang="zh-TW" altLang="en-US" sz="1800" dirty="0">
                  <a:solidFill>
                    <a:schemeClr val="bg1"/>
                  </a:solidFill>
                </a:rPr>
                <a:t>可以和同學互動</a:t>
              </a:r>
              <a:r>
                <a:rPr lang="en-US" altLang="zh-TW" sz="1800" dirty="0">
                  <a:solidFill>
                    <a:schemeClr val="bg1"/>
                  </a:solidFill>
                </a:rPr>
                <a:t>(</a:t>
              </a:r>
              <a:r>
                <a:rPr lang="zh-TW" altLang="en-US" sz="1800" dirty="0">
                  <a:solidFill>
                    <a:schemeClr val="bg1"/>
                  </a:solidFill>
                </a:rPr>
                <a:t>溝通</a:t>
              </a:r>
              <a:r>
                <a:rPr lang="en-US" altLang="zh-TW" sz="1800" dirty="0">
                  <a:solidFill>
                    <a:schemeClr val="bg1"/>
                  </a:solidFill>
                </a:rPr>
                <a:t>)</a:t>
              </a:r>
            </a:p>
          </p:txBody>
        </p:sp>
        <p:sp>
          <p:nvSpPr>
            <p:cNvPr id="11" name="Text Box 10"/>
            <p:cNvSpPr txBox="1">
              <a:spLocks noChangeArrowheads="1"/>
            </p:cNvSpPr>
            <p:nvPr/>
          </p:nvSpPr>
          <p:spPr bwMode="auto">
            <a:xfrm>
              <a:off x="3952730" y="3794998"/>
              <a:ext cx="1497012" cy="535981"/>
            </a:xfrm>
            <a:prstGeom prst="rect">
              <a:avLst/>
            </a:prstGeom>
            <a:solidFill>
              <a:schemeClr val="tx2">
                <a:lumMod val="7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50000"/>
                </a:spcBef>
                <a:buClrTx/>
                <a:buSzTx/>
                <a:buFontTx/>
                <a:buNone/>
              </a:pPr>
              <a:r>
                <a:rPr lang="zh-TW" altLang="en-US" sz="1800" dirty="0">
                  <a:solidFill>
                    <a:schemeClr val="bg1"/>
                  </a:solidFill>
                </a:rPr>
                <a:t>可以和老師互動</a:t>
              </a:r>
              <a:r>
                <a:rPr lang="en-US" altLang="zh-TW" sz="1800" dirty="0">
                  <a:solidFill>
                    <a:schemeClr val="bg1"/>
                  </a:solidFill>
                </a:rPr>
                <a:t>(</a:t>
              </a:r>
              <a:r>
                <a:rPr lang="zh-TW" altLang="en-US" sz="1800" dirty="0">
                  <a:solidFill>
                    <a:schemeClr val="bg1"/>
                  </a:solidFill>
                </a:rPr>
                <a:t>溝通</a:t>
              </a:r>
              <a:r>
                <a:rPr lang="en-US" altLang="zh-TW" sz="1800" dirty="0">
                  <a:solidFill>
                    <a:schemeClr val="bg1"/>
                  </a:solidFill>
                </a:rPr>
                <a:t>)</a:t>
              </a:r>
            </a:p>
          </p:txBody>
        </p:sp>
        <p:sp>
          <p:nvSpPr>
            <p:cNvPr id="12" name="Text Box 11"/>
            <p:cNvSpPr txBox="1">
              <a:spLocks noChangeArrowheads="1"/>
            </p:cNvSpPr>
            <p:nvPr/>
          </p:nvSpPr>
          <p:spPr bwMode="auto">
            <a:xfrm>
              <a:off x="6473681" y="3144123"/>
              <a:ext cx="1497012" cy="542331"/>
            </a:xfrm>
            <a:prstGeom prst="rect">
              <a:avLst/>
            </a:prstGeom>
            <a:solidFill>
              <a:schemeClr val="tx2">
                <a:lumMod val="60000"/>
                <a:lumOff val="4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50000"/>
                </a:spcBef>
                <a:buClrTx/>
                <a:buSzTx/>
                <a:buFontTx/>
                <a:buNone/>
              </a:pPr>
              <a:r>
                <a:rPr lang="zh-TW" altLang="en-US" sz="1800" dirty="0"/>
                <a:t>可以有效參與課程學習</a:t>
              </a:r>
            </a:p>
          </p:txBody>
        </p:sp>
        <p:sp>
          <p:nvSpPr>
            <p:cNvPr id="13" name="Text Box 12"/>
            <p:cNvSpPr txBox="1">
              <a:spLocks noChangeArrowheads="1"/>
            </p:cNvSpPr>
            <p:nvPr/>
          </p:nvSpPr>
          <p:spPr bwMode="auto">
            <a:xfrm>
              <a:off x="6473681" y="3791823"/>
              <a:ext cx="1497012" cy="539156"/>
            </a:xfrm>
            <a:prstGeom prst="rect">
              <a:avLst/>
            </a:prstGeom>
            <a:solidFill>
              <a:schemeClr val="tx2">
                <a:lumMod val="60000"/>
                <a:lumOff val="4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50000"/>
                </a:spcBef>
                <a:buClrTx/>
                <a:buSzTx/>
                <a:buFontTx/>
                <a:buNone/>
              </a:pPr>
              <a:r>
                <a:rPr lang="zh-TW" altLang="en-US" sz="1800"/>
                <a:t>可以表現學習成果</a:t>
              </a:r>
            </a:p>
          </p:txBody>
        </p:sp>
        <p:sp>
          <p:nvSpPr>
            <p:cNvPr id="14" name="Text Box 13"/>
            <p:cNvSpPr txBox="1">
              <a:spLocks noChangeArrowheads="1"/>
            </p:cNvSpPr>
            <p:nvPr/>
          </p:nvSpPr>
          <p:spPr bwMode="auto">
            <a:xfrm>
              <a:off x="1434956" y="2498011"/>
              <a:ext cx="1497012" cy="308089"/>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lgn="ctr">
                <a:spcBef>
                  <a:spcPct val="50000"/>
                </a:spcBef>
                <a:buClrTx/>
                <a:buSzTx/>
                <a:buFontTx/>
                <a:buNone/>
              </a:pPr>
              <a:r>
                <a:rPr lang="zh-TW" altLang="en-US" sz="1800"/>
                <a:t>物理環境</a:t>
              </a:r>
            </a:p>
          </p:txBody>
        </p:sp>
        <p:sp>
          <p:nvSpPr>
            <p:cNvPr id="15" name="Text Box 14"/>
            <p:cNvSpPr txBox="1">
              <a:spLocks noChangeArrowheads="1"/>
            </p:cNvSpPr>
            <p:nvPr/>
          </p:nvSpPr>
          <p:spPr bwMode="auto">
            <a:xfrm>
              <a:off x="3954319" y="2498011"/>
              <a:ext cx="1497013" cy="308089"/>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lgn="ctr">
                <a:spcBef>
                  <a:spcPct val="50000"/>
                </a:spcBef>
                <a:buClrTx/>
                <a:buSzTx/>
                <a:buFontTx/>
                <a:buNone/>
              </a:pPr>
              <a:r>
                <a:rPr lang="zh-TW" altLang="en-US" sz="1800"/>
                <a:t>社會互動</a:t>
              </a:r>
            </a:p>
          </p:txBody>
        </p:sp>
        <p:sp>
          <p:nvSpPr>
            <p:cNvPr id="16" name="Text Box 15"/>
            <p:cNvSpPr txBox="1">
              <a:spLocks noChangeArrowheads="1"/>
            </p:cNvSpPr>
            <p:nvPr/>
          </p:nvSpPr>
          <p:spPr bwMode="auto">
            <a:xfrm>
              <a:off x="6473681" y="2498011"/>
              <a:ext cx="1497012" cy="308089"/>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lgn="ctr">
                <a:spcBef>
                  <a:spcPct val="50000"/>
                </a:spcBef>
                <a:buClrTx/>
                <a:buSzTx/>
                <a:buFontTx/>
                <a:buNone/>
              </a:pPr>
              <a:r>
                <a:rPr lang="zh-TW" altLang="en-US" sz="1800"/>
                <a:t>課程學習</a:t>
              </a:r>
            </a:p>
          </p:txBody>
        </p:sp>
        <p:sp>
          <p:nvSpPr>
            <p:cNvPr id="17" name="AutoShape 16"/>
            <p:cNvSpPr>
              <a:spLocks noChangeArrowheads="1"/>
            </p:cNvSpPr>
            <p:nvPr/>
          </p:nvSpPr>
          <p:spPr bwMode="auto">
            <a:xfrm>
              <a:off x="3089132" y="3650536"/>
              <a:ext cx="649287" cy="504825"/>
            </a:xfrm>
            <a:prstGeom prst="rightArrow">
              <a:avLst>
                <a:gd name="adj1" fmla="val 50000"/>
                <a:gd name="adj2" fmla="val 321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endParaRPr lang="zh-TW" altLang="en-US" sz="1800"/>
            </a:p>
          </p:txBody>
        </p:sp>
        <p:sp>
          <p:nvSpPr>
            <p:cNvPr id="18" name="AutoShape 17"/>
            <p:cNvSpPr>
              <a:spLocks noChangeArrowheads="1"/>
            </p:cNvSpPr>
            <p:nvPr/>
          </p:nvSpPr>
          <p:spPr bwMode="auto">
            <a:xfrm>
              <a:off x="5681518" y="3579098"/>
              <a:ext cx="649288" cy="504825"/>
            </a:xfrm>
            <a:prstGeom prst="rightArrow">
              <a:avLst>
                <a:gd name="adj1" fmla="val 50000"/>
                <a:gd name="adj2" fmla="val 321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endParaRPr lang="zh-TW" altLang="en-US" sz="1800"/>
            </a:p>
          </p:txBody>
        </p:sp>
      </p:grpSp>
      <p:sp>
        <p:nvSpPr>
          <p:cNvPr id="20" name="矩形 19">
            <a:extLst>
              <a:ext uri="{FF2B5EF4-FFF2-40B4-BE49-F238E27FC236}">
                <a16:creationId xmlns:a16="http://schemas.microsoft.com/office/drawing/2014/main" xmlns="" id="{CA0AC9DB-D0FF-4E68-A590-10801BC926B6}"/>
              </a:ext>
            </a:extLst>
          </p:cNvPr>
          <p:cNvSpPr/>
          <p:nvPr/>
        </p:nvSpPr>
        <p:spPr>
          <a:xfrm>
            <a:off x="776913" y="221366"/>
            <a:ext cx="1255087"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前言</a:t>
            </a:r>
            <a:endParaRPr lang="zh-CN" altLang="en-US" sz="4000" b="1" dirty="0">
              <a:solidFill>
                <a:schemeClr val="bg1"/>
              </a:solidFill>
              <a:latin typeface="微軟正黑體"/>
              <a:ea typeface="微軟正黑體"/>
              <a:cs typeface="微軟正黑體"/>
            </a:endParaRPr>
          </a:p>
        </p:txBody>
      </p:sp>
      <p:sp>
        <p:nvSpPr>
          <p:cNvPr id="21" name="標題 1"/>
          <p:cNvSpPr>
            <a:spLocks noGrp="1"/>
          </p:cNvSpPr>
          <p:nvPr>
            <p:ph type="title"/>
          </p:nvPr>
        </p:nvSpPr>
        <p:spPr>
          <a:xfrm>
            <a:off x="2031999" y="221366"/>
            <a:ext cx="6974513" cy="682874"/>
          </a:xfrm>
        </p:spPr>
        <p:txBody>
          <a:bodyPr/>
          <a:lstStyle/>
          <a:p>
            <a:r>
              <a:rPr lang="zh-TW" altLang="en-US" dirty="0"/>
              <a:t>特殊教育課程的變革</a:t>
            </a:r>
          </a:p>
        </p:txBody>
      </p:sp>
      <p:sp>
        <p:nvSpPr>
          <p:cNvPr id="22" name="矩形 21"/>
          <p:cNvSpPr/>
          <p:nvPr/>
        </p:nvSpPr>
        <p:spPr>
          <a:xfrm>
            <a:off x="817553" y="251846"/>
            <a:ext cx="1188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xmlns="" id="{4F543979-D069-4E75-98E0-96FE1B115F7F}"/>
              </a:ext>
            </a:extLst>
          </p:cNvPr>
          <p:cNvSpPr/>
          <p:nvPr/>
        </p:nvSpPr>
        <p:spPr>
          <a:xfrm>
            <a:off x="-2796" y="1108638"/>
            <a:ext cx="9180512" cy="523220"/>
          </a:xfrm>
          <a:prstGeom prst="rect">
            <a:avLst/>
          </a:prstGeom>
          <a:solidFill>
            <a:schemeClr val="tx1"/>
          </a:solidFill>
        </p:spPr>
        <p:txBody>
          <a:bodyPr wrap="square">
            <a:spAutoFit/>
          </a:bodyPr>
          <a:lstStyle/>
          <a:p>
            <a:pPr algn="ctr"/>
            <a:r>
              <a:rPr lang="zh-TW" altLang="en-US" sz="2800" dirty="0">
                <a:solidFill>
                  <a:schemeClr val="bg1"/>
                </a:solidFill>
                <a:latin typeface="Arial"/>
                <a:ea typeface="Arial"/>
                <a:cs typeface="Arial"/>
                <a:sym typeface="Arial"/>
              </a:rPr>
              <a:t>落實融合教育</a:t>
            </a:r>
          </a:p>
        </p:txBody>
      </p:sp>
      <p:sp>
        <p:nvSpPr>
          <p:cNvPr id="24" name="內容版面配置區 2"/>
          <p:cNvSpPr txBox="1">
            <a:spLocks/>
          </p:cNvSpPr>
          <p:nvPr/>
        </p:nvSpPr>
        <p:spPr>
          <a:xfrm>
            <a:off x="4055285" y="2133600"/>
            <a:ext cx="1094787" cy="620594"/>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zh-TW" altLang="en-US" sz="3200" b="1" i="0" u="none" strike="noStrike" kern="1200" cap="none" spc="0" normalizeH="0" baseline="0" noProof="0" dirty="0">
                <a:ln>
                  <a:noFill/>
                </a:ln>
                <a:solidFill>
                  <a:srgbClr val="FF0000"/>
                </a:solidFill>
                <a:effectLst/>
                <a:uLnTx/>
                <a:uFillTx/>
                <a:latin typeface="+mn-lt"/>
                <a:ea typeface="微軟正黑體"/>
                <a:cs typeface="+mn-cs"/>
              </a:rPr>
              <a:t>接納</a:t>
            </a:r>
            <a:endParaRPr kumimoji="0" lang="en-US" altLang="zh-TW" sz="3200" b="1" i="0" u="none" strike="noStrike" kern="1200" cap="none" spc="0" normalizeH="0" baseline="0" noProof="0" dirty="0">
              <a:ln>
                <a:noFill/>
              </a:ln>
              <a:solidFill>
                <a:srgbClr val="FF0000"/>
              </a:solidFill>
              <a:effectLst/>
              <a:uLnTx/>
              <a:uFillTx/>
              <a:latin typeface="+mn-lt"/>
              <a:ea typeface="微軟正黑體"/>
              <a:cs typeface="+mn-cs"/>
            </a:endParaRPr>
          </a:p>
        </p:txBody>
      </p:sp>
      <p:sp>
        <p:nvSpPr>
          <p:cNvPr id="25" name="內容版面配置區 2"/>
          <p:cNvSpPr txBox="1">
            <a:spLocks/>
          </p:cNvSpPr>
          <p:nvPr/>
        </p:nvSpPr>
        <p:spPr>
          <a:xfrm>
            <a:off x="6763448" y="2133600"/>
            <a:ext cx="2054516" cy="620594"/>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zh-TW" altLang="en-US" sz="3200" b="1" i="0" u="none" strike="noStrike" kern="1200" cap="none" spc="0" normalizeH="0" baseline="0" noProof="0" dirty="0">
                <a:ln>
                  <a:noFill/>
                </a:ln>
                <a:solidFill>
                  <a:srgbClr val="FF0000"/>
                </a:solidFill>
                <a:effectLst/>
                <a:uLnTx/>
                <a:uFillTx/>
                <a:latin typeface="+mn-lt"/>
                <a:ea typeface="微軟正黑體"/>
                <a:cs typeface="+mn-cs"/>
              </a:rPr>
              <a:t>課程學習</a:t>
            </a:r>
            <a:endParaRPr kumimoji="0" lang="en-US" altLang="zh-TW" sz="3200" b="1" i="0" u="none" strike="noStrike" kern="1200" cap="none" spc="0" normalizeH="0" baseline="0" noProof="0" dirty="0">
              <a:ln>
                <a:noFill/>
              </a:ln>
              <a:solidFill>
                <a:srgbClr val="FF0000"/>
              </a:solidFill>
              <a:effectLst/>
              <a:uLnTx/>
              <a:uFillTx/>
              <a:latin typeface="+mn-lt"/>
              <a:ea typeface="微軟正黑體"/>
              <a:cs typeface="+mn-cs"/>
            </a:endParaRPr>
          </a:p>
        </p:txBody>
      </p:sp>
    </p:spTree>
    <p:extLst>
      <p:ext uri="{BB962C8B-B14F-4D97-AF65-F5344CB8AC3E}">
        <p14:creationId xmlns:p14="http://schemas.microsoft.com/office/powerpoint/2010/main" val="41222707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4797" y="877761"/>
            <a:ext cx="8553453" cy="862166"/>
          </a:xfrm>
        </p:spPr>
        <p:txBody>
          <a:bodyPr/>
          <a:lstStyle/>
          <a:p>
            <a:pPr algn="ctr"/>
            <a:r>
              <a:rPr lang="zh-TW" altLang="en-US" dirty="0"/>
              <a:t>學生在特定領域</a:t>
            </a:r>
            <a:r>
              <a:rPr lang="en-US" altLang="zh-TW" dirty="0"/>
              <a:t>/</a:t>
            </a:r>
            <a:r>
              <a:rPr lang="zh-TW" altLang="en-US" dirty="0"/>
              <a:t>科目學習功能缺損</a:t>
            </a:r>
            <a:r>
              <a:rPr lang="en-US" altLang="zh-TW" dirty="0"/>
              <a:t/>
            </a:r>
            <a:br>
              <a:rPr lang="en-US" altLang="zh-TW" dirty="0"/>
            </a:br>
            <a:r>
              <a:rPr lang="en-US" altLang="zh-TW" dirty="0"/>
              <a:t>(</a:t>
            </a:r>
            <a:r>
              <a:rPr lang="zh-TW" altLang="en-US" dirty="0"/>
              <a:t>學習重點調整舉例</a:t>
            </a:r>
            <a:r>
              <a:rPr lang="en-US" altLang="zh-TW" dirty="0"/>
              <a:t>)</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962851327"/>
              </p:ext>
            </p:extLst>
          </p:nvPr>
        </p:nvGraphicFramePr>
        <p:xfrm>
          <a:off x="304797" y="2214879"/>
          <a:ext cx="8553452" cy="4246882"/>
        </p:xfrm>
        <a:graphic>
          <a:graphicData uri="http://schemas.openxmlformats.org/drawingml/2006/table">
            <a:tbl>
              <a:tblPr firstRow="1" bandRow="1">
                <a:tableStyleId>{5C22544A-7EE6-4342-B048-85BDC9FD1C3A}</a:tableStyleId>
              </a:tblPr>
              <a:tblGrid>
                <a:gridCol w="4276726">
                  <a:extLst>
                    <a:ext uri="{9D8B030D-6E8A-4147-A177-3AD203B41FA5}">
                      <a16:colId xmlns:a16="http://schemas.microsoft.com/office/drawing/2014/main" xmlns="" val="3438071820"/>
                    </a:ext>
                  </a:extLst>
                </a:gridCol>
                <a:gridCol w="4276726">
                  <a:extLst>
                    <a:ext uri="{9D8B030D-6E8A-4147-A177-3AD203B41FA5}">
                      <a16:colId xmlns:a16="http://schemas.microsoft.com/office/drawing/2014/main" xmlns="" val="376698131"/>
                    </a:ext>
                  </a:extLst>
                </a:gridCol>
              </a:tblGrid>
              <a:tr h="390949">
                <a:tc>
                  <a:txBody>
                    <a:bodyPr/>
                    <a:lstStyle/>
                    <a:p>
                      <a:pPr algn="ctr"/>
                      <a:r>
                        <a:rPr lang="zh-TW" altLang="en-US" dirty="0"/>
                        <a:t>原領綱學習重點</a:t>
                      </a:r>
                    </a:p>
                  </a:txBody>
                  <a:tcPr marL="68580" marR="68580"/>
                </a:tc>
                <a:tc>
                  <a:txBody>
                    <a:bodyPr/>
                    <a:lstStyle/>
                    <a:p>
                      <a:pPr algn="ctr"/>
                      <a:r>
                        <a:rPr lang="zh-TW" altLang="en-US" dirty="0"/>
                        <a:t>調整後學習重點</a:t>
                      </a:r>
                    </a:p>
                  </a:txBody>
                  <a:tcPr marL="68580" marR="68580"/>
                </a:tc>
                <a:extLst>
                  <a:ext uri="{0D108BD9-81ED-4DB2-BD59-A6C34878D82A}">
                    <a16:rowId xmlns:a16="http://schemas.microsoft.com/office/drawing/2014/main" xmlns="" val="254592275"/>
                  </a:ext>
                </a:extLst>
              </a:tr>
              <a:tr h="674789">
                <a:tc>
                  <a:txBody>
                    <a:bodyPr/>
                    <a:lstStyle/>
                    <a:p>
                      <a:r>
                        <a:rPr lang="en-US" altLang="zh-TW" dirty="0"/>
                        <a:t>【1-Ⅰ-2 </a:t>
                      </a:r>
                      <a:r>
                        <a:rPr lang="zh-TW" altLang="en-US" dirty="0"/>
                        <a:t>能學習聆聽不同的媒材，說出聆聽的內容</a:t>
                      </a:r>
                      <a:r>
                        <a:rPr lang="en-US" altLang="zh-TW" dirty="0"/>
                        <a:t>】</a:t>
                      </a:r>
                      <a:endParaRPr lang="zh-TW" altLang="en-US" dirty="0"/>
                    </a:p>
                  </a:txBody>
                  <a:tcPr marL="68580" marR="68580"/>
                </a:tc>
                <a:tc>
                  <a:txBody>
                    <a:bodyPr/>
                    <a:lstStyle/>
                    <a:p>
                      <a:r>
                        <a:rPr lang="en-US" altLang="zh-TW" dirty="0"/>
                        <a:t>【1-Ⅰ-2-2 </a:t>
                      </a:r>
                      <a:r>
                        <a:rPr lang="zh-TW" altLang="en-US" dirty="0"/>
                        <a:t>能說出聆聽的內容</a:t>
                      </a:r>
                      <a:r>
                        <a:rPr lang="en-US" altLang="zh-TW" dirty="0"/>
                        <a:t>】</a:t>
                      </a:r>
                      <a:endParaRPr lang="zh-TW" altLang="en-US" dirty="0"/>
                    </a:p>
                  </a:txBody>
                  <a:tcPr marL="68580" marR="68580"/>
                </a:tc>
                <a:extLst>
                  <a:ext uri="{0D108BD9-81ED-4DB2-BD59-A6C34878D82A}">
                    <a16:rowId xmlns:a16="http://schemas.microsoft.com/office/drawing/2014/main" xmlns="" val="1098782239"/>
                  </a:ext>
                </a:extLst>
              </a:tr>
              <a:tr h="963983">
                <a:tc>
                  <a:txBody>
                    <a:bodyPr/>
                    <a:lstStyle/>
                    <a:p>
                      <a:r>
                        <a:rPr lang="en-US" altLang="zh-TW" dirty="0"/>
                        <a:t>【2-Ⅰ-2 </a:t>
                      </a:r>
                      <a:r>
                        <a:rPr lang="zh-TW" altLang="en-US" dirty="0"/>
                        <a:t>能說出所聽聞的內容</a:t>
                      </a:r>
                      <a:r>
                        <a:rPr lang="en-US" altLang="zh-TW" dirty="0"/>
                        <a:t>】</a:t>
                      </a:r>
                      <a:endParaRPr lang="zh-TW" altLang="en-US" dirty="0"/>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【2-Ⅰ-2-1 </a:t>
                      </a:r>
                      <a:r>
                        <a:rPr lang="zh-TW" altLang="en-US" dirty="0"/>
                        <a:t>能簡單複述所聽聞的內容重點</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【2-Ⅰ-2-2 </a:t>
                      </a:r>
                      <a:r>
                        <a:rPr lang="zh-TW" altLang="en-US" dirty="0"/>
                        <a:t>能詳細複述所聽聞的內容</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【2-Ⅰ-2-3 </a:t>
                      </a:r>
                      <a:r>
                        <a:rPr lang="zh-TW" altLang="en-US" dirty="0"/>
                        <a:t>能正確轉述所聽聞的內容</a:t>
                      </a:r>
                      <a:r>
                        <a:rPr lang="en-US" altLang="zh-TW" dirty="0"/>
                        <a:t>】</a:t>
                      </a:r>
                      <a:endParaRPr lang="zh-TW" altLang="en-US" dirty="0"/>
                    </a:p>
                  </a:txBody>
                  <a:tcPr marL="68580" marR="68580"/>
                </a:tc>
                <a:extLst>
                  <a:ext uri="{0D108BD9-81ED-4DB2-BD59-A6C34878D82A}">
                    <a16:rowId xmlns:a16="http://schemas.microsoft.com/office/drawing/2014/main" xmlns="" val="1776775466"/>
                  </a:ext>
                </a:extLst>
              </a:tr>
              <a:tr h="1253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【5-Ⅰ-6 </a:t>
                      </a:r>
                      <a:r>
                        <a:rPr lang="zh-TW" altLang="en-US" dirty="0"/>
                        <a:t>利用圖像、故事結構等策略，協助文本的理解與內容重述</a:t>
                      </a:r>
                      <a:r>
                        <a:rPr lang="en-US" altLang="zh-TW" dirty="0"/>
                        <a:t>】</a:t>
                      </a:r>
                      <a:endParaRPr lang="zh-TW" altLang="en-US" dirty="0"/>
                    </a:p>
                    <a:p>
                      <a:endParaRPr lang="zh-TW" altLang="en-US" dirty="0"/>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【5 -Ⅰ-6-1 </a:t>
                      </a:r>
                      <a:r>
                        <a:rPr lang="zh-TW" altLang="en-US" dirty="0"/>
                        <a:t>利用圖像策略，協助文本的理解與內容重述</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【5-Ⅰ-6-2 </a:t>
                      </a:r>
                      <a:r>
                        <a:rPr lang="zh-TW" altLang="en-US" dirty="0"/>
                        <a:t>利用故事結構策 略，協助文本的理解與內容重述</a:t>
                      </a:r>
                      <a:r>
                        <a:rPr lang="en-US" altLang="zh-TW" dirty="0"/>
                        <a:t>】</a:t>
                      </a:r>
                      <a:endParaRPr lang="zh-TW" altLang="en-US" dirty="0"/>
                    </a:p>
                  </a:txBody>
                  <a:tcPr marL="68580" marR="68580"/>
                </a:tc>
                <a:extLst>
                  <a:ext uri="{0D108BD9-81ED-4DB2-BD59-A6C34878D82A}">
                    <a16:rowId xmlns:a16="http://schemas.microsoft.com/office/drawing/2014/main" xmlns="" val="527580702"/>
                  </a:ext>
                </a:extLst>
              </a:tr>
              <a:tr h="963983">
                <a:tc>
                  <a:txBody>
                    <a:bodyPr/>
                    <a:lstStyle/>
                    <a:p>
                      <a:r>
                        <a:rPr lang="en-US" altLang="zh-TW" sz="1800" kern="1200" dirty="0">
                          <a:solidFill>
                            <a:schemeClr val="dk1"/>
                          </a:solidFill>
                          <a:effectLst/>
                          <a:latin typeface="+mn-lt"/>
                          <a:ea typeface="+mn-ea"/>
                          <a:cs typeface="+mn-cs"/>
                        </a:rPr>
                        <a:t>Ba-I-1</a:t>
                      </a:r>
                      <a:r>
                        <a:rPr lang="zh-TW" altLang="zh-TW" sz="1800" kern="1200" dirty="0">
                          <a:solidFill>
                            <a:schemeClr val="dk1"/>
                          </a:solidFill>
                          <a:effectLst/>
                          <a:latin typeface="+mn-lt"/>
                          <a:ea typeface="+mn-ea"/>
                          <a:cs typeface="+mn-cs"/>
                        </a:rPr>
                        <a:t>順敘法</a:t>
                      </a:r>
                      <a:r>
                        <a:rPr lang="zh-TW" altLang="en-US" sz="1800" kern="1200" dirty="0">
                          <a:solidFill>
                            <a:schemeClr val="dk1"/>
                          </a:solidFill>
                          <a:effectLst/>
                          <a:latin typeface="+mn-lt"/>
                          <a:ea typeface="+mn-ea"/>
                          <a:cs typeface="+mn-cs"/>
                        </a:rPr>
                        <a:t>（</a:t>
                      </a:r>
                      <a:r>
                        <a:rPr lang="zh-TW" altLang="en-US" dirty="0"/>
                        <a:t>記敘文本</a:t>
                      </a:r>
                      <a:endParaRPr lang="en-US" altLang="zh-TW" dirty="0"/>
                    </a:p>
                    <a:p>
                      <a:r>
                        <a:rPr lang="en-US" altLang="zh-TW" sz="1800" kern="1200" dirty="0">
                          <a:solidFill>
                            <a:schemeClr val="dk1"/>
                          </a:solidFill>
                          <a:effectLst/>
                          <a:latin typeface="+mn-lt"/>
                          <a:ea typeface="+mn-ea"/>
                          <a:cs typeface="+mn-cs"/>
                        </a:rPr>
                        <a:t>Ad-I-2</a:t>
                      </a:r>
                      <a:r>
                        <a:rPr lang="zh-TW" altLang="zh-TW" sz="1800" kern="1200" dirty="0">
                          <a:solidFill>
                            <a:schemeClr val="dk1"/>
                          </a:solidFill>
                          <a:effectLst/>
                          <a:latin typeface="+mn-lt"/>
                          <a:ea typeface="+mn-ea"/>
                          <a:cs typeface="+mn-cs"/>
                        </a:rPr>
                        <a:t>篇章的大意。</a:t>
                      </a:r>
                      <a:endParaRPr lang="en-US" altLang="zh-TW" sz="1800" kern="1200" dirty="0">
                        <a:solidFill>
                          <a:schemeClr val="dk1"/>
                        </a:solidFill>
                        <a:effectLst/>
                        <a:latin typeface="+mn-lt"/>
                        <a:ea typeface="+mn-ea"/>
                        <a:cs typeface="+mn-cs"/>
                      </a:endParaRPr>
                    </a:p>
                    <a:p>
                      <a:r>
                        <a:rPr lang="en-US" altLang="zh-TW" sz="1800" kern="1200" dirty="0">
                          <a:solidFill>
                            <a:schemeClr val="dk1"/>
                          </a:solidFill>
                          <a:effectLst/>
                          <a:latin typeface="+mn-lt"/>
                          <a:ea typeface="+mn-ea"/>
                          <a:cs typeface="+mn-cs"/>
                        </a:rPr>
                        <a:t>Ad-I-3</a:t>
                      </a:r>
                      <a:r>
                        <a:rPr lang="zh-TW" altLang="zh-TW" sz="1800" kern="1200" dirty="0">
                          <a:solidFill>
                            <a:schemeClr val="dk1"/>
                          </a:solidFill>
                          <a:effectLst/>
                          <a:latin typeface="+mn-lt"/>
                          <a:ea typeface="+mn-ea"/>
                          <a:cs typeface="+mn-cs"/>
                        </a:rPr>
                        <a:t>故事、童詩。</a:t>
                      </a:r>
                      <a:endParaRPr lang="zh-TW" altLang="en-US" dirty="0"/>
                    </a:p>
                  </a:txBody>
                  <a:tcPr marL="68580" marR="68580"/>
                </a:tc>
                <a:tc>
                  <a:txBody>
                    <a:bodyPr/>
                    <a:lstStyle/>
                    <a:p>
                      <a:r>
                        <a:rPr lang="zh-TW" altLang="en-US" dirty="0"/>
                        <a:t>保留</a:t>
                      </a:r>
                      <a:endParaRPr lang="en-US" altLang="zh-TW" dirty="0"/>
                    </a:p>
                    <a:p>
                      <a:r>
                        <a:rPr lang="zh-TW" altLang="en-US" dirty="0"/>
                        <a:t>保留</a:t>
                      </a:r>
                      <a:endParaRPr lang="en-US" altLang="zh-TW" dirty="0"/>
                    </a:p>
                    <a:p>
                      <a:r>
                        <a:rPr lang="en-US" altLang="zh-TW" sz="1800" kern="1200" dirty="0">
                          <a:solidFill>
                            <a:schemeClr val="dk1"/>
                          </a:solidFill>
                          <a:effectLst/>
                          <a:latin typeface="+mn-lt"/>
                          <a:ea typeface="+mn-ea"/>
                          <a:cs typeface="+mn-cs"/>
                        </a:rPr>
                        <a:t>Ad-I-3</a:t>
                      </a:r>
                      <a:r>
                        <a:rPr lang="zh-TW" altLang="zh-TW" sz="1800" kern="1200" dirty="0">
                          <a:solidFill>
                            <a:schemeClr val="dk1"/>
                          </a:solidFill>
                          <a:effectLst/>
                          <a:latin typeface="+mn-lt"/>
                          <a:ea typeface="+mn-ea"/>
                          <a:cs typeface="+mn-cs"/>
                        </a:rPr>
                        <a:t>故事</a:t>
                      </a:r>
                      <a:endParaRPr lang="zh-TW" altLang="en-US" dirty="0"/>
                    </a:p>
                  </a:txBody>
                  <a:tcPr marL="68580" marR="68580"/>
                </a:tc>
                <a:extLst>
                  <a:ext uri="{0D108BD9-81ED-4DB2-BD59-A6C34878D82A}">
                    <a16:rowId xmlns:a16="http://schemas.microsoft.com/office/drawing/2014/main" xmlns="" val="3911733933"/>
                  </a:ext>
                </a:extLst>
              </a:tr>
            </a:tbl>
          </a:graphicData>
        </a:graphic>
      </p:graphicFrame>
      <p:sp>
        <p:nvSpPr>
          <p:cNvPr id="5" name="矩形 4">
            <a:extLst>
              <a:ext uri="{FF2B5EF4-FFF2-40B4-BE49-F238E27FC236}">
                <a16:creationId xmlns:a16="http://schemas.microsoft.com/office/drawing/2014/main" xmlns="" id="{CA0AC9DB-D0FF-4E68-A590-10801BC926B6}"/>
              </a:ext>
            </a:extLst>
          </p:cNvPr>
          <p:cNvSpPr/>
          <p:nvPr/>
        </p:nvSpPr>
        <p:spPr>
          <a:xfrm>
            <a:off x="776914" y="221366"/>
            <a:ext cx="383572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課程調整的應用</a:t>
            </a:r>
            <a:endParaRPr lang="zh-CN" altLang="en-US" sz="4000" b="1" dirty="0">
              <a:solidFill>
                <a:schemeClr val="bg1"/>
              </a:solidFill>
              <a:latin typeface="微軟正黑體"/>
              <a:ea typeface="微軟正黑體"/>
              <a:cs typeface="微軟正黑體"/>
            </a:endParaRPr>
          </a:p>
        </p:txBody>
      </p:sp>
      <p:sp>
        <p:nvSpPr>
          <p:cNvPr id="6" name="矩形 5"/>
          <p:cNvSpPr/>
          <p:nvPr/>
        </p:nvSpPr>
        <p:spPr>
          <a:xfrm>
            <a:off x="817551" y="251846"/>
            <a:ext cx="3744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7472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p:cNvGraphicFramePr>
          <p:nvPr>
            <p:extLst>
              <p:ext uri="{D42A27DB-BD31-4B8C-83A1-F6EECF244321}">
                <p14:modId xmlns:p14="http://schemas.microsoft.com/office/powerpoint/2010/main" val="72042234"/>
              </p:ext>
            </p:extLst>
          </p:nvPr>
        </p:nvGraphicFramePr>
        <p:xfrm>
          <a:off x="274320" y="1432456"/>
          <a:ext cx="8732192" cy="5287758"/>
        </p:xfrm>
        <a:graphic>
          <a:graphicData uri="http://schemas.openxmlformats.org/drawingml/2006/table">
            <a:tbl>
              <a:tblPr firstRow="1" bandRow="1">
                <a:tableStyleId>{5C22544A-7EE6-4342-B048-85BDC9FD1C3A}</a:tableStyleId>
              </a:tblPr>
              <a:tblGrid>
                <a:gridCol w="2193394">
                  <a:extLst>
                    <a:ext uri="{9D8B030D-6E8A-4147-A177-3AD203B41FA5}">
                      <a16:colId xmlns:a16="http://schemas.microsoft.com/office/drawing/2014/main" xmlns="" val="3438071820"/>
                    </a:ext>
                  </a:extLst>
                </a:gridCol>
                <a:gridCol w="6538798">
                  <a:extLst>
                    <a:ext uri="{9D8B030D-6E8A-4147-A177-3AD203B41FA5}">
                      <a16:colId xmlns:a16="http://schemas.microsoft.com/office/drawing/2014/main" xmlns="" val="376698131"/>
                    </a:ext>
                  </a:extLst>
                </a:gridCol>
              </a:tblGrid>
              <a:tr h="370840">
                <a:tc>
                  <a:txBody>
                    <a:bodyPr/>
                    <a:lstStyle/>
                    <a:p>
                      <a:r>
                        <a:rPr lang="zh-TW" altLang="en-US" dirty="0"/>
                        <a:t>調整後學習內容</a:t>
                      </a:r>
                    </a:p>
                  </a:txBody>
                  <a:tcPr marL="68580" marR="68580"/>
                </a:tc>
                <a:tc>
                  <a:txBody>
                    <a:bodyPr/>
                    <a:lstStyle/>
                    <a:p>
                      <a:r>
                        <a:rPr lang="zh-TW" altLang="en-US" dirty="0"/>
                        <a:t>調整後學習表現</a:t>
                      </a:r>
                    </a:p>
                  </a:txBody>
                  <a:tcPr marL="68580" marR="68580"/>
                </a:tc>
                <a:extLst>
                  <a:ext uri="{0D108BD9-81ED-4DB2-BD59-A6C34878D82A}">
                    <a16:rowId xmlns:a16="http://schemas.microsoft.com/office/drawing/2014/main" xmlns="" val="254592275"/>
                  </a:ext>
                </a:extLst>
              </a:tr>
              <a:tr h="370840">
                <a:tc rowSpan="3">
                  <a:txBody>
                    <a:bodyPr/>
                    <a:lstStyle/>
                    <a:p>
                      <a:r>
                        <a:rPr lang="en-US" altLang="zh-TW" sz="1800" kern="1200" dirty="0">
                          <a:solidFill>
                            <a:schemeClr val="dk1"/>
                          </a:solidFill>
                          <a:effectLst/>
                          <a:latin typeface="+mn-lt"/>
                          <a:ea typeface="+mn-ea"/>
                          <a:cs typeface="+mn-cs"/>
                        </a:rPr>
                        <a:t>Ba-I-1</a:t>
                      </a:r>
                      <a:r>
                        <a:rPr lang="zh-TW" altLang="zh-TW" sz="1800" kern="1200" dirty="0">
                          <a:solidFill>
                            <a:schemeClr val="dk1"/>
                          </a:solidFill>
                          <a:effectLst/>
                          <a:latin typeface="+mn-lt"/>
                          <a:ea typeface="+mn-ea"/>
                          <a:cs typeface="+mn-cs"/>
                        </a:rPr>
                        <a:t>順敘法</a:t>
                      </a:r>
                      <a:r>
                        <a:rPr lang="zh-TW" altLang="en-US" sz="1800" kern="1200" dirty="0">
                          <a:solidFill>
                            <a:schemeClr val="dk1"/>
                          </a:solidFill>
                          <a:effectLst/>
                          <a:latin typeface="+mn-lt"/>
                          <a:ea typeface="+mn-ea"/>
                          <a:cs typeface="+mn-cs"/>
                        </a:rPr>
                        <a:t>（</a:t>
                      </a:r>
                      <a:r>
                        <a:rPr lang="zh-TW" altLang="en-US" dirty="0"/>
                        <a:t>記敘文本</a:t>
                      </a:r>
                      <a:endParaRPr lang="en-US" altLang="zh-TW" dirty="0"/>
                    </a:p>
                    <a:p>
                      <a:r>
                        <a:rPr lang="en-US" altLang="zh-TW" sz="1800" kern="1200" dirty="0">
                          <a:solidFill>
                            <a:schemeClr val="dk1"/>
                          </a:solidFill>
                          <a:effectLst/>
                          <a:latin typeface="+mn-lt"/>
                          <a:ea typeface="+mn-ea"/>
                          <a:cs typeface="+mn-cs"/>
                        </a:rPr>
                        <a:t>Ad-I-2</a:t>
                      </a:r>
                      <a:r>
                        <a:rPr lang="zh-TW" altLang="zh-TW" sz="1800" kern="1200" dirty="0">
                          <a:solidFill>
                            <a:schemeClr val="dk1"/>
                          </a:solidFill>
                          <a:effectLst/>
                          <a:latin typeface="+mn-lt"/>
                          <a:ea typeface="+mn-ea"/>
                          <a:cs typeface="+mn-cs"/>
                        </a:rPr>
                        <a:t>篇章的大意。</a:t>
                      </a:r>
                      <a:endParaRPr lang="en-US" altLang="zh-TW" sz="1800" kern="1200" dirty="0">
                        <a:solidFill>
                          <a:schemeClr val="dk1"/>
                        </a:solidFill>
                        <a:effectLst/>
                        <a:latin typeface="+mn-lt"/>
                        <a:ea typeface="+mn-ea"/>
                        <a:cs typeface="+mn-cs"/>
                      </a:endParaRPr>
                    </a:p>
                    <a:p>
                      <a:r>
                        <a:rPr lang="en-US" altLang="zh-TW" sz="1800" kern="1200" dirty="0">
                          <a:solidFill>
                            <a:schemeClr val="dk1"/>
                          </a:solidFill>
                          <a:effectLst/>
                          <a:latin typeface="+mn-lt"/>
                          <a:ea typeface="+mn-ea"/>
                          <a:cs typeface="+mn-cs"/>
                        </a:rPr>
                        <a:t>Ad-I-3</a:t>
                      </a:r>
                      <a:r>
                        <a:rPr lang="zh-TW" altLang="zh-TW" sz="1800" kern="1200" dirty="0">
                          <a:solidFill>
                            <a:schemeClr val="dk1"/>
                          </a:solidFill>
                          <a:effectLst/>
                          <a:latin typeface="+mn-lt"/>
                          <a:ea typeface="+mn-ea"/>
                          <a:cs typeface="+mn-cs"/>
                        </a:rPr>
                        <a:t>故事。</a:t>
                      </a:r>
                      <a:endParaRPr lang="zh-TW" altLang="en-US" dirty="0"/>
                    </a:p>
                  </a:txBody>
                  <a:tcPr marL="68580" marR="68580"/>
                </a:tc>
                <a:tc>
                  <a:txBody>
                    <a:bodyPr/>
                    <a:lstStyle/>
                    <a:p>
                      <a:r>
                        <a:rPr lang="en-US" altLang="zh-TW" dirty="0"/>
                        <a:t>【1-Ⅰ-2-2 </a:t>
                      </a:r>
                      <a:r>
                        <a:rPr lang="zh-TW" altLang="en-US" dirty="0"/>
                        <a:t>能說出聆聽的內容</a:t>
                      </a:r>
                      <a:r>
                        <a:rPr lang="en-US" altLang="zh-TW" dirty="0"/>
                        <a:t>】</a:t>
                      </a:r>
                      <a:endParaRPr lang="zh-TW" altLang="en-US" dirty="0"/>
                    </a:p>
                  </a:txBody>
                  <a:tcPr marL="68580" marR="68580"/>
                </a:tc>
                <a:extLst>
                  <a:ext uri="{0D108BD9-81ED-4DB2-BD59-A6C34878D82A}">
                    <a16:rowId xmlns:a16="http://schemas.microsoft.com/office/drawing/2014/main" xmlns="" val="1098782239"/>
                  </a:ext>
                </a:extLst>
              </a:tr>
              <a:tr h="914504">
                <a:tc vMerge="1">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【2-Ⅰ-2-1 </a:t>
                      </a:r>
                      <a:r>
                        <a:rPr lang="zh-TW" altLang="en-US" dirty="0"/>
                        <a:t>能簡單複述所聽聞的內容重點</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【2-Ⅰ-2-2 </a:t>
                      </a:r>
                      <a:r>
                        <a:rPr lang="zh-TW" altLang="en-US" dirty="0"/>
                        <a:t>能詳細複述所聽聞的內容</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【2-Ⅰ-2-3 </a:t>
                      </a:r>
                      <a:r>
                        <a:rPr lang="zh-TW" altLang="en-US" dirty="0"/>
                        <a:t>能正確轉述所聽聞的 內容</a:t>
                      </a:r>
                      <a:r>
                        <a:rPr lang="en-US" altLang="zh-TW" dirty="0"/>
                        <a:t>】</a:t>
                      </a:r>
                      <a:endParaRPr lang="zh-TW" altLang="en-US" dirty="0"/>
                    </a:p>
                  </a:txBody>
                  <a:tcPr marL="68580" marR="68580"/>
                </a:tc>
                <a:extLst>
                  <a:ext uri="{0D108BD9-81ED-4DB2-BD59-A6C34878D82A}">
                    <a16:rowId xmlns:a16="http://schemas.microsoft.com/office/drawing/2014/main" xmlns="" val="1776775466"/>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【5 -Ⅰ-6-1 </a:t>
                      </a:r>
                      <a:r>
                        <a:rPr lang="zh-TW" altLang="en-US" dirty="0"/>
                        <a:t>利用圖像策略，協助文本的理解與內容重述</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【5-Ⅰ-6-2 </a:t>
                      </a:r>
                      <a:r>
                        <a:rPr lang="zh-TW" altLang="en-US" dirty="0"/>
                        <a:t>利用故事結構策 略，協助文本的理解與內容重述</a:t>
                      </a:r>
                      <a:r>
                        <a:rPr lang="en-US" altLang="zh-TW" dirty="0"/>
                        <a:t>】</a:t>
                      </a:r>
                      <a:endParaRPr lang="zh-TW" altLang="en-US" dirty="0"/>
                    </a:p>
                  </a:txBody>
                  <a:tcPr marL="68580" marR="68580"/>
                </a:tc>
                <a:extLst>
                  <a:ext uri="{0D108BD9-81ED-4DB2-BD59-A6C34878D82A}">
                    <a16:rowId xmlns:a16="http://schemas.microsoft.com/office/drawing/2014/main" xmlns="" val="527580702"/>
                  </a:ext>
                </a:extLst>
              </a:tr>
              <a:tr h="705494">
                <a:tc gridSpan="2">
                  <a:txBody>
                    <a:bodyPr/>
                    <a:lstStyle/>
                    <a:p>
                      <a:r>
                        <a:rPr lang="zh-TW" altLang="en-US" dirty="0"/>
                        <a:t>學年教育目標</a:t>
                      </a:r>
                      <a:endParaRPr lang="en-US" altLang="zh-TW" dirty="0"/>
                    </a:p>
                    <a:p>
                      <a:r>
                        <a:rPr lang="zh-TW" altLang="en-US" dirty="0"/>
                        <a:t>能正確說出 </a:t>
                      </a:r>
                      <a:r>
                        <a:rPr lang="en-US" altLang="zh-TW" dirty="0"/>
                        <a:t>300 </a:t>
                      </a:r>
                      <a:r>
                        <a:rPr lang="zh-TW" altLang="en-US" dirty="0"/>
                        <a:t>字以內短文的內容</a:t>
                      </a:r>
                    </a:p>
                  </a:txBody>
                  <a:tcPr marL="68580" marR="68580"/>
                </a:tc>
                <a:tc hMerge="1">
                  <a:txBody>
                    <a:bodyPr/>
                    <a:lstStyle/>
                    <a:p>
                      <a:endParaRPr lang="zh-TW" altLang="en-US" dirty="0"/>
                    </a:p>
                  </a:txBody>
                  <a:tcPr/>
                </a:tc>
                <a:extLst>
                  <a:ext uri="{0D108BD9-81ED-4DB2-BD59-A6C34878D82A}">
                    <a16:rowId xmlns:a16="http://schemas.microsoft.com/office/drawing/2014/main" xmlns="" val="3911733933"/>
                  </a:ext>
                </a:extLst>
              </a:tr>
              <a:tr h="223520">
                <a:tc gridSpan="2">
                  <a:txBody>
                    <a:bodyPr/>
                    <a:lstStyle/>
                    <a:p>
                      <a:r>
                        <a:rPr lang="zh-TW" altLang="en-US" dirty="0"/>
                        <a:t>學習目標（學期目標）</a:t>
                      </a:r>
                      <a:endParaRPr lang="en-US" altLang="zh-TW" dirty="0"/>
                    </a:p>
                    <a:p>
                      <a:r>
                        <a:rPr lang="en-US" altLang="zh-TW" dirty="0"/>
                        <a:t>1-1 </a:t>
                      </a:r>
                      <a:r>
                        <a:rPr lang="zh-TW" altLang="en-US" dirty="0"/>
                        <a:t>聆聽一篇 </a:t>
                      </a:r>
                      <a:r>
                        <a:rPr lang="en-US" altLang="zh-TW" dirty="0"/>
                        <a:t>100~150 </a:t>
                      </a:r>
                      <a:r>
                        <a:rPr lang="zh-TW" altLang="en-US" dirty="0"/>
                        <a:t>字以內故事之後，透過問答方式，能簡單複述故事重點</a:t>
                      </a:r>
                      <a:endParaRPr lang="en-US" altLang="zh-TW" dirty="0"/>
                    </a:p>
                    <a:p>
                      <a:r>
                        <a:rPr lang="en-US" altLang="zh-TW" dirty="0"/>
                        <a:t>1-2 </a:t>
                      </a:r>
                      <a:r>
                        <a:rPr lang="zh-TW" altLang="en-US" dirty="0"/>
                        <a:t>給予一篇 </a:t>
                      </a:r>
                      <a:r>
                        <a:rPr lang="en-US" altLang="zh-TW" dirty="0"/>
                        <a:t>100 </a:t>
                      </a:r>
                      <a:r>
                        <a:rPr lang="zh-TW" altLang="en-US" dirty="0"/>
                        <a:t>字以內故事 短文，透過問答方式，能說出故事重點</a:t>
                      </a:r>
                      <a:endParaRPr lang="en-US" altLang="zh-TW" dirty="0"/>
                    </a:p>
                    <a:p>
                      <a:r>
                        <a:rPr lang="en-US" altLang="zh-TW" dirty="0"/>
                        <a:t>1-3 </a:t>
                      </a:r>
                      <a:r>
                        <a:rPr lang="zh-TW" altLang="en-US" dirty="0"/>
                        <a:t>聆聽 一篇 </a:t>
                      </a:r>
                      <a:r>
                        <a:rPr lang="en-US" altLang="zh-TW" dirty="0"/>
                        <a:t>150~200 </a:t>
                      </a:r>
                      <a:r>
                        <a:rPr lang="zh-TW" altLang="en-US" dirty="0"/>
                        <a:t>字以內故事之後，藉由圖像提示下，能詳細複述故事內容</a:t>
                      </a:r>
                      <a:endParaRPr lang="en-US" altLang="zh-TW" dirty="0"/>
                    </a:p>
                    <a:p>
                      <a:r>
                        <a:rPr lang="en-US" altLang="zh-TW" dirty="0"/>
                        <a:t>1-4 </a:t>
                      </a:r>
                      <a:r>
                        <a:rPr lang="zh-TW" altLang="en-US" dirty="0"/>
                        <a:t>給予一篇 </a:t>
                      </a:r>
                      <a:r>
                        <a:rPr lang="en-US" altLang="zh-TW" dirty="0"/>
                        <a:t>150 ~200 </a:t>
                      </a:r>
                      <a:r>
                        <a:rPr lang="zh-TW" altLang="en-US" dirty="0"/>
                        <a:t>字以內故事短文，透過畫重點策略，能說出故事主要內容</a:t>
                      </a:r>
                      <a:endParaRPr lang="en-US" altLang="zh-TW" dirty="0"/>
                    </a:p>
                    <a:p>
                      <a:r>
                        <a:rPr lang="en-US" altLang="zh-TW" dirty="0"/>
                        <a:t>1-5 </a:t>
                      </a:r>
                      <a:r>
                        <a:rPr lang="zh-TW" altLang="en-US" dirty="0"/>
                        <a:t>每週給予一篇 </a:t>
                      </a:r>
                      <a:r>
                        <a:rPr lang="en-US" altLang="zh-TW" dirty="0"/>
                        <a:t>200~300 </a:t>
                      </a:r>
                      <a:r>
                        <a:rPr lang="zh-TW" altLang="en-US" dirty="0"/>
                        <a:t>字以內記敘短文，能運用故事結構圖 策略，摘記文本訊息</a:t>
                      </a:r>
                      <a:endParaRPr lang="en-US" altLang="zh-TW" dirty="0"/>
                    </a:p>
                    <a:p>
                      <a:r>
                        <a:rPr lang="en-US" altLang="zh-TW" dirty="0"/>
                        <a:t>1-6 </a:t>
                      </a:r>
                      <a:r>
                        <a:rPr lang="zh-TW" altLang="en-US" dirty="0"/>
                        <a:t>每週給予一篇 </a:t>
                      </a:r>
                      <a:r>
                        <a:rPr lang="en-US" altLang="zh-TW" dirty="0"/>
                        <a:t>200~300 </a:t>
                      </a:r>
                      <a:r>
                        <a:rPr lang="zh-TW" altLang="en-US" dirty="0"/>
                        <a:t>字以內記敘短文，能運用 故事結構圖策略，用自己的話重述文本內容</a:t>
                      </a:r>
                    </a:p>
                  </a:txBody>
                  <a:tcPr marL="68580" marR="68580"/>
                </a:tc>
                <a:tc hMerge="1">
                  <a:txBody>
                    <a:bodyPr/>
                    <a:lstStyle/>
                    <a:p>
                      <a:endParaRPr lang="zh-TW" altLang="en-US"/>
                    </a:p>
                  </a:txBody>
                  <a:tcPr/>
                </a:tc>
                <a:extLst>
                  <a:ext uri="{0D108BD9-81ED-4DB2-BD59-A6C34878D82A}">
                    <a16:rowId xmlns:a16="http://schemas.microsoft.com/office/drawing/2014/main" xmlns="" val="3272827477"/>
                  </a:ext>
                </a:extLst>
              </a:tr>
            </a:tbl>
          </a:graphicData>
        </a:graphic>
      </p:graphicFrame>
      <p:sp>
        <p:nvSpPr>
          <p:cNvPr id="5" name="標題 1"/>
          <p:cNvSpPr txBox="1">
            <a:spLocks/>
          </p:cNvSpPr>
          <p:nvPr/>
        </p:nvSpPr>
        <p:spPr>
          <a:xfrm>
            <a:off x="304797" y="186881"/>
            <a:ext cx="8553453" cy="862166"/>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TW" altLang="en-US" sz="4000" b="1" i="0" u="none" strike="noStrike" kern="1200" cap="none" spc="0" normalizeH="0" baseline="0" noProof="0" dirty="0">
                <a:ln>
                  <a:noFill/>
                </a:ln>
                <a:solidFill>
                  <a:srgbClr val="30B1B3"/>
                </a:solidFill>
                <a:effectLst/>
                <a:uLnTx/>
                <a:uFillTx/>
                <a:latin typeface="微軟正黑體"/>
                <a:ea typeface="微軟正黑體"/>
                <a:cs typeface="微軟正黑體"/>
              </a:rPr>
              <a:t>學生在特定領域</a:t>
            </a:r>
            <a:r>
              <a:rPr kumimoji="0" lang="en-US" altLang="zh-TW" sz="4000" b="1" i="0" u="none" strike="noStrike" kern="1200" cap="none" spc="0" normalizeH="0" baseline="0" noProof="0" dirty="0">
                <a:ln>
                  <a:noFill/>
                </a:ln>
                <a:solidFill>
                  <a:srgbClr val="30B1B3"/>
                </a:solidFill>
                <a:effectLst/>
                <a:uLnTx/>
                <a:uFillTx/>
                <a:latin typeface="微軟正黑體"/>
                <a:ea typeface="微軟正黑體"/>
                <a:cs typeface="微軟正黑體"/>
              </a:rPr>
              <a:t>/</a:t>
            </a:r>
            <a:r>
              <a:rPr kumimoji="0" lang="zh-TW" altLang="en-US" sz="4000" b="1" i="0" u="none" strike="noStrike" kern="1200" cap="none" spc="0" normalizeH="0" baseline="0" noProof="0" dirty="0">
                <a:ln>
                  <a:noFill/>
                </a:ln>
                <a:solidFill>
                  <a:srgbClr val="30B1B3"/>
                </a:solidFill>
                <a:effectLst/>
                <a:uLnTx/>
                <a:uFillTx/>
                <a:latin typeface="微軟正黑體"/>
                <a:ea typeface="微軟正黑體"/>
                <a:cs typeface="微軟正黑體"/>
              </a:rPr>
              <a:t>科目學習功能缺損</a:t>
            </a:r>
            <a:r>
              <a:rPr kumimoji="0" lang="en-US" altLang="zh-TW" sz="4000" b="1" i="0" u="none" strike="noStrike" kern="1200" cap="none" spc="0" normalizeH="0" baseline="0" noProof="0" dirty="0">
                <a:ln>
                  <a:noFill/>
                </a:ln>
                <a:solidFill>
                  <a:srgbClr val="30B1B3"/>
                </a:solidFill>
                <a:effectLst/>
                <a:uLnTx/>
                <a:uFillTx/>
                <a:latin typeface="微軟正黑體"/>
                <a:ea typeface="微軟正黑體"/>
                <a:cs typeface="微軟正黑體"/>
              </a:rPr>
              <a:t/>
            </a:r>
            <a:br>
              <a:rPr kumimoji="0" lang="en-US" altLang="zh-TW" sz="4000" b="1" i="0" u="none" strike="noStrike" kern="1200" cap="none" spc="0" normalizeH="0" baseline="0" noProof="0" dirty="0">
                <a:ln>
                  <a:noFill/>
                </a:ln>
                <a:solidFill>
                  <a:srgbClr val="30B1B3"/>
                </a:solidFill>
                <a:effectLst/>
                <a:uLnTx/>
                <a:uFillTx/>
                <a:latin typeface="微軟正黑體"/>
                <a:ea typeface="微軟正黑體"/>
                <a:cs typeface="微軟正黑體"/>
              </a:rPr>
            </a:br>
            <a:r>
              <a:rPr kumimoji="0" lang="en-US" altLang="zh-TW" sz="3200" b="1" i="0" u="none" strike="noStrike" kern="1200" cap="none" spc="0" normalizeH="0" baseline="0" noProof="0" dirty="0">
                <a:ln>
                  <a:noFill/>
                </a:ln>
                <a:solidFill>
                  <a:srgbClr val="30B1B3"/>
                </a:solidFill>
                <a:effectLst/>
                <a:uLnTx/>
                <a:uFillTx/>
                <a:latin typeface="微軟正黑體"/>
                <a:ea typeface="微軟正黑體"/>
                <a:cs typeface="微軟正黑體"/>
              </a:rPr>
              <a:t>(</a:t>
            </a:r>
            <a:r>
              <a:rPr kumimoji="0" lang="zh-TW" altLang="en-US" sz="3200" b="1" i="0" u="none" strike="noStrike" kern="1200" cap="none" spc="0" normalizeH="0" baseline="0" noProof="0" dirty="0">
                <a:ln>
                  <a:noFill/>
                </a:ln>
                <a:solidFill>
                  <a:srgbClr val="30B1B3"/>
                </a:solidFill>
                <a:effectLst/>
                <a:uLnTx/>
                <a:uFillTx/>
                <a:latin typeface="微軟正黑體"/>
                <a:ea typeface="微軟正黑體"/>
                <a:cs typeface="微軟正黑體"/>
              </a:rPr>
              <a:t>依據調整後學習重點設定學習目標示例</a:t>
            </a:r>
            <a:r>
              <a:rPr kumimoji="0" lang="en-US" altLang="zh-TW" sz="3200" b="1" i="0" u="none" strike="noStrike" kern="1200" cap="none" spc="0" normalizeH="0" baseline="0" noProof="0" dirty="0">
                <a:ln>
                  <a:noFill/>
                </a:ln>
                <a:solidFill>
                  <a:srgbClr val="30B1B3"/>
                </a:solidFill>
                <a:effectLst/>
                <a:uLnTx/>
                <a:uFillTx/>
                <a:latin typeface="微軟正黑體"/>
                <a:ea typeface="微軟正黑體"/>
                <a:cs typeface="微軟正黑體"/>
              </a:rPr>
              <a:t>)</a:t>
            </a:r>
            <a:endParaRPr kumimoji="0" lang="zh-TW" altLang="en-US" sz="4000" b="1" i="0" u="none" strike="noStrike" kern="1200" cap="none" spc="0" normalizeH="0" baseline="0" noProof="0" dirty="0">
              <a:ln>
                <a:noFill/>
              </a:ln>
              <a:solidFill>
                <a:srgbClr val="30B1B3"/>
              </a:solidFill>
              <a:effectLst/>
              <a:uLnTx/>
              <a:uFillTx/>
              <a:latin typeface="微軟正黑體"/>
              <a:ea typeface="微軟正黑體"/>
              <a:cs typeface="微軟正黑體"/>
            </a:endParaRPr>
          </a:p>
        </p:txBody>
      </p:sp>
    </p:spTree>
    <p:extLst>
      <p:ext uri="{BB962C8B-B14F-4D97-AF65-F5344CB8AC3E}">
        <p14:creationId xmlns:p14="http://schemas.microsoft.com/office/powerpoint/2010/main" val="909177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xmlns="" id="{8BDC0312-CF32-4418-8C52-F2F10BB94683}"/>
              </a:ext>
            </a:extLst>
          </p:cNvPr>
          <p:cNvSpPr>
            <a:spLocks noGrp="1"/>
          </p:cNvSpPr>
          <p:nvPr>
            <p:ph type="title"/>
          </p:nvPr>
        </p:nvSpPr>
        <p:spPr>
          <a:xfrm>
            <a:off x="2342525" y="1236591"/>
            <a:ext cx="4920904" cy="862166"/>
          </a:xfrm>
        </p:spPr>
        <p:txBody>
          <a:bodyPr/>
          <a:lstStyle/>
          <a:p>
            <a:pPr algn="ctr"/>
            <a:r>
              <a:rPr lang="zh-TW" altLang="en-US" dirty="0">
                <a:solidFill>
                  <a:srgbClr val="7030A0"/>
                </a:solidFill>
              </a:rPr>
              <a:t>學生在特定領域</a:t>
            </a:r>
            <a:r>
              <a:rPr lang="en-US" altLang="zh-TW" dirty="0">
                <a:solidFill>
                  <a:srgbClr val="7030A0"/>
                </a:solidFill>
              </a:rPr>
              <a:t>/</a:t>
            </a:r>
            <a:br>
              <a:rPr lang="en-US" altLang="zh-TW" dirty="0">
                <a:solidFill>
                  <a:srgbClr val="7030A0"/>
                </a:solidFill>
              </a:rPr>
            </a:br>
            <a:r>
              <a:rPr lang="zh-TW" altLang="en-US" dirty="0">
                <a:solidFill>
                  <a:srgbClr val="7030A0"/>
                </a:solidFill>
              </a:rPr>
              <a:t>科目學習功能優異</a:t>
            </a:r>
            <a:r>
              <a:rPr lang="en-US" altLang="zh-TW" dirty="0">
                <a:solidFill>
                  <a:srgbClr val="7030A0"/>
                </a:solidFill>
              </a:rPr>
              <a:t/>
            </a:r>
            <a:br>
              <a:rPr lang="en-US" altLang="zh-TW" dirty="0">
                <a:solidFill>
                  <a:srgbClr val="7030A0"/>
                </a:solidFill>
              </a:rPr>
            </a:br>
            <a:r>
              <a:rPr lang="zh-TW" altLang="en-US" dirty="0">
                <a:solidFill>
                  <a:srgbClr val="7030A0"/>
                </a:solidFill>
              </a:rPr>
              <a:t>課程調整舉例</a:t>
            </a:r>
          </a:p>
        </p:txBody>
      </p:sp>
      <p:grpSp>
        <p:nvGrpSpPr>
          <p:cNvPr id="5" name="群組 4"/>
          <p:cNvGrpSpPr/>
          <p:nvPr/>
        </p:nvGrpSpPr>
        <p:grpSpPr>
          <a:xfrm rot="2256646" flipV="1">
            <a:off x="1798312" y="2935015"/>
            <a:ext cx="936000" cy="935792"/>
            <a:chOff x="4401448" y="1754658"/>
            <a:chExt cx="454806" cy="442451"/>
          </a:xfrm>
        </p:grpSpPr>
        <p:sp>
          <p:nvSpPr>
            <p:cNvPr id="27" name="向右箭號 26"/>
            <p:cNvSpPr/>
            <p:nvPr/>
          </p:nvSpPr>
          <p:spPr>
            <a:xfrm rot="16200000">
              <a:off x="4455028" y="1795884"/>
              <a:ext cx="442451" cy="360000"/>
            </a:xfrm>
            <a:prstGeom prst="rightArrow">
              <a:avLst>
                <a:gd name="adj1" fmla="val 60000"/>
                <a:gd name="adj2" fmla="val 50000"/>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8" name="向右箭號 4"/>
            <p:cNvSpPr/>
            <p:nvPr/>
          </p:nvSpPr>
          <p:spPr>
            <a:xfrm rot="16200000">
              <a:off x="4448113" y="1902671"/>
              <a:ext cx="247773" cy="3411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TW" altLang="en-US" sz="2400" kern="1200"/>
            </a:p>
          </p:txBody>
        </p:sp>
      </p:grpSp>
      <p:grpSp>
        <p:nvGrpSpPr>
          <p:cNvPr id="6" name="群組 5"/>
          <p:cNvGrpSpPr/>
          <p:nvPr/>
        </p:nvGrpSpPr>
        <p:grpSpPr>
          <a:xfrm>
            <a:off x="520312" y="3799047"/>
            <a:ext cx="1672083" cy="1672083"/>
            <a:chOff x="3735958" y="4101"/>
            <a:chExt cx="1672083" cy="1672083"/>
          </a:xfrm>
        </p:grpSpPr>
        <p:sp>
          <p:nvSpPr>
            <p:cNvPr id="25" name="橢圓 24"/>
            <p:cNvSpPr/>
            <p:nvPr/>
          </p:nvSpPr>
          <p:spPr>
            <a:xfrm>
              <a:off x="3735958" y="4101"/>
              <a:ext cx="1672083" cy="1672083"/>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6" name="橢圓 6"/>
            <p:cNvSpPr/>
            <p:nvPr/>
          </p:nvSpPr>
          <p:spPr>
            <a:xfrm>
              <a:off x="3980829" y="248972"/>
              <a:ext cx="1182341" cy="11823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dirty="0">
                  <a:latin typeface="標楷體" pitchFamily="65" charset="-120"/>
                  <a:ea typeface="標楷體" pitchFamily="65" charset="-120"/>
                </a:rPr>
                <a:t>學習內容</a:t>
              </a:r>
            </a:p>
          </p:txBody>
        </p:sp>
      </p:grpSp>
      <p:grpSp>
        <p:nvGrpSpPr>
          <p:cNvPr id="7" name="群組 6"/>
          <p:cNvGrpSpPr/>
          <p:nvPr/>
        </p:nvGrpSpPr>
        <p:grpSpPr>
          <a:xfrm rot="5969152">
            <a:off x="3311875" y="3705086"/>
            <a:ext cx="899999" cy="720000"/>
            <a:chOff x="5554967" y="2895826"/>
            <a:chExt cx="329178" cy="568508"/>
          </a:xfrm>
        </p:grpSpPr>
        <p:sp>
          <p:nvSpPr>
            <p:cNvPr id="23" name="向右箭號 22"/>
            <p:cNvSpPr/>
            <p:nvPr/>
          </p:nvSpPr>
          <p:spPr>
            <a:xfrm>
              <a:off x="5554967" y="2895826"/>
              <a:ext cx="329178" cy="568508"/>
            </a:xfrm>
            <a:prstGeom prst="rightArrow">
              <a:avLst>
                <a:gd name="adj1" fmla="val 60000"/>
                <a:gd name="adj2" fmla="val 50000"/>
              </a:avLst>
            </a:prstGeom>
          </p:spPr>
          <p:style>
            <a:lnRef idx="0">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24" name="向右箭號 8"/>
            <p:cNvSpPr/>
            <p:nvPr/>
          </p:nvSpPr>
          <p:spPr>
            <a:xfrm>
              <a:off x="5554969" y="3009527"/>
              <a:ext cx="247773" cy="3411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TW" altLang="en-US" sz="2400" kern="1200"/>
            </a:p>
          </p:txBody>
        </p:sp>
      </p:grpSp>
      <p:grpSp>
        <p:nvGrpSpPr>
          <p:cNvPr id="8" name="群組 7"/>
          <p:cNvGrpSpPr/>
          <p:nvPr/>
        </p:nvGrpSpPr>
        <p:grpSpPr>
          <a:xfrm>
            <a:off x="2677368" y="4574159"/>
            <a:ext cx="1672083" cy="1672083"/>
            <a:chOff x="6075894" y="2344038"/>
            <a:chExt cx="1672083" cy="1672083"/>
          </a:xfrm>
        </p:grpSpPr>
        <p:sp>
          <p:nvSpPr>
            <p:cNvPr id="21" name="橢圓 20"/>
            <p:cNvSpPr/>
            <p:nvPr/>
          </p:nvSpPr>
          <p:spPr>
            <a:xfrm>
              <a:off x="6075894" y="2344038"/>
              <a:ext cx="1672083" cy="1672083"/>
            </a:xfrm>
            <a:prstGeom prst="ellipse">
              <a:avLst/>
            </a:prstGeom>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22" name="橢圓 10"/>
            <p:cNvSpPr/>
            <p:nvPr/>
          </p:nvSpPr>
          <p:spPr>
            <a:xfrm>
              <a:off x="6320765" y="2588909"/>
              <a:ext cx="1182341" cy="11823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dirty="0">
                  <a:latin typeface="標楷體" pitchFamily="65" charset="-120"/>
                  <a:ea typeface="標楷體" pitchFamily="65" charset="-120"/>
                </a:rPr>
                <a:t>學習歷程</a:t>
              </a:r>
            </a:p>
          </p:txBody>
        </p:sp>
      </p:grpSp>
      <p:grpSp>
        <p:nvGrpSpPr>
          <p:cNvPr id="9" name="群組 8"/>
          <p:cNvGrpSpPr/>
          <p:nvPr/>
        </p:nvGrpSpPr>
        <p:grpSpPr>
          <a:xfrm rot="21037420">
            <a:off x="5197580" y="3634024"/>
            <a:ext cx="720000" cy="876583"/>
            <a:chOff x="4287746" y="4163049"/>
            <a:chExt cx="568508" cy="353961"/>
          </a:xfrm>
        </p:grpSpPr>
        <p:sp>
          <p:nvSpPr>
            <p:cNvPr id="19" name="向右箭號 18"/>
            <p:cNvSpPr/>
            <p:nvPr/>
          </p:nvSpPr>
          <p:spPr>
            <a:xfrm rot="5400000">
              <a:off x="4395019" y="4055776"/>
              <a:ext cx="353961" cy="568508"/>
            </a:xfrm>
            <a:prstGeom prst="rightArrow">
              <a:avLst>
                <a:gd name="adj1" fmla="val 60000"/>
                <a:gd name="adj2" fmla="val 50000"/>
              </a:avLst>
            </a:prstGeom>
          </p:spPr>
          <p:style>
            <a:lnRef idx="0">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20" name="向右箭號 12"/>
            <p:cNvSpPr/>
            <p:nvPr/>
          </p:nvSpPr>
          <p:spPr>
            <a:xfrm rot="5400000">
              <a:off x="4448113" y="4116384"/>
              <a:ext cx="247773" cy="3411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TW" altLang="en-US" sz="2400" kern="1200"/>
            </a:p>
          </p:txBody>
        </p:sp>
      </p:grpSp>
      <p:grpSp>
        <p:nvGrpSpPr>
          <p:cNvPr id="10" name="群組 9"/>
          <p:cNvGrpSpPr/>
          <p:nvPr/>
        </p:nvGrpSpPr>
        <p:grpSpPr>
          <a:xfrm>
            <a:off x="4970392" y="4582375"/>
            <a:ext cx="1672083" cy="1672083"/>
            <a:chOff x="3735958" y="4683974"/>
            <a:chExt cx="1672083" cy="1672083"/>
          </a:xfrm>
        </p:grpSpPr>
        <p:sp>
          <p:nvSpPr>
            <p:cNvPr id="17" name="橢圓 16"/>
            <p:cNvSpPr/>
            <p:nvPr/>
          </p:nvSpPr>
          <p:spPr>
            <a:xfrm>
              <a:off x="3735958" y="4683974"/>
              <a:ext cx="1672083" cy="1672083"/>
            </a:xfrm>
            <a:prstGeom prst="ellipse">
              <a:avLst/>
            </a:pr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8" name="橢圓 14"/>
            <p:cNvSpPr/>
            <p:nvPr/>
          </p:nvSpPr>
          <p:spPr>
            <a:xfrm>
              <a:off x="3980829" y="4928845"/>
              <a:ext cx="1182341" cy="11823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dirty="0">
                  <a:latin typeface="標楷體" pitchFamily="65" charset="-120"/>
                  <a:ea typeface="標楷體" pitchFamily="65" charset="-120"/>
                </a:rPr>
                <a:t>學習環境</a:t>
              </a:r>
            </a:p>
          </p:txBody>
        </p:sp>
      </p:grpSp>
      <p:grpSp>
        <p:nvGrpSpPr>
          <p:cNvPr id="11" name="群組 10"/>
          <p:cNvGrpSpPr/>
          <p:nvPr/>
        </p:nvGrpSpPr>
        <p:grpSpPr>
          <a:xfrm rot="14414793">
            <a:off x="6654594" y="3160026"/>
            <a:ext cx="886784" cy="720000"/>
            <a:chOff x="3246971" y="2919788"/>
            <a:chExt cx="589431" cy="568508"/>
          </a:xfrm>
        </p:grpSpPr>
        <p:sp>
          <p:nvSpPr>
            <p:cNvPr id="15" name="向右箭號 14"/>
            <p:cNvSpPr/>
            <p:nvPr/>
          </p:nvSpPr>
          <p:spPr>
            <a:xfrm rot="10800000">
              <a:off x="3246971" y="2919788"/>
              <a:ext cx="589431" cy="568508"/>
            </a:xfrm>
            <a:prstGeom prst="rightArrow">
              <a:avLst>
                <a:gd name="adj1" fmla="val 60000"/>
                <a:gd name="adj2" fmla="val 50000"/>
              </a:avLst>
            </a:prstGeom>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6" name="向右箭號 16"/>
            <p:cNvSpPr/>
            <p:nvPr/>
          </p:nvSpPr>
          <p:spPr>
            <a:xfrm rot="21600000">
              <a:off x="3323251" y="3009527"/>
              <a:ext cx="259076" cy="3411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TW" altLang="en-US" sz="2400" kern="1200"/>
            </a:p>
          </p:txBody>
        </p:sp>
      </p:grpSp>
      <p:grpSp>
        <p:nvGrpSpPr>
          <p:cNvPr id="12" name="群組 11"/>
          <p:cNvGrpSpPr/>
          <p:nvPr/>
        </p:nvGrpSpPr>
        <p:grpSpPr>
          <a:xfrm>
            <a:off x="7171989" y="3799047"/>
            <a:ext cx="1672083" cy="1672083"/>
            <a:chOff x="1365555" y="2344038"/>
            <a:chExt cx="1672083" cy="1672083"/>
          </a:xfrm>
        </p:grpSpPr>
        <p:sp>
          <p:nvSpPr>
            <p:cNvPr id="13" name="橢圓 12"/>
            <p:cNvSpPr/>
            <p:nvPr/>
          </p:nvSpPr>
          <p:spPr>
            <a:xfrm>
              <a:off x="1365555" y="2344038"/>
              <a:ext cx="1672083" cy="1672083"/>
            </a:xfrm>
            <a:prstGeom prst="ellipse">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4" name="橢圓 18"/>
            <p:cNvSpPr/>
            <p:nvPr/>
          </p:nvSpPr>
          <p:spPr>
            <a:xfrm>
              <a:off x="1610426" y="2588909"/>
              <a:ext cx="1182341" cy="11823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dirty="0">
                  <a:latin typeface="標楷體" pitchFamily="65" charset="-120"/>
                  <a:ea typeface="標楷體" pitchFamily="65" charset="-120"/>
                </a:rPr>
                <a:t>學習評量</a:t>
              </a:r>
            </a:p>
          </p:txBody>
        </p:sp>
      </p:grpSp>
    </p:spTree>
    <p:extLst>
      <p:ext uri="{BB962C8B-B14F-4D97-AF65-F5344CB8AC3E}">
        <p14:creationId xmlns:p14="http://schemas.microsoft.com/office/powerpoint/2010/main" val="975870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t>學生在特定領域</a:t>
            </a:r>
            <a:r>
              <a:rPr lang="en-US" altLang="zh-TW" dirty="0"/>
              <a:t>/</a:t>
            </a:r>
            <a:r>
              <a:rPr lang="zh-TW" altLang="en-US" dirty="0"/>
              <a:t>科目學習功能優異</a:t>
            </a:r>
            <a:r>
              <a:rPr lang="en-US" altLang="zh-TW" dirty="0"/>
              <a:t>(</a:t>
            </a:r>
            <a:r>
              <a:rPr lang="zh-TW" altLang="en-US" dirty="0"/>
              <a:t>學習內容調整舉例</a:t>
            </a:r>
            <a:r>
              <a:rPr lang="en-US" altLang="zh-TW" dirty="0"/>
              <a:t>)</a:t>
            </a:r>
            <a:endParaRPr lang="zh-TW" altLang="en-US" dirty="0"/>
          </a:p>
        </p:txBody>
      </p:sp>
      <p:sp>
        <p:nvSpPr>
          <p:cNvPr id="5" name="內容版面配置區 2"/>
          <p:cNvSpPr txBox="1">
            <a:spLocks/>
          </p:cNvSpPr>
          <p:nvPr/>
        </p:nvSpPr>
        <p:spPr>
          <a:xfrm>
            <a:off x="457201" y="2560320"/>
            <a:ext cx="8290560" cy="4032000"/>
          </a:xfrm>
          <a:prstGeom prst="rect">
            <a:avLst/>
          </a:prstGeom>
          <a:ln w="57150"/>
        </p:spPr>
        <p:style>
          <a:lnRef idx="2">
            <a:schemeClr val="accent2"/>
          </a:lnRef>
          <a:fillRef idx="1">
            <a:schemeClr val="lt1"/>
          </a:fillRef>
          <a:effectRef idx="0">
            <a:schemeClr val="accent2"/>
          </a:effectRef>
          <a:fontRef idx="minor">
            <a:schemeClr val="dk1"/>
          </a:fontRef>
        </p:style>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1">
              <a:spcBef>
                <a:spcPts val="1200"/>
              </a:spcBef>
              <a:buClr>
                <a:srgbClr val="00B050"/>
              </a:buClr>
            </a:pP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en-US" sz="2800" dirty="0">
                <a:solidFill>
                  <a:prstClr val="black"/>
                </a:solidFill>
                <a:latin typeface="標楷體" pitchFamily="65" charset="-120"/>
                <a:ea typeface="標楷體" pitchFamily="65" charset="-120"/>
              </a:rPr>
              <a:t>本單元</a:t>
            </a:r>
            <a:r>
              <a:rPr lang="zh-TW" altLang="zh-TW" sz="2800" dirty="0">
                <a:solidFill>
                  <a:prstClr val="black"/>
                </a:solidFill>
                <a:latin typeface="標楷體" pitchFamily="65" charset="-120"/>
                <a:ea typeface="標楷體" pitchFamily="65" charset="-120"/>
              </a:rPr>
              <a:t>指定</a:t>
            </a:r>
            <a:r>
              <a:rPr lang="zh-TW" altLang="en-US" sz="2800" dirty="0">
                <a:solidFill>
                  <a:prstClr val="black"/>
                </a:solidFill>
                <a:latin typeface="標楷體" pitchFamily="65" charset="-120"/>
                <a:ea typeface="標楷體" pitchFamily="65" charset="-120"/>
              </a:rPr>
              <a:t>英語</a:t>
            </a:r>
            <a:r>
              <a:rPr lang="zh-TW" altLang="zh-TW" sz="2800" dirty="0">
                <a:solidFill>
                  <a:prstClr val="black"/>
                </a:solidFill>
                <a:latin typeface="標楷體" pitchFamily="65" charset="-120"/>
                <a:ea typeface="標楷體" pitchFamily="65" charset="-120"/>
              </a:rPr>
              <a:t>書籍字彙量約</a:t>
            </a:r>
            <a:r>
              <a:rPr lang="en-US" altLang="zh-TW" sz="2800" dirty="0">
                <a:solidFill>
                  <a:prstClr val="black"/>
                </a:solidFill>
                <a:latin typeface="標楷體" pitchFamily="65" charset="-120"/>
                <a:ea typeface="標楷體" pitchFamily="65" charset="-120"/>
              </a:rPr>
              <a:t>2000</a:t>
            </a:r>
            <a:r>
              <a:rPr lang="zh-TW" altLang="zh-TW" sz="2800" dirty="0">
                <a:solidFill>
                  <a:prstClr val="black"/>
                </a:solidFill>
                <a:latin typeface="標楷體" pitchFamily="65" charset="-120"/>
                <a:ea typeface="標楷體" pitchFamily="65" charset="-120"/>
              </a:rPr>
              <a:t>字至</a:t>
            </a:r>
            <a:r>
              <a:rPr lang="en-US" altLang="zh-TW" sz="2800" dirty="0">
                <a:solidFill>
                  <a:prstClr val="black"/>
                </a:solidFill>
                <a:latin typeface="標楷體" pitchFamily="65" charset="-120"/>
                <a:ea typeface="標楷體" pitchFamily="65" charset="-120"/>
              </a:rPr>
              <a:t>2500</a:t>
            </a:r>
            <a:r>
              <a:rPr lang="zh-TW" altLang="en-US" sz="2800" dirty="0">
                <a:solidFill>
                  <a:prstClr val="black"/>
                </a:solidFill>
                <a:latin typeface="標楷體" pitchFamily="65" charset="-120"/>
                <a:ea typeface="標楷體" pitchFamily="65" charset="-120"/>
              </a:rPr>
              <a:t>字，多於普通課程</a:t>
            </a:r>
            <a:r>
              <a:rPr lang="zh-TW" altLang="zh-TW" sz="2800" dirty="0">
                <a:solidFill>
                  <a:prstClr val="black"/>
                </a:solidFill>
                <a:latin typeface="標楷體" pitchFamily="65" charset="-120"/>
                <a:ea typeface="標楷體" pitchFamily="65" charset="-120"/>
              </a:rPr>
              <a:t>。</a:t>
            </a: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課程具複雜、困難、多變化的學習活動。例如，學生須獨立閱讀、</a:t>
            </a:r>
            <a:r>
              <a:rPr lang="zh-TW" altLang="en-US" sz="2800" dirty="0">
                <a:solidFill>
                  <a:prstClr val="black"/>
                </a:solidFill>
                <a:latin typeface="標楷體" pitchFamily="65" charset="-120"/>
                <a:ea typeface="標楷體" pitchFamily="65" charset="-120"/>
              </a:rPr>
              <a:t>善用</a:t>
            </a:r>
            <a:r>
              <a:rPr lang="zh-TW" altLang="zh-TW" sz="2800" dirty="0">
                <a:solidFill>
                  <a:prstClr val="black"/>
                </a:solidFill>
                <a:latin typeface="標楷體" pitchFamily="65" charset="-120"/>
                <a:ea typeface="標楷體" pitchFamily="65" charset="-120"/>
              </a:rPr>
              <a:t>筆記技巧、</a:t>
            </a:r>
            <a:r>
              <a:rPr lang="zh-TW" altLang="en-US" sz="2800" dirty="0">
                <a:solidFill>
                  <a:prstClr val="black"/>
                </a:solidFill>
                <a:latin typeface="標楷體" pitchFamily="65" charset="-120"/>
                <a:ea typeface="標楷體" pitchFamily="65" charset="-120"/>
              </a:rPr>
              <a:t>搜尋與閱讀</a:t>
            </a:r>
            <a:r>
              <a:rPr lang="zh-TW" altLang="zh-TW" sz="2800" dirty="0">
                <a:solidFill>
                  <a:prstClr val="black"/>
                </a:solidFill>
                <a:latin typeface="標楷體" pitchFamily="65" charset="-120"/>
                <a:ea typeface="標楷體" pitchFamily="65" charset="-120"/>
              </a:rPr>
              <a:t>課外資料。</a:t>
            </a: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學生須</a:t>
            </a:r>
            <a:r>
              <a:rPr lang="zh-TW" altLang="en-US" sz="2800" dirty="0">
                <a:solidFill>
                  <a:prstClr val="black"/>
                </a:solidFill>
                <a:latin typeface="標楷體" pitchFamily="65" charset="-120"/>
                <a:ea typeface="標楷體" pitchFamily="65" charset="-120"/>
              </a:rPr>
              <a:t>全程</a:t>
            </a:r>
            <a:r>
              <a:rPr lang="zh-TW" altLang="zh-TW" sz="2800" dirty="0">
                <a:solidFill>
                  <a:prstClr val="black"/>
                </a:solidFill>
                <a:latin typeface="標楷體" pitchFamily="65" charset="-120"/>
                <a:ea typeface="標楷體" pitchFamily="65" charset="-120"/>
              </a:rPr>
              <a:t>以英語簡報、分享自學</a:t>
            </a:r>
            <a:r>
              <a:rPr lang="zh-TW" altLang="en-US" sz="2800" dirty="0">
                <a:solidFill>
                  <a:prstClr val="black"/>
                </a:solidFill>
                <a:latin typeface="標楷體" pitchFamily="65" charset="-120"/>
                <a:ea typeface="標楷體" pitchFamily="65" charset="-120"/>
              </a:rPr>
              <a:t>心</a:t>
            </a:r>
            <a:r>
              <a:rPr lang="zh-TW" altLang="zh-TW" sz="2800" dirty="0">
                <a:solidFill>
                  <a:prstClr val="black"/>
                </a:solidFill>
                <a:latin typeface="標楷體" pitchFamily="65" charset="-120"/>
                <a:ea typeface="標楷體" pitchFamily="65" charset="-120"/>
              </a:rPr>
              <a:t>得、討論問題</a:t>
            </a:r>
            <a:r>
              <a:rPr lang="zh-TW" altLang="en-US" sz="2800" dirty="0">
                <a:solidFill>
                  <a:prstClr val="black"/>
                </a:solidFill>
                <a:latin typeface="標楷體" pitchFamily="65" charset="-120"/>
                <a:ea typeface="標楷體" pitchFamily="65" charset="-120"/>
              </a:rPr>
              <a:t>及分享</a:t>
            </a:r>
            <a:r>
              <a:rPr lang="zh-TW" altLang="zh-TW" sz="2800" dirty="0">
                <a:solidFill>
                  <a:prstClr val="black"/>
                </a:solidFill>
                <a:latin typeface="標楷體" pitchFamily="65" charset="-120"/>
                <a:ea typeface="標楷體" pitchFamily="65" charset="-120"/>
              </a:rPr>
              <a:t>創作靈感。</a:t>
            </a: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學生須獨立創作劇本，於真實觀眾前演出。</a:t>
            </a:r>
            <a:endParaRPr lang="en-US" altLang="zh-TW" sz="2800" dirty="0">
              <a:solidFill>
                <a:prstClr val="black"/>
              </a:solidFill>
              <a:latin typeface="標楷體" pitchFamily="65" charset="-120"/>
              <a:ea typeface="標楷體" pitchFamily="65" charset="-120"/>
            </a:endParaRPr>
          </a:p>
        </p:txBody>
      </p:sp>
      <p:sp>
        <p:nvSpPr>
          <p:cNvPr id="7" name="綵帶 (向上) 6"/>
          <p:cNvSpPr/>
          <p:nvPr/>
        </p:nvSpPr>
        <p:spPr>
          <a:xfrm>
            <a:off x="822633" y="1920240"/>
            <a:ext cx="7559367" cy="899160"/>
          </a:xfrm>
          <a:prstGeom prst="ribbon2">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800" b="1" dirty="0">
                <a:solidFill>
                  <a:srgbClr val="FFFF00"/>
                </a:solidFill>
                <a:latin typeface="標楷體" pitchFamily="65" charset="-120"/>
                <a:ea typeface="標楷體" pitchFamily="65" charset="-120"/>
                <a:cs typeface="Times New Roman" panose="02020603050405020304" pitchFamily="18" charset="0"/>
              </a:rPr>
              <a:t>以「加深」為例</a:t>
            </a:r>
            <a:endParaRPr lang="en-US" altLang="zh-TW" sz="2800" b="1" dirty="0">
              <a:solidFill>
                <a:srgbClr val="FFFF00"/>
              </a:solidFill>
              <a:latin typeface="標楷體" pitchFamily="65" charset="-12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15260153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2"/>
          <p:cNvSpPr txBox="1">
            <a:spLocks/>
          </p:cNvSpPr>
          <p:nvPr/>
        </p:nvSpPr>
        <p:spPr>
          <a:xfrm>
            <a:off x="457201" y="2560320"/>
            <a:ext cx="8290560" cy="3662498"/>
          </a:xfrm>
          <a:prstGeom prst="rect">
            <a:avLst/>
          </a:prstGeom>
          <a:ln w="57150"/>
        </p:spPr>
        <p:style>
          <a:lnRef idx="2">
            <a:schemeClr val="accent2"/>
          </a:lnRef>
          <a:fillRef idx="1">
            <a:schemeClr val="lt1"/>
          </a:fillRef>
          <a:effectRef idx="0">
            <a:schemeClr val="accent2"/>
          </a:effectRef>
          <a:fontRef idx="minor">
            <a:schemeClr val="dk1"/>
          </a:fontRef>
        </p:style>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1">
              <a:spcBef>
                <a:spcPts val="1200"/>
              </a:spcBef>
              <a:buClr>
                <a:srgbClr val="00B050"/>
              </a:buClr>
            </a:pP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在氣候變遷議題及劇本基本寫作元素的框架下，學生有蒐集寫作所需資訊及選擇寫作方向的自由。</a:t>
            </a: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學生可依討論結果，選擇想要解決、改善的問題。</a:t>
            </a:r>
            <a:r>
              <a:rPr lang="zh-TW" altLang="en-US" sz="2800" dirty="0">
                <a:solidFill>
                  <a:prstClr val="black"/>
                </a:solidFill>
                <a:latin typeface="標楷體" pitchFamily="65" charset="-120"/>
                <a:ea typeface="標楷體" pitchFamily="65" charset="-120"/>
              </a:rPr>
              <a:t>並</a:t>
            </a:r>
            <a:r>
              <a:rPr lang="zh-TW" altLang="zh-TW" sz="2800" dirty="0">
                <a:solidFill>
                  <a:prstClr val="black"/>
                </a:solidFill>
                <a:latin typeface="標楷體" pitchFamily="65" charset="-120"/>
                <a:ea typeface="標楷體" pitchFamily="65" charset="-120"/>
              </a:rPr>
              <a:t>依自身興趣和學習風格</a:t>
            </a:r>
            <a:r>
              <a:rPr lang="zh-TW" altLang="en-US" sz="2800" dirty="0">
                <a:solidFill>
                  <a:prstClr val="black"/>
                </a:solidFill>
                <a:latin typeface="標楷體" pitchFamily="65" charset="-120"/>
                <a:ea typeface="標楷體" pitchFamily="65" charset="-120"/>
              </a:rPr>
              <a:t>。</a:t>
            </a:r>
            <a:r>
              <a:rPr lang="zh-TW" altLang="zh-TW" sz="2800" dirty="0">
                <a:solidFill>
                  <a:prstClr val="black"/>
                </a:solidFill>
                <a:latin typeface="標楷體" pitchFamily="65" charset="-120"/>
                <a:ea typeface="標楷體" pitchFamily="65" charset="-120"/>
              </a:rPr>
              <a:t>選擇閱讀資料和行動故事分享的呈現方式。</a:t>
            </a:r>
            <a:endParaRPr lang="zh-TW" altLang="en-US" sz="2800" b="1" dirty="0">
              <a:solidFill>
                <a:prstClr val="black"/>
              </a:solidFill>
              <a:latin typeface="標楷體" pitchFamily="65" charset="-120"/>
              <a:ea typeface="標楷體" pitchFamily="65" charset="-120"/>
              <a:cs typeface="Times New Roman" panose="02020603050405020304" pitchFamily="18" charset="0"/>
            </a:endParaRPr>
          </a:p>
        </p:txBody>
      </p:sp>
      <p:sp>
        <p:nvSpPr>
          <p:cNvPr id="11" name="標題 1"/>
          <p:cNvSpPr>
            <a:spLocks noGrp="1"/>
          </p:cNvSpPr>
          <p:nvPr>
            <p:ph type="title"/>
          </p:nvPr>
        </p:nvSpPr>
        <p:spPr>
          <a:xfrm>
            <a:off x="776913" y="221366"/>
            <a:ext cx="8229600" cy="862166"/>
          </a:xfrm>
        </p:spPr>
        <p:txBody>
          <a:bodyPr/>
          <a:lstStyle/>
          <a:p>
            <a:pPr algn="ctr"/>
            <a:r>
              <a:rPr lang="zh-TW" altLang="en-US" dirty="0"/>
              <a:t>學生在特定領域</a:t>
            </a:r>
            <a:r>
              <a:rPr lang="en-US" altLang="zh-TW" dirty="0"/>
              <a:t>/</a:t>
            </a:r>
            <a:r>
              <a:rPr lang="zh-TW" altLang="en-US" dirty="0"/>
              <a:t>科目學習功能優異</a:t>
            </a:r>
            <a:r>
              <a:rPr lang="en-US" altLang="zh-TW" dirty="0"/>
              <a:t>(</a:t>
            </a:r>
            <a:r>
              <a:rPr lang="zh-TW" altLang="en-US" dirty="0"/>
              <a:t>學習歷程調整舉例</a:t>
            </a:r>
            <a:r>
              <a:rPr lang="en-US" altLang="zh-TW" dirty="0"/>
              <a:t>)</a:t>
            </a:r>
            <a:endParaRPr lang="zh-TW" altLang="en-US" dirty="0"/>
          </a:p>
        </p:txBody>
      </p:sp>
      <p:sp>
        <p:nvSpPr>
          <p:cNvPr id="4" name="綵帶 (向上) 3"/>
          <p:cNvSpPr/>
          <p:nvPr/>
        </p:nvSpPr>
        <p:spPr>
          <a:xfrm>
            <a:off x="822633" y="1920240"/>
            <a:ext cx="7559367" cy="899160"/>
          </a:xfrm>
          <a:prstGeom prst="ribbon2">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800" b="1" dirty="0">
                <a:solidFill>
                  <a:srgbClr val="FFFF00"/>
                </a:solidFill>
                <a:latin typeface="標楷體" pitchFamily="65" charset="-120"/>
                <a:ea typeface="標楷體" pitchFamily="65" charset="-120"/>
                <a:cs typeface="Times New Roman" panose="02020603050405020304" pitchFamily="18" charset="0"/>
              </a:rPr>
              <a:t>以「選擇的自由」為例</a:t>
            </a:r>
            <a:endParaRPr lang="en-US" altLang="zh-TW" sz="2800" b="1" dirty="0">
              <a:solidFill>
                <a:srgbClr val="FFFF00"/>
              </a:solidFill>
              <a:latin typeface="標楷體" pitchFamily="65" charset="-12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4489699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a:spLocks noGrp="1"/>
          </p:cNvSpPr>
          <p:nvPr>
            <p:ph type="title"/>
          </p:nvPr>
        </p:nvSpPr>
        <p:spPr>
          <a:xfrm>
            <a:off x="776913" y="221366"/>
            <a:ext cx="8229600" cy="862166"/>
          </a:xfrm>
        </p:spPr>
        <p:txBody>
          <a:bodyPr/>
          <a:lstStyle/>
          <a:p>
            <a:pPr algn="ctr"/>
            <a:r>
              <a:rPr lang="zh-TW" altLang="en-US" dirty="0"/>
              <a:t>學生在特定領域</a:t>
            </a:r>
            <a:r>
              <a:rPr lang="en-US" altLang="zh-TW" dirty="0"/>
              <a:t>/</a:t>
            </a:r>
            <a:r>
              <a:rPr lang="zh-TW" altLang="en-US" dirty="0"/>
              <a:t>科目學習功能優異</a:t>
            </a:r>
            <a:r>
              <a:rPr lang="en-US" altLang="zh-TW" dirty="0"/>
              <a:t>(</a:t>
            </a:r>
            <a:r>
              <a:rPr lang="zh-TW" altLang="en-US" dirty="0"/>
              <a:t>學習環境調整舉例</a:t>
            </a:r>
            <a:r>
              <a:rPr lang="en-US" altLang="zh-TW" dirty="0"/>
              <a:t>)</a:t>
            </a:r>
            <a:endParaRPr lang="zh-TW" altLang="en-US" dirty="0"/>
          </a:p>
        </p:txBody>
      </p:sp>
      <p:sp>
        <p:nvSpPr>
          <p:cNvPr id="4" name="內容版面配置區 2"/>
          <p:cNvSpPr txBox="1">
            <a:spLocks/>
          </p:cNvSpPr>
          <p:nvPr/>
        </p:nvSpPr>
        <p:spPr>
          <a:xfrm>
            <a:off x="457201" y="2560320"/>
            <a:ext cx="8290560" cy="3662498"/>
          </a:xfrm>
          <a:prstGeom prst="rect">
            <a:avLst/>
          </a:prstGeom>
          <a:ln w="57150"/>
        </p:spPr>
        <p:style>
          <a:lnRef idx="2">
            <a:schemeClr val="accent2"/>
          </a:lnRef>
          <a:fillRef idx="1">
            <a:schemeClr val="lt1"/>
          </a:fillRef>
          <a:effectRef idx="0">
            <a:schemeClr val="accent2"/>
          </a:effectRef>
          <a:fontRef idx="minor">
            <a:schemeClr val="dk1"/>
          </a:fontRef>
        </p:style>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1">
              <a:spcBef>
                <a:spcPts val="1200"/>
              </a:spcBef>
              <a:buClr>
                <a:srgbClr val="00B050"/>
              </a:buClr>
            </a:pP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將</a:t>
            </a:r>
            <a:r>
              <a:rPr lang="zh-TW" altLang="en-US" sz="2800" dirty="0">
                <a:solidFill>
                  <a:prstClr val="black"/>
                </a:solidFill>
                <a:latin typeface="標楷體" pitchFamily="65" charset="-120"/>
                <a:ea typeface="標楷體" pitchFamily="65" charset="-120"/>
              </a:rPr>
              <a:t>國語</a:t>
            </a:r>
            <a:r>
              <a:rPr lang="zh-TW" altLang="zh-TW" sz="2800" dirty="0">
                <a:solidFill>
                  <a:prstClr val="black"/>
                </a:solidFill>
                <a:latin typeface="標楷體" pitchFamily="65" charset="-120"/>
                <a:ea typeface="標楷體" pitchFamily="65" charset="-120"/>
              </a:rPr>
              <a:t>上課地點移至藝術生活教室，該教室具有情境氣氛、可移動式小組討論活動桌、方便肢體活動之木地板、專業投影設備，</a:t>
            </a:r>
            <a:r>
              <a:rPr lang="zh-TW" altLang="en-US" sz="2800" dirty="0">
                <a:solidFill>
                  <a:prstClr val="black"/>
                </a:solidFill>
                <a:latin typeface="標楷體" pitchFamily="65" charset="-120"/>
                <a:ea typeface="標楷體" pitchFamily="65" charset="-120"/>
              </a:rPr>
              <a:t>方便</a:t>
            </a:r>
            <a:r>
              <a:rPr lang="zh-TW" altLang="zh-TW" sz="2800" dirty="0">
                <a:solidFill>
                  <a:prstClr val="black"/>
                </a:solidFill>
                <a:latin typeface="標楷體" pitchFamily="65" charset="-120"/>
                <a:ea typeface="標楷體" pitchFamily="65" charset="-120"/>
              </a:rPr>
              <a:t>學生</a:t>
            </a:r>
            <a:r>
              <a:rPr lang="zh-TW" altLang="en-US" sz="2800" dirty="0">
                <a:solidFill>
                  <a:prstClr val="black"/>
                </a:solidFill>
                <a:latin typeface="標楷體" pitchFamily="65" charset="-120"/>
                <a:ea typeface="標楷體" pitchFamily="65" charset="-120"/>
              </a:rPr>
              <a:t>進行</a:t>
            </a:r>
            <a:r>
              <a:rPr lang="zh-TW" altLang="zh-TW" sz="2800" dirty="0">
                <a:solidFill>
                  <a:prstClr val="black"/>
                </a:solidFill>
                <a:latin typeface="標楷體" pitchFamily="65" charset="-120"/>
                <a:ea typeface="標楷體" pitchFamily="65" charset="-120"/>
              </a:rPr>
              <a:t>各種形式討論或報告</a:t>
            </a:r>
            <a:r>
              <a:rPr lang="zh-TW" altLang="en-US" sz="2800" dirty="0">
                <a:solidFill>
                  <a:prstClr val="black"/>
                </a:solidFill>
                <a:latin typeface="標楷體" pitchFamily="65" charset="-120"/>
                <a:ea typeface="標楷體" pitchFamily="65" charset="-120"/>
              </a:rPr>
              <a:t>。</a:t>
            </a:r>
          </a:p>
        </p:txBody>
      </p:sp>
      <p:sp>
        <p:nvSpPr>
          <p:cNvPr id="5" name="綵帶 (向上) 4"/>
          <p:cNvSpPr/>
          <p:nvPr/>
        </p:nvSpPr>
        <p:spPr>
          <a:xfrm>
            <a:off x="746759" y="1920240"/>
            <a:ext cx="7741921" cy="899160"/>
          </a:xfrm>
          <a:prstGeom prst="ribbon2">
            <a:avLst>
              <a:gd name="adj1" fmla="val 16667"/>
              <a:gd name="adj2" fmla="val 68595"/>
            </a:avLst>
          </a:prstGeom>
          <a:ln/>
        </p:spPr>
        <p:style>
          <a:lnRef idx="3">
            <a:schemeClr val="lt1"/>
          </a:lnRef>
          <a:fillRef idx="1">
            <a:schemeClr val="accent2"/>
          </a:fillRef>
          <a:effectRef idx="1">
            <a:schemeClr val="accent2"/>
          </a:effectRef>
          <a:fontRef idx="minor">
            <a:schemeClr val="lt1"/>
          </a:fontRef>
        </p:style>
        <p:txBody>
          <a:bodyPr rtlCol="0" anchor="ctr"/>
          <a:lstStyle/>
          <a:p>
            <a:pPr>
              <a:spcBef>
                <a:spcPts val="1200"/>
              </a:spcBef>
              <a:buClr>
                <a:schemeClr val="accent1">
                  <a:lumMod val="75000"/>
                </a:schemeClr>
              </a:buClr>
            </a:pPr>
            <a:r>
              <a:rPr lang="zh-TW" altLang="en-US" sz="2800" b="1" dirty="0">
                <a:solidFill>
                  <a:srgbClr val="FFFF00"/>
                </a:solidFill>
                <a:latin typeface="標楷體" pitchFamily="65" charset="-120"/>
                <a:ea typeface="標楷體" pitchFamily="65" charset="-120"/>
                <a:cs typeface="Times New Roman" panose="02020603050405020304" pitchFamily="18" charset="0"/>
              </a:rPr>
              <a:t>以「調整物理的學習環境」為例</a:t>
            </a:r>
          </a:p>
        </p:txBody>
      </p:sp>
    </p:spTree>
    <p:extLst>
      <p:ext uri="{BB962C8B-B14F-4D97-AF65-F5344CB8AC3E}">
        <p14:creationId xmlns:p14="http://schemas.microsoft.com/office/powerpoint/2010/main" val="1708371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
          <p:cNvSpPr>
            <a:spLocks noGrp="1"/>
          </p:cNvSpPr>
          <p:nvPr>
            <p:ph type="title"/>
          </p:nvPr>
        </p:nvSpPr>
        <p:spPr>
          <a:xfrm>
            <a:off x="776913" y="221366"/>
            <a:ext cx="8229600" cy="862166"/>
          </a:xfrm>
        </p:spPr>
        <p:txBody>
          <a:bodyPr/>
          <a:lstStyle/>
          <a:p>
            <a:pPr algn="ctr"/>
            <a:r>
              <a:rPr lang="zh-TW" altLang="en-US" dirty="0"/>
              <a:t>學生在特定領域</a:t>
            </a:r>
            <a:r>
              <a:rPr lang="en-US" altLang="zh-TW" dirty="0"/>
              <a:t>/</a:t>
            </a:r>
            <a:r>
              <a:rPr lang="zh-TW" altLang="en-US" dirty="0"/>
              <a:t>科目學習功能優異</a:t>
            </a:r>
            <a:r>
              <a:rPr lang="en-US" altLang="zh-TW" dirty="0"/>
              <a:t>(</a:t>
            </a:r>
            <a:r>
              <a:rPr lang="zh-TW" altLang="en-US" dirty="0"/>
              <a:t>學習評量調整舉例</a:t>
            </a:r>
            <a:r>
              <a:rPr lang="en-US" altLang="zh-TW" dirty="0"/>
              <a:t>)</a:t>
            </a:r>
            <a:endParaRPr lang="zh-TW" altLang="en-US" dirty="0"/>
          </a:p>
        </p:txBody>
      </p:sp>
      <p:sp>
        <p:nvSpPr>
          <p:cNvPr id="4" name="內容版面配置區 2"/>
          <p:cNvSpPr txBox="1">
            <a:spLocks/>
          </p:cNvSpPr>
          <p:nvPr/>
        </p:nvSpPr>
        <p:spPr>
          <a:xfrm>
            <a:off x="457201" y="2560320"/>
            <a:ext cx="8290560" cy="3960000"/>
          </a:xfrm>
          <a:prstGeom prst="rect">
            <a:avLst/>
          </a:prstGeom>
          <a:ln w="57150"/>
        </p:spPr>
        <p:style>
          <a:lnRef idx="2">
            <a:schemeClr val="accent2"/>
          </a:lnRef>
          <a:fillRef idx="1">
            <a:schemeClr val="lt1"/>
          </a:fillRef>
          <a:effectRef idx="0">
            <a:schemeClr val="accent2"/>
          </a:effectRef>
          <a:fontRef idx="minor">
            <a:schemeClr val="dk1"/>
          </a:fontRef>
        </p:style>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1">
              <a:spcBef>
                <a:spcPts val="1200"/>
              </a:spcBef>
              <a:buClr>
                <a:srgbClr val="00B050"/>
              </a:buClr>
            </a:pP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要求學生</a:t>
            </a:r>
            <a:r>
              <a:rPr lang="zh-TW" altLang="en-US" sz="2800" dirty="0">
                <a:solidFill>
                  <a:prstClr val="black"/>
                </a:solidFill>
                <a:latin typeface="標楷體" pitchFamily="65" charset="-120"/>
                <a:ea typeface="標楷體" pitchFamily="65" charset="-120"/>
              </a:rPr>
              <a:t>繳交期中及期末</a:t>
            </a:r>
            <a:r>
              <a:rPr lang="zh-TW" altLang="zh-TW" sz="2800" dirty="0">
                <a:solidFill>
                  <a:prstClr val="black"/>
                </a:solidFill>
                <a:latin typeface="標楷體" pitchFamily="65" charset="-120"/>
                <a:ea typeface="標楷體" pitchFamily="65" charset="-120"/>
              </a:rPr>
              <a:t>書</a:t>
            </a:r>
            <a:r>
              <a:rPr lang="zh-TW" altLang="en-US" sz="2800" dirty="0">
                <a:solidFill>
                  <a:prstClr val="black"/>
                </a:solidFill>
                <a:latin typeface="標楷體" pitchFamily="65" charset="-120"/>
                <a:ea typeface="標楷體" pitchFamily="65" charset="-120"/>
              </a:rPr>
              <a:t>面成果</a:t>
            </a:r>
            <a:r>
              <a:rPr lang="zh-TW" altLang="zh-TW" sz="2800" dirty="0">
                <a:solidFill>
                  <a:prstClr val="black"/>
                </a:solidFill>
                <a:latin typeface="標楷體" pitchFamily="65" charset="-120"/>
                <a:ea typeface="標楷體" pitchFamily="65" charset="-120"/>
              </a:rPr>
              <a:t>報告</a:t>
            </a:r>
            <a:r>
              <a:rPr lang="zh-TW" altLang="en-US" sz="2800" dirty="0">
                <a:solidFill>
                  <a:prstClr val="black"/>
                </a:solidFill>
                <a:latin typeface="標楷體" pitchFamily="65" charset="-120"/>
                <a:ea typeface="標楷體" pitchFamily="65" charset="-120"/>
              </a:rPr>
              <a:t>，</a:t>
            </a:r>
            <a:r>
              <a:rPr lang="zh-TW" altLang="zh-TW" sz="2800" dirty="0">
                <a:solidFill>
                  <a:prstClr val="black"/>
                </a:solidFill>
                <a:latin typeface="標楷體" pitchFamily="65" charset="-120"/>
                <a:ea typeface="標楷體" pitchFamily="65" charset="-120"/>
              </a:rPr>
              <a:t>並製作簡報上台發表研究發現。</a:t>
            </a: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在</a:t>
            </a:r>
            <a:r>
              <a:rPr lang="zh-TW" altLang="en-US" sz="2800" dirty="0">
                <a:solidFill>
                  <a:prstClr val="black"/>
                </a:solidFill>
                <a:latin typeface="標楷體" pitchFamily="65" charset="-120"/>
                <a:ea typeface="標楷體" pitchFamily="65" charset="-120"/>
              </a:rPr>
              <a:t>過程</a:t>
            </a:r>
            <a:r>
              <a:rPr lang="zh-TW" altLang="zh-TW" sz="2800" dirty="0">
                <a:solidFill>
                  <a:prstClr val="black"/>
                </a:solidFill>
                <a:latin typeface="標楷體" pitchFamily="65" charset="-120"/>
                <a:ea typeface="標楷體" pitchFamily="65" charset="-120"/>
              </a:rPr>
              <a:t>中，學生</a:t>
            </a:r>
            <a:r>
              <a:rPr lang="zh-TW" altLang="en-US" sz="2800" dirty="0">
                <a:solidFill>
                  <a:prstClr val="black"/>
                </a:solidFill>
                <a:latin typeface="標楷體" pitchFamily="65" charset="-120"/>
                <a:ea typeface="標楷體" pitchFamily="65" charset="-120"/>
              </a:rPr>
              <a:t>須以</a:t>
            </a:r>
            <a:r>
              <a:rPr lang="zh-TW" altLang="zh-TW" sz="2800" dirty="0">
                <a:solidFill>
                  <a:prstClr val="black"/>
                </a:solidFill>
                <a:latin typeface="標楷體" pitchFamily="65" charset="-120"/>
                <a:ea typeface="標楷體" pitchFamily="65" charset="-120"/>
              </a:rPr>
              <a:t>實作成品、筆記摘要、小組討論等</a:t>
            </a:r>
            <a:r>
              <a:rPr lang="zh-TW" altLang="en-US" sz="2800" dirty="0">
                <a:solidFill>
                  <a:prstClr val="black"/>
                </a:solidFill>
                <a:latin typeface="標楷體" pitchFamily="65" charset="-120"/>
                <a:ea typeface="標楷體" pitchFamily="65" charset="-120"/>
              </a:rPr>
              <a:t>，表達</a:t>
            </a:r>
            <a:r>
              <a:rPr lang="zh-TW" altLang="zh-TW" sz="2800" dirty="0">
                <a:solidFill>
                  <a:prstClr val="black"/>
                </a:solidFill>
                <a:latin typeface="標楷體" pitchFamily="65" charset="-120"/>
                <a:ea typeface="標楷體" pitchFamily="65" charset="-120"/>
              </a:rPr>
              <a:t>自己的已知。</a:t>
            </a: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實作評量標準：採師生互評</a:t>
            </a:r>
            <a:r>
              <a:rPr lang="zh-TW" altLang="en-US" sz="2800" dirty="0">
                <a:solidFill>
                  <a:prstClr val="black"/>
                </a:solidFill>
                <a:latin typeface="標楷體" pitchFamily="65" charset="-120"/>
                <a:ea typeface="標楷體" pitchFamily="65" charset="-120"/>
              </a:rPr>
              <a:t>。</a:t>
            </a: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評分</a:t>
            </a:r>
            <a:r>
              <a:rPr lang="zh-TW" altLang="en-US" sz="2800" dirty="0">
                <a:solidFill>
                  <a:prstClr val="black"/>
                </a:solidFill>
                <a:latin typeface="標楷體" pitchFamily="65" charset="-120"/>
                <a:ea typeface="標楷體" pitchFamily="65" charset="-120"/>
              </a:rPr>
              <a:t>向</a:t>
            </a:r>
            <a:r>
              <a:rPr lang="zh-TW" altLang="zh-TW" sz="2800" dirty="0">
                <a:solidFill>
                  <a:prstClr val="black"/>
                </a:solidFill>
                <a:latin typeface="標楷體" pitchFamily="65" charset="-120"/>
                <a:ea typeface="標楷體" pitchFamily="65" charset="-120"/>
              </a:rPr>
              <a:t>度：筆記資料完整度</a:t>
            </a:r>
            <a:r>
              <a:rPr lang="en-US" altLang="zh-TW" sz="2800" dirty="0">
                <a:solidFill>
                  <a:prstClr val="black"/>
                </a:solidFill>
                <a:latin typeface="標楷體" pitchFamily="65" charset="-120"/>
                <a:ea typeface="標楷體" pitchFamily="65" charset="-120"/>
              </a:rPr>
              <a:t>30%</a:t>
            </a:r>
            <a:r>
              <a:rPr lang="zh-TW" altLang="zh-TW" sz="2800" dirty="0">
                <a:solidFill>
                  <a:prstClr val="black"/>
                </a:solidFill>
                <a:latin typeface="標楷體" pitchFamily="65" charset="-120"/>
                <a:ea typeface="標楷體" pitchFamily="65" charset="-120"/>
              </a:rPr>
              <a:t>、作品說明書繕打完整度</a:t>
            </a:r>
            <a:r>
              <a:rPr lang="en-US" altLang="zh-TW" sz="2800" dirty="0">
                <a:solidFill>
                  <a:prstClr val="black"/>
                </a:solidFill>
                <a:latin typeface="標楷體" pitchFamily="65" charset="-120"/>
                <a:ea typeface="標楷體" pitchFamily="65" charset="-120"/>
              </a:rPr>
              <a:t>30%</a:t>
            </a:r>
            <a:r>
              <a:rPr lang="zh-TW" altLang="zh-TW" sz="2800" dirty="0">
                <a:solidFill>
                  <a:prstClr val="black"/>
                </a:solidFill>
                <a:latin typeface="標楷體" pitchFamily="65" charset="-120"/>
                <a:ea typeface="標楷體" pitchFamily="65" charset="-120"/>
              </a:rPr>
              <a:t>、口頭發表</a:t>
            </a:r>
            <a:r>
              <a:rPr lang="en-US" altLang="zh-TW" sz="2800" dirty="0">
                <a:solidFill>
                  <a:prstClr val="black"/>
                </a:solidFill>
                <a:latin typeface="標楷體" pitchFamily="65" charset="-120"/>
                <a:ea typeface="標楷體" pitchFamily="65" charset="-120"/>
              </a:rPr>
              <a:t>20%</a:t>
            </a:r>
            <a:r>
              <a:rPr lang="zh-TW" altLang="zh-TW" sz="2800" dirty="0">
                <a:solidFill>
                  <a:prstClr val="black"/>
                </a:solidFill>
                <a:latin typeface="標楷體" pitchFamily="65" charset="-120"/>
                <a:ea typeface="標楷體" pitchFamily="65" charset="-120"/>
              </a:rPr>
              <a:t>、研究態度參與度</a:t>
            </a:r>
            <a:r>
              <a:rPr lang="en-US" altLang="zh-TW" sz="2800" dirty="0">
                <a:solidFill>
                  <a:prstClr val="black"/>
                </a:solidFill>
                <a:latin typeface="標楷體" pitchFamily="65" charset="-120"/>
                <a:ea typeface="標楷體" pitchFamily="65" charset="-120"/>
              </a:rPr>
              <a:t>20%</a:t>
            </a:r>
            <a:r>
              <a:rPr lang="zh-TW" altLang="en-US" sz="2800" dirty="0">
                <a:solidFill>
                  <a:prstClr val="black"/>
                </a:solidFill>
                <a:latin typeface="標楷體" pitchFamily="65" charset="-120"/>
                <a:ea typeface="標楷體" pitchFamily="65" charset="-120"/>
              </a:rPr>
              <a:t>。</a:t>
            </a:r>
          </a:p>
        </p:txBody>
      </p:sp>
      <p:sp>
        <p:nvSpPr>
          <p:cNvPr id="5" name="綵帶 (向上) 4"/>
          <p:cNvSpPr/>
          <p:nvPr/>
        </p:nvSpPr>
        <p:spPr>
          <a:xfrm>
            <a:off x="746759" y="1920240"/>
            <a:ext cx="7741921" cy="899160"/>
          </a:xfrm>
          <a:prstGeom prst="ribbon2">
            <a:avLst>
              <a:gd name="adj1" fmla="val 16667"/>
              <a:gd name="adj2" fmla="val 68595"/>
            </a:avLst>
          </a:prstGeom>
          <a:ln/>
        </p:spPr>
        <p:style>
          <a:lnRef idx="3">
            <a:schemeClr val="lt1"/>
          </a:lnRef>
          <a:fillRef idx="1">
            <a:schemeClr val="accent2"/>
          </a:fillRef>
          <a:effectRef idx="1">
            <a:schemeClr val="accent2"/>
          </a:effectRef>
          <a:fontRef idx="minor">
            <a:schemeClr val="lt1"/>
          </a:fontRef>
        </p:style>
        <p:txBody>
          <a:bodyPr rtlCol="0" anchor="ctr"/>
          <a:lstStyle/>
          <a:p>
            <a:pPr>
              <a:spcBef>
                <a:spcPts val="1200"/>
              </a:spcBef>
              <a:buClr>
                <a:schemeClr val="accent1">
                  <a:lumMod val="75000"/>
                </a:schemeClr>
              </a:buClr>
            </a:pPr>
            <a:r>
              <a:rPr lang="zh-TW" altLang="en-US" sz="2600" b="1" dirty="0">
                <a:solidFill>
                  <a:srgbClr val="FFFF00"/>
                </a:solidFill>
                <a:latin typeface="標楷體" pitchFamily="65" charset="-120"/>
                <a:ea typeface="標楷體" pitchFamily="65" charset="-120"/>
                <a:cs typeface="Times New Roman" panose="02020603050405020304" pitchFamily="18" charset="0"/>
              </a:rPr>
              <a:t>以「呈現多元的實作與作品」為例</a:t>
            </a:r>
          </a:p>
        </p:txBody>
      </p:sp>
    </p:spTree>
    <p:extLst>
      <p:ext uri="{BB962C8B-B14F-4D97-AF65-F5344CB8AC3E}">
        <p14:creationId xmlns:p14="http://schemas.microsoft.com/office/powerpoint/2010/main" val="30902048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2438" y="139702"/>
            <a:ext cx="8239125" cy="1325563"/>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更多的十二年國教課綱</a:t>
            </a:r>
            <a: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r>
            <a:b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b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實施的參考資源</a:t>
            </a:r>
          </a:p>
        </p:txBody>
      </p:sp>
      <p:sp>
        <p:nvSpPr>
          <p:cNvPr id="76803" name="內容版面配置區 2"/>
          <p:cNvSpPr>
            <a:spLocks noGrp="1"/>
          </p:cNvSpPr>
          <p:nvPr>
            <p:ph idx="1"/>
          </p:nvPr>
        </p:nvSpPr>
        <p:spPr>
          <a:xfrm>
            <a:off x="1260476" y="3921127"/>
            <a:ext cx="2105025" cy="633413"/>
          </a:xfrm>
        </p:spPr>
        <p:txBody>
          <a:bodyPr>
            <a:normAutofit fontScale="85000" lnSpcReduction="10000"/>
          </a:bodyPr>
          <a:lstStyle/>
          <a:p>
            <a:pPr marL="0" indent="0" eaLnBrk="1" hangingPunct="1">
              <a:buFont typeface="Arial" panose="020B0604020202020204" pitchFamily="34" charset="0"/>
              <a:buNone/>
            </a:pPr>
            <a:r>
              <a:rPr lang="zh-TW" altLang="en-US"/>
              <a:t>加入</a:t>
            </a:r>
            <a:r>
              <a:rPr lang="en-US" altLang="zh-TW"/>
              <a:t>QR cord</a:t>
            </a:r>
            <a:endParaRPr lang="zh-TW" altLang="en-US"/>
          </a:p>
          <a:p>
            <a:pPr marL="0" indent="0" eaLnBrk="1" hangingPunct="1">
              <a:buFont typeface="Arial" panose="020B0604020202020204" pitchFamily="34" charset="0"/>
              <a:buNone/>
            </a:pPr>
            <a:endParaRPr lang="zh-TW" altLang="en-US"/>
          </a:p>
        </p:txBody>
      </p:sp>
      <p:sp>
        <p:nvSpPr>
          <p:cNvPr id="76804" name="內容版面配置區 2"/>
          <p:cNvSpPr txBox="1">
            <a:spLocks/>
          </p:cNvSpPr>
          <p:nvPr/>
        </p:nvSpPr>
        <p:spPr bwMode="auto">
          <a:xfrm>
            <a:off x="5172076" y="3911602"/>
            <a:ext cx="210502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buFont typeface="Arial" panose="020B0604020202020204" pitchFamily="34" charset="0"/>
              <a:buNone/>
            </a:pPr>
            <a:r>
              <a:rPr lang="zh-TW" altLang="en-US"/>
              <a:t>加入</a:t>
            </a:r>
            <a:r>
              <a:rPr lang="en-US" altLang="zh-TW"/>
              <a:t>QR cord</a:t>
            </a:r>
            <a:endParaRPr lang="zh-TW" altLang="en-US"/>
          </a:p>
          <a:p>
            <a:pPr eaLnBrk="1" hangingPunct="1">
              <a:buFont typeface="Arial" panose="020B0604020202020204" pitchFamily="34" charset="0"/>
              <a:buNone/>
            </a:pPr>
            <a:endParaRPr lang="zh-TW" altLang="en-US"/>
          </a:p>
        </p:txBody>
      </p:sp>
      <p:graphicFrame>
        <p:nvGraphicFramePr>
          <p:cNvPr id="7" name="資料庫圖表 6"/>
          <p:cNvGraphicFramePr/>
          <p:nvPr/>
        </p:nvGraphicFramePr>
        <p:xfrm>
          <a:off x="1322219" y="1764470"/>
          <a:ext cx="641408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6806" name="圖片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43076" y="2203452"/>
            <a:ext cx="18383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圖片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72088" y="220345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8" name="文字方塊 10"/>
          <p:cNvSpPr txBox="1">
            <a:spLocks noChangeArrowheads="1"/>
          </p:cNvSpPr>
          <p:nvPr/>
        </p:nvSpPr>
        <p:spPr bwMode="auto">
          <a:xfrm>
            <a:off x="904876" y="1443040"/>
            <a:ext cx="3514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2000" b="1" dirty="0">
                <a:solidFill>
                  <a:schemeClr val="accent4">
                    <a:lumMod val="75000"/>
                  </a:schemeClr>
                </a:solidFill>
                <a:latin typeface="微軟正黑體" panose="020B0604030504040204" pitchFamily="34" charset="-120"/>
                <a:ea typeface="微軟正黑體" panose="020B0604030504040204" pitchFamily="34" charset="-120"/>
              </a:rPr>
              <a:t>協力同行</a:t>
            </a:r>
            <a:r>
              <a:rPr lang="en-US" altLang="zh-TW" sz="2000" b="1" dirty="0">
                <a:solidFill>
                  <a:schemeClr val="accent4">
                    <a:lumMod val="75000"/>
                  </a:schemeClr>
                </a:solidFill>
                <a:latin typeface="微軟正黑體" panose="020B0604030504040204" pitchFamily="34" charset="-120"/>
                <a:ea typeface="微軟正黑體" panose="020B0604030504040204" pitchFamily="34" charset="-120"/>
              </a:rPr>
              <a:t>-</a:t>
            </a:r>
          </a:p>
          <a:p>
            <a:pPr algn="ctr" eaLnBrk="1" hangingPunct="1">
              <a:lnSpc>
                <a:spcPct val="100000"/>
              </a:lnSpc>
              <a:spcBef>
                <a:spcPct val="0"/>
              </a:spcBef>
              <a:buFontTx/>
              <a:buNone/>
              <a:defRPr/>
            </a:pPr>
            <a:r>
              <a:rPr lang="zh-TW" altLang="en-US" sz="2000" b="1" dirty="0">
                <a:solidFill>
                  <a:schemeClr val="accent4">
                    <a:lumMod val="75000"/>
                  </a:schemeClr>
                </a:solidFill>
                <a:latin typeface="微軟正黑體" panose="020B0604030504040204" pitchFamily="34" charset="-120"/>
                <a:ea typeface="微軟正黑體" panose="020B0604030504040204" pitchFamily="34" charset="-120"/>
              </a:rPr>
              <a:t>走進十二年國教課程綱要網站</a:t>
            </a:r>
            <a:endParaRPr lang="zh-TW" altLang="en-US" sz="2400" b="1" dirty="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76809" name="文字方塊 11"/>
          <p:cNvSpPr txBox="1">
            <a:spLocks noChangeArrowheads="1"/>
          </p:cNvSpPr>
          <p:nvPr/>
        </p:nvSpPr>
        <p:spPr bwMode="auto">
          <a:xfrm>
            <a:off x="4881563" y="1584327"/>
            <a:ext cx="2478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b="1" dirty="0">
                <a:solidFill>
                  <a:schemeClr val="accent2">
                    <a:lumMod val="50000"/>
                  </a:schemeClr>
                </a:solidFill>
                <a:latin typeface="微軟正黑體" panose="020B0604030504040204" pitchFamily="34" charset="-120"/>
                <a:ea typeface="微軟正黑體" panose="020B0604030504040204" pitchFamily="34" charset="-120"/>
              </a:rPr>
              <a:t>愛學網</a:t>
            </a:r>
          </a:p>
        </p:txBody>
      </p:sp>
      <p:sp>
        <p:nvSpPr>
          <p:cNvPr id="76810" name="投影片編號版面配置區 3"/>
          <p:cNvSpPr>
            <a:spLocks noGrp="1"/>
          </p:cNvSpPr>
          <p:nvPr>
            <p:ph type="sldNum" sz="quarter" idx="12"/>
          </p:nvPr>
        </p:nvSpPr>
        <p:spPr bwMode="auto">
          <a:xfrm>
            <a:off x="7050088" y="6492877"/>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3BC69FC-1A1C-407D-AAA1-A2DD7B8F5F2D}" type="slidenum">
              <a:rPr lang="zh-TW" altLang="en-US" sz="1200" smtClean="0">
                <a:solidFill>
                  <a:srgbClr val="898989"/>
                </a:solidFill>
              </a:rPr>
              <a:pPr>
                <a:lnSpc>
                  <a:spcPct val="100000"/>
                </a:lnSpc>
                <a:spcBef>
                  <a:spcPct val="0"/>
                </a:spcBef>
                <a:buFontTx/>
                <a:buNone/>
              </a:pPr>
              <a:t>57</a:t>
            </a:fld>
            <a:endParaRPr lang="zh-TW" altLang="en-US" sz="1200" dirty="0">
              <a:solidFill>
                <a:srgbClr val="898989"/>
              </a:solidFill>
            </a:endParaRPr>
          </a:p>
        </p:txBody>
      </p:sp>
      <p:sp>
        <p:nvSpPr>
          <p:cNvPr id="13" name="橢圓 12"/>
          <p:cNvSpPr/>
          <p:nvPr/>
        </p:nvSpPr>
        <p:spPr>
          <a:xfrm>
            <a:off x="3152776" y="5062538"/>
            <a:ext cx="2251075" cy="1631950"/>
          </a:xfrm>
          <a:prstGeom prst="ellipse">
            <a:avLst/>
          </a:prstGeom>
          <a:blipFill rotWithShape="1">
            <a:blip r:embed="rId10"/>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橢圓 13"/>
          <p:cNvSpPr/>
          <p:nvPr/>
        </p:nvSpPr>
        <p:spPr>
          <a:xfrm>
            <a:off x="6846889" y="4545015"/>
            <a:ext cx="2020887" cy="1582737"/>
          </a:xfrm>
          <a:prstGeom prst="ellipse">
            <a:avLst/>
          </a:prstGeom>
          <a:blipFill rotWithShape="1">
            <a:blip r:embed="rId11"/>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291303" y="2443545"/>
            <a:ext cx="8561396" cy="1610962"/>
          </a:xfrm>
        </p:spPr>
        <p:txBody>
          <a:bodyPr anchor="ctr"/>
          <a:lstStyle/>
          <a:p>
            <a:pPr algn="ctr"/>
            <a:r>
              <a:rPr lang="zh-TW" altLang="en-US" sz="4400" dirty="0"/>
              <a:t>感 謝 聆 聽</a:t>
            </a:r>
            <a:r>
              <a:rPr lang="en-US" altLang="zh-TW" sz="4400" dirty="0"/>
              <a:t/>
            </a:r>
            <a:br>
              <a:rPr lang="en-US" altLang="zh-TW" sz="4400" dirty="0"/>
            </a:br>
            <a:r>
              <a:rPr lang="zh-TW" altLang="en-US" sz="4400" dirty="0"/>
              <a:t/>
            </a:r>
            <a:br>
              <a:rPr lang="zh-TW" altLang="en-US" sz="4400" dirty="0"/>
            </a:br>
            <a:r>
              <a:rPr lang="zh-TW" altLang="en-US" sz="4400" dirty="0"/>
              <a:t>敬 請 指 教</a:t>
            </a:r>
          </a:p>
        </p:txBody>
      </p:sp>
      <p:sp>
        <p:nvSpPr>
          <p:cNvPr id="3" name="橢圓 2"/>
          <p:cNvSpPr/>
          <p:nvPr/>
        </p:nvSpPr>
        <p:spPr>
          <a:xfrm>
            <a:off x="149470" y="6646986"/>
            <a:ext cx="131885" cy="14067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pPr/>
              <a:t>58</a:t>
            </a:fld>
            <a:endParaRPr kumimoji="1" lang="zh-TW" altLang="en-US"/>
          </a:p>
        </p:txBody>
      </p:sp>
    </p:spTree>
    <p:extLst>
      <p:ext uri="{BB962C8B-B14F-4D97-AF65-F5344CB8AC3E}">
        <p14:creationId xmlns:p14="http://schemas.microsoft.com/office/powerpoint/2010/main" val="26638977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1"/>
          <p:cNvSpPr txBox="1">
            <a:spLocks/>
          </p:cNvSpPr>
          <p:nvPr/>
        </p:nvSpPr>
        <p:spPr>
          <a:xfrm>
            <a:off x="767955" y="176090"/>
            <a:ext cx="3142702" cy="68514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4800" b="1" kern="1200">
                <a:solidFill>
                  <a:schemeClr val="accent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1" lang="zh-TW" altLang="en-US" sz="3200" dirty="0">
                <a:solidFill>
                  <a:srgbClr val="C1D9DF">
                    <a:lumMod val="75000"/>
                  </a:srgbClr>
                </a:solidFill>
                <a:latin typeface="Century Gothic"/>
                <a:ea typeface="微软雅黑"/>
              </a:rPr>
              <a:t>資料及圖片來源</a:t>
            </a:r>
            <a:endParaRPr kumimoji="1" lang="zh-CN" altLang="en-US" sz="3200" dirty="0">
              <a:solidFill>
                <a:srgbClr val="C1D9DF">
                  <a:lumMod val="75000"/>
                </a:srgbClr>
              </a:solidFill>
              <a:latin typeface="Century Gothic"/>
              <a:ea typeface="微软雅黑"/>
            </a:endParaRPr>
          </a:p>
        </p:txBody>
      </p:sp>
      <p:pic>
        <p:nvPicPr>
          <p:cNvPr id="3" name="圖片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974422" y="3887765"/>
            <a:ext cx="3296496" cy="827358"/>
          </a:xfrm>
          <a:prstGeom prst="rect">
            <a:avLst/>
          </a:prstGeom>
        </p:spPr>
      </p:pic>
      <p:pic>
        <p:nvPicPr>
          <p:cNvPr id="31747"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014" y="2353950"/>
            <a:ext cx="3793662" cy="705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群組 14"/>
          <p:cNvGrpSpPr/>
          <p:nvPr/>
        </p:nvGrpSpPr>
        <p:grpSpPr>
          <a:xfrm>
            <a:off x="4796443" y="2412346"/>
            <a:ext cx="4605428" cy="588845"/>
            <a:chOff x="1519554" y="4247366"/>
            <a:chExt cx="4605428" cy="588845"/>
          </a:xfrm>
        </p:grpSpPr>
        <p:pic>
          <p:nvPicPr>
            <p:cNvPr id="31748" name="Picture 4" descr="C:\Users\ntnu.ntnu-PC\Desktop\1200px-ROC_Ministry_of_Education_Seal.svg.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9554" y="4247366"/>
              <a:ext cx="588845" cy="588845"/>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a:hlinkClick r:id="rId7"/>
            </p:cNvPr>
            <p:cNvSpPr txBox="1"/>
            <p:nvPr/>
          </p:nvSpPr>
          <p:spPr>
            <a:xfrm>
              <a:off x="2121267" y="4247366"/>
              <a:ext cx="4003715" cy="584775"/>
            </a:xfrm>
            <a:prstGeom prst="rect">
              <a:avLst/>
            </a:prstGeom>
            <a:noFill/>
          </p:spPr>
          <p:txBody>
            <a:bodyPr wrap="square" rtlCol="0">
              <a:spAutoFit/>
            </a:bodyPr>
            <a:lstStyle/>
            <a:p>
              <a:r>
                <a:rPr kumimoji="1" lang="zh-TW" altLang="en-US" sz="1600" b="1" dirty="0">
                  <a:solidFill>
                    <a:srgbClr val="4F81BD">
                      <a:lumMod val="75000"/>
                    </a:srgbClr>
                  </a:solidFill>
                  <a:latin typeface="Microsoft YaHei" panose="020B0503020204020204" pitchFamily="34" charset="-122"/>
                  <a:ea typeface="Microsoft YaHei" panose="020B0503020204020204" pitchFamily="34" charset="-122"/>
                  <a:cs typeface="微軟正黑體"/>
                </a:rPr>
                <a:t>技術型高中課程推動工作圈</a:t>
              </a:r>
              <a:endParaRPr kumimoji="1" lang="en-US" altLang="zh-TW" sz="1600" b="1" dirty="0">
                <a:solidFill>
                  <a:srgbClr val="4F81BD">
                    <a:lumMod val="75000"/>
                  </a:srgbClr>
                </a:solidFill>
                <a:latin typeface="Microsoft YaHei" panose="020B0503020204020204" pitchFamily="34" charset="-122"/>
                <a:ea typeface="Microsoft YaHei" panose="020B0503020204020204" pitchFamily="34" charset="-122"/>
                <a:cs typeface="微軟正黑體"/>
              </a:endParaRPr>
            </a:p>
            <a:p>
              <a:r>
                <a:rPr kumimoji="1" lang="en-US" altLang="zh-TW" sz="1600" b="1" dirty="0">
                  <a:solidFill>
                    <a:srgbClr val="4F81BD">
                      <a:lumMod val="75000"/>
                    </a:srgbClr>
                  </a:solidFill>
                  <a:latin typeface="Microsoft YaHei" panose="020B0503020204020204" pitchFamily="34" charset="-122"/>
                  <a:ea typeface="Microsoft YaHei" panose="020B0503020204020204" pitchFamily="34" charset="-122"/>
                  <a:cs typeface="微軟正黑體"/>
                </a:rPr>
                <a:t>(</a:t>
              </a:r>
              <a:r>
                <a:rPr kumimoji="1" lang="zh-TW" altLang="en-US" sz="1600" b="1" dirty="0">
                  <a:solidFill>
                    <a:srgbClr val="4F81BD">
                      <a:lumMod val="75000"/>
                    </a:srgbClr>
                  </a:solidFill>
                  <a:latin typeface="Microsoft YaHei" panose="020B0503020204020204" pitchFamily="34" charset="-122"/>
                  <a:ea typeface="Microsoft YaHei" panose="020B0503020204020204" pitchFamily="34" charset="-122"/>
                  <a:cs typeface="微軟正黑體"/>
                </a:rPr>
                <a:t>國立臺灣師範大學機電工程學系</a:t>
              </a:r>
              <a:r>
                <a:rPr kumimoji="1" lang="en-US" altLang="zh-TW" sz="1600" b="1" dirty="0">
                  <a:solidFill>
                    <a:srgbClr val="4F81BD">
                      <a:lumMod val="75000"/>
                    </a:srgbClr>
                  </a:solidFill>
                  <a:latin typeface="Microsoft YaHei" panose="020B0503020204020204" pitchFamily="34" charset="-122"/>
                  <a:ea typeface="Microsoft YaHei" panose="020B0503020204020204" pitchFamily="34" charset="-122"/>
                  <a:cs typeface="微軟正黑體"/>
                </a:rPr>
                <a:t>)</a:t>
              </a:r>
            </a:p>
          </p:txBody>
        </p:sp>
      </p:grpSp>
      <p:grpSp>
        <p:nvGrpSpPr>
          <p:cNvPr id="2" name="群組 1"/>
          <p:cNvGrpSpPr/>
          <p:nvPr/>
        </p:nvGrpSpPr>
        <p:grpSpPr>
          <a:xfrm>
            <a:off x="4796443" y="3959883"/>
            <a:ext cx="4620442" cy="590847"/>
            <a:chOff x="4523558" y="3972027"/>
            <a:chExt cx="4620442" cy="590847"/>
          </a:xfrm>
        </p:grpSpPr>
        <p:pic>
          <p:nvPicPr>
            <p:cNvPr id="12" name="Picture 4" descr="C:\Users\ntnu.ntnu-PC\Desktop\1200px-ROC_Ministry_of_Education_Seal.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3558" y="3974029"/>
              <a:ext cx="632472" cy="58884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hlinkClick r:id="rId9"/>
            </p:cNvPr>
            <p:cNvSpPr/>
            <p:nvPr/>
          </p:nvSpPr>
          <p:spPr>
            <a:xfrm>
              <a:off x="5156030" y="3972027"/>
              <a:ext cx="3987970" cy="584775"/>
            </a:xfrm>
            <a:prstGeom prst="rect">
              <a:avLst/>
            </a:prstGeom>
          </p:spPr>
          <p:txBody>
            <a:bodyPr wrap="square">
              <a:spAutoFit/>
            </a:bodyPr>
            <a:lstStyle/>
            <a:p>
              <a:r>
                <a:rPr kumimoji="1" lang="zh-TW" altLang="en-US" sz="1600" b="1" dirty="0">
                  <a:solidFill>
                    <a:srgbClr val="4F81BD">
                      <a:lumMod val="75000"/>
                    </a:srgbClr>
                  </a:solidFill>
                  <a:latin typeface="Microsoft YaHei" panose="020B0503020204020204" pitchFamily="34" charset="-122"/>
                  <a:ea typeface="Microsoft YaHei" panose="020B0503020204020204" pitchFamily="34" charset="-122"/>
                  <a:cs typeface="微軟正黑體"/>
                </a:rPr>
                <a:t>技術型高中化工群科中心學校  </a:t>
              </a:r>
            </a:p>
            <a:p>
              <a:r>
                <a:rPr kumimoji="1" lang="en-US" altLang="zh-TW" sz="1600" b="1" dirty="0">
                  <a:solidFill>
                    <a:srgbClr val="4F81BD">
                      <a:lumMod val="75000"/>
                    </a:srgbClr>
                  </a:solidFill>
                  <a:latin typeface="Microsoft YaHei" panose="020B0503020204020204" pitchFamily="34" charset="-122"/>
                  <a:ea typeface="Microsoft YaHei" panose="020B0503020204020204" pitchFamily="34" charset="-122"/>
                  <a:cs typeface="微軟正黑體"/>
                </a:rPr>
                <a:t>(</a:t>
              </a:r>
              <a:r>
                <a:rPr kumimoji="1" lang="zh-TW" altLang="en-US" sz="1600" b="1" dirty="0">
                  <a:solidFill>
                    <a:srgbClr val="4F81BD">
                      <a:lumMod val="75000"/>
                    </a:srgbClr>
                  </a:solidFill>
                  <a:latin typeface="Microsoft YaHei" panose="020B0503020204020204" pitchFamily="34" charset="-122"/>
                  <a:ea typeface="Microsoft YaHei" panose="020B0503020204020204" pitchFamily="34" charset="-122"/>
                  <a:cs typeface="微軟正黑體"/>
                </a:rPr>
                <a:t>臺中市立沙鹿工業高級中等學校</a:t>
              </a:r>
              <a:r>
                <a:rPr kumimoji="1" lang="en-US" altLang="zh-TW" sz="1600" b="1" dirty="0">
                  <a:solidFill>
                    <a:srgbClr val="4F81BD">
                      <a:lumMod val="75000"/>
                    </a:srgbClr>
                  </a:solidFill>
                  <a:latin typeface="Microsoft YaHei" panose="020B0503020204020204" pitchFamily="34" charset="-122"/>
                  <a:ea typeface="Microsoft YaHei" panose="020B0503020204020204" pitchFamily="34" charset="-122"/>
                  <a:cs typeface="微軟正黑體"/>
                </a:rPr>
                <a:t>)</a:t>
              </a:r>
            </a:p>
          </p:txBody>
        </p:sp>
      </p:grpSp>
    </p:spTree>
    <p:extLst>
      <p:ext uri="{BB962C8B-B14F-4D97-AF65-F5344CB8AC3E}">
        <p14:creationId xmlns:p14="http://schemas.microsoft.com/office/powerpoint/2010/main" val="701056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xmlns="" id="{CA0AC9DB-D0FF-4E68-A590-10801BC926B6}"/>
              </a:ext>
            </a:extLst>
          </p:cNvPr>
          <p:cNvSpPr/>
          <p:nvPr/>
        </p:nvSpPr>
        <p:spPr>
          <a:xfrm>
            <a:off x="776913" y="221366"/>
            <a:ext cx="1255087"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前言</a:t>
            </a:r>
            <a:endParaRPr lang="zh-CN" altLang="en-US" sz="4000" b="1" dirty="0">
              <a:solidFill>
                <a:schemeClr val="bg1"/>
              </a:solidFill>
              <a:latin typeface="微軟正黑體"/>
              <a:ea typeface="微軟正黑體"/>
              <a:cs typeface="微軟正黑體"/>
            </a:endParaRPr>
          </a:p>
        </p:txBody>
      </p:sp>
      <p:sp>
        <p:nvSpPr>
          <p:cNvPr id="21" name="標題 1"/>
          <p:cNvSpPr>
            <a:spLocks noGrp="1"/>
          </p:cNvSpPr>
          <p:nvPr>
            <p:ph type="title"/>
          </p:nvPr>
        </p:nvSpPr>
        <p:spPr>
          <a:xfrm>
            <a:off x="2031999" y="221366"/>
            <a:ext cx="6974513" cy="682874"/>
          </a:xfrm>
        </p:spPr>
        <p:txBody>
          <a:bodyPr/>
          <a:lstStyle/>
          <a:p>
            <a:r>
              <a:rPr lang="zh-TW" altLang="en-US" dirty="0"/>
              <a:t>特殊教育課程的變革</a:t>
            </a:r>
          </a:p>
        </p:txBody>
      </p:sp>
      <p:sp>
        <p:nvSpPr>
          <p:cNvPr id="22" name="矩形 21"/>
          <p:cNvSpPr/>
          <p:nvPr/>
        </p:nvSpPr>
        <p:spPr>
          <a:xfrm>
            <a:off x="817553" y="251846"/>
            <a:ext cx="1188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24" name="內容版面配置區 2"/>
          <p:cNvSpPr>
            <a:spLocks noGrp="1"/>
          </p:cNvSpPr>
          <p:nvPr>
            <p:ph idx="1"/>
          </p:nvPr>
        </p:nvSpPr>
        <p:spPr>
          <a:xfrm>
            <a:off x="213360" y="1631858"/>
            <a:ext cx="8793152" cy="4921342"/>
          </a:xfrm>
        </p:spPr>
        <p:txBody>
          <a:bodyPr>
            <a:normAutofit/>
          </a:bodyPr>
          <a:lstStyle/>
          <a:p>
            <a:pPr>
              <a:lnSpc>
                <a:spcPct val="200000"/>
              </a:lnSpc>
              <a:spcBef>
                <a:spcPts val="0"/>
              </a:spcBef>
              <a:buNone/>
            </a:pPr>
            <a:r>
              <a:rPr lang="zh-TW" altLang="en-US" sz="2800" dirty="0">
                <a:solidFill>
                  <a:schemeClr val="tx1"/>
                </a:solidFill>
                <a:latin typeface="標楷體" pitchFamily="65" charset="-120"/>
                <a:ea typeface="標楷體" pitchFamily="65" charset="-120"/>
              </a:rPr>
              <a:t>融合教室情境中，學生</a:t>
            </a:r>
            <a:r>
              <a:rPr lang="en-US" altLang="zh-TW" sz="2800" dirty="0">
                <a:solidFill>
                  <a:schemeClr val="tx1"/>
                </a:solidFill>
                <a:latin typeface="標楷體" pitchFamily="65" charset="-120"/>
                <a:ea typeface="標楷體" pitchFamily="65" charset="-120"/>
              </a:rPr>
              <a:t>……</a:t>
            </a:r>
          </a:p>
          <a:p>
            <a:pPr>
              <a:lnSpc>
                <a:spcPct val="200000"/>
              </a:lnSpc>
              <a:spcBef>
                <a:spcPts val="0"/>
              </a:spcBef>
              <a:buNone/>
            </a:pPr>
            <a:r>
              <a:rPr lang="zh-TW" altLang="en-US" sz="2800" dirty="0">
                <a:solidFill>
                  <a:schemeClr val="tx1"/>
                </a:solidFill>
                <a:latin typeface="標楷體" pitchFamily="65" charset="-120"/>
                <a:ea typeface="標楷體" pitchFamily="65" charset="-120"/>
              </a:rPr>
              <a:t>           </a:t>
            </a:r>
            <a:r>
              <a:rPr lang="zh-TW" altLang="en-US" sz="4400" dirty="0">
                <a:solidFill>
                  <a:srgbClr val="FF0000"/>
                </a:solidFill>
                <a:latin typeface="標楷體" pitchFamily="65" charset="-120"/>
                <a:ea typeface="標楷體" pitchFamily="65" charset="-120"/>
              </a:rPr>
              <a:t>個別差異大</a:t>
            </a:r>
            <a:endParaRPr lang="en-US" altLang="zh-TW" sz="2800" dirty="0">
              <a:solidFill>
                <a:srgbClr val="FF0000"/>
              </a:solidFill>
              <a:latin typeface="標楷體" pitchFamily="65" charset="-120"/>
              <a:ea typeface="標楷體" pitchFamily="65" charset="-120"/>
            </a:endParaRPr>
          </a:p>
          <a:p>
            <a:pPr>
              <a:lnSpc>
                <a:spcPct val="200000"/>
              </a:lnSpc>
              <a:spcBef>
                <a:spcPts val="0"/>
              </a:spcBef>
              <a:buFont typeface="Wingdings" pitchFamily="2" charset="2"/>
              <a:buChar char="Ø"/>
            </a:pPr>
            <a:r>
              <a:rPr lang="zh-TW" altLang="en-US" sz="2800" dirty="0">
                <a:solidFill>
                  <a:srgbClr val="00339A"/>
                </a:solidFill>
                <a:latin typeface="標楷體" pitchFamily="65" charset="-120"/>
                <a:ea typeface="標楷體" pitchFamily="65" charset="-120"/>
              </a:rPr>
              <a:t>如何使班上個別差異大的學生</a:t>
            </a:r>
            <a:r>
              <a:rPr lang="zh-TW" altLang="en-US" sz="2800" u="sng" dirty="0">
                <a:solidFill>
                  <a:srgbClr val="00339A"/>
                </a:solidFill>
                <a:latin typeface="標楷體" pitchFamily="65" charset="-120"/>
                <a:ea typeface="標楷體" pitchFamily="65" charset="-120"/>
              </a:rPr>
              <a:t>均能</a:t>
            </a:r>
            <a:r>
              <a:rPr lang="zh-TW" altLang="en-US" sz="2800" dirty="0">
                <a:solidFill>
                  <a:srgbClr val="00339A"/>
                </a:solidFill>
                <a:latin typeface="標楷體" pitchFamily="65" charset="-120"/>
                <a:ea typeface="標楷體" pitchFamily="65" charset="-120"/>
              </a:rPr>
              <a:t>參與學習</a:t>
            </a:r>
            <a:endParaRPr lang="en-US" altLang="zh-TW" sz="2800" dirty="0">
              <a:solidFill>
                <a:srgbClr val="00339A"/>
              </a:solidFill>
              <a:latin typeface="標楷體" pitchFamily="65" charset="-120"/>
              <a:ea typeface="標楷體" pitchFamily="65" charset="-120"/>
            </a:endParaRPr>
          </a:p>
          <a:p>
            <a:pPr>
              <a:lnSpc>
                <a:spcPct val="200000"/>
              </a:lnSpc>
              <a:spcBef>
                <a:spcPts val="0"/>
              </a:spcBef>
              <a:buFont typeface="Wingdings" pitchFamily="2" charset="2"/>
              <a:buChar char="Ø"/>
            </a:pPr>
            <a:r>
              <a:rPr lang="zh-TW" altLang="en-US" sz="2800" dirty="0">
                <a:solidFill>
                  <a:srgbClr val="00339A"/>
                </a:solidFill>
                <a:latin typeface="標楷體" pitchFamily="65" charset="-120"/>
                <a:ea typeface="標楷體" pitchFamily="65" charset="-120"/>
              </a:rPr>
              <a:t>特殊教育學生學習普通教育課程需要支持與協助</a:t>
            </a:r>
            <a:endParaRPr lang="en-US" altLang="zh-TW" sz="2800" dirty="0">
              <a:solidFill>
                <a:srgbClr val="00339A"/>
              </a:solidFill>
              <a:latin typeface="標楷體" pitchFamily="65" charset="-120"/>
              <a:ea typeface="標楷體" pitchFamily="65" charset="-120"/>
            </a:endParaRPr>
          </a:p>
          <a:p>
            <a:pPr>
              <a:lnSpc>
                <a:spcPct val="200000"/>
              </a:lnSpc>
              <a:spcBef>
                <a:spcPts val="0"/>
              </a:spcBef>
              <a:buFont typeface="Wingdings" pitchFamily="2" charset="2"/>
              <a:buChar char="Ø"/>
            </a:pPr>
            <a:r>
              <a:rPr lang="zh-TW" altLang="en-US" sz="2800" dirty="0">
                <a:solidFill>
                  <a:srgbClr val="00339A"/>
                </a:solidFill>
                <a:latin typeface="標楷體" pitchFamily="65" charset="-120"/>
                <a:ea typeface="標楷體" pitchFamily="65" charset="-120"/>
              </a:rPr>
              <a:t>適性揚才的教育理念與法令政策</a:t>
            </a:r>
            <a:endParaRPr lang="en-US" altLang="zh-TW" sz="2800" dirty="0">
              <a:solidFill>
                <a:srgbClr val="00339A"/>
              </a:solidFill>
              <a:latin typeface="標楷體" pitchFamily="65" charset="-120"/>
              <a:ea typeface="標楷體" pitchFamily="65" charset="-120"/>
            </a:endParaRPr>
          </a:p>
        </p:txBody>
      </p:sp>
      <p:sp>
        <p:nvSpPr>
          <p:cNvPr id="27" name="矩形 26">
            <a:extLst>
              <a:ext uri="{FF2B5EF4-FFF2-40B4-BE49-F238E27FC236}">
                <a16:creationId xmlns:a16="http://schemas.microsoft.com/office/drawing/2014/main" xmlns="" id="{4F543979-D069-4E75-98E0-96FE1B115F7F}"/>
              </a:ext>
            </a:extLst>
          </p:cNvPr>
          <p:cNvSpPr/>
          <p:nvPr/>
        </p:nvSpPr>
        <p:spPr>
          <a:xfrm>
            <a:off x="-2796" y="1108638"/>
            <a:ext cx="9180512" cy="523220"/>
          </a:xfrm>
          <a:prstGeom prst="rect">
            <a:avLst/>
          </a:prstGeom>
          <a:solidFill>
            <a:schemeClr val="tx1"/>
          </a:solidFill>
        </p:spPr>
        <p:txBody>
          <a:bodyPr wrap="square">
            <a:spAutoFit/>
          </a:bodyPr>
          <a:lstStyle/>
          <a:p>
            <a:pPr algn="ctr"/>
            <a:r>
              <a:rPr lang="zh-TW" altLang="en-US" sz="2800" dirty="0">
                <a:solidFill>
                  <a:schemeClr val="bg1"/>
                </a:solidFill>
                <a:latin typeface="Arial"/>
                <a:ea typeface="Arial"/>
                <a:cs typeface="Arial"/>
                <a:sym typeface="Arial" charset="0"/>
              </a:rPr>
              <a:t>為何要進行課程調整？</a:t>
            </a:r>
            <a:endParaRPr lang="zh-TW" altLang="en-US" sz="2800" dirty="0">
              <a:solidFill>
                <a:schemeClr val="bg1"/>
              </a:solidFill>
              <a:latin typeface="Arial"/>
              <a:ea typeface="Arial"/>
              <a:cs typeface="Arial"/>
              <a:sym typeface="Arial"/>
            </a:endParaRPr>
          </a:p>
        </p:txBody>
      </p:sp>
      <p:pic>
        <p:nvPicPr>
          <p:cNvPr id="8" name="Picture 2" descr="「人物」的圖片搜尋結果"/>
          <p:cNvPicPr>
            <a:picLocks noChangeAspect="1" noChangeArrowheads="1"/>
          </p:cNvPicPr>
          <p:nvPr/>
        </p:nvPicPr>
        <p:blipFill>
          <a:blip r:embed="rId3"/>
          <a:srcRect/>
          <a:stretch>
            <a:fillRect/>
          </a:stretch>
        </p:blipFill>
        <p:spPr bwMode="auto">
          <a:xfrm>
            <a:off x="5205777" y="1631858"/>
            <a:ext cx="3426731" cy="2480310"/>
          </a:xfrm>
          <a:prstGeom prst="rect">
            <a:avLst/>
          </a:prstGeom>
          <a:noFill/>
          <a:ln w="9525">
            <a:noFill/>
            <a:miter lim="800000"/>
            <a:headEnd/>
            <a:tailEnd/>
          </a:ln>
        </p:spPr>
      </p:pic>
    </p:spTree>
    <p:extLst>
      <p:ext uri="{BB962C8B-B14F-4D97-AF65-F5344CB8AC3E}">
        <p14:creationId xmlns:p14="http://schemas.microsoft.com/office/powerpoint/2010/main" val="4122270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descr="一張含有 信箋 的圖片&#10;&#10;自動產生的描述">
            <a:extLst>
              <a:ext uri="{FF2B5EF4-FFF2-40B4-BE49-F238E27FC236}">
                <a16:creationId xmlns:a16="http://schemas.microsoft.com/office/drawing/2014/main" xmlns="" id="{E7A9A058-FF96-4740-8665-CB32A656D7C0}"/>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40133" t="-5138" b="-1"/>
          <a:stretch/>
        </p:blipFill>
        <p:spPr>
          <a:xfrm>
            <a:off x="3621647" y="2557348"/>
            <a:ext cx="1237387" cy="1120949"/>
          </a:xfrm>
          <a:prstGeom prst="rect">
            <a:avLst/>
          </a:prstGeom>
        </p:spPr>
      </p:pic>
      <p:sp>
        <p:nvSpPr>
          <p:cNvPr id="3" name="內容版面配置區 2"/>
          <p:cNvSpPr>
            <a:spLocks noGrp="1"/>
          </p:cNvSpPr>
          <p:nvPr>
            <p:ph idx="1"/>
          </p:nvPr>
        </p:nvSpPr>
        <p:spPr>
          <a:xfrm>
            <a:off x="1097280" y="1787702"/>
            <a:ext cx="8229600" cy="4525963"/>
          </a:xfrm>
        </p:spPr>
        <p:txBody>
          <a:bodyPr>
            <a:normAutofit/>
          </a:bodyPr>
          <a:lstStyle/>
          <a:p>
            <a:r>
              <a:rPr lang="zh-TW" altLang="en-US" dirty="0">
                <a:solidFill>
                  <a:schemeClr val="tx1"/>
                </a:solidFill>
                <a:latin typeface="標楷體" pitchFamily="65" charset="-120"/>
                <a:ea typeface="標楷體" pitchFamily="65" charset="-120"/>
              </a:rPr>
              <a:t>課本是課程嗎？</a:t>
            </a:r>
            <a:endParaRPr lang="en-US" altLang="zh-TW" dirty="0">
              <a:solidFill>
                <a:schemeClr val="tx1"/>
              </a:solidFill>
              <a:latin typeface="標楷體" pitchFamily="65" charset="-120"/>
              <a:ea typeface="標楷體" pitchFamily="65" charset="-120"/>
            </a:endParaRPr>
          </a:p>
          <a:p>
            <a:endParaRPr lang="en-US" altLang="zh-TW" dirty="0">
              <a:solidFill>
                <a:schemeClr val="tx1"/>
              </a:solidFill>
              <a:latin typeface="標楷體" pitchFamily="65" charset="-120"/>
              <a:ea typeface="標楷體" pitchFamily="65" charset="-120"/>
            </a:endParaRPr>
          </a:p>
          <a:p>
            <a:pPr>
              <a:buNone/>
            </a:pPr>
            <a:endParaRPr lang="en-US" altLang="zh-TW" dirty="0">
              <a:solidFill>
                <a:schemeClr val="tx1"/>
              </a:solidFill>
              <a:latin typeface="標楷體" pitchFamily="65" charset="-120"/>
              <a:ea typeface="標楷體" pitchFamily="65" charset="-120"/>
            </a:endParaRPr>
          </a:p>
          <a:p>
            <a:pPr>
              <a:buNone/>
            </a:pPr>
            <a:endParaRPr lang="en-US" altLang="zh-TW" dirty="0">
              <a:solidFill>
                <a:schemeClr val="tx1"/>
              </a:solidFill>
              <a:latin typeface="標楷體" pitchFamily="65" charset="-120"/>
              <a:ea typeface="標楷體" pitchFamily="65" charset="-120"/>
            </a:endParaRPr>
          </a:p>
          <a:p>
            <a:r>
              <a:rPr lang="zh-TW" altLang="en-US" dirty="0">
                <a:solidFill>
                  <a:schemeClr val="tx1"/>
                </a:solidFill>
                <a:latin typeface="標楷體" pitchFamily="65" charset="-120"/>
                <a:ea typeface="標楷體" pitchFamily="65" charset="-120"/>
              </a:rPr>
              <a:t>國旗可以做為什麼課程的材料？</a:t>
            </a:r>
          </a:p>
          <a:p>
            <a:endParaRPr lang="zh-TW" altLang="en-US" sz="3600" dirty="0"/>
          </a:p>
        </p:txBody>
      </p:sp>
      <p:sp>
        <p:nvSpPr>
          <p:cNvPr id="4" name="矩形 3">
            <a:extLst>
              <a:ext uri="{FF2B5EF4-FFF2-40B4-BE49-F238E27FC236}">
                <a16:creationId xmlns:a16="http://schemas.microsoft.com/office/drawing/2014/main" xmlns="" id="{CA0AC9DB-D0FF-4E68-A590-10801BC926B6}"/>
              </a:ext>
            </a:extLst>
          </p:cNvPr>
          <p:cNvSpPr/>
          <p:nvPr/>
        </p:nvSpPr>
        <p:spPr>
          <a:xfrm>
            <a:off x="776913" y="221366"/>
            <a:ext cx="1255087"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前言</a:t>
            </a:r>
            <a:endParaRPr lang="zh-CN" altLang="en-US" sz="4000" b="1" dirty="0">
              <a:solidFill>
                <a:schemeClr val="bg1"/>
              </a:solidFill>
              <a:latin typeface="微軟正黑體"/>
              <a:ea typeface="微軟正黑體"/>
              <a:cs typeface="微軟正黑體"/>
            </a:endParaRPr>
          </a:p>
        </p:txBody>
      </p:sp>
      <p:sp>
        <p:nvSpPr>
          <p:cNvPr id="5" name="標題 1"/>
          <p:cNvSpPr txBox="1">
            <a:spLocks/>
          </p:cNvSpPr>
          <p:nvPr/>
        </p:nvSpPr>
        <p:spPr>
          <a:xfrm>
            <a:off x="2031999" y="221366"/>
            <a:ext cx="6974513" cy="682874"/>
          </a:xfrm>
          <a:prstGeom prst="rect">
            <a:avLst/>
          </a:prstGeom>
        </p:spPr>
        <p:txBody>
          <a:bodyPr/>
          <a:lstStyle/>
          <a:p>
            <a:pPr lvl="0">
              <a:spcBef>
                <a:spcPct val="0"/>
              </a:spcBef>
            </a:pPr>
            <a:r>
              <a:rPr lang="zh-TW" altLang="en-US" sz="4000" b="1" dirty="0">
                <a:solidFill>
                  <a:srgbClr val="30B1B3"/>
                </a:solidFill>
                <a:latin typeface="微軟正黑體"/>
                <a:ea typeface="微軟正黑體"/>
                <a:cs typeface="微軟正黑體"/>
              </a:rPr>
              <a:t>不同層次看課程</a:t>
            </a:r>
          </a:p>
        </p:txBody>
      </p:sp>
      <p:sp>
        <p:nvSpPr>
          <p:cNvPr id="6" name="矩形 5"/>
          <p:cNvSpPr/>
          <p:nvPr/>
        </p:nvSpPr>
        <p:spPr>
          <a:xfrm>
            <a:off x="817553" y="251846"/>
            <a:ext cx="1188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xmlns="" id="{4F543979-D069-4E75-98E0-96FE1B115F7F}"/>
              </a:ext>
            </a:extLst>
          </p:cNvPr>
          <p:cNvSpPr/>
          <p:nvPr/>
        </p:nvSpPr>
        <p:spPr>
          <a:xfrm>
            <a:off x="-2796" y="1108638"/>
            <a:ext cx="9180512" cy="523220"/>
          </a:xfrm>
          <a:prstGeom prst="rect">
            <a:avLst/>
          </a:prstGeom>
          <a:solidFill>
            <a:schemeClr val="tx1"/>
          </a:solidFill>
        </p:spPr>
        <p:txBody>
          <a:bodyPr wrap="square">
            <a:spAutoFit/>
          </a:bodyPr>
          <a:lstStyle/>
          <a:p>
            <a:pPr algn="ctr"/>
            <a:r>
              <a:rPr lang="zh-TW" altLang="en-US" sz="2800" dirty="0">
                <a:solidFill>
                  <a:schemeClr val="bg1"/>
                </a:solidFill>
                <a:latin typeface="Arial"/>
                <a:ea typeface="Arial"/>
                <a:cs typeface="Arial"/>
                <a:sym typeface="Arial" charset="0"/>
              </a:rPr>
              <a:t>課程是什麼？</a:t>
            </a:r>
            <a:endParaRPr lang="zh-TW" altLang="en-US" sz="2800" dirty="0">
              <a:solidFill>
                <a:schemeClr val="bg1"/>
              </a:solidFill>
              <a:latin typeface="Arial"/>
              <a:ea typeface="Arial"/>
              <a:cs typeface="Arial"/>
              <a:sym typeface="Arial"/>
            </a:endParaRPr>
          </a:p>
        </p:txBody>
      </p:sp>
      <p:grpSp>
        <p:nvGrpSpPr>
          <p:cNvPr id="11" name="群組 10"/>
          <p:cNvGrpSpPr/>
          <p:nvPr/>
        </p:nvGrpSpPr>
        <p:grpSpPr>
          <a:xfrm>
            <a:off x="2503533" y="4751019"/>
            <a:ext cx="2227335" cy="1562646"/>
            <a:chOff x="2882448" y="4185701"/>
            <a:chExt cx="3108008" cy="2068238"/>
          </a:xfrm>
        </p:grpSpPr>
        <p:pic>
          <p:nvPicPr>
            <p:cNvPr id="7" name="圖片 6" descr="下載.png"/>
            <p:cNvPicPr>
              <a:picLocks noChangeAspect="1"/>
            </p:cNvPicPr>
            <p:nvPr/>
          </p:nvPicPr>
          <p:blipFill>
            <a:blip r:embed="rId5"/>
            <a:stretch>
              <a:fillRect/>
            </a:stretch>
          </p:blipFill>
          <p:spPr>
            <a:xfrm>
              <a:off x="2882448" y="4185701"/>
              <a:ext cx="3108008" cy="2068238"/>
            </a:xfrm>
            <a:prstGeom prst="rect">
              <a:avLst/>
            </a:prstGeom>
          </p:spPr>
        </p:pic>
        <p:sp>
          <p:nvSpPr>
            <p:cNvPr id="10" name="橢圓 9"/>
            <p:cNvSpPr/>
            <p:nvPr/>
          </p:nvSpPr>
          <p:spPr>
            <a:xfrm>
              <a:off x="3487872" y="4541520"/>
              <a:ext cx="325120" cy="325120"/>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pic>
        <p:nvPicPr>
          <p:cNvPr id="129026" name="Picture 2" descr="C:\Users\USER\AppData\Local\Microsoft\Windows\INetCache\IE\6DCTCTKS\question-mark-1020165_960_720[1].jp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781040" y="863846"/>
            <a:ext cx="3545840" cy="3545840"/>
          </a:xfrm>
          <a:prstGeom prst="rect">
            <a:avLst/>
          </a:prstGeom>
          <a:noFill/>
        </p:spPr>
      </p:pic>
      <p:pic>
        <p:nvPicPr>
          <p:cNvPr id="13" name="圖片 12" descr="一張含有 信箋 的圖片&#10;&#10;自動產生的描述">
            <a:extLst>
              <a:ext uri="{FF2B5EF4-FFF2-40B4-BE49-F238E27FC236}">
                <a16:creationId xmlns:a16="http://schemas.microsoft.com/office/drawing/2014/main" xmlns="" id="{28208C59-6D3A-4255-B827-499867E9BF30}"/>
              </a:ext>
            </a:extLst>
          </p:cNvPr>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40133" t="-5138" b="-1"/>
          <a:stretch/>
        </p:blipFill>
        <p:spPr>
          <a:xfrm>
            <a:off x="3275431" y="2596887"/>
            <a:ext cx="1237387" cy="1120949"/>
          </a:xfrm>
          <a:prstGeom prst="rect">
            <a:avLst/>
          </a:prstGeom>
        </p:spPr>
      </p:pic>
      <p:pic>
        <p:nvPicPr>
          <p:cNvPr id="14" name="圖片 13" descr="一張含有 信箋 的圖片&#10;&#10;自動產生的描述">
            <a:extLst>
              <a:ext uri="{FF2B5EF4-FFF2-40B4-BE49-F238E27FC236}">
                <a16:creationId xmlns:a16="http://schemas.microsoft.com/office/drawing/2014/main" xmlns="" id="{9750558E-2CF1-4441-9C26-E09E5E6AB579}"/>
              </a:ext>
            </a:extLst>
          </p:cNvPr>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r="56336"/>
          <a:stretch/>
        </p:blipFill>
        <p:spPr>
          <a:xfrm>
            <a:off x="3170400" y="2764528"/>
            <a:ext cx="902493" cy="1066174"/>
          </a:xfrm>
          <a:prstGeom prst="rect">
            <a:avLst/>
          </a:prstGeom>
        </p:spPr>
      </p:pic>
      <p:pic>
        <p:nvPicPr>
          <p:cNvPr id="12" name="圖片 11" descr="一張含有 信箋 的圖片&#10;&#10;自動產生的描述">
            <a:extLst>
              <a:ext uri="{FF2B5EF4-FFF2-40B4-BE49-F238E27FC236}">
                <a16:creationId xmlns:a16="http://schemas.microsoft.com/office/drawing/2014/main" xmlns="" id="{409BE993-EC00-4717-A4CD-00E0CEA4BBE0}"/>
              </a:ext>
            </a:extLst>
          </p:cNvPr>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r="56336"/>
          <a:stretch/>
        </p:blipFill>
        <p:spPr>
          <a:xfrm>
            <a:off x="2864824" y="2815328"/>
            <a:ext cx="902493" cy="1066174"/>
          </a:xfrm>
          <a:prstGeom prst="rect">
            <a:avLst/>
          </a:prstGeom>
        </p:spPr>
      </p:pic>
    </p:spTree>
    <p:extLst>
      <p:ext uri="{BB962C8B-B14F-4D97-AF65-F5344CB8AC3E}">
        <p14:creationId xmlns:p14="http://schemas.microsoft.com/office/powerpoint/2010/main" val="1590591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不同層次看課程</a:t>
            </a:r>
          </a:p>
        </p:txBody>
      </p:sp>
      <p:grpSp>
        <p:nvGrpSpPr>
          <p:cNvPr id="18" name="群組 17">
            <a:extLst>
              <a:ext uri="{FF2B5EF4-FFF2-40B4-BE49-F238E27FC236}">
                <a16:creationId xmlns:a16="http://schemas.microsoft.com/office/drawing/2014/main" xmlns="" id="{74CC4159-A6B9-46B8-9CD0-4A902D1F76F7}"/>
              </a:ext>
            </a:extLst>
          </p:cNvPr>
          <p:cNvGrpSpPr/>
          <p:nvPr/>
        </p:nvGrpSpPr>
        <p:grpSpPr>
          <a:xfrm>
            <a:off x="655704" y="5187993"/>
            <a:ext cx="8011886" cy="1412590"/>
            <a:chOff x="0" y="2482850"/>
            <a:chExt cx="6096000" cy="676275"/>
          </a:xfrm>
        </p:grpSpPr>
        <p:sp>
          <p:nvSpPr>
            <p:cNvPr id="46" name="矩形: 圓角 45">
              <a:extLst>
                <a:ext uri="{FF2B5EF4-FFF2-40B4-BE49-F238E27FC236}">
                  <a16:creationId xmlns:a16="http://schemas.microsoft.com/office/drawing/2014/main" xmlns="" id="{1EFFD089-B2DD-4CFB-9FA2-D3414236095D}"/>
                </a:ext>
              </a:extLst>
            </p:cNvPr>
            <p:cNvSpPr/>
            <p:nvPr/>
          </p:nvSpPr>
          <p:spPr>
            <a:xfrm>
              <a:off x="0" y="2482850"/>
              <a:ext cx="6096000" cy="676275"/>
            </a:xfrm>
            <a:prstGeom prst="roundRect">
              <a:avLst>
                <a:gd name="adj" fmla="val 1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47" name="矩形: 圓角 4">
              <a:extLst>
                <a:ext uri="{FF2B5EF4-FFF2-40B4-BE49-F238E27FC236}">
                  <a16:creationId xmlns:a16="http://schemas.microsoft.com/office/drawing/2014/main" xmlns="" id="{71A60343-EC10-469C-8DB0-BBE149B41791}"/>
                </a:ext>
              </a:extLst>
            </p:cNvPr>
            <p:cNvSpPr txBox="1"/>
            <p:nvPr/>
          </p:nvSpPr>
          <p:spPr>
            <a:xfrm>
              <a:off x="0" y="2482850"/>
              <a:ext cx="1828800" cy="6762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zh-TW" altLang="en-US" sz="4000" kern="1200" dirty="0">
                  <a:latin typeface="標楷體" panose="03000509000000000000" pitchFamily="65" charset="-120"/>
                  <a:ea typeface="標楷體" panose="03000509000000000000" pitchFamily="65" charset="-120"/>
                </a:rPr>
                <a:t>課堂</a:t>
              </a:r>
            </a:p>
          </p:txBody>
        </p:sp>
      </p:grpSp>
      <p:grpSp>
        <p:nvGrpSpPr>
          <p:cNvPr id="19" name="群組 18">
            <a:extLst>
              <a:ext uri="{FF2B5EF4-FFF2-40B4-BE49-F238E27FC236}">
                <a16:creationId xmlns:a16="http://schemas.microsoft.com/office/drawing/2014/main" xmlns="" id="{8879AFC6-394F-41E8-9CEC-C7BFE3E421A7}"/>
              </a:ext>
            </a:extLst>
          </p:cNvPr>
          <p:cNvGrpSpPr/>
          <p:nvPr/>
        </p:nvGrpSpPr>
        <p:grpSpPr>
          <a:xfrm>
            <a:off x="655704" y="3539971"/>
            <a:ext cx="8011886" cy="1412590"/>
            <a:chOff x="0" y="1693862"/>
            <a:chExt cx="6096000" cy="676275"/>
          </a:xfrm>
        </p:grpSpPr>
        <p:sp>
          <p:nvSpPr>
            <p:cNvPr id="44" name="矩形: 圓角 43">
              <a:extLst>
                <a:ext uri="{FF2B5EF4-FFF2-40B4-BE49-F238E27FC236}">
                  <a16:creationId xmlns:a16="http://schemas.microsoft.com/office/drawing/2014/main" xmlns="" id="{4115B28D-CB0B-4617-8B65-5B5B0D7F41AD}"/>
                </a:ext>
              </a:extLst>
            </p:cNvPr>
            <p:cNvSpPr/>
            <p:nvPr/>
          </p:nvSpPr>
          <p:spPr>
            <a:xfrm>
              <a:off x="0" y="1693862"/>
              <a:ext cx="6096000" cy="676275"/>
            </a:xfrm>
            <a:prstGeom prst="roundRect">
              <a:avLst>
                <a:gd name="adj" fmla="val 1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45" name="矩形: 圓角 6">
              <a:extLst>
                <a:ext uri="{FF2B5EF4-FFF2-40B4-BE49-F238E27FC236}">
                  <a16:creationId xmlns:a16="http://schemas.microsoft.com/office/drawing/2014/main" xmlns="" id="{272B7694-2DC3-42FF-B42D-556960C55156}"/>
                </a:ext>
              </a:extLst>
            </p:cNvPr>
            <p:cNvSpPr txBox="1"/>
            <p:nvPr/>
          </p:nvSpPr>
          <p:spPr>
            <a:xfrm>
              <a:off x="0" y="1693862"/>
              <a:ext cx="1828800" cy="6762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zh-TW" altLang="en-US" sz="4000" kern="1200" dirty="0">
                  <a:latin typeface="標楷體" panose="03000509000000000000" pitchFamily="65" charset="-120"/>
                  <a:ea typeface="標楷體" panose="03000509000000000000" pitchFamily="65" charset="-120"/>
                </a:rPr>
                <a:t>學校</a:t>
              </a:r>
            </a:p>
          </p:txBody>
        </p:sp>
      </p:grpSp>
      <p:grpSp>
        <p:nvGrpSpPr>
          <p:cNvPr id="20" name="群組 19">
            <a:extLst>
              <a:ext uri="{FF2B5EF4-FFF2-40B4-BE49-F238E27FC236}">
                <a16:creationId xmlns:a16="http://schemas.microsoft.com/office/drawing/2014/main" xmlns="" id="{6124DDAB-27FB-4E44-A30B-AD5917F74D05}"/>
              </a:ext>
            </a:extLst>
          </p:cNvPr>
          <p:cNvGrpSpPr/>
          <p:nvPr/>
        </p:nvGrpSpPr>
        <p:grpSpPr>
          <a:xfrm>
            <a:off x="655704" y="1110322"/>
            <a:ext cx="8011886" cy="2194218"/>
            <a:chOff x="0" y="904874"/>
            <a:chExt cx="6096000" cy="676275"/>
          </a:xfrm>
        </p:grpSpPr>
        <p:sp>
          <p:nvSpPr>
            <p:cNvPr id="42" name="矩形: 圓角 41">
              <a:extLst>
                <a:ext uri="{FF2B5EF4-FFF2-40B4-BE49-F238E27FC236}">
                  <a16:creationId xmlns:a16="http://schemas.microsoft.com/office/drawing/2014/main" xmlns="" id="{489DC767-50B9-405C-ADEF-41FD45A4A2B3}"/>
                </a:ext>
              </a:extLst>
            </p:cNvPr>
            <p:cNvSpPr/>
            <p:nvPr/>
          </p:nvSpPr>
          <p:spPr>
            <a:xfrm>
              <a:off x="0" y="904874"/>
              <a:ext cx="6096000" cy="676275"/>
            </a:xfrm>
            <a:prstGeom prst="roundRect">
              <a:avLst>
                <a:gd name="adj" fmla="val 1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43" name="矩形: 圓角 8">
              <a:extLst>
                <a:ext uri="{FF2B5EF4-FFF2-40B4-BE49-F238E27FC236}">
                  <a16:creationId xmlns:a16="http://schemas.microsoft.com/office/drawing/2014/main" xmlns="" id="{157A1734-F6D1-4C5D-9770-E2DB7B82BFA9}"/>
                </a:ext>
              </a:extLst>
            </p:cNvPr>
            <p:cNvSpPr txBox="1"/>
            <p:nvPr/>
          </p:nvSpPr>
          <p:spPr>
            <a:xfrm>
              <a:off x="0" y="904874"/>
              <a:ext cx="1828800" cy="6762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zh-TW" altLang="en-US" sz="4000" kern="1200" dirty="0">
                  <a:latin typeface="標楷體" panose="03000509000000000000" pitchFamily="65" charset="-120"/>
                  <a:ea typeface="標楷體" panose="03000509000000000000" pitchFamily="65" charset="-120"/>
                </a:rPr>
                <a:t>國家</a:t>
              </a:r>
            </a:p>
          </p:txBody>
        </p:sp>
      </p:grpSp>
      <p:grpSp>
        <p:nvGrpSpPr>
          <p:cNvPr id="22" name="群組 21">
            <a:extLst>
              <a:ext uri="{FF2B5EF4-FFF2-40B4-BE49-F238E27FC236}">
                <a16:creationId xmlns:a16="http://schemas.microsoft.com/office/drawing/2014/main" xmlns="" id="{0EBD9DD8-E82E-4126-A92B-E11EFCA2A0AC}"/>
              </a:ext>
            </a:extLst>
          </p:cNvPr>
          <p:cNvGrpSpPr/>
          <p:nvPr/>
        </p:nvGrpSpPr>
        <p:grpSpPr>
          <a:xfrm>
            <a:off x="2952369" y="3657686"/>
            <a:ext cx="2326191" cy="1177157"/>
            <a:chOff x="1846853" y="1750218"/>
            <a:chExt cx="1911278" cy="563562"/>
          </a:xfrm>
        </p:grpSpPr>
        <p:sp>
          <p:nvSpPr>
            <p:cNvPr id="38" name="矩形: 圓角 37">
              <a:extLst>
                <a:ext uri="{FF2B5EF4-FFF2-40B4-BE49-F238E27FC236}">
                  <a16:creationId xmlns:a16="http://schemas.microsoft.com/office/drawing/2014/main" xmlns="" id="{3D179927-6E1F-479F-BACD-BB7473E8C6D0}"/>
                </a:ext>
              </a:extLst>
            </p:cNvPr>
            <p:cNvSpPr/>
            <p:nvPr/>
          </p:nvSpPr>
          <p:spPr>
            <a:xfrm>
              <a:off x="1846853" y="1750218"/>
              <a:ext cx="1911277" cy="563562"/>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9" name="矩形: 圓角 12">
              <a:extLst>
                <a:ext uri="{FF2B5EF4-FFF2-40B4-BE49-F238E27FC236}">
                  <a16:creationId xmlns:a16="http://schemas.microsoft.com/office/drawing/2014/main" xmlns="" id="{C64A9710-7A23-4B43-90D9-5156E6EB471B}"/>
                </a:ext>
              </a:extLst>
            </p:cNvPr>
            <p:cNvSpPr txBox="1"/>
            <p:nvPr/>
          </p:nvSpPr>
          <p:spPr>
            <a:xfrm>
              <a:off x="1846853" y="1763043"/>
              <a:ext cx="1911278"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課程計畫</a:t>
              </a:r>
            </a:p>
          </p:txBody>
        </p:sp>
      </p:grpSp>
      <p:grpSp>
        <p:nvGrpSpPr>
          <p:cNvPr id="23" name="群組 22">
            <a:extLst>
              <a:ext uri="{FF2B5EF4-FFF2-40B4-BE49-F238E27FC236}">
                <a16:creationId xmlns:a16="http://schemas.microsoft.com/office/drawing/2014/main" xmlns="" id="{FA9EA6F3-A29E-4A31-9BB2-2BE0EC4C13FA}"/>
              </a:ext>
            </a:extLst>
          </p:cNvPr>
          <p:cNvGrpSpPr/>
          <p:nvPr/>
        </p:nvGrpSpPr>
        <p:grpSpPr>
          <a:xfrm>
            <a:off x="2930675" y="5305709"/>
            <a:ext cx="1111022" cy="1177157"/>
            <a:chOff x="1830347" y="2539206"/>
            <a:chExt cx="845343" cy="563562"/>
          </a:xfrm>
        </p:grpSpPr>
        <p:sp>
          <p:nvSpPr>
            <p:cNvPr id="36" name="矩形: 圓角 35">
              <a:extLst>
                <a:ext uri="{FF2B5EF4-FFF2-40B4-BE49-F238E27FC236}">
                  <a16:creationId xmlns:a16="http://schemas.microsoft.com/office/drawing/2014/main" xmlns="" id="{0D169EB8-D86C-45F7-9463-611D9A5E3389}"/>
                </a:ext>
              </a:extLst>
            </p:cNvPr>
            <p:cNvSpPr/>
            <p:nvPr/>
          </p:nvSpPr>
          <p:spPr>
            <a:xfrm>
              <a:off x="1830347" y="2539206"/>
              <a:ext cx="845343" cy="563562"/>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7" name="矩形: 圓角 14">
              <a:extLst>
                <a:ext uri="{FF2B5EF4-FFF2-40B4-BE49-F238E27FC236}">
                  <a16:creationId xmlns:a16="http://schemas.microsoft.com/office/drawing/2014/main" xmlns="" id="{142E2ECE-6FD3-44A6-86C7-89C42C501DE1}"/>
                </a:ext>
              </a:extLst>
            </p:cNvPr>
            <p:cNvSpPr txBox="1"/>
            <p:nvPr/>
          </p:nvSpPr>
          <p:spPr>
            <a:xfrm>
              <a:off x="1846853" y="2555712"/>
              <a:ext cx="812331"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教材</a:t>
              </a:r>
            </a:p>
          </p:txBody>
        </p:sp>
      </p:grpSp>
      <p:grpSp>
        <p:nvGrpSpPr>
          <p:cNvPr id="24" name="群組 23">
            <a:extLst>
              <a:ext uri="{FF2B5EF4-FFF2-40B4-BE49-F238E27FC236}">
                <a16:creationId xmlns:a16="http://schemas.microsoft.com/office/drawing/2014/main" xmlns="" id="{FFEA5EB8-B1B0-4A0F-8D75-B41E0701F726}"/>
              </a:ext>
            </a:extLst>
          </p:cNvPr>
          <p:cNvGrpSpPr/>
          <p:nvPr/>
        </p:nvGrpSpPr>
        <p:grpSpPr>
          <a:xfrm>
            <a:off x="4129117" y="5305709"/>
            <a:ext cx="1111022" cy="1177157"/>
            <a:chOff x="2929294" y="2539206"/>
            <a:chExt cx="845343" cy="563562"/>
          </a:xfrm>
        </p:grpSpPr>
        <p:sp>
          <p:nvSpPr>
            <p:cNvPr id="34" name="矩形: 圓角 33">
              <a:extLst>
                <a:ext uri="{FF2B5EF4-FFF2-40B4-BE49-F238E27FC236}">
                  <a16:creationId xmlns:a16="http://schemas.microsoft.com/office/drawing/2014/main" xmlns="" id="{604CE43A-0292-45EB-80B8-734547920C21}"/>
                </a:ext>
              </a:extLst>
            </p:cNvPr>
            <p:cNvSpPr/>
            <p:nvPr/>
          </p:nvSpPr>
          <p:spPr>
            <a:xfrm>
              <a:off x="2929294" y="2539206"/>
              <a:ext cx="845343" cy="563562"/>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5" name="矩形: 圓角 16">
              <a:extLst>
                <a:ext uri="{FF2B5EF4-FFF2-40B4-BE49-F238E27FC236}">
                  <a16:creationId xmlns:a16="http://schemas.microsoft.com/office/drawing/2014/main" xmlns="" id="{D20DF166-4049-482E-A526-62C695760AA1}"/>
                </a:ext>
              </a:extLst>
            </p:cNvPr>
            <p:cNvSpPr txBox="1"/>
            <p:nvPr/>
          </p:nvSpPr>
          <p:spPr>
            <a:xfrm>
              <a:off x="2945800" y="2555712"/>
              <a:ext cx="812331"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教學</a:t>
              </a:r>
            </a:p>
          </p:txBody>
        </p:sp>
      </p:grpSp>
      <p:grpSp>
        <p:nvGrpSpPr>
          <p:cNvPr id="25" name="群組 24">
            <a:extLst>
              <a:ext uri="{FF2B5EF4-FFF2-40B4-BE49-F238E27FC236}">
                <a16:creationId xmlns:a16="http://schemas.microsoft.com/office/drawing/2014/main" xmlns="" id="{CF7AC4D4-9135-47F9-BF7E-0FA73A2DFA2D}"/>
              </a:ext>
            </a:extLst>
          </p:cNvPr>
          <p:cNvGrpSpPr/>
          <p:nvPr/>
        </p:nvGrpSpPr>
        <p:grpSpPr>
          <a:xfrm>
            <a:off x="5387673" y="3657686"/>
            <a:ext cx="2326191" cy="1177157"/>
            <a:chOff x="4044747" y="1750218"/>
            <a:chExt cx="1911278" cy="563562"/>
          </a:xfrm>
        </p:grpSpPr>
        <p:sp>
          <p:nvSpPr>
            <p:cNvPr id="32" name="矩形: 圓角 31">
              <a:extLst>
                <a:ext uri="{FF2B5EF4-FFF2-40B4-BE49-F238E27FC236}">
                  <a16:creationId xmlns:a16="http://schemas.microsoft.com/office/drawing/2014/main" xmlns="" id="{F372CE1A-3AEB-48C3-B85C-CD467C30B547}"/>
                </a:ext>
              </a:extLst>
            </p:cNvPr>
            <p:cNvSpPr/>
            <p:nvPr/>
          </p:nvSpPr>
          <p:spPr>
            <a:xfrm>
              <a:off x="4044747" y="1750218"/>
              <a:ext cx="1911277" cy="563562"/>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3" name="矩形: 圓角 18">
              <a:extLst>
                <a:ext uri="{FF2B5EF4-FFF2-40B4-BE49-F238E27FC236}">
                  <a16:creationId xmlns:a16="http://schemas.microsoft.com/office/drawing/2014/main" xmlns="" id="{55164234-CB6C-4A0B-ACD3-9382AE4DDE70}"/>
                </a:ext>
              </a:extLst>
            </p:cNvPr>
            <p:cNvSpPr txBox="1"/>
            <p:nvPr/>
          </p:nvSpPr>
          <p:spPr>
            <a:xfrm>
              <a:off x="4044747" y="1763043"/>
              <a:ext cx="1911278"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教科書</a:t>
              </a:r>
              <a:r>
                <a:rPr lang="en-US" altLang="zh-TW" sz="2800" kern="1200" dirty="0">
                  <a:latin typeface="標楷體" panose="03000509000000000000" pitchFamily="65" charset="-120"/>
                  <a:ea typeface="標楷體" panose="03000509000000000000" pitchFamily="65" charset="-120"/>
                </a:rPr>
                <a:t>/</a:t>
              </a:r>
              <a:r>
                <a:rPr lang="zh-TW" altLang="en-US" sz="2800" kern="1200" dirty="0">
                  <a:latin typeface="標楷體" panose="03000509000000000000" pitchFamily="65" charset="-120"/>
                  <a:ea typeface="標楷體" panose="03000509000000000000" pitchFamily="65" charset="-120"/>
                </a:rPr>
                <a:t>教材</a:t>
              </a:r>
            </a:p>
          </p:txBody>
        </p:sp>
      </p:grpSp>
      <p:grpSp>
        <p:nvGrpSpPr>
          <p:cNvPr id="26" name="群組 25">
            <a:extLst>
              <a:ext uri="{FF2B5EF4-FFF2-40B4-BE49-F238E27FC236}">
                <a16:creationId xmlns:a16="http://schemas.microsoft.com/office/drawing/2014/main" xmlns="" id="{D203AE0D-9F39-4416-B435-ED66123AC0E9}"/>
              </a:ext>
            </a:extLst>
          </p:cNvPr>
          <p:cNvGrpSpPr/>
          <p:nvPr/>
        </p:nvGrpSpPr>
        <p:grpSpPr>
          <a:xfrm>
            <a:off x="5365980" y="5305709"/>
            <a:ext cx="1111022" cy="1177157"/>
            <a:chOff x="4028241" y="2539206"/>
            <a:chExt cx="845343" cy="563562"/>
          </a:xfrm>
        </p:grpSpPr>
        <p:sp>
          <p:nvSpPr>
            <p:cNvPr id="30" name="矩形: 圓角 29">
              <a:extLst>
                <a:ext uri="{FF2B5EF4-FFF2-40B4-BE49-F238E27FC236}">
                  <a16:creationId xmlns:a16="http://schemas.microsoft.com/office/drawing/2014/main" xmlns="" id="{BEA2C2A1-32D0-4F33-A153-DE7FE007248A}"/>
                </a:ext>
              </a:extLst>
            </p:cNvPr>
            <p:cNvSpPr/>
            <p:nvPr/>
          </p:nvSpPr>
          <p:spPr>
            <a:xfrm>
              <a:off x="4028241" y="2539206"/>
              <a:ext cx="845343" cy="563562"/>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1" name="矩形: 圓角 20">
              <a:extLst>
                <a:ext uri="{FF2B5EF4-FFF2-40B4-BE49-F238E27FC236}">
                  <a16:creationId xmlns:a16="http://schemas.microsoft.com/office/drawing/2014/main" xmlns="" id="{A608BA22-6449-43B3-A549-4AB8E68ED2B8}"/>
                </a:ext>
              </a:extLst>
            </p:cNvPr>
            <p:cNvSpPr txBox="1"/>
            <p:nvPr/>
          </p:nvSpPr>
          <p:spPr>
            <a:xfrm>
              <a:off x="4044747" y="2555712"/>
              <a:ext cx="812331"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評量</a:t>
              </a:r>
            </a:p>
          </p:txBody>
        </p:sp>
      </p:grpSp>
      <p:grpSp>
        <p:nvGrpSpPr>
          <p:cNvPr id="27" name="群組 26">
            <a:extLst>
              <a:ext uri="{FF2B5EF4-FFF2-40B4-BE49-F238E27FC236}">
                <a16:creationId xmlns:a16="http://schemas.microsoft.com/office/drawing/2014/main" xmlns="" id="{FC0A03BD-BD33-48BB-BE4D-07E2C45EDE06}"/>
              </a:ext>
            </a:extLst>
          </p:cNvPr>
          <p:cNvGrpSpPr/>
          <p:nvPr/>
        </p:nvGrpSpPr>
        <p:grpSpPr>
          <a:xfrm>
            <a:off x="6602842" y="5305709"/>
            <a:ext cx="1111022" cy="1177157"/>
            <a:chOff x="5127188" y="2539206"/>
            <a:chExt cx="845343" cy="563562"/>
          </a:xfrm>
        </p:grpSpPr>
        <p:sp>
          <p:nvSpPr>
            <p:cNvPr id="28" name="矩形: 圓角 27">
              <a:extLst>
                <a:ext uri="{FF2B5EF4-FFF2-40B4-BE49-F238E27FC236}">
                  <a16:creationId xmlns:a16="http://schemas.microsoft.com/office/drawing/2014/main" xmlns="" id="{DBD30DDE-1163-44C0-975B-192200A3D409}"/>
                </a:ext>
              </a:extLst>
            </p:cNvPr>
            <p:cNvSpPr/>
            <p:nvPr/>
          </p:nvSpPr>
          <p:spPr>
            <a:xfrm>
              <a:off x="5127188" y="2539206"/>
              <a:ext cx="845343" cy="563562"/>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9" name="矩形: 圓角 22">
              <a:extLst>
                <a:ext uri="{FF2B5EF4-FFF2-40B4-BE49-F238E27FC236}">
                  <a16:creationId xmlns:a16="http://schemas.microsoft.com/office/drawing/2014/main" xmlns="" id="{724DD56E-CCA8-4625-ADCC-767D66319F59}"/>
                </a:ext>
              </a:extLst>
            </p:cNvPr>
            <p:cNvSpPr txBox="1"/>
            <p:nvPr/>
          </p:nvSpPr>
          <p:spPr>
            <a:xfrm>
              <a:off x="5143694" y="2555712"/>
              <a:ext cx="812331"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環境</a:t>
              </a:r>
            </a:p>
          </p:txBody>
        </p:sp>
      </p:grpSp>
      <p:sp>
        <p:nvSpPr>
          <p:cNvPr id="51" name="梯形 50">
            <a:extLst>
              <a:ext uri="{FF2B5EF4-FFF2-40B4-BE49-F238E27FC236}">
                <a16:creationId xmlns:a16="http://schemas.microsoft.com/office/drawing/2014/main" xmlns="" id="{0A0AEA2B-3E8B-414D-93D9-2C66F62666F9}"/>
              </a:ext>
            </a:extLst>
          </p:cNvPr>
          <p:cNvSpPr/>
          <p:nvPr/>
        </p:nvSpPr>
        <p:spPr>
          <a:xfrm>
            <a:off x="2952369" y="2120828"/>
            <a:ext cx="2235644" cy="959222"/>
          </a:xfrm>
          <a:prstGeom prst="trapezoi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latin typeface="標楷體" panose="03000509000000000000" pitchFamily="65" charset="-120"/>
                <a:ea typeface="標楷體" panose="03000509000000000000" pitchFamily="65" charset="-120"/>
              </a:rPr>
              <a:t>領綱</a:t>
            </a:r>
          </a:p>
        </p:txBody>
      </p:sp>
      <p:sp>
        <p:nvSpPr>
          <p:cNvPr id="52" name="梯形 51">
            <a:extLst>
              <a:ext uri="{FF2B5EF4-FFF2-40B4-BE49-F238E27FC236}">
                <a16:creationId xmlns:a16="http://schemas.microsoft.com/office/drawing/2014/main" xmlns="" id="{9399C1C5-91AD-40BC-8BB3-FDA6E51C8054}"/>
              </a:ext>
            </a:extLst>
          </p:cNvPr>
          <p:cNvSpPr/>
          <p:nvPr/>
        </p:nvSpPr>
        <p:spPr>
          <a:xfrm>
            <a:off x="5433021" y="2127232"/>
            <a:ext cx="2235644" cy="959222"/>
          </a:xfrm>
          <a:prstGeom prst="trapezoi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latin typeface="標楷體" panose="03000509000000000000" pitchFamily="65" charset="-120"/>
                <a:ea typeface="標楷體" panose="03000509000000000000" pitchFamily="65" charset="-120"/>
              </a:rPr>
              <a:t>實施規範</a:t>
            </a:r>
          </a:p>
        </p:txBody>
      </p:sp>
      <p:sp>
        <p:nvSpPr>
          <p:cNvPr id="50" name="梯形 49">
            <a:extLst>
              <a:ext uri="{FF2B5EF4-FFF2-40B4-BE49-F238E27FC236}">
                <a16:creationId xmlns:a16="http://schemas.microsoft.com/office/drawing/2014/main" xmlns="" id="{2A605F9D-3211-4234-8932-F249A50F842F}"/>
              </a:ext>
            </a:extLst>
          </p:cNvPr>
          <p:cNvSpPr/>
          <p:nvPr/>
        </p:nvSpPr>
        <p:spPr>
          <a:xfrm>
            <a:off x="2952369" y="1242123"/>
            <a:ext cx="4716296" cy="959222"/>
          </a:xfrm>
          <a:prstGeom prst="trapezoi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latin typeface="標楷體" panose="03000509000000000000" pitchFamily="65" charset="-120"/>
                <a:ea typeface="標楷體" panose="03000509000000000000" pitchFamily="65" charset="-120"/>
              </a:rPr>
              <a:t>總綱</a:t>
            </a:r>
          </a:p>
        </p:txBody>
      </p:sp>
    </p:spTree>
    <p:extLst>
      <p:ext uri="{BB962C8B-B14F-4D97-AF65-F5344CB8AC3E}">
        <p14:creationId xmlns:p14="http://schemas.microsoft.com/office/powerpoint/2010/main" val="2806904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C9B742B3-5AC0-4471-A92A-0FEE787239F7}"/>
              </a:ext>
            </a:extLst>
          </p:cNvPr>
          <p:cNvSpPr/>
          <p:nvPr/>
        </p:nvSpPr>
        <p:spPr>
          <a:xfrm>
            <a:off x="1438918" y="2112461"/>
            <a:ext cx="6374122" cy="2347779"/>
          </a:xfrm>
          <a:prstGeom prst="rect">
            <a:avLst/>
          </a:prstGeom>
          <a:no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CA0AC9DB-D0FF-4E68-A590-10801BC926B6}"/>
              </a:ext>
            </a:extLst>
          </p:cNvPr>
          <p:cNvSpPr/>
          <p:nvPr/>
        </p:nvSpPr>
        <p:spPr>
          <a:xfrm>
            <a:off x="1829461" y="2461117"/>
            <a:ext cx="5606941" cy="1688499"/>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7">
            <a:extLst>
              <a:ext uri="{FF2B5EF4-FFF2-40B4-BE49-F238E27FC236}">
                <a16:creationId xmlns:a16="http://schemas.microsoft.com/office/drawing/2014/main" xmlns="" id="{D112B39A-C1E0-4C5C-B50B-907B4620DCEB}"/>
              </a:ext>
            </a:extLst>
          </p:cNvPr>
          <p:cNvSpPr txBox="1"/>
          <p:nvPr/>
        </p:nvSpPr>
        <p:spPr>
          <a:xfrm>
            <a:off x="2558688" y="2430190"/>
            <a:ext cx="4248512" cy="1107996"/>
          </a:xfrm>
          <a:prstGeom prst="rect">
            <a:avLst/>
          </a:prstGeom>
          <a:noFill/>
        </p:spPr>
        <p:txBody>
          <a:bodyPr wrap="square" rtlCol="0">
            <a:spAutoFit/>
          </a:bodyPr>
          <a:lstStyle/>
          <a:p>
            <a:pPr algn="ctr"/>
            <a:r>
              <a:rPr lang="en-US" altLang="zh-CN" sz="6600" b="1" dirty="0">
                <a:solidFill>
                  <a:schemeClr val="bg1"/>
                </a:solidFill>
              </a:rPr>
              <a:t>PART</a:t>
            </a:r>
            <a:r>
              <a:rPr lang="zh-TW" altLang="en-US" sz="6600" b="1" dirty="0">
                <a:solidFill>
                  <a:schemeClr val="bg1"/>
                </a:solidFill>
              </a:rPr>
              <a:t>  </a:t>
            </a:r>
            <a:r>
              <a:rPr lang="en-US" altLang="zh-TW" sz="6600" b="1" dirty="0">
                <a:solidFill>
                  <a:schemeClr val="bg1"/>
                </a:solidFill>
              </a:rPr>
              <a:t>II</a:t>
            </a:r>
            <a:endParaRPr lang="zh-CN" altLang="en-US" sz="6600" b="1" dirty="0">
              <a:solidFill>
                <a:schemeClr val="bg1"/>
              </a:solidFill>
            </a:endParaRPr>
          </a:p>
        </p:txBody>
      </p:sp>
      <p:sp>
        <p:nvSpPr>
          <p:cNvPr id="15" name="文本框 8">
            <a:extLst>
              <a:ext uri="{FF2B5EF4-FFF2-40B4-BE49-F238E27FC236}">
                <a16:creationId xmlns:a16="http://schemas.microsoft.com/office/drawing/2014/main" xmlns="" id="{CC6444EA-4DA9-4265-BDC4-B6BB13A93419}"/>
              </a:ext>
            </a:extLst>
          </p:cNvPr>
          <p:cNvSpPr txBox="1"/>
          <p:nvPr/>
        </p:nvSpPr>
        <p:spPr>
          <a:xfrm>
            <a:off x="2119777" y="3149600"/>
            <a:ext cx="5063343" cy="1107996"/>
          </a:xfrm>
          <a:prstGeom prst="rect">
            <a:avLst/>
          </a:prstGeom>
          <a:noFill/>
        </p:spPr>
        <p:txBody>
          <a:bodyPr wrap="square" rtlCol="0">
            <a:spAutoFit/>
          </a:bodyPr>
          <a:lstStyle/>
          <a:p>
            <a:pPr lvl="0" algn="ctr">
              <a:lnSpc>
                <a:spcPct val="150000"/>
              </a:lnSpc>
            </a:pPr>
            <a:r>
              <a:rPr lang="zh-TW" altLang="en-US" sz="4400" dirty="0">
                <a:solidFill>
                  <a:schemeClr val="bg1"/>
                </a:solidFill>
              </a:rPr>
              <a:t>課程調整的規定</a:t>
            </a:r>
            <a:endParaRPr lang="zh-CN" altLang="en-US" sz="4400" dirty="0">
              <a:solidFill>
                <a:schemeClr val="bg1"/>
              </a:solidFill>
            </a:endParaRPr>
          </a:p>
        </p:txBody>
      </p:sp>
      <p:pic>
        <p:nvPicPr>
          <p:cNvPr id="16" name="图片 4">
            <a:extLst>
              <a:ext uri="{FF2B5EF4-FFF2-40B4-BE49-F238E27FC236}">
                <a16:creationId xmlns:a16="http://schemas.microsoft.com/office/drawing/2014/main" xmlns="" id="{5130BFA4-1C08-4BEA-A6F4-8921103959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939" t="6283" r="72507" b="80180"/>
          <a:stretch/>
        </p:blipFill>
        <p:spPr>
          <a:xfrm flipH="1">
            <a:off x="1367798" y="1600092"/>
            <a:ext cx="617726" cy="492049"/>
          </a:xfrm>
          <a:prstGeom prst="rect">
            <a:avLst/>
          </a:prstGeom>
        </p:spPr>
      </p:pic>
      <p:pic>
        <p:nvPicPr>
          <p:cNvPr id="17" name="图片 4">
            <a:extLst>
              <a:ext uri="{FF2B5EF4-FFF2-40B4-BE49-F238E27FC236}">
                <a16:creationId xmlns:a16="http://schemas.microsoft.com/office/drawing/2014/main" xmlns="" id="{5130BFA4-1C08-4BEA-A6F4-8921103959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939" t="6283" r="72507" b="80180"/>
          <a:stretch/>
        </p:blipFill>
        <p:spPr>
          <a:xfrm>
            <a:off x="912366" y="1661052"/>
            <a:ext cx="546872" cy="492049"/>
          </a:xfrm>
          <a:prstGeom prst="rect">
            <a:avLst/>
          </a:prstGeom>
        </p:spPr>
      </p:pic>
    </p:spTree>
    <p:extLst>
      <p:ext uri="{BB962C8B-B14F-4D97-AF65-F5344CB8AC3E}">
        <p14:creationId xmlns:p14="http://schemas.microsoft.com/office/powerpoint/2010/main" val="2810983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left)">
                                      <p:cBhvr>
                                        <p:cTn id="15" dur="500"/>
                                        <p:tgtEl>
                                          <p:spTgt spid="14">
                                            <p:txEl>
                                              <p:pRg st="0" end="0"/>
                                            </p:tx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p:bld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BE2A3"/>
        </a:solidFill>
        <a:ln w="57150">
          <a:solidFill>
            <a:srgbClr val="FF0066"/>
          </a:solidFill>
          <a:prstDash val="sysDot"/>
        </a:ln>
      </a:spPr>
      <a:bodyPr vert="horz" wrap="square" lIns="91440" tIns="45720" rIns="91440" bIns="45720" numCol="1" rtlCol="0" anchor="t" anchorCtr="0" compatLnSpc="1"/>
      <a:lstStyle>
        <a:defPPr>
          <a:defRPr sz="2400" dirty="0" smtClean="0">
            <a:solidFill>
              <a:schemeClr val="tx1"/>
            </a:solidFill>
          </a:defRPr>
        </a:defPPr>
      </a:lstStyle>
      <a:style>
        <a:lnRef idx="2">
          <a:schemeClr val="accent6">
            <a:shade val="50000"/>
          </a:schemeClr>
        </a:lnRef>
        <a:fillRef idx="1">
          <a:schemeClr val="accent6"/>
        </a:fillRef>
        <a:effectRef idx="0">
          <a:schemeClr val="accent6"/>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11851</TotalTime>
  <Words>6840</Words>
  <Application>Microsoft Office PowerPoint</Application>
  <PresentationFormat>如螢幕大小 (4:3)</PresentationFormat>
  <Paragraphs>746</Paragraphs>
  <Slides>59</Slides>
  <Notes>42</Notes>
  <HiddenSlides>0</HiddenSlides>
  <MMClips>0</MMClips>
  <ScaleCrop>false</ScaleCrop>
  <HeadingPairs>
    <vt:vector size="4" baseType="variant">
      <vt:variant>
        <vt:lpstr>佈景主題</vt:lpstr>
      </vt:variant>
      <vt:variant>
        <vt:i4>4</vt:i4>
      </vt:variant>
      <vt:variant>
        <vt:lpstr>投影片標題</vt:lpstr>
      </vt:variant>
      <vt:variant>
        <vt:i4>59</vt:i4>
      </vt:variant>
    </vt:vector>
  </HeadingPairs>
  <TitlesOfParts>
    <vt:vector size="63" baseType="lpstr">
      <vt:lpstr>自訂設計</vt:lpstr>
      <vt:lpstr>3_自訂設計</vt:lpstr>
      <vt:lpstr>1_自訂設計</vt:lpstr>
      <vt:lpstr>2_自訂設計</vt:lpstr>
      <vt:lpstr>PowerPoint 簡報</vt:lpstr>
      <vt:lpstr>PowerPoint 簡報</vt:lpstr>
      <vt:lpstr>PowerPoint 簡報</vt:lpstr>
      <vt:lpstr>特殊教育課程的變革</vt:lpstr>
      <vt:lpstr>特殊教育課程的變革</vt:lpstr>
      <vt:lpstr>特殊教育課程的變革</vt:lpstr>
      <vt:lpstr>PowerPoint 簡報</vt:lpstr>
      <vt:lpstr>不同層次看課程</vt:lpstr>
      <vt:lpstr>PowerPoint 簡報</vt:lpstr>
      <vt:lpstr>PowerPoint 簡報</vt:lpstr>
      <vt:lpstr>PowerPoint 簡報</vt:lpstr>
      <vt:lpstr>PowerPoint 簡報</vt:lpstr>
      <vt:lpstr>PowerPoint 簡報</vt:lpstr>
      <vt:lpstr>PowerPoint 簡報</vt:lpstr>
      <vt:lpstr>課程調整向度</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學習內容之調整原則與作法</vt:lpstr>
      <vt:lpstr>PowerPoint 簡報</vt:lpstr>
      <vt:lpstr>PowerPoint 簡報</vt:lpstr>
      <vt:lpstr>PowerPoint 簡報</vt:lpstr>
      <vt:lpstr>PowerPoint 簡報</vt:lpstr>
      <vt:lpstr>PowerPoint 簡報</vt:lpstr>
      <vt:lpstr>不同層次看課程</vt:lpstr>
      <vt:lpstr>課程調整流程</vt:lpstr>
      <vt:lpstr>PowerPoint 簡報</vt:lpstr>
      <vt:lpstr>PowerPoint 簡報</vt:lpstr>
      <vt:lpstr>PowerPoint 簡報</vt:lpstr>
      <vt:lpstr>PowerPoint 簡報</vt:lpstr>
      <vt:lpstr>PowerPoint 簡報</vt:lpstr>
      <vt:lpstr>小結</vt:lpstr>
      <vt:lpstr>PowerPoint 簡報</vt:lpstr>
      <vt:lpstr>十二年國民基本教育課程綱要身心障礙學生 領域課程調整應用手冊</vt:lpstr>
      <vt:lpstr>身心障礙學生領域課程調整應用手冊的架構</vt:lpstr>
      <vt:lpstr>領域課程調整應用手冊</vt:lpstr>
      <vt:lpstr>學生在特定領域/ 科目學習功能缺損 課程調整舉例</vt:lpstr>
      <vt:lpstr>學生在國語文學習功能缺損(學習表現調整)</vt:lpstr>
      <vt:lpstr>PowerPoint 簡報</vt:lpstr>
      <vt:lpstr>學生在特定領域/科目學習功能缺損 (學習重點調整舉例)</vt:lpstr>
      <vt:lpstr>PowerPoint 簡報</vt:lpstr>
      <vt:lpstr>學生在特定領域/ 科目學習功能優異 課程調整舉例</vt:lpstr>
      <vt:lpstr>學生在特定領域/科目學習功能優異(學習內容調整舉例)</vt:lpstr>
      <vt:lpstr>學生在特定領域/科目學習功能優異(學習歷程調整舉例)</vt:lpstr>
      <vt:lpstr>學生在特定領域/科目學習功能優異(學習環境調整舉例)</vt:lpstr>
      <vt:lpstr>學生在特定領域/科目學習功能優異(學習評量調整舉例)</vt:lpstr>
      <vt:lpstr>更多的十二年國教課綱 實施的參考資源</vt:lpstr>
      <vt:lpstr>感 謝 聆 聽  敬 請 指 教</vt:lpstr>
      <vt:lpstr>PowerPoint 簡報</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設計群</dc:title>
  <dc:creator>I Cheng</dc:creator>
  <cp:lastModifiedBy>user</cp:lastModifiedBy>
  <cp:revision>496</cp:revision>
  <cp:lastPrinted>2019-03-18T06:03:31Z</cp:lastPrinted>
  <dcterms:created xsi:type="dcterms:W3CDTF">2018-06-07T08:20:30Z</dcterms:created>
  <dcterms:modified xsi:type="dcterms:W3CDTF">2020-09-21T05:40:25Z</dcterms:modified>
</cp:coreProperties>
</file>