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6" r:id="rId3"/>
    <p:sldId id="260" r:id="rId4"/>
    <p:sldId id="289" r:id="rId5"/>
    <p:sldId id="293" r:id="rId6"/>
    <p:sldId id="294" r:id="rId7"/>
    <p:sldId id="291" r:id="rId8"/>
    <p:sldId id="290" r:id="rId9"/>
    <p:sldId id="295" r:id="rId10"/>
    <p:sldId id="296" r:id="rId11"/>
    <p:sldId id="301" r:id="rId12"/>
    <p:sldId id="302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1E4D2-A668-420F-8733-736542D724FB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1B938-991F-447A-B29A-4FFCDD702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1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83b997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6383b997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83b997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6383b997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266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83b997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6383b997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02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83b997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6383b997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898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83b997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6383b997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230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6C31DA-F959-4572-9C8D-1B9A5CB1F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F30B7C-0495-47D1-824A-9CE320A2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AF7165-0516-4CCA-88CB-4FBB2981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F02EAF-8942-4232-A274-A7C5620E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0912FC-5B55-4EE8-8A45-D4F606B0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10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EBEB1C-17CD-4271-B7CC-13F7C03B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4B997C-CC12-4B05-869F-390A3CB9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1C4369-0158-4768-903F-E2727014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B55F64-A371-42D3-93D5-93E06747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05C1F4-CE36-4A61-B5AB-2BB87C9E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30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F274B62-25F3-4B04-8FF8-BA237CD11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ECBD0E-DE2D-4B3A-821B-38F8DDA80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8AC9DC-5038-4A7C-A673-0C1EFC11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5C3A6D-264B-4B4B-A5FF-42E6BE9D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25A784-42A3-4A9F-A2E7-398FF20A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18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09344"/>
            <a:ext cx="12192000" cy="2926080"/>
          </a:xfrm>
          <a:custGeom>
            <a:avLst/>
            <a:gdLst/>
            <a:ahLst/>
            <a:cxnLst/>
            <a:rect l="l" t="t" r="r" b="b"/>
            <a:pathLst>
              <a:path w="9144000" h="2194560">
                <a:moveTo>
                  <a:pt x="9144000" y="0"/>
                </a:moveTo>
                <a:lnTo>
                  <a:pt x="0" y="0"/>
                </a:lnTo>
                <a:lnTo>
                  <a:pt x="0" y="2194560"/>
                </a:lnTo>
                <a:lnTo>
                  <a:pt x="9144000" y="2194560"/>
                </a:lnTo>
                <a:lnTo>
                  <a:pt x="9144000" y="0"/>
                </a:lnTo>
                <a:close/>
              </a:path>
            </a:pathLst>
          </a:custGeom>
          <a:solidFill>
            <a:srgbClr val="23527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7969504" y="1609344"/>
            <a:ext cx="3903472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g object 18"/>
          <p:cNvSpPr/>
          <p:nvPr/>
        </p:nvSpPr>
        <p:spPr>
          <a:xfrm>
            <a:off x="319024" y="625855"/>
            <a:ext cx="1966976" cy="196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g object 19"/>
          <p:cNvSpPr/>
          <p:nvPr/>
        </p:nvSpPr>
        <p:spPr>
          <a:xfrm>
            <a:off x="0" y="2409951"/>
            <a:ext cx="7379208" cy="2224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508" y="3006614"/>
            <a:ext cx="11026985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70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345854"/>
            <a:ext cx="12192000" cy="428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4803836" y="741805"/>
            <a:ext cx="2584325" cy="258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g object 18"/>
          <p:cNvSpPr/>
          <p:nvPr/>
        </p:nvSpPr>
        <p:spPr>
          <a:xfrm>
            <a:off x="8774175" y="0"/>
            <a:ext cx="3417824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g object 19"/>
          <p:cNvSpPr/>
          <p:nvPr/>
        </p:nvSpPr>
        <p:spPr>
          <a:xfrm>
            <a:off x="4102607" y="3759200"/>
            <a:ext cx="4036567" cy="167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5277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84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511DFF-25A6-4922-8B4C-F30B6FC6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4FD365-C842-420E-A2D6-33ED1676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7C918D-EAB0-40A4-A60D-C66B5650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3F8BC3-8123-4742-B418-520AA2E3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E82645-C99A-4A88-BC95-AF0CB0EE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74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2888E7-C82F-4C65-98BD-58EFDA84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952C58-941B-4F38-9DE9-66EF162F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3B2BE5-EC38-422D-BAA1-AC88C85A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84563B-C206-4940-8717-F9A733BE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7A946B-AFC2-4818-B867-245DA894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7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BA3AA-19F9-44E1-84B4-079FFD17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91A0D9-C41A-4A71-AAFA-C4A15AA4D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079ACE-5FB8-4705-8175-9A8278F8F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731576-8268-4108-BF80-A0F751CE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87F027-7015-4CD9-BC71-34AC9416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7A1337-94B3-4E34-98E2-9B0400FA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7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08C338-E936-4AE7-94D3-E97E11D9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AA4E4D-833C-4E31-ABA1-9CB0B495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FCC73F-CC10-4488-895A-7EF7CC862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E5FB3A1-EC17-49BA-8719-EAE0CFCE7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AB5B16-7A66-4F2A-A0F2-F5165D0CC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7C58F6-1BC1-41BC-B6F3-F5C360CD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08AC50A-4FE0-4232-82F9-C9C50155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C2032F-E4A1-47E9-B14E-017F7DB4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85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7E0C1-F789-474A-B86A-B07F4A2A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9D668E-E0CC-4CAE-9EC7-597E24F7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7F7C55-5BA8-479C-9A96-489DAEB9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84F963C-3D47-4AB2-A640-8589520F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83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91C20D-8311-443C-908A-C230D37F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945EC1-BDF7-46F3-8998-BEC9465F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F3C799-5525-4679-A0B0-44C06C71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18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87DEE-B88C-4D84-AFB8-DB9DBE34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049E25-48D3-4171-B406-9F827E9D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A8BAFFF-1169-47EA-92ED-1B1A928A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2E5A23-0A4B-480F-9E1D-C1FD599B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4177B8-4A07-44B2-A842-356F703A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205CAE-42AF-4BA4-8977-14AF8547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50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4E0CE4-95FD-41E8-B124-77597B04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300D511-EE74-4FFB-969D-05FE57012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0DDFEB-506E-40CD-A55E-A312585BE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B35CB0-4C20-44FA-96F8-C0EFD514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13D293-6939-48F6-BC30-66E0E0F9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78E0A6-A548-4ED0-B39B-EA4175A1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4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05BE223-EE31-405E-8FC6-CEC4FAA1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8F7239-B61B-4B0A-A5C0-3963BC0D7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95547B-CC35-4F72-B706-8131FA03B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224D-4FC4-4AA8-BFBD-72EDF139CC72}" type="datetimeFigureOut">
              <a:rPr lang="zh-TW" altLang="en-US" smtClean="0"/>
              <a:t>2020/9/19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98450C-2528-4D11-A78C-4E7F8E86D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25E991-19CB-4CA8-BD13-2A04438A7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CB1E-287B-42DE-93E8-CA6E983926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57552" y="1747520"/>
            <a:ext cx="2482427" cy="903393"/>
            <a:chOff x="1693164" y="1310639"/>
            <a:chExt cx="1861820" cy="677545"/>
          </a:xfrm>
        </p:grpSpPr>
        <p:sp>
          <p:nvSpPr>
            <p:cNvPr id="4" name="object 4"/>
            <p:cNvSpPr/>
            <p:nvPr/>
          </p:nvSpPr>
          <p:spPr>
            <a:xfrm>
              <a:off x="1693164" y="1310639"/>
              <a:ext cx="947165" cy="6774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237232" y="1310639"/>
              <a:ext cx="1317497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95465" y="1849730"/>
            <a:ext cx="19786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73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109</a:t>
            </a:r>
            <a:r>
              <a:rPr sz="3200" spc="-7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學年度</a:t>
            </a:r>
            <a:endParaRPr sz="3200" dirty="0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0" y="5867401"/>
            <a:ext cx="5588000" cy="59069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733" spc="-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報告單位</a:t>
            </a:r>
            <a:r>
              <a:rPr sz="3733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：</a:t>
            </a:r>
            <a:r>
              <a:rPr lang="zh-TW" altLang="en-US" sz="3733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教務處 薛韶葳 </a:t>
            </a:r>
            <a:endParaRPr sz="37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0E8418-ED6B-4455-BD54-7EF935A0C52D}"/>
              </a:ext>
            </a:extLst>
          </p:cNvPr>
          <p:cNvSpPr/>
          <p:nvPr/>
        </p:nvSpPr>
        <p:spPr>
          <a:xfrm>
            <a:off x="203200" y="2924315"/>
            <a:ext cx="7721600" cy="1320800"/>
          </a:xfrm>
          <a:prstGeom prst="rect">
            <a:avLst/>
          </a:prstGeom>
          <a:solidFill>
            <a:srgbClr val="235277"/>
          </a:solidFill>
          <a:ln>
            <a:solidFill>
              <a:srgbClr val="235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成德高中家長日</a:t>
            </a:r>
            <a:endParaRPr lang="en-US" altLang="zh-TW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學習歷程與考招連動</a:t>
            </a:r>
          </a:p>
        </p:txBody>
      </p:sp>
      <p:sp>
        <p:nvSpPr>
          <p:cNvPr id="9" name="Google Shape;148;p1">
            <a:extLst>
              <a:ext uri="{FF2B5EF4-FFF2-40B4-BE49-F238E27FC236}">
                <a16:creationId xmlns:a16="http://schemas.microsoft.com/office/drawing/2014/main" id="{238C1962-124D-471C-BB41-AE927368AC58}"/>
              </a:ext>
            </a:extLst>
          </p:cNvPr>
          <p:cNvSpPr txBox="1"/>
          <p:nvPr/>
        </p:nvSpPr>
        <p:spPr>
          <a:xfrm>
            <a:off x="101600" y="4611401"/>
            <a:ext cx="11926916" cy="283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6000"/>
            </a:pPr>
            <a:r>
              <a:rPr lang="zh-TW" altLang="en-US" sz="8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成德高中歡迎您！</a:t>
            </a:r>
            <a:endParaRPr sz="8000" b="1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buClr>
                <a:srgbClr val="000000"/>
              </a:buClr>
              <a:buSzPts val="6000"/>
            </a:pP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buClr>
                <a:srgbClr val="000000"/>
              </a:buClr>
              <a:buSzPts val="6000"/>
            </a:pP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382D00A5-E8A6-4D5B-8C44-58B33D5BC35F}"/>
              </a:ext>
            </a:extLst>
          </p:cNvPr>
          <p:cNvSpPr/>
          <p:nvPr/>
        </p:nvSpPr>
        <p:spPr>
          <a:xfrm>
            <a:off x="792163" y="719138"/>
            <a:ext cx="3455988" cy="3311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3" name="object 7">
            <a:extLst>
              <a:ext uri="{FF2B5EF4-FFF2-40B4-BE49-F238E27FC236}">
                <a16:creationId xmlns:a16="http://schemas.microsoft.com/office/drawing/2014/main" id="{8348F5AA-F552-446E-B7AA-1A2A6DAC0711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178174" cy="2914650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object 18">
            <a:extLst>
              <a:ext uri="{FF2B5EF4-FFF2-40B4-BE49-F238E27FC236}">
                <a16:creationId xmlns:a16="http://schemas.microsoft.com/office/drawing/2014/main" id="{C5CA9808-6CFD-4D18-A0DE-CFC2FB17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1" y="1588294"/>
            <a:ext cx="1665288" cy="1665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24B711-087F-4327-ADCF-E86535A6D598}"/>
              </a:ext>
            </a:extLst>
          </p:cNvPr>
          <p:cNvSpPr txBox="1"/>
          <p:nvPr/>
        </p:nvSpPr>
        <p:spPr>
          <a:xfrm>
            <a:off x="1469229" y="265113"/>
            <a:ext cx="228123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5000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4</a:t>
            </a:r>
            <a:endParaRPr lang="zh-TW" altLang="en-US" sz="250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0019ED3D-708B-43A8-AC33-E336632A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33" y="3429000"/>
            <a:ext cx="6491284" cy="720725"/>
          </a:xfrm>
        </p:spPr>
        <p:txBody>
          <a:bodyPr>
            <a:normAutofit fontScale="90000"/>
          </a:bodyPr>
          <a:lstStyle/>
          <a:p>
            <a:r>
              <a:rPr lang="zh-TW" altLang="en-US" sz="7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r>
              <a:rPr lang="zh-TW" altLang="en-US" sz="9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en-US" sz="7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7EF1D364-27C3-4EE2-A7C3-C6685E366036}"/>
              </a:ext>
            </a:extLst>
          </p:cNvPr>
          <p:cNvSpPr txBox="1">
            <a:spLocks/>
          </p:cNvSpPr>
          <p:nvPr/>
        </p:nvSpPr>
        <p:spPr>
          <a:xfrm>
            <a:off x="-28337" y="4970144"/>
            <a:ext cx="12191999" cy="727075"/>
          </a:xfrm>
          <a:prstGeom prst="rect">
            <a:avLst/>
          </a:prstGeom>
          <a:solidFill>
            <a:srgbClr val="FFCCFF">
              <a:alpha val="6588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要關心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孩子的學習狀況與成長軌跡</a:t>
            </a:r>
            <a:b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36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B7557560-B4BF-47CA-A0D3-DD5C719924EF}"/>
              </a:ext>
            </a:extLst>
          </p:cNvPr>
          <p:cNvSpPr txBox="1">
            <a:spLocks/>
          </p:cNvSpPr>
          <p:nvPr/>
        </p:nvSpPr>
        <p:spPr bwMode="auto">
          <a:xfrm>
            <a:off x="-92597" y="3436939"/>
            <a:ext cx="12284597" cy="728663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要尊重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孩子的選擇，學習的成果是長時間的累積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CAFB5DE-D7AB-4BC4-9909-7FD14AB7C988}"/>
              </a:ext>
            </a:extLst>
          </p:cNvPr>
          <p:cNvSpPr txBox="1">
            <a:spLocks/>
          </p:cNvSpPr>
          <p:nvPr/>
        </p:nvSpPr>
        <p:spPr bwMode="auto">
          <a:xfrm>
            <a:off x="-92597" y="4165602"/>
            <a:ext cx="12284597" cy="815975"/>
          </a:xfrm>
          <a:prstGeom prst="rect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不要擔心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孩子失敗，失敗也是一種學習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256AACC-46E8-4AAD-A3DA-A13E109A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9614"/>
            <a:ext cx="12191999" cy="727075"/>
          </a:xfrm>
          <a:solidFill>
            <a:srgbClr val="FFCC00">
              <a:alpha val="66000"/>
            </a:srgb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要鼓勵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孩子搭配生涯規畫目標進行學習</a:t>
            </a:r>
            <a:b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3600" b="1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669500-0AFE-447B-AE6C-6495E242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8276"/>
            <a:ext cx="12191999" cy="728663"/>
          </a:xfrm>
          <a:solidFill>
            <a:srgbClr val="00FF99">
              <a:alpha val="20000"/>
            </a:srgbClr>
          </a:solidFill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不要評論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學習內容的深淺或性質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8679" name="object 2">
            <a:extLst>
              <a:ext uri="{FF2B5EF4-FFF2-40B4-BE49-F238E27FC236}">
                <a16:creationId xmlns:a16="http://schemas.microsoft.com/office/drawing/2014/main" id="{595923ED-7833-4D6C-A1DD-BAABD87B7D8A}"/>
              </a:ext>
            </a:extLst>
          </p:cNvPr>
          <p:cNvGrpSpPr>
            <a:grpSpLocks/>
          </p:cNvGrpSpPr>
          <p:nvPr/>
        </p:nvGrpSpPr>
        <p:grpSpPr bwMode="auto">
          <a:xfrm>
            <a:off x="9670905" y="4359275"/>
            <a:ext cx="2498725" cy="2498725"/>
            <a:chOff x="6650735" y="2650235"/>
            <a:chExt cx="2499360" cy="2499360"/>
          </a:xfrm>
        </p:grpSpPr>
        <p:sp>
          <p:nvSpPr>
            <p:cNvPr id="28683" name="object 3">
              <a:extLst>
                <a:ext uri="{FF2B5EF4-FFF2-40B4-BE49-F238E27FC236}">
                  <a16:creationId xmlns:a16="http://schemas.microsoft.com/office/drawing/2014/main" id="{ED3213BA-DC87-4A1A-A5A2-73A1E1D0B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831" y="2656331"/>
              <a:ext cx="2487295" cy="2487295"/>
            </a:xfrm>
            <a:custGeom>
              <a:avLst/>
              <a:gdLst>
                <a:gd name="T0" fmla="*/ 2487168 w 2487295"/>
                <a:gd name="T1" fmla="*/ 0 h 2487295"/>
                <a:gd name="T2" fmla="*/ 0 w 2487295"/>
                <a:gd name="T3" fmla="*/ 2487167 h 2487295"/>
                <a:gd name="T4" fmla="*/ 2487168 w 2487295"/>
                <a:gd name="T5" fmla="*/ 2487167 h 2487295"/>
                <a:gd name="T6" fmla="*/ 2487168 w 2487295"/>
                <a:gd name="T7" fmla="*/ 0 h 2487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7295" h="2487295">
                  <a:moveTo>
                    <a:pt x="2487168" y="0"/>
                  </a:moveTo>
                  <a:lnTo>
                    <a:pt x="0" y="2487167"/>
                  </a:lnTo>
                  <a:lnTo>
                    <a:pt x="2487168" y="2487167"/>
                  </a:lnTo>
                  <a:lnTo>
                    <a:pt x="2487168" y="0"/>
                  </a:lnTo>
                  <a:close/>
                </a:path>
              </a:pathLst>
            </a:custGeom>
            <a:solidFill>
              <a:srgbClr val="235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8684" name="object 4">
              <a:extLst>
                <a:ext uri="{FF2B5EF4-FFF2-40B4-BE49-F238E27FC236}">
                  <a16:creationId xmlns:a16="http://schemas.microsoft.com/office/drawing/2014/main" id="{513AFD2F-3DE4-4A7B-9B11-14970CBB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831" y="2656331"/>
              <a:ext cx="2487295" cy="2487295"/>
            </a:xfrm>
            <a:custGeom>
              <a:avLst/>
              <a:gdLst>
                <a:gd name="T0" fmla="*/ 2487168 w 2487295"/>
                <a:gd name="T1" fmla="*/ 2487167 h 2487295"/>
                <a:gd name="T2" fmla="*/ 2487168 w 2487295"/>
                <a:gd name="T3" fmla="*/ 0 h 2487295"/>
                <a:gd name="T4" fmla="*/ 0 w 2487295"/>
                <a:gd name="T5" fmla="*/ 2487167 h 2487295"/>
                <a:gd name="T6" fmla="*/ 2487168 w 2487295"/>
                <a:gd name="T7" fmla="*/ 2487167 h 2487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7295" h="2487295">
                  <a:moveTo>
                    <a:pt x="2487168" y="2487167"/>
                  </a:moveTo>
                  <a:lnTo>
                    <a:pt x="2487168" y="0"/>
                  </a:lnTo>
                  <a:lnTo>
                    <a:pt x="0" y="2487167"/>
                  </a:lnTo>
                  <a:lnTo>
                    <a:pt x="2487168" y="2487167"/>
                  </a:lnTo>
                  <a:close/>
                </a:path>
              </a:pathLst>
            </a:custGeom>
            <a:noFill/>
            <a:ln w="12192">
              <a:solidFill>
                <a:srgbClr val="2E52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28680" name="object 18">
            <a:extLst>
              <a:ext uri="{FF2B5EF4-FFF2-40B4-BE49-F238E27FC236}">
                <a16:creationId xmlns:a16="http://schemas.microsoft.com/office/drawing/2014/main" id="{2996BA73-3502-4501-93CA-8E40A525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507" y="5187951"/>
            <a:ext cx="1089025" cy="1158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28681" name="object 7">
            <a:extLst>
              <a:ext uri="{FF2B5EF4-FFF2-40B4-BE49-F238E27FC236}">
                <a16:creationId xmlns:a16="http://schemas.microsoft.com/office/drawing/2014/main" id="{E874D281-B554-4500-809B-28845D3CCEA9}"/>
              </a:ext>
            </a:extLst>
          </p:cNvPr>
          <p:cNvSpPr>
            <a:spLocks/>
          </p:cNvSpPr>
          <p:nvPr/>
        </p:nvSpPr>
        <p:spPr bwMode="auto">
          <a:xfrm>
            <a:off x="0" y="-46037"/>
            <a:ext cx="2690813" cy="2643188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D9A962F-5E19-46E7-8FD2-BAF0AD0FDBC3}"/>
              </a:ext>
            </a:extLst>
          </p:cNvPr>
          <p:cNvSpPr/>
          <p:nvPr/>
        </p:nvSpPr>
        <p:spPr>
          <a:xfrm>
            <a:off x="2924869" y="555882"/>
            <a:ext cx="8267850" cy="12239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家長們的 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要做</a:t>
            </a:r>
            <a:r>
              <a:rPr lang="en-US" altLang="zh-TW" sz="6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不要做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8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981" y="5049470"/>
            <a:ext cx="14020800" cy="940428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7780">
              <a:lnSpc>
                <a:spcPct val="100000"/>
              </a:lnSpc>
              <a:spcBef>
                <a:spcPts val="133"/>
              </a:spcBef>
            </a:pPr>
            <a:r>
              <a:rPr dirty="0" err="1"/>
              <a:t>感謝聆聽</a:t>
            </a:r>
            <a:endParaRPr dirty="0"/>
          </a:p>
        </p:txBody>
      </p:sp>
      <p:pic>
        <p:nvPicPr>
          <p:cNvPr id="4" name="Google Shape;307;g6385799222_0_36">
            <a:extLst>
              <a:ext uri="{FF2B5EF4-FFF2-40B4-BE49-F238E27FC236}">
                <a16:creationId xmlns:a16="http://schemas.microsoft.com/office/drawing/2014/main" id="{A4AEC79D-B39E-44C3-96AF-24037B9F92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303" t="55478"/>
          <a:stretch/>
        </p:blipFill>
        <p:spPr>
          <a:xfrm>
            <a:off x="369365" y="-138896"/>
            <a:ext cx="10753906" cy="538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18">
            <a:extLst>
              <a:ext uri="{FF2B5EF4-FFF2-40B4-BE49-F238E27FC236}">
                <a16:creationId xmlns:a16="http://schemas.microsoft.com/office/drawing/2014/main" id="{A9D25774-C934-4C00-8701-A885BA1B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761" y="4831023"/>
            <a:ext cx="1089025" cy="1158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382D00A5-E8A6-4D5B-8C44-58B33D5BC35F}"/>
              </a:ext>
            </a:extLst>
          </p:cNvPr>
          <p:cNvSpPr/>
          <p:nvPr/>
        </p:nvSpPr>
        <p:spPr>
          <a:xfrm>
            <a:off x="792163" y="719138"/>
            <a:ext cx="3455988" cy="3311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3" name="object 7">
            <a:extLst>
              <a:ext uri="{FF2B5EF4-FFF2-40B4-BE49-F238E27FC236}">
                <a16:creationId xmlns:a16="http://schemas.microsoft.com/office/drawing/2014/main" id="{8348F5AA-F552-446E-B7AA-1A2A6DAC0711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178174" cy="2914650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object 18">
            <a:extLst>
              <a:ext uri="{FF2B5EF4-FFF2-40B4-BE49-F238E27FC236}">
                <a16:creationId xmlns:a16="http://schemas.microsoft.com/office/drawing/2014/main" id="{C5CA9808-6CFD-4D18-A0DE-CFC2FB17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1" y="1588294"/>
            <a:ext cx="1665288" cy="1665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24B711-087F-4327-ADCF-E86535A6D598}"/>
              </a:ext>
            </a:extLst>
          </p:cNvPr>
          <p:cNvSpPr txBox="1"/>
          <p:nvPr/>
        </p:nvSpPr>
        <p:spPr>
          <a:xfrm>
            <a:off x="1469229" y="265113"/>
            <a:ext cx="228123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5000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1</a:t>
            </a:r>
            <a:endParaRPr lang="zh-TW" altLang="en-US" sz="250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126" name="標題 3">
            <a:extLst>
              <a:ext uri="{FF2B5EF4-FFF2-40B4-BE49-F238E27FC236}">
                <a16:creationId xmlns:a16="http://schemas.microsoft.com/office/drawing/2014/main" id="{C72F46BD-6841-4072-842A-CA7803C3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1" y="2600325"/>
            <a:ext cx="7453312" cy="1790701"/>
          </a:xfrm>
        </p:spPr>
        <p:txBody>
          <a:bodyPr>
            <a:normAutofit/>
          </a:bodyPr>
          <a:lstStyle/>
          <a:p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主要招生管道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83b9978a_0_17"/>
          <p:cNvSpPr/>
          <p:nvPr/>
        </p:nvSpPr>
        <p:spPr>
          <a:xfrm>
            <a:off x="3157727" y="0"/>
            <a:ext cx="5923200" cy="129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6383b9978a_0_17"/>
          <p:cNvSpPr txBox="1">
            <a:spLocks noGrp="1"/>
          </p:cNvSpPr>
          <p:nvPr>
            <p:ph type="title"/>
          </p:nvPr>
        </p:nvSpPr>
        <p:spPr>
          <a:xfrm>
            <a:off x="3583522" y="-37864"/>
            <a:ext cx="5803363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6600" b="0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主要招生管道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81" name="Google Shape;181;g6383b9978a_0_17"/>
          <p:cNvSpPr/>
          <p:nvPr/>
        </p:nvSpPr>
        <p:spPr>
          <a:xfrm>
            <a:off x="1432559" y="1600200"/>
            <a:ext cx="9321049" cy="4526280"/>
          </a:xfrm>
          <a:custGeom>
            <a:avLst/>
            <a:gdLst/>
            <a:ahLst/>
            <a:cxnLst/>
            <a:rect l="l" t="t" r="r" b="b"/>
            <a:pathLst>
              <a:path w="6995159" h="4526280" extrusionOk="0">
                <a:moveTo>
                  <a:pt x="4732020" y="0"/>
                </a:moveTo>
                <a:lnTo>
                  <a:pt x="4732020" y="1131570"/>
                </a:lnTo>
                <a:lnTo>
                  <a:pt x="0" y="1131570"/>
                </a:lnTo>
                <a:lnTo>
                  <a:pt x="0" y="3394710"/>
                </a:lnTo>
                <a:lnTo>
                  <a:pt x="4732020" y="3394710"/>
                </a:lnTo>
                <a:lnTo>
                  <a:pt x="4732020" y="4526280"/>
                </a:lnTo>
                <a:lnTo>
                  <a:pt x="6995159" y="2263140"/>
                </a:lnTo>
                <a:lnTo>
                  <a:pt x="4732020" y="0"/>
                </a:lnTo>
                <a:close/>
              </a:path>
            </a:pathLst>
          </a:custGeom>
          <a:solidFill>
            <a:srgbClr val="B7DE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6383b9978a_0_17"/>
          <p:cNvSpPr/>
          <p:nvPr/>
        </p:nvSpPr>
        <p:spPr>
          <a:xfrm>
            <a:off x="616203" y="2958464"/>
            <a:ext cx="2619642" cy="1811020"/>
          </a:xfrm>
          <a:custGeom>
            <a:avLst/>
            <a:gdLst/>
            <a:ahLst/>
            <a:cxnLst/>
            <a:rect l="l" t="t" r="r" b="b"/>
            <a:pathLst>
              <a:path w="1965960" h="1811020" extrusionOk="0">
                <a:moveTo>
                  <a:pt x="1664208" y="0"/>
                </a:moveTo>
                <a:lnTo>
                  <a:pt x="301752" y="0"/>
                </a:lnTo>
                <a:lnTo>
                  <a:pt x="252807" y="3950"/>
                </a:lnTo>
                <a:lnTo>
                  <a:pt x="206376" y="15386"/>
                </a:lnTo>
                <a:lnTo>
                  <a:pt x="163081" y="33686"/>
                </a:lnTo>
                <a:lnTo>
                  <a:pt x="123542" y="58228"/>
                </a:lnTo>
                <a:lnTo>
                  <a:pt x="88382" y="88392"/>
                </a:lnTo>
                <a:lnTo>
                  <a:pt x="58221" y="123553"/>
                </a:lnTo>
                <a:lnTo>
                  <a:pt x="33681" y="163092"/>
                </a:lnTo>
                <a:lnTo>
                  <a:pt x="15383" y="206386"/>
                </a:lnTo>
                <a:lnTo>
                  <a:pt x="3949" y="252813"/>
                </a:lnTo>
                <a:lnTo>
                  <a:pt x="0" y="301751"/>
                </a:lnTo>
                <a:lnTo>
                  <a:pt x="0" y="1508760"/>
                </a:lnTo>
                <a:lnTo>
                  <a:pt x="3949" y="1557698"/>
                </a:lnTo>
                <a:lnTo>
                  <a:pt x="15383" y="1604125"/>
                </a:lnTo>
                <a:lnTo>
                  <a:pt x="33681" y="1647419"/>
                </a:lnTo>
                <a:lnTo>
                  <a:pt x="58221" y="1686958"/>
                </a:lnTo>
                <a:lnTo>
                  <a:pt x="88382" y="1722120"/>
                </a:lnTo>
                <a:lnTo>
                  <a:pt x="123542" y="1752283"/>
                </a:lnTo>
                <a:lnTo>
                  <a:pt x="163081" y="1776825"/>
                </a:lnTo>
                <a:lnTo>
                  <a:pt x="206376" y="1795125"/>
                </a:lnTo>
                <a:lnTo>
                  <a:pt x="252807" y="1806561"/>
                </a:lnTo>
                <a:lnTo>
                  <a:pt x="301752" y="1810512"/>
                </a:lnTo>
                <a:lnTo>
                  <a:pt x="1664208" y="1810512"/>
                </a:lnTo>
                <a:lnTo>
                  <a:pt x="1713146" y="1806561"/>
                </a:lnTo>
                <a:lnTo>
                  <a:pt x="1759573" y="1795125"/>
                </a:lnTo>
                <a:lnTo>
                  <a:pt x="1802867" y="1776825"/>
                </a:lnTo>
                <a:lnTo>
                  <a:pt x="1842406" y="1752283"/>
                </a:lnTo>
                <a:lnTo>
                  <a:pt x="1877568" y="1722120"/>
                </a:lnTo>
                <a:lnTo>
                  <a:pt x="1907731" y="1686958"/>
                </a:lnTo>
                <a:lnTo>
                  <a:pt x="1932273" y="1647419"/>
                </a:lnTo>
                <a:lnTo>
                  <a:pt x="1950573" y="1604125"/>
                </a:lnTo>
                <a:lnTo>
                  <a:pt x="1962009" y="1557698"/>
                </a:lnTo>
                <a:lnTo>
                  <a:pt x="1965960" y="1508760"/>
                </a:lnTo>
                <a:lnTo>
                  <a:pt x="1965960" y="301751"/>
                </a:lnTo>
                <a:lnTo>
                  <a:pt x="1962009" y="252813"/>
                </a:lnTo>
                <a:lnTo>
                  <a:pt x="1950573" y="206386"/>
                </a:lnTo>
                <a:lnTo>
                  <a:pt x="1932273" y="163092"/>
                </a:lnTo>
                <a:lnTo>
                  <a:pt x="1907731" y="123553"/>
                </a:lnTo>
                <a:lnTo>
                  <a:pt x="1877568" y="88392"/>
                </a:lnTo>
                <a:lnTo>
                  <a:pt x="1842406" y="58228"/>
                </a:lnTo>
                <a:lnTo>
                  <a:pt x="1802867" y="33686"/>
                </a:lnTo>
                <a:lnTo>
                  <a:pt x="1759573" y="15386"/>
                </a:lnTo>
                <a:lnTo>
                  <a:pt x="1713146" y="3950"/>
                </a:lnTo>
                <a:lnTo>
                  <a:pt x="1664208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6383b9978a_0_17"/>
          <p:cNvSpPr/>
          <p:nvPr/>
        </p:nvSpPr>
        <p:spPr>
          <a:xfrm>
            <a:off x="616203" y="2958464"/>
            <a:ext cx="2619642" cy="1811020"/>
          </a:xfrm>
          <a:custGeom>
            <a:avLst/>
            <a:gdLst/>
            <a:ahLst/>
            <a:cxnLst/>
            <a:rect l="l" t="t" r="r" b="b"/>
            <a:pathLst>
              <a:path w="1965960" h="1811020" extrusionOk="0">
                <a:moveTo>
                  <a:pt x="0" y="301751"/>
                </a:moveTo>
                <a:lnTo>
                  <a:pt x="3949" y="252813"/>
                </a:lnTo>
                <a:lnTo>
                  <a:pt x="15383" y="206386"/>
                </a:lnTo>
                <a:lnTo>
                  <a:pt x="33681" y="163092"/>
                </a:lnTo>
                <a:lnTo>
                  <a:pt x="58221" y="123553"/>
                </a:lnTo>
                <a:lnTo>
                  <a:pt x="88382" y="88392"/>
                </a:lnTo>
                <a:lnTo>
                  <a:pt x="123542" y="58228"/>
                </a:lnTo>
                <a:lnTo>
                  <a:pt x="163081" y="33686"/>
                </a:lnTo>
                <a:lnTo>
                  <a:pt x="206376" y="15386"/>
                </a:lnTo>
                <a:lnTo>
                  <a:pt x="252807" y="3950"/>
                </a:lnTo>
                <a:lnTo>
                  <a:pt x="301752" y="0"/>
                </a:lnTo>
                <a:lnTo>
                  <a:pt x="1664208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8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60" y="301751"/>
                </a:lnTo>
                <a:lnTo>
                  <a:pt x="1965960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8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8" y="1810512"/>
                </a:lnTo>
                <a:lnTo>
                  <a:pt x="301752" y="1810512"/>
                </a:lnTo>
                <a:lnTo>
                  <a:pt x="252807" y="1806561"/>
                </a:lnTo>
                <a:lnTo>
                  <a:pt x="206376" y="1795125"/>
                </a:lnTo>
                <a:lnTo>
                  <a:pt x="163081" y="1776825"/>
                </a:lnTo>
                <a:lnTo>
                  <a:pt x="123542" y="1752283"/>
                </a:lnTo>
                <a:lnTo>
                  <a:pt x="88382" y="1722120"/>
                </a:lnTo>
                <a:lnTo>
                  <a:pt x="58221" y="1686958"/>
                </a:lnTo>
                <a:lnTo>
                  <a:pt x="33681" y="1647419"/>
                </a:lnTo>
                <a:lnTo>
                  <a:pt x="15383" y="1604125"/>
                </a:lnTo>
                <a:lnTo>
                  <a:pt x="3949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6383b9978a_0_17"/>
          <p:cNvSpPr txBox="1"/>
          <p:nvPr/>
        </p:nvSpPr>
        <p:spPr>
          <a:xfrm>
            <a:off x="604550" y="3070600"/>
            <a:ext cx="2619600" cy="3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48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特殊選才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24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（各校自行辦理）</a:t>
            </a:r>
            <a:endParaRPr sz="2400" b="0" i="0" u="none" strike="noStrike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400">
              <a:solidFill>
                <a:srgbClr val="0D0D0D"/>
              </a:solidFill>
            </a:endParaRPr>
          </a:p>
          <a:p>
            <a:pPr marL="184150" marR="5080" lvl="0" indent="-298450" algn="l" rtl="0">
              <a:lnSpc>
                <a:spcPct val="116875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zh-TW" sz="3600" b="0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特殊才能、經歷 或成就</a:t>
            </a:r>
            <a:endParaRPr sz="3600" b="0" i="0" u="none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6383b9978a_0_17"/>
          <p:cNvSpPr/>
          <p:nvPr/>
        </p:nvSpPr>
        <p:spPr>
          <a:xfrm>
            <a:off x="3395980" y="2958464"/>
            <a:ext cx="2619642" cy="1811020"/>
          </a:xfrm>
          <a:custGeom>
            <a:avLst/>
            <a:gdLst/>
            <a:ahLst/>
            <a:cxnLst/>
            <a:rect l="l" t="t" r="r" b="b"/>
            <a:pathLst>
              <a:path w="1965960" h="1811020" extrusionOk="0">
                <a:moveTo>
                  <a:pt x="1664207" y="0"/>
                </a:moveTo>
                <a:lnTo>
                  <a:pt x="301751" y="0"/>
                </a:lnTo>
                <a:lnTo>
                  <a:pt x="252813" y="3950"/>
                </a:lnTo>
                <a:lnTo>
                  <a:pt x="206386" y="15386"/>
                </a:lnTo>
                <a:lnTo>
                  <a:pt x="163092" y="33686"/>
                </a:lnTo>
                <a:lnTo>
                  <a:pt x="123553" y="58228"/>
                </a:lnTo>
                <a:lnTo>
                  <a:pt x="88391" y="88392"/>
                </a:lnTo>
                <a:lnTo>
                  <a:pt x="58228" y="123553"/>
                </a:lnTo>
                <a:lnTo>
                  <a:pt x="33686" y="163092"/>
                </a:lnTo>
                <a:lnTo>
                  <a:pt x="15386" y="206386"/>
                </a:lnTo>
                <a:lnTo>
                  <a:pt x="3950" y="252813"/>
                </a:lnTo>
                <a:lnTo>
                  <a:pt x="0" y="301751"/>
                </a:lnTo>
                <a:lnTo>
                  <a:pt x="0" y="1508760"/>
                </a:lnTo>
                <a:lnTo>
                  <a:pt x="3950" y="1557698"/>
                </a:lnTo>
                <a:lnTo>
                  <a:pt x="15386" y="1604125"/>
                </a:lnTo>
                <a:lnTo>
                  <a:pt x="33686" y="1647419"/>
                </a:lnTo>
                <a:lnTo>
                  <a:pt x="58228" y="1686958"/>
                </a:lnTo>
                <a:lnTo>
                  <a:pt x="88391" y="1722120"/>
                </a:lnTo>
                <a:lnTo>
                  <a:pt x="123553" y="1752283"/>
                </a:lnTo>
                <a:lnTo>
                  <a:pt x="163092" y="1776825"/>
                </a:lnTo>
                <a:lnTo>
                  <a:pt x="206386" y="1795125"/>
                </a:lnTo>
                <a:lnTo>
                  <a:pt x="252813" y="1806561"/>
                </a:lnTo>
                <a:lnTo>
                  <a:pt x="301751" y="1810512"/>
                </a:lnTo>
                <a:lnTo>
                  <a:pt x="1664207" y="1810512"/>
                </a:lnTo>
                <a:lnTo>
                  <a:pt x="1713146" y="1806561"/>
                </a:lnTo>
                <a:lnTo>
                  <a:pt x="1759573" y="1795125"/>
                </a:lnTo>
                <a:lnTo>
                  <a:pt x="1802867" y="1776825"/>
                </a:lnTo>
                <a:lnTo>
                  <a:pt x="1842406" y="1752283"/>
                </a:lnTo>
                <a:lnTo>
                  <a:pt x="1877567" y="1722120"/>
                </a:lnTo>
                <a:lnTo>
                  <a:pt x="1907731" y="1686958"/>
                </a:lnTo>
                <a:lnTo>
                  <a:pt x="1932273" y="1647419"/>
                </a:lnTo>
                <a:lnTo>
                  <a:pt x="1950573" y="1604125"/>
                </a:lnTo>
                <a:lnTo>
                  <a:pt x="1962009" y="1557698"/>
                </a:lnTo>
                <a:lnTo>
                  <a:pt x="1965960" y="1508760"/>
                </a:lnTo>
                <a:lnTo>
                  <a:pt x="1965960" y="301751"/>
                </a:lnTo>
                <a:lnTo>
                  <a:pt x="1962009" y="252813"/>
                </a:lnTo>
                <a:lnTo>
                  <a:pt x="1950573" y="206386"/>
                </a:lnTo>
                <a:lnTo>
                  <a:pt x="1932273" y="163092"/>
                </a:lnTo>
                <a:lnTo>
                  <a:pt x="1907731" y="123553"/>
                </a:lnTo>
                <a:lnTo>
                  <a:pt x="1877567" y="88392"/>
                </a:lnTo>
                <a:lnTo>
                  <a:pt x="1842406" y="58228"/>
                </a:lnTo>
                <a:lnTo>
                  <a:pt x="1802867" y="33686"/>
                </a:lnTo>
                <a:lnTo>
                  <a:pt x="1759573" y="15386"/>
                </a:lnTo>
                <a:lnTo>
                  <a:pt x="1713146" y="3950"/>
                </a:lnTo>
                <a:lnTo>
                  <a:pt x="1664207" y="0"/>
                </a:lnTo>
                <a:close/>
              </a:path>
            </a:pathLst>
          </a:custGeom>
          <a:solidFill>
            <a:srgbClr val="5CB37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6383b9978a_0_17"/>
          <p:cNvSpPr/>
          <p:nvPr/>
        </p:nvSpPr>
        <p:spPr>
          <a:xfrm>
            <a:off x="3395975" y="2958480"/>
            <a:ext cx="2619642" cy="2653144"/>
          </a:xfrm>
          <a:custGeom>
            <a:avLst/>
            <a:gdLst/>
            <a:ahLst/>
            <a:cxnLst/>
            <a:rect l="l" t="t" r="r" b="b"/>
            <a:pathLst>
              <a:path w="1965960" h="1811020" extrusionOk="0">
                <a:moveTo>
                  <a:pt x="0" y="301751"/>
                </a:moveTo>
                <a:lnTo>
                  <a:pt x="3950" y="252813"/>
                </a:lnTo>
                <a:lnTo>
                  <a:pt x="15386" y="206386"/>
                </a:lnTo>
                <a:lnTo>
                  <a:pt x="33686" y="163092"/>
                </a:lnTo>
                <a:lnTo>
                  <a:pt x="58228" y="123553"/>
                </a:lnTo>
                <a:lnTo>
                  <a:pt x="88391" y="88392"/>
                </a:lnTo>
                <a:lnTo>
                  <a:pt x="123553" y="58228"/>
                </a:lnTo>
                <a:lnTo>
                  <a:pt x="163092" y="33686"/>
                </a:lnTo>
                <a:lnTo>
                  <a:pt x="206386" y="15386"/>
                </a:lnTo>
                <a:lnTo>
                  <a:pt x="252813" y="3950"/>
                </a:lnTo>
                <a:lnTo>
                  <a:pt x="301751" y="0"/>
                </a:lnTo>
                <a:lnTo>
                  <a:pt x="1664207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7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60" y="301751"/>
                </a:lnTo>
                <a:lnTo>
                  <a:pt x="1965960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7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7" y="1810512"/>
                </a:lnTo>
                <a:lnTo>
                  <a:pt x="301751" y="1810512"/>
                </a:lnTo>
                <a:lnTo>
                  <a:pt x="252813" y="1806561"/>
                </a:lnTo>
                <a:lnTo>
                  <a:pt x="206386" y="1795125"/>
                </a:lnTo>
                <a:lnTo>
                  <a:pt x="163092" y="1776825"/>
                </a:lnTo>
                <a:lnTo>
                  <a:pt x="123553" y="1752283"/>
                </a:lnTo>
                <a:lnTo>
                  <a:pt x="88391" y="1722120"/>
                </a:lnTo>
                <a:lnTo>
                  <a:pt x="58228" y="1686958"/>
                </a:lnTo>
                <a:lnTo>
                  <a:pt x="33686" y="1647419"/>
                </a:lnTo>
                <a:lnTo>
                  <a:pt x="15386" y="1604125"/>
                </a:lnTo>
                <a:lnTo>
                  <a:pt x="3950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6383b9978a_0_17"/>
          <p:cNvSpPr txBox="1"/>
          <p:nvPr/>
        </p:nvSpPr>
        <p:spPr>
          <a:xfrm>
            <a:off x="3460675" y="2915350"/>
            <a:ext cx="25551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207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繁星推薦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/>
          </a:p>
          <a:p>
            <a:pPr marL="184150" marR="5080" lvl="0" indent="-298450" algn="l" rtl="0">
              <a:lnSpc>
                <a:spcPct val="116875"/>
              </a:lnSpc>
              <a:spcBef>
                <a:spcPts val="107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zh-TW" sz="3600" b="0" i="0" u="sng" strike="noStrike" cap="non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高中均質、區域 均衡</a:t>
            </a:r>
            <a:endParaRPr sz="3600" b="0" i="0" u="sng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84150" marR="0" lvl="0" indent="-298450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zh-TW" sz="3600" b="0" i="0" u="sng" strike="noStrike" cap="non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高中推薦</a:t>
            </a:r>
            <a:endParaRPr sz="3600" b="0" i="0" u="sng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6383b9978a_0_17"/>
          <p:cNvSpPr/>
          <p:nvPr/>
        </p:nvSpPr>
        <p:spPr>
          <a:xfrm>
            <a:off x="6175755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1664208" y="0"/>
                </a:moveTo>
                <a:lnTo>
                  <a:pt x="301752" y="0"/>
                </a:lnTo>
                <a:lnTo>
                  <a:pt x="252813" y="3950"/>
                </a:lnTo>
                <a:lnTo>
                  <a:pt x="206386" y="15386"/>
                </a:lnTo>
                <a:lnTo>
                  <a:pt x="163092" y="33686"/>
                </a:lnTo>
                <a:lnTo>
                  <a:pt x="123553" y="58228"/>
                </a:lnTo>
                <a:lnTo>
                  <a:pt x="88392" y="88392"/>
                </a:lnTo>
                <a:lnTo>
                  <a:pt x="58228" y="123553"/>
                </a:lnTo>
                <a:lnTo>
                  <a:pt x="33686" y="163092"/>
                </a:lnTo>
                <a:lnTo>
                  <a:pt x="15386" y="206386"/>
                </a:lnTo>
                <a:lnTo>
                  <a:pt x="3950" y="252813"/>
                </a:lnTo>
                <a:lnTo>
                  <a:pt x="0" y="301751"/>
                </a:lnTo>
                <a:lnTo>
                  <a:pt x="0" y="1508760"/>
                </a:lnTo>
                <a:lnTo>
                  <a:pt x="3950" y="1557698"/>
                </a:lnTo>
                <a:lnTo>
                  <a:pt x="15386" y="1604125"/>
                </a:lnTo>
                <a:lnTo>
                  <a:pt x="33686" y="1647419"/>
                </a:lnTo>
                <a:lnTo>
                  <a:pt x="58228" y="1686958"/>
                </a:lnTo>
                <a:lnTo>
                  <a:pt x="88392" y="1722120"/>
                </a:lnTo>
                <a:lnTo>
                  <a:pt x="123553" y="1752283"/>
                </a:lnTo>
                <a:lnTo>
                  <a:pt x="163092" y="1776825"/>
                </a:lnTo>
                <a:lnTo>
                  <a:pt x="206386" y="1795125"/>
                </a:lnTo>
                <a:lnTo>
                  <a:pt x="252813" y="1806561"/>
                </a:lnTo>
                <a:lnTo>
                  <a:pt x="301752" y="1810512"/>
                </a:lnTo>
                <a:lnTo>
                  <a:pt x="1664208" y="1810512"/>
                </a:lnTo>
                <a:lnTo>
                  <a:pt x="1713146" y="1806561"/>
                </a:lnTo>
                <a:lnTo>
                  <a:pt x="1759573" y="1795125"/>
                </a:lnTo>
                <a:lnTo>
                  <a:pt x="1802867" y="1776825"/>
                </a:lnTo>
                <a:lnTo>
                  <a:pt x="1842406" y="1752283"/>
                </a:lnTo>
                <a:lnTo>
                  <a:pt x="1877567" y="1722120"/>
                </a:lnTo>
                <a:lnTo>
                  <a:pt x="1907731" y="1686958"/>
                </a:lnTo>
                <a:lnTo>
                  <a:pt x="1932273" y="1647419"/>
                </a:lnTo>
                <a:lnTo>
                  <a:pt x="1950573" y="1604125"/>
                </a:lnTo>
                <a:lnTo>
                  <a:pt x="1962009" y="1557698"/>
                </a:lnTo>
                <a:lnTo>
                  <a:pt x="1965960" y="1508760"/>
                </a:lnTo>
                <a:lnTo>
                  <a:pt x="1965960" y="301751"/>
                </a:lnTo>
                <a:lnTo>
                  <a:pt x="1962009" y="252813"/>
                </a:lnTo>
                <a:lnTo>
                  <a:pt x="1950573" y="206386"/>
                </a:lnTo>
                <a:lnTo>
                  <a:pt x="1932273" y="163092"/>
                </a:lnTo>
                <a:lnTo>
                  <a:pt x="1907731" y="123553"/>
                </a:lnTo>
                <a:lnTo>
                  <a:pt x="1877567" y="88392"/>
                </a:lnTo>
                <a:lnTo>
                  <a:pt x="1842406" y="58228"/>
                </a:lnTo>
                <a:lnTo>
                  <a:pt x="1802867" y="33686"/>
                </a:lnTo>
                <a:lnTo>
                  <a:pt x="1759573" y="15386"/>
                </a:lnTo>
                <a:lnTo>
                  <a:pt x="1713146" y="3950"/>
                </a:lnTo>
                <a:lnTo>
                  <a:pt x="1664208" y="0"/>
                </a:lnTo>
                <a:close/>
              </a:path>
            </a:pathLst>
          </a:custGeom>
          <a:solidFill>
            <a:srgbClr val="608CA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6383b9978a_0_17"/>
          <p:cNvSpPr/>
          <p:nvPr/>
        </p:nvSpPr>
        <p:spPr>
          <a:xfrm>
            <a:off x="6175755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0" y="301751"/>
                </a:moveTo>
                <a:lnTo>
                  <a:pt x="3950" y="252813"/>
                </a:lnTo>
                <a:lnTo>
                  <a:pt x="15386" y="206386"/>
                </a:lnTo>
                <a:lnTo>
                  <a:pt x="33686" y="163092"/>
                </a:lnTo>
                <a:lnTo>
                  <a:pt x="58228" y="123553"/>
                </a:lnTo>
                <a:lnTo>
                  <a:pt x="88392" y="88392"/>
                </a:lnTo>
                <a:lnTo>
                  <a:pt x="123553" y="58228"/>
                </a:lnTo>
                <a:lnTo>
                  <a:pt x="163092" y="33686"/>
                </a:lnTo>
                <a:lnTo>
                  <a:pt x="206386" y="15386"/>
                </a:lnTo>
                <a:lnTo>
                  <a:pt x="252813" y="3950"/>
                </a:lnTo>
                <a:lnTo>
                  <a:pt x="301752" y="0"/>
                </a:lnTo>
                <a:lnTo>
                  <a:pt x="1664208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7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60" y="301751"/>
                </a:lnTo>
                <a:lnTo>
                  <a:pt x="1965960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7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8" y="1810512"/>
                </a:lnTo>
                <a:lnTo>
                  <a:pt x="301752" y="1810512"/>
                </a:lnTo>
                <a:lnTo>
                  <a:pt x="252813" y="1806561"/>
                </a:lnTo>
                <a:lnTo>
                  <a:pt x="206386" y="1795125"/>
                </a:lnTo>
                <a:lnTo>
                  <a:pt x="163092" y="1776825"/>
                </a:lnTo>
                <a:lnTo>
                  <a:pt x="123553" y="1752283"/>
                </a:lnTo>
                <a:lnTo>
                  <a:pt x="88392" y="1722120"/>
                </a:lnTo>
                <a:lnTo>
                  <a:pt x="58228" y="1686958"/>
                </a:lnTo>
                <a:lnTo>
                  <a:pt x="33686" y="1647419"/>
                </a:lnTo>
                <a:lnTo>
                  <a:pt x="15386" y="1604125"/>
                </a:lnTo>
                <a:lnTo>
                  <a:pt x="3950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6383b9978a_0_17"/>
          <p:cNvSpPr txBox="1"/>
          <p:nvPr/>
        </p:nvSpPr>
        <p:spPr>
          <a:xfrm>
            <a:off x="6103800" y="2753725"/>
            <a:ext cx="2851800" cy="3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207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個人申請入學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4150" marR="12065" lvl="0" indent="-171450" algn="l" rtl="0">
              <a:lnSpc>
                <a:spcPct val="116875"/>
              </a:lnSpc>
              <a:spcBef>
                <a:spcPts val="107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•"/>
            </a:pPr>
            <a:r>
              <a:rPr lang="zh-TW" sz="2400" b="0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學生依個人志趣 選擇</a:t>
            </a:r>
            <a:r>
              <a:rPr lang="zh-TW" sz="2400">
                <a:highlight>
                  <a:srgbClr val="FF0000"/>
                </a:highlight>
              </a:rPr>
              <a:t>，</a:t>
            </a:r>
            <a:r>
              <a:rPr lang="zh-TW" sz="2400" b="0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大學依校系特色 適性選才</a:t>
            </a:r>
            <a:endParaRPr sz="2400" b="0" i="0" u="none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6383b9978a_0_17"/>
          <p:cNvSpPr/>
          <p:nvPr/>
        </p:nvSpPr>
        <p:spPr>
          <a:xfrm>
            <a:off x="8955530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1664207" y="0"/>
                </a:moveTo>
                <a:lnTo>
                  <a:pt x="301751" y="0"/>
                </a:lnTo>
                <a:lnTo>
                  <a:pt x="252813" y="3950"/>
                </a:lnTo>
                <a:lnTo>
                  <a:pt x="206386" y="15386"/>
                </a:lnTo>
                <a:lnTo>
                  <a:pt x="163092" y="33686"/>
                </a:lnTo>
                <a:lnTo>
                  <a:pt x="123553" y="58228"/>
                </a:lnTo>
                <a:lnTo>
                  <a:pt x="88392" y="88392"/>
                </a:lnTo>
                <a:lnTo>
                  <a:pt x="58228" y="123553"/>
                </a:lnTo>
                <a:lnTo>
                  <a:pt x="33686" y="163092"/>
                </a:lnTo>
                <a:lnTo>
                  <a:pt x="15386" y="206386"/>
                </a:lnTo>
                <a:lnTo>
                  <a:pt x="3950" y="252813"/>
                </a:lnTo>
                <a:lnTo>
                  <a:pt x="0" y="301751"/>
                </a:lnTo>
                <a:lnTo>
                  <a:pt x="0" y="1508760"/>
                </a:lnTo>
                <a:lnTo>
                  <a:pt x="3950" y="1557698"/>
                </a:lnTo>
                <a:lnTo>
                  <a:pt x="15386" y="1604125"/>
                </a:lnTo>
                <a:lnTo>
                  <a:pt x="33686" y="1647419"/>
                </a:lnTo>
                <a:lnTo>
                  <a:pt x="58228" y="1686958"/>
                </a:lnTo>
                <a:lnTo>
                  <a:pt x="88392" y="1722120"/>
                </a:lnTo>
                <a:lnTo>
                  <a:pt x="123553" y="1752283"/>
                </a:lnTo>
                <a:lnTo>
                  <a:pt x="163092" y="1776825"/>
                </a:lnTo>
                <a:lnTo>
                  <a:pt x="206386" y="1795125"/>
                </a:lnTo>
                <a:lnTo>
                  <a:pt x="252813" y="1806561"/>
                </a:lnTo>
                <a:lnTo>
                  <a:pt x="301751" y="1810512"/>
                </a:lnTo>
                <a:lnTo>
                  <a:pt x="1664207" y="1810512"/>
                </a:lnTo>
                <a:lnTo>
                  <a:pt x="1713146" y="1806561"/>
                </a:lnTo>
                <a:lnTo>
                  <a:pt x="1759573" y="1795125"/>
                </a:lnTo>
                <a:lnTo>
                  <a:pt x="1802867" y="1776825"/>
                </a:lnTo>
                <a:lnTo>
                  <a:pt x="1842406" y="1752283"/>
                </a:lnTo>
                <a:lnTo>
                  <a:pt x="1877567" y="1722120"/>
                </a:lnTo>
                <a:lnTo>
                  <a:pt x="1907731" y="1686958"/>
                </a:lnTo>
                <a:lnTo>
                  <a:pt x="1932273" y="1647419"/>
                </a:lnTo>
                <a:lnTo>
                  <a:pt x="1950573" y="1604125"/>
                </a:lnTo>
                <a:lnTo>
                  <a:pt x="1962009" y="1557698"/>
                </a:lnTo>
                <a:lnTo>
                  <a:pt x="1965959" y="1508760"/>
                </a:lnTo>
                <a:lnTo>
                  <a:pt x="1965959" y="301751"/>
                </a:lnTo>
                <a:lnTo>
                  <a:pt x="1962009" y="252813"/>
                </a:lnTo>
                <a:lnTo>
                  <a:pt x="1950573" y="206386"/>
                </a:lnTo>
                <a:lnTo>
                  <a:pt x="1932273" y="163092"/>
                </a:lnTo>
                <a:lnTo>
                  <a:pt x="1907731" y="123553"/>
                </a:lnTo>
                <a:lnTo>
                  <a:pt x="1877567" y="88392"/>
                </a:lnTo>
                <a:lnTo>
                  <a:pt x="1842406" y="58228"/>
                </a:lnTo>
                <a:lnTo>
                  <a:pt x="1802867" y="33686"/>
                </a:lnTo>
                <a:lnTo>
                  <a:pt x="1759573" y="15386"/>
                </a:lnTo>
                <a:lnTo>
                  <a:pt x="1713146" y="3950"/>
                </a:lnTo>
                <a:lnTo>
                  <a:pt x="1664207" y="0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6383b9978a_0_17"/>
          <p:cNvSpPr/>
          <p:nvPr/>
        </p:nvSpPr>
        <p:spPr>
          <a:xfrm>
            <a:off x="8955530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0" y="301751"/>
                </a:moveTo>
                <a:lnTo>
                  <a:pt x="3950" y="252813"/>
                </a:lnTo>
                <a:lnTo>
                  <a:pt x="15386" y="206386"/>
                </a:lnTo>
                <a:lnTo>
                  <a:pt x="33686" y="163092"/>
                </a:lnTo>
                <a:lnTo>
                  <a:pt x="58228" y="123553"/>
                </a:lnTo>
                <a:lnTo>
                  <a:pt x="88392" y="88392"/>
                </a:lnTo>
                <a:lnTo>
                  <a:pt x="123553" y="58228"/>
                </a:lnTo>
                <a:lnTo>
                  <a:pt x="163092" y="33686"/>
                </a:lnTo>
                <a:lnTo>
                  <a:pt x="206386" y="15386"/>
                </a:lnTo>
                <a:lnTo>
                  <a:pt x="252813" y="3950"/>
                </a:lnTo>
                <a:lnTo>
                  <a:pt x="301751" y="0"/>
                </a:lnTo>
                <a:lnTo>
                  <a:pt x="1664207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7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59" y="301751"/>
                </a:lnTo>
                <a:lnTo>
                  <a:pt x="1965959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7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7" y="1810512"/>
                </a:lnTo>
                <a:lnTo>
                  <a:pt x="301751" y="1810512"/>
                </a:lnTo>
                <a:lnTo>
                  <a:pt x="252813" y="1806561"/>
                </a:lnTo>
                <a:lnTo>
                  <a:pt x="206386" y="1795125"/>
                </a:lnTo>
                <a:lnTo>
                  <a:pt x="163092" y="1776825"/>
                </a:lnTo>
                <a:lnTo>
                  <a:pt x="123553" y="1752283"/>
                </a:lnTo>
                <a:lnTo>
                  <a:pt x="88392" y="1722120"/>
                </a:lnTo>
                <a:lnTo>
                  <a:pt x="58228" y="1686958"/>
                </a:lnTo>
                <a:lnTo>
                  <a:pt x="33686" y="1647419"/>
                </a:lnTo>
                <a:lnTo>
                  <a:pt x="15386" y="1604125"/>
                </a:lnTo>
                <a:lnTo>
                  <a:pt x="3950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6383b9978a_0_17"/>
          <p:cNvSpPr txBox="1"/>
          <p:nvPr/>
        </p:nvSpPr>
        <p:spPr>
          <a:xfrm>
            <a:off x="8921550" y="2915350"/>
            <a:ext cx="26535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207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</a:t>
            </a:r>
            <a:r>
              <a:rPr lang="zh-TW" sz="48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入學</a:t>
            </a:r>
            <a:endParaRPr sz="4800" b="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分科測驗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4150" marR="0" lvl="0" indent="-260350" algn="l" rtl="0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•"/>
            </a:pPr>
            <a:r>
              <a:rPr lang="zh-TW" sz="3000" b="0" i="0" u="none" strike="noStrike" cap="none" dirty="0">
                <a:solidFill>
                  <a:srgbClr val="FFFFFF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校系彈性自主</a:t>
            </a:r>
            <a:endParaRPr sz="3000" b="0" i="0" u="none" strike="noStrike" cap="none" dirty="0">
              <a:solidFill>
                <a:srgbClr val="000000"/>
              </a:solidFill>
              <a:highlight>
                <a:srgbClr val="FF00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184150" marR="0" lvl="0" indent="-26035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•"/>
            </a:pPr>
            <a:r>
              <a:rPr lang="zh-TW" sz="3000" b="0" i="0" u="none" strike="noStrike" cap="none" dirty="0">
                <a:solidFill>
                  <a:srgbClr val="FFFFFF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考生多元選擇</a:t>
            </a:r>
            <a:endParaRPr sz="3000" b="0" i="0" u="none" strike="noStrike" cap="none" dirty="0">
              <a:solidFill>
                <a:srgbClr val="000000"/>
              </a:solidFill>
              <a:highlight>
                <a:srgbClr val="FF00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94" name="Google Shape;194;g6383b9978a_0_17"/>
          <p:cNvSpPr txBox="1"/>
          <p:nvPr/>
        </p:nvSpPr>
        <p:spPr>
          <a:xfrm>
            <a:off x="10993457" y="6446604"/>
            <a:ext cx="2715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A54A1BF6-34EE-4A9A-93A0-EB37752FDD9F}"/>
              </a:ext>
            </a:extLst>
          </p:cNvPr>
          <p:cNvSpPr>
            <a:spLocks/>
          </p:cNvSpPr>
          <p:nvPr/>
        </p:nvSpPr>
        <p:spPr bwMode="auto">
          <a:xfrm>
            <a:off x="6350" y="0"/>
            <a:ext cx="2690813" cy="2643188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382D00A5-E8A6-4D5B-8C44-58B33D5BC35F}"/>
              </a:ext>
            </a:extLst>
          </p:cNvPr>
          <p:cNvSpPr/>
          <p:nvPr/>
        </p:nvSpPr>
        <p:spPr>
          <a:xfrm>
            <a:off x="792163" y="719138"/>
            <a:ext cx="3455988" cy="3311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3" name="object 7">
            <a:extLst>
              <a:ext uri="{FF2B5EF4-FFF2-40B4-BE49-F238E27FC236}">
                <a16:creationId xmlns:a16="http://schemas.microsoft.com/office/drawing/2014/main" id="{8348F5AA-F552-446E-B7AA-1A2A6DAC0711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178174" cy="2914650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object 18">
            <a:extLst>
              <a:ext uri="{FF2B5EF4-FFF2-40B4-BE49-F238E27FC236}">
                <a16:creationId xmlns:a16="http://schemas.microsoft.com/office/drawing/2014/main" id="{C5CA9808-6CFD-4D18-A0DE-CFC2FB17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1" y="1588294"/>
            <a:ext cx="1665288" cy="1665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24B711-087F-4327-ADCF-E86535A6D598}"/>
              </a:ext>
            </a:extLst>
          </p:cNvPr>
          <p:cNvSpPr txBox="1"/>
          <p:nvPr/>
        </p:nvSpPr>
        <p:spPr>
          <a:xfrm>
            <a:off x="1469229" y="265113"/>
            <a:ext cx="228123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5000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2</a:t>
            </a:r>
            <a:endParaRPr lang="zh-TW" altLang="en-US" sz="250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126" name="標題 3">
            <a:extLst>
              <a:ext uri="{FF2B5EF4-FFF2-40B4-BE49-F238E27FC236}">
                <a16:creationId xmlns:a16="http://schemas.microsoft.com/office/drawing/2014/main" id="{C72F46BD-6841-4072-842A-CA7803C3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1" y="2600325"/>
            <a:ext cx="7453312" cy="1790701"/>
          </a:xfrm>
        </p:spPr>
        <p:txBody>
          <a:bodyPr>
            <a:normAutofit fontScale="90000"/>
          </a:bodyPr>
          <a:lstStyle/>
          <a:p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學習歷程的意義</a:t>
            </a:r>
          </a:p>
        </p:txBody>
      </p:sp>
    </p:spTree>
    <p:extLst>
      <p:ext uri="{BB962C8B-B14F-4D97-AF65-F5344CB8AC3E}">
        <p14:creationId xmlns:p14="http://schemas.microsoft.com/office/powerpoint/2010/main" val="33971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83b9978a_0_17"/>
          <p:cNvSpPr/>
          <p:nvPr/>
        </p:nvSpPr>
        <p:spPr>
          <a:xfrm>
            <a:off x="3157727" y="0"/>
            <a:ext cx="5923200" cy="129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6383b9978a_0_17"/>
          <p:cNvSpPr/>
          <p:nvPr/>
        </p:nvSpPr>
        <p:spPr>
          <a:xfrm>
            <a:off x="8955530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0" y="301751"/>
                </a:moveTo>
                <a:lnTo>
                  <a:pt x="3950" y="252813"/>
                </a:lnTo>
                <a:lnTo>
                  <a:pt x="15386" y="206386"/>
                </a:lnTo>
                <a:lnTo>
                  <a:pt x="33686" y="163092"/>
                </a:lnTo>
                <a:lnTo>
                  <a:pt x="58228" y="123553"/>
                </a:lnTo>
                <a:lnTo>
                  <a:pt x="88392" y="88392"/>
                </a:lnTo>
                <a:lnTo>
                  <a:pt x="123553" y="58228"/>
                </a:lnTo>
                <a:lnTo>
                  <a:pt x="163092" y="33686"/>
                </a:lnTo>
                <a:lnTo>
                  <a:pt x="206386" y="15386"/>
                </a:lnTo>
                <a:lnTo>
                  <a:pt x="252813" y="3950"/>
                </a:lnTo>
                <a:lnTo>
                  <a:pt x="301751" y="0"/>
                </a:lnTo>
                <a:lnTo>
                  <a:pt x="1664207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7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59" y="301751"/>
                </a:lnTo>
                <a:lnTo>
                  <a:pt x="1965959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7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7" y="1810512"/>
                </a:lnTo>
                <a:lnTo>
                  <a:pt x="301751" y="1810512"/>
                </a:lnTo>
                <a:lnTo>
                  <a:pt x="252813" y="1806561"/>
                </a:lnTo>
                <a:lnTo>
                  <a:pt x="206386" y="1795125"/>
                </a:lnTo>
                <a:lnTo>
                  <a:pt x="163092" y="1776825"/>
                </a:lnTo>
                <a:lnTo>
                  <a:pt x="123553" y="1752283"/>
                </a:lnTo>
                <a:lnTo>
                  <a:pt x="88392" y="1722120"/>
                </a:lnTo>
                <a:lnTo>
                  <a:pt x="58228" y="1686958"/>
                </a:lnTo>
                <a:lnTo>
                  <a:pt x="33686" y="1647419"/>
                </a:lnTo>
                <a:lnTo>
                  <a:pt x="15386" y="1604125"/>
                </a:lnTo>
                <a:lnTo>
                  <a:pt x="3950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9F3C71E-9ECD-4B63-8B17-738B062B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24" y="155703"/>
            <a:ext cx="7516812" cy="727075"/>
          </a:xfrm>
          <a:solidFill>
            <a:srgbClr val="FFE699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學習歷程取代現有的備審資料</a:t>
            </a:r>
          </a:p>
        </p:txBody>
      </p:sp>
      <p:pic>
        <p:nvPicPr>
          <p:cNvPr id="11" name="Google Shape;249;g6383b9978a_0_166">
            <a:extLst>
              <a:ext uri="{FF2B5EF4-FFF2-40B4-BE49-F238E27FC236}">
                <a16:creationId xmlns:a16="http://schemas.microsoft.com/office/drawing/2014/main" id="{9BEAAD62-8377-4D16-99A4-87C5F93947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5815"/>
          <a:stretch/>
        </p:blipFill>
        <p:spPr>
          <a:xfrm>
            <a:off x="1224793" y="763398"/>
            <a:ext cx="9471169" cy="6088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object 2">
            <a:extLst>
              <a:ext uri="{FF2B5EF4-FFF2-40B4-BE49-F238E27FC236}">
                <a16:creationId xmlns:a16="http://schemas.microsoft.com/office/drawing/2014/main" id="{43D7A14D-049C-4E6B-A3AF-B0EC45641880}"/>
              </a:ext>
            </a:extLst>
          </p:cNvPr>
          <p:cNvGrpSpPr>
            <a:grpSpLocks/>
          </p:cNvGrpSpPr>
          <p:nvPr/>
        </p:nvGrpSpPr>
        <p:grpSpPr bwMode="auto">
          <a:xfrm>
            <a:off x="10142290" y="4575614"/>
            <a:ext cx="2049710" cy="2276417"/>
            <a:chOff x="6650735" y="2650235"/>
            <a:chExt cx="2499360" cy="249936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2A75FEBD-CF3E-4251-B2C2-434CC78C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831" y="2656331"/>
              <a:ext cx="2487295" cy="2487295"/>
            </a:xfrm>
            <a:custGeom>
              <a:avLst/>
              <a:gdLst>
                <a:gd name="T0" fmla="*/ 2487168 w 2487295"/>
                <a:gd name="T1" fmla="*/ 0 h 2487295"/>
                <a:gd name="T2" fmla="*/ 0 w 2487295"/>
                <a:gd name="T3" fmla="*/ 2487167 h 2487295"/>
                <a:gd name="T4" fmla="*/ 2487168 w 2487295"/>
                <a:gd name="T5" fmla="*/ 2487167 h 2487295"/>
                <a:gd name="T6" fmla="*/ 2487168 w 2487295"/>
                <a:gd name="T7" fmla="*/ 0 h 2487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7295" h="2487295">
                  <a:moveTo>
                    <a:pt x="2487168" y="0"/>
                  </a:moveTo>
                  <a:lnTo>
                    <a:pt x="0" y="2487167"/>
                  </a:lnTo>
                  <a:lnTo>
                    <a:pt x="2487168" y="2487167"/>
                  </a:lnTo>
                  <a:lnTo>
                    <a:pt x="2487168" y="0"/>
                  </a:lnTo>
                  <a:close/>
                </a:path>
              </a:pathLst>
            </a:custGeom>
            <a:solidFill>
              <a:srgbClr val="235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7623D25-04D7-4A00-A323-4C66459B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831" y="2656331"/>
              <a:ext cx="2487295" cy="2487295"/>
            </a:xfrm>
            <a:custGeom>
              <a:avLst/>
              <a:gdLst>
                <a:gd name="T0" fmla="*/ 2487168 w 2487295"/>
                <a:gd name="T1" fmla="*/ 2487167 h 2487295"/>
                <a:gd name="T2" fmla="*/ 2487168 w 2487295"/>
                <a:gd name="T3" fmla="*/ 0 h 2487295"/>
                <a:gd name="T4" fmla="*/ 0 w 2487295"/>
                <a:gd name="T5" fmla="*/ 2487167 h 2487295"/>
                <a:gd name="T6" fmla="*/ 2487168 w 2487295"/>
                <a:gd name="T7" fmla="*/ 2487167 h 2487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7295" h="2487295">
                  <a:moveTo>
                    <a:pt x="2487168" y="2487167"/>
                  </a:moveTo>
                  <a:lnTo>
                    <a:pt x="2487168" y="0"/>
                  </a:lnTo>
                  <a:lnTo>
                    <a:pt x="0" y="2487167"/>
                  </a:lnTo>
                  <a:lnTo>
                    <a:pt x="2487168" y="2487167"/>
                  </a:lnTo>
                  <a:close/>
                </a:path>
              </a:pathLst>
            </a:custGeom>
            <a:noFill/>
            <a:ln w="12192">
              <a:solidFill>
                <a:srgbClr val="2E52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2" name="object 7">
            <a:extLst>
              <a:ext uri="{FF2B5EF4-FFF2-40B4-BE49-F238E27FC236}">
                <a16:creationId xmlns:a16="http://schemas.microsoft.com/office/drawing/2014/main" id="{A54A1BF6-34EE-4A9A-93A0-EB37752FDD9F}"/>
              </a:ext>
            </a:extLst>
          </p:cNvPr>
          <p:cNvSpPr>
            <a:spLocks/>
          </p:cNvSpPr>
          <p:nvPr/>
        </p:nvSpPr>
        <p:spPr bwMode="auto">
          <a:xfrm>
            <a:off x="6350" y="0"/>
            <a:ext cx="2690813" cy="2643188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154AC503-6431-4AB9-97B8-E4D02A6A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9042" y="5134442"/>
            <a:ext cx="1126128" cy="1158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8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83b9978a_0_17"/>
          <p:cNvSpPr/>
          <p:nvPr/>
        </p:nvSpPr>
        <p:spPr>
          <a:xfrm>
            <a:off x="3157727" y="0"/>
            <a:ext cx="5923200" cy="129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6383b9978a_0_17"/>
          <p:cNvSpPr/>
          <p:nvPr/>
        </p:nvSpPr>
        <p:spPr>
          <a:xfrm>
            <a:off x="8955530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0" y="301751"/>
                </a:moveTo>
                <a:lnTo>
                  <a:pt x="3950" y="252813"/>
                </a:lnTo>
                <a:lnTo>
                  <a:pt x="15386" y="206386"/>
                </a:lnTo>
                <a:lnTo>
                  <a:pt x="33686" y="163092"/>
                </a:lnTo>
                <a:lnTo>
                  <a:pt x="58228" y="123553"/>
                </a:lnTo>
                <a:lnTo>
                  <a:pt x="88392" y="88392"/>
                </a:lnTo>
                <a:lnTo>
                  <a:pt x="123553" y="58228"/>
                </a:lnTo>
                <a:lnTo>
                  <a:pt x="163092" y="33686"/>
                </a:lnTo>
                <a:lnTo>
                  <a:pt x="206386" y="15386"/>
                </a:lnTo>
                <a:lnTo>
                  <a:pt x="252813" y="3950"/>
                </a:lnTo>
                <a:lnTo>
                  <a:pt x="301751" y="0"/>
                </a:lnTo>
                <a:lnTo>
                  <a:pt x="1664207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7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59" y="301751"/>
                </a:lnTo>
                <a:lnTo>
                  <a:pt x="1965959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7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7" y="1810512"/>
                </a:lnTo>
                <a:lnTo>
                  <a:pt x="301751" y="1810512"/>
                </a:lnTo>
                <a:lnTo>
                  <a:pt x="252813" y="1806561"/>
                </a:lnTo>
                <a:lnTo>
                  <a:pt x="206386" y="1795125"/>
                </a:lnTo>
                <a:lnTo>
                  <a:pt x="163092" y="1776825"/>
                </a:lnTo>
                <a:lnTo>
                  <a:pt x="123553" y="1752283"/>
                </a:lnTo>
                <a:lnTo>
                  <a:pt x="88392" y="1722120"/>
                </a:lnTo>
                <a:lnTo>
                  <a:pt x="58228" y="1686958"/>
                </a:lnTo>
                <a:lnTo>
                  <a:pt x="33686" y="1647419"/>
                </a:lnTo>
                <a:lnTo>
                  <a:pt x="15386" y="1604125"/>
                </a:lnTo>
                <a:lnTo>
                  <a:pt x="3950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17;g6383b9978a_0_127">
            <a:extLst>
              <a:ext uri="{FF2B5EF4-FFF2-40B4-BE49-F238E27FC236}">
                <a16:creationId xmlns:a16="http://schemas.microsoft.com/office/drawing/2014/main" id="{438E8168-AB14-4994-8726-097DFCDB27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660" y="0"/>
            <a:ext cx="102500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A54A1BF6-34EE-4A9A-93A0-EB37752FDD9F}"/>
              </a:ext>
            </a:extLst>
          </p:cNvPr>
          <p:cNvSpPr>
            <a:spLocks/>
          </p:cNvSpPr>
          <p:nvPr/>
        </p:nvSpPr>
        <p:spPr bwMode="auto">
          <a:xfrm>
            <a:off x="6350" y="0"/>
            <a:ext cx="2690813" cy="2643188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154AC503-6431-4AB9-97B8-E4D02A6A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28" y="1182848"/>
            <a:ext cx="1310847" cy="128889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4C81C23-C962-4BFC-A1C0-C9FFEFD6141F}"/>
              </a:ext>
            </a:extLst>
          </p:cNvPr>
          <p:cNvSpPr/>
          <p:nvPr/>
        </p:nvSpPr>
        <p:spPr>
          <a:xfrm>
            <a:off x="6390114" y="1736202"/>
            <a:ext cx="2690814" cy="223391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AF71AD-EC9C-4A2F-B83D-7334917088C1}"/>
              </a:ext>
            </a:extLst>
          </p:cNvPr>
          <p:cNvSpPr/>
          <p:nvPr/>
        </p:nvSpPr>
        <p:spPr>
          <a:xfrm>
            <a:off x="6350" y="2643188"/>
            <a:ext cx="2426457" cy="421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</a:p>
        </p:txBody>
      </p:sp>
    </p:spTree>
    <p:extLst>
      <p:ext uri="{BB962C8B-B14F-4D97-AF65-F5344CB8AC3E}">
        <p14:creationId xmlns:p14="http://schemas.microsoft.com/office/powerpoint/2010/main" val="253553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382D00A5-E8A6-4D5B-8C44-58B33D5BC35F}"/>
              </a:ext>
            </a:extLst>
          </p:cNvPr>
          <p:cNvSpPr/>
          <p:nvPr/>
        </p:nvSpPr>
        <p:spPr>
          <a:xfrm>
            <a:off x="792163" y="719138"/>
            <a:ext cx="3455988" cy="3311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23" name="object 7">
            <a:extLst>
              <a:ext uri="{FF2B5EF4-FFF2-40B4-BE49-F238E27FC236}">
                <a16:creationId xmlns:a16="http://schemas.microsoft.com/office/drawing/2014/main" id="{8348F5AA-F552-446E-B7AA-1A2A6DAC0711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178174" cy="2914650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object 18">
            <a:extLst>
              <a:ext uri="{FF2B5EF4-FFF2-40B4-BE49-F238E27FC236}">
                <a16:creationId xmlns:a16="http://schemas.microsoft.com/office/drawing/2014/main" id="{C5CA9808-6CFD-4D18-A0DE-CFC2FB17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1" y="1588294"/>
            <a:ext cx="1665288" cy="1665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24B711-087F-4327-ADCF-E86535A6D598}"/>
              </a:ext>
            </a:extLst>
          </p:cNvPr>
          <p:cNvSpPr txBox="1"/>
          <p:nvPr/>
        </p:nvSpPr>
        <p:spPr>
          <a:xfrm>
            <a:off x="1469229" y="265113"/>
            <a:ext cx="2281238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5000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3</a:t>
            </a:r>
            <a:endParaRPr lang="zh-TW" altLang="en-US" sz="250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0019ED3D-708B-43A8-AC33-E336632A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33" y="3429000"/>
            <a:ext cx="6491284" cy="720725"/>
          </a:xfrm>
        </p:spPr>
        <p:txBody>
          <a:bodyPr>
            <a:normAutofit fontScale="90000"/>
          </a:bodyPr>
          <a:lstStyle/>
          <a:p>
            <a:r>
              <a:rPr lang="zh-TW" altLang="en-US" sz="7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r>
              <a:rPr lang="zh-TW" altLang="en-US" sz="9800" b="1" dirty="0">
                <a:solidFill>
                  <a:srgbClr val="33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en-US" sz="7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65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83b9978a_0_17"/>
          <p:cNvSpPr/>
          <p:nvPr/>
        </p:nvSpPr>
        <p:spPr>
          <a:xfrm>
            <a:off x="3157727" y="0"/>
            <a:ext cx="5923200" cy="129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6383b9978a_0_17"/>
          <p:cNvSpPr/>
          <p:nvPr/>
        </p:nvSpPr>
        <p:spPr>
          <a:xfrm>
            <a:off x="8955530" y="2958464"/>
            <a:ext cx="2619640" cy="1811020"/>
          </a:xfrm>
          <a:custGeom>
            <a:avLst/>
            <a:gdLst/>
            <a:ahLst/>
            <a:cxnLst/>
            <a:rect l="l" t="t" r="r" b="b"/>
            <a:pathLst>
              <a:path w="1965959" h="1811020" extrusionOk="0">
                <a:moveTo>
                  <a:pt x="0" y="301751"/>
                </a:moveTo>
                <a:lnTo>
                  <a:pt x="3950" y="252813"/>
                </a:lnTo>
                <a:lnTo>
                  <a:pt x="15386" y="206386"/>
                </a:lnTo>
                <a:lnTo>
                  <a:pt x="33686" y="163092"/>
                </a:lnTo>
                <a:lnTo>
                  <a:pt x="58228" y="123553"/>
                </a:lnTo>
                <a:lnTo>
                  <a:pt x="88392" y="88392"/>
                </a:lnTo>
                <a:lnTo>
                  <a:pt x="123553" y="58228"/>
                </a:lnTo>
                <a:lnTo>
                  <a:pt x="163092" y="33686"/>
                </a:lnTo>
                <a:lnTo>
                  <a:pt x="206386" y="15386"/>
                </a:lnTo>
                <a:lnTo>
                  <a:pt x="252813" y="3950"/>
                </a:lnTo>
                <a:lnTo>
                  <a:pt x="301751" y="0"/>
                </a:lnTo>
                <a:lnTo>
                  <a:pt x="1664207" y="0"/>
                </a:lnTo>
                <a:lnTo>
                  <a:pt x="1713146" y="3950"/>
                </a:lnTo>
                <a:lnTo>
                  <a:pt x="1759573" y="15386"/>
                </a:lnTo>
                <a:lnTo>
                  <a:pt x="1802867" y="33686"/>
                </a:lnTo>
                <a:lnTo>
                  <a:pt x="1842406" y="58228"/>
                </a:lnTo>
                <a:lnTo>
                  <a:pt x="1877567" y="88392"/>
                </a:lnTo>
                <a:lnTo>
                  <a:pt x="1907731" y="123553"/>
                </a:lnTo>
                <a:lnTo>
                  <a:pt x="1932273" y="163092"/>
                </a:lnTo>
                <a:lnTo>
                  <a:pt x="1950573" y="206386"/>
                </a:lnTo>
                <a:lnTo>
                  <a:pt x="1962009" y="252813"/>
                </a:lnTo>
                <a:lnTo>
                  <a:pt x="1965959" y="301751"/>
                </a:lnTo>
                <a:lnTo>
                  <a:pt x="1965959" y="1508760"/>
                </a:lnTo>
                <a:lnTo>
                  <a:pt x="1962009" y="1557698"/>
                </a:lnTo>
                <a:lnTo>
                  <a:pt x="1950573" y="1604125"/>
                </a:lnTo>
                <a:lnTo>
                  <a:pt x="1932273" y="1647419"/>
                </a:lnTo>
                <a:lnTo>
                  <a:pt x="1907731" y="1686958"/>
                </a:lnTo>
                <a:lnTo>
                  <a:pt x="1877567" y="1722120"/>
                </a:lnTo>
                <a:lnTo>
                  <a:pt x="1842406" y="1752283"/>
                </a:lnTo>
                <a:lnTo>
                  <a:pt x="1802867" y="1776825"/>
                </a:lnTo>
                <a:lnTo>
                  <a:pt x="1759573" y="1795125"/>
                </a:lnTo>
                <a:lnTo>
                  <a:pt x="1713146" y="1806561"/>
                </a:lnTo>
                <a:lnTo>
                  <a:pt x="1664207" y="1810512"/>
                </a:lnTo>
                <a:lnTo>
                  <a:pt x="301751" y="1810512"/>
                </a:lnTo>
                <a:lnTo>
                  <a:pt x="252813" y="1806561"/>
                </a:lnTo>
                <a:lnTo>
                  <a:pt x="206386" y="1795125"/>
                </a:lnTo>
                <a:lnTo>
                  <a:pt x="163092" y="1776825"/>
                </a:lnTo>
                <a:lnTo>
                  <a:pt x="123553" y="1752283"/>
                </a:lnTo>
                <a:lnTo>
                  <a:pt x="88392" y="1722120"/>
                </a:lnTo>
                <a:lnTo>
                  <a:pt x="58228" y="1686958"/>
                </a:lnTo>
                <a:lnTo>
                  <a:pt x="33686" y="1647419"/>
                </a:lnTo>
                <a:lnTo>
                  <a:pt x="15386" y="1604125"/>
                </a:lnTo>
                <a:lnTo>
                  <a:pt x="3950" y="1557698"/>
                </a:lnTo>
                <a:lnTo>
                  <a:pt x="0" y="1508760"/>
                </a:lnTo>
                <a:lnTo>
                  <a:pt x="0" y="301751"/>
                </a:lnTo>
                <a:close/>
              </a:path>
            </a:pathLst>
          </a:custGeom>
          <a:noFill/>
          <a:ln w="25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A54A1BF6-34EE-4A9A-93A0-EB37752FDD9F}"/>
              </a:ext>
            </a:extLst>
          </p:cNvPr>
          <p:cNvSpPr>
            <a:spLocks/>
          </p:cNvSpPr>
          <p:nvPr/>
        </p:nvSpPr>
        <p:spPr bwMode="auto">
          <a:xfrm>
            <a:off x="6350" y="0"/>
            <a:ext cx="2690813" cy="2643188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154AC503-6431-4AB9-97B8-E4D02A6A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" y="1149350"/>
            <a:ext cx="1089025" cy="1158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6" name="Google Shape;255;g6383b9978a_0_178">
            <a:extLst>
              <a:ext uri="{FF2B5EF4-FFF2-40B4-BE49-F238E27FC236}">
                <a16:creationId xmlns:a16="http://schemas.microsoft.com/office/drawing/2014/main" id="{D3FE6D79-061D-45C1-836C-EA9DAB56BF0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4110"/>
          <a:stretch/>
        </p:blipFill>
        <p:spPr>
          <a:xfrm>
            <a:off x="1370806" y="1213658"/>
            <a:ext cx="10539413" cy="56443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BCEA434D-EFEA-484C-AB18-79246105378F}"/>
              </a:ext>
            </a:extLst>
          </p:cNvPr>
          <p:cNvSpPr/>
          <p:nvPr/>
        </p:nvSpPr>
        <p:spPr>
          <a:xfrm>
            <a:off x="2590684" y="114300"/>
            <a:ext cx="8984485" cy="129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學生蒐集哪些資料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0F2B8D09-FCDD-4477-B722-CC5A809E8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940" y="5153890"/>
            <a:ext cx="360327" cy="3408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2695C34-A175-4042-8AC9-B274EAB1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644" y="5167459"/>
            <a:ext cx="360327" cy="3408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EF305DAB-92C9-4A2C-9DB7-729D9259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348" y="5473931"/>
            <a:ext cx="360327" cy="3408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C1CC293C-D093-417B-89AE-247FF947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3888" y="5528021"/>
            <a:ext cx="360327" cy="3408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41FE20C4-69A3-4C65-BCD1-0080FCED0E5A}"/>
              </a:ext>
            </a:extLst>
          </p:cNvPr>
          <p:cNvSpPr/>
          <p:nvPr/>
        </p:nvSpPr>
        <p:spPr>
          <a:xfrm>
            <a:off x="6397001" y="1406700"/>
            <a:ext cx="5178167" cy="519360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13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83b9978a_0_17"/>
          <p:cNvSpPr/>
          <p:nvPr/>
        </p:nvSpPr>
        <p:spPr>
          <a:xfrm>
            <a:off x="3157727" y="0"/>
            <a:ext cx="5923200" cy="12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43D7A14D-049C-4E6B-A3AF-B0EC45641880}"/>
              </a:ext>
            </a:extLst>
          </p:cNvPr>
          <p:cNvGrpSpPr>
            <a:grpSpLocks/>
          </p:cNvGrpSpPr>
          <p:nvPr/>
        </p:nvGrpSpPr>
        <p:grpSpPr bwMode="auto">
          <a:xfrm>
            <a:off x="10142290" y="4575614"/>
            <a:ext cx="2049710" cy="2276417"/>
            <a:chOff x="6650735" y="2650235"/>
            <a:chExt cx="2499360" cy="249936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2A75FEBD-CF3E-4251-B2C2-434CC78C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831" y="2656331"/>
              <a:ext cx="2487295" cy="2487295"/>
            </a:xfrm>
            <a:custGeom>
              <a:avLst/>
              <a:gdLst>
                <a:gd name="T0" fmla="*/ 2487168 w 2487295"/>
                <a:gd name="T1" fmla="*/ 0 h 2487295"/>
                <a:gd name="T2" fmla="*/ 0 w 2487295"/>
                <a:gd name="T3" fmla="*/ 2487167 h 2487295"/>
                <a:gd name="T4" fmla="*/ 2487168 w 2487295"/>
                <a:gd name="T5" fmla="*/ 2487167 h 2487295"/>
                <a:gd name="T6" fmla="*/ 2487168 w 2487295"/>
                <a:gd name="T7" fmla="*/ 0 h 2487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7295" h="2487295">
                  <a:moveTo>
                    <a:pt x="2487168" y="0"/>
                  </a:moveTo>
                  <a:lnTo>
                    <a:pt x="0" y="2487167"/>
                  </a:lnTo>
                  <a:lnTo>
                    <a:pt x="2487168" y="2487167"/>
                  </a:lnTo>
                  <a:lnTo>
                    <a:pt x="2487168" y="0"/>
                  </a:lnTo>
                  <a:close/>
                </a:path>
              </a:pathLst>
            </a:custGeom>
            <a:solidFill>
              <a:srgbClr val="235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A7623D25-04D7-4A00-A323-4C66459B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831" y="2656331"/>
              <a:ext cx="2487295" cy="2487295"/>
            </a:xfrm>
            <a:custGeom>
              <a:avLst/>
              <a:gdLst>
                <a:gd name="T0" fmla="*/ 2487168 w 2487295"/>
                <a:gd name="T1" fmla="*/ 2487167 h 2487295"/>
                <a:gd name="T2" fmla="*/ 2487168 w 2487295"/>
                <a:gd name="T3" fmla="*/ 0 h 2487295"/>
                <a:gd name="T4" fmla="*/ 0 w 2487295"/>
                <a:gd name="T5" fmla="*/ 2487167 h 2487295"/>
                <a:gd name="T6" fmla="*/ 2487168 w 2487295"/>
                <a:gd name="T7" fmla="*/ 2487167 h 2487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7295" h="2487295">
                  <a:moveTo>
                    <a:pt x="2487168" y="2487167"/>
                  </a:moveTo>
                  <a:lnTo>
                    <a:pt x="2487168" y="0"/>
                  </a:lnTo>
                  <a:lnTo>
                    <a:pt x="0" y="2487167"/>
                  </a:lnTo>
                  <a:lnTo>
                    <a:pt x="2487168" y="2487167"/>
                  </a:lnTo>
                  <a:close/>
                </a:path>
              </a:pathLst>
            </a:custGeom>
            <a:noFill/>
            <a:ln w="12192">
              <a:solidFill>
                <a:srgbClr val="2E528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2" name="object 7">
            <a:extLst>
              <a:ext uri="{FF2B5EF4-FFF2-40B4-BE49-F238E27FC236}">
                <a16:creationId xmlns:a16="http://schemas.microsoft.com/office/drawing/2014/main" id="{A54A1BF6-34EE-4A9A-93A0-EB37752FDD9F}"/>
              </a:ext>
            </a:extLst>
          </p:cNvPr>
          <p:cNvSpPr>
            <a:spLocks/>
          </p:cNvSpPr>
          <p:nvPr/>
        </p:nvSpPr>
        <p:spPr bwMode="auto">
          <a:xfrm>
            <a:off x="6350" y="0"/>
            <a:ext cx="2690813" cy="2643188"/>
          </a:xfrm>
          <a:custGeom>
            <a:avLst/>
            <a:gdLst>
              <a:gd name="T0" fmla="*/ 0 w 2487295"/>
              <a:gd name="T1" fmla="*/ 0 h 2487295"/>
              <a:gd name="T2" fmla="*/ 2487295 w 2487295"/>
              <a:gd name="T3" fmla="*/ 2487295 h 2487295"/>
            </a:gdLst>
            <a:ahLst/>
            <a:cxnLst/>
            <a:rect l="T0" t="T1" r="T2" b="T3"/>
            <a:pathLst>
              <a:path w="2487295" h="2487295">
                <a:moveTo>
                  <a:pt x="2487168" y="0"/>
                </a:moveTo>
                <a:lnTo>
                  <a:pt x="0" y="0"/>
                </a:lnTo>
                <a:lnTo>
                  <a:pt x="0" y="2487168"/>
                </a:lnTo>
                <a:lnTo>
                  <a:pt x="2487168" y="0"/>
                </a:lnTo>
                <a:close/>
              </a:path>
            </a:pathLst>
          </a:custGeom>
          <a:solidFill>
            <a:srgbClr val="235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成中，</a:t>
            </a:r>
            <a:endParaRPr lang="en-US" altLang="zh-TW" sz="3600" b="1" dirty="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多元</a:t>
            </a:r>
            <a:r>
              <a:rPr lang="zh-TW" altLang="en-US" sz="3600" b="1" dirty="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zh-TW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154AC503-6431-4AB9-97B8-E4D02A6A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9042" y="5134442"/>
            <a:ext cx="1126128" cy="1158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0015D18E-4E5C-4D17-8836-D63A8157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471" y="1892708"/>
            <a:ext cx="2108662" cy="2002182"/>
          </a:xfrm>
          <a:solidFill>
            <a:schemeClr val="accent6">
              <a:lumMod val="40000"/>
              <a:lumOff val="60000"/>
              <a:alpha val="66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72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紀錄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A55558F-BCF2-4C71-BE88-B8F495F5C976}"/>
              </a:ext>
            </a:extLst>
          </p:cNvPr>
          <p:cNvSpPr txBox="1">
            <a:spLocks/>
          </p:cNvSpPr>
          <p:nvPr/>
        </p:nvSpPr>
        <p:spPr>
          <a:xfrm>
            <a:off x="5944620" y="1892708"/>
            <a:ext cx="2108662" cy="2002182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7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留檔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5155954-5904-40AB-A335-EF628710E5F3}"/>
              </a:ext>
            </a:extLst>
          </p:cNvPr>
          <p:cNvSpPr txBox="1">
            <a:spLocks/>
          </p:cNvSpPr>
          <p:nvPr/>
        </p:nvSpPr>
        <p:spPr>
          <a:xfrm>
            <a:off x="3236471" y="4347303"/>
            <a:ext cx="2108662" cy="2002182"/>
          </a:xfrm>
          <a:prstGeom prst="rect">
            <a:avLst/>
          </a:prstGeom>
          <a:solidFill>
            <a:srgbClr val="FFCC00">
              <a:alpha val="66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72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軌跡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28E2756D-7392-4275-913C-28C8A447852E}"/>
              </a:ext>
            </a:extLst>
          </p:cNvPr>
          <p:cNvSpPr txBox="1">
            <a:spLocks/>
          </p:cNvSpPr>
          <p:nvPr/>
        </p:nvSpPr>
        <p:spPr>
          <a:xfrm>
            <a:off x="5944620" y="4347303"/>
            <a:ext cx="2108662" cy="2002182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72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方向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5C010CA-B778-45A8-8910-6BB35DFF121D}"/>
              </a:ext>
            </a:extLst>
          </p:cNvPr>
          <p:cNvSpPr txBox="1">
            <a:spLocks/>
          </p:cNvSpPr>
          <p:nvPr/>
        </p:nvSpPr>
        <p:spPr>
          <a:xfrm>
            <a:off x="2297084" y="713220"/>
            <a:ext cx="6783843" cy="727075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不怕慢，只怕站！從此刻開始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94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277</Words>
  <Application>Microsoft Office PowerPoint</Application>
  <PresentationFormat>寬螢幕</PresentationFormat>
  <Paragraphs>66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Noto Sans CJK JP Medium</vt:lpstr>
      <vt:lpstr>Microsoft JhengHei</vt:lpstr>
      <vt:lpstr>Microsoft JhengHei</vt:lpstr>
      <vt:lpstr>新細明體</vt:lpstr>
      <vt:lpstr>標楷體</vt:lpstr>
      <vt:lpstr>Algerian</vt:lpstr>
      <vt:lpstr>Arial</vt:lpstr>
      <vt:lpstr>Calibri</vt:lpstr>
      <vt:lpstr>Calibri Light</vt:lpstr>
      <vt:lpstr>Times New Roman</vt:lpstr>
      <vt:lpstr>Office 佈景主題</vt:lpstr>
      <vt:lpstr>PowerPoint 簡報</vt:lpstr>
      <vt:lpstr>主要招生管道</vt:lpstr>
      <vt:lpstr>主要招生管道</vt:lpstr>
      <vt:lpstr>學習歷程的意義</vt:lpstr>
      <vt:lpstr> 學習歷程取代現有的備審資料</vt:lpstr>
      <vt:lpstr>PowerPoint 簡報</vt:lpstr>
      <vt:lpstr>學習歷程學生                              做什麼</vt:lpstr>
      <vt:lpstr>PowerPoint 簡報</vt:lpstr>
      <vt:lpstr>紀錄</vt:lpstr>
      <vt:lpstr>學習歷程家長                              做什麼</vt:lpstr>
      <vt:lpstr> 要鼓勵孩子搭配生涯規畫目標進行學習 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</dc:creator>
  <cp:lastModifiedBy>user</cp:lastModifiedBy>
  <cp:revision>16</cp:revision>
  <dcterms:created xsi:type="dcterms:W3CDTF">2020-09-17T07:51:04Z</dcterms:created>
  <dcterms:modified xsi:type="dcterms:W3CDTF">2020-09-19T01:47:54Z</dcterms:modified>
</cp:coreProperties>
</file>