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68" r:id="rId4"/>
    <p:sldId id="260" r:id="rId5"/>
    <p:sldId id="267" r:id="rId6"/>
    <p:sldId id="269" r:id="rId7"/>
    <p:sldId id="262" r:id="rId8"/>
    <p:sldId id="270" r:id="rId9"/>
    <p:sldId id="271" r:id="rId10"/>
    <p:sldId id="263" r:id="rId11"/>
    <p:sldId id="272" r:id="rId12"/>
    <p:sldId id="25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377"/>
    <a:srgbClr val="91D2D9"/>
    <a:srgbClr val="DFDFDF"/>
    <a:srgbClr val="33739F"/>
    <a:srgbClr val="86A842"/>
    <a:srgbClr val="5CA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3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9A552-1C54-4F9D-A3F6-1748F692DC3E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26DB1-9226-41AF-B9B0-399246E291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21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ED01CE2-5A26-4F1D-8BBF-8DEFB2BABCAC}"/>
              </a:ext>
            </a:extLst>
          </p:cNvPr>
          <p:cNvSpPr/>
          <p:nvPr userDrawn="1"/>
        </p:nvSpPr>
        <p:spPr>
          <a:xfrm>
            <a:off x="0" y="1206252"/>
            <a:ext cx="9144000" cy="2195295"/>
          </a:xfrm>
          <a:prstGeom prst="rect">
            <a:avLst/>
          </a:prstGeom>
          <a:solidFill>
            <a:srgbClr val="245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91F1090-3141-4622-A3C7-C9A46E49D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29" y="1206252"/>
            <a:ext cx="2927060" cy="2195295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47967916-3C20-456F-876C-27537BC67CF4}"/>
              </a:ext>
            </a:extLst>
          </p:cNvPr>
          <p:cNvGrpSpPr/>
          <p:nvPr userDrawn="1"/>
        </p:nvGrpSpPr>
        <p:grpSpPr>
          <a:xfrm>
            <a:off x="240011" y="469356"/>
            <a:ext cx="1473791" cy="1473791"/>
            <a:chOff x="-1591652" y="131736"/>
            <a:chExt cx="1473791" cy="1473791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44480416-AE62-4EE9-8E27-290280BF8516}"/>
                </a:ext>
              </a:extLst>
            </p:cNvPr>
            <p:cNvSpPr/>
            <p:nvPr userDrawn="1"/>
          </p:nvSpPr>
          <p:spPr>
            <a:xfrm>
              <a:off x="-1591652" y="131736"/>
              <a:ext cx="1473791" cy="14737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58DF7E0-A804-4937-A6DF-9213A1AA4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1652" y="131736"/>
              <a:ext cx="1473791" cy="14737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57989" y="2072640"/>
            <a:ext cx="5540366" cy="935727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792376" y="1399829"/>
            <a:ext cx="3214523" cy="417427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dirty="0"/>
              <a:t>子標題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3CD1C165-7203-4810-9C73-0B0C0B71480F}" type="datetimeFigureOut">
              <a:rPr lang="zh-TW" altLang="en-US" smtClean="0"/>
              <a:pPr/>
              <a:t>2020/9/19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F090EFF-1E33-452C-9A63-01362C775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03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C165-7203-4810-9C73-0B0C0B71480F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0EFF-1E33-452C-9A63-01362C775A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56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C165-7203-4810-9C73-0B0C0B71480F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0EFF-1E33-452C-9A63-01362C775A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60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30" y="454630"/>
            <a:ext cx="7679627" cy="994172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1977" y="1645592"/>
            <a:ext cx="6623994" cy="2869850"/>
          </a:xfrm>
        </p:spPr>
        <p:txBody>
          <a:bodyPr/>
          <a:lstStyle>
            <a:lvl1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514350" indent="-171450">
              <a:lnSpc>
                <a:spcPct val="150000"/>
              </a:lnSpc>
              <a:buFont typeface="Wingdings" panose="05000000000000000000" pitchFamily="2" charset="2"/>
              <a:buChar char="u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857250" indent="-171450">
              <a:lnSpc>
                <a:spcPct val="150000"/>
              </a:lnSpc>
              <a:buFont typeface="Wingdings" panose="05000000000000000000" pitchFamily="2" charset="2"/>
              <a:buChar char="u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150000"/>
              </a:lnSpc>
              <a:buFont typeface="Wingdings" panose="05000000000000000000" pitchFamily="2" charset="2"/>
              <a:buChar char="u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150000"/>
              </a:lnSpc>
              <a:buFont typeface="Wingdings" panose="05000000000000000000" pitchFamily="2" charset="2"/>
              <a:buChar char="u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721" y="4767263"/>
            <a:ext cx="2057400" cy="273844"/>
          </a:xfrm>
        </p:spPr>
        <p:txBody>
          <a:bodyPr/>
          <a:lstStyle/>
          <a:p>
            <a:fld id="{3CD1C165-7203-4810-9C73-0B0C0B71480F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0EFF-1E33-452C-9A63-01362C775AC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60399AB-C354-4C22-AF9D-D88F3EB3F9DE}"/>
              </a:ext>
            </a:extLst>
          </p:cNvPr>
          <p:cNvGrpSpPr/>
          <p:nvPr userDrawn="1"/>
        </p:nvGrpSpPr>
        <p:grpSpPr>
          <a:xfrm>
            <a:off x="-373460" y="278674"/>
            <a:ext cx="9343289" cy="5113411"/>
            <a:chOff x="-373460" y="278674"/>
            <a:chExt cx="9343289" cy="5113411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7B7B383-A336-4246-AAB6-6E5F83E43EC6}"/>
                </a:ext>
              </a:extLst>
            </p:cNvPr>
            <p:cNvSpPr/>
            <p:nvPr userDrawn="1"/>
          </p:nvSpPr>
          <p:spPr>
            <a:xfrm>
              <a:off x="496187" y="278674"/>
              <a:ext cx="8473642" cy="4546575"/>
            </a:xfrm>
            <a:prstGeom prst="rect">
              <a:avLst/>
            </a:prstGeom>
            <a:noFill/>
            <a:ln w="38100">
              <a:solidFill>
                <a:srgbClr val="2453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43130B0A-01C8-42B0-86FB-23D97C1F749F}"/>
                </a:ext>
              </a:extLst>
            </p:cNvPr>
            <p:cNvCxnSpPr/>
            <p:nvPr userDrawn="1"/>
          </p:nvCxnSpPr>
          <p:spPr>
            <a:xfrm>
              <a:off x="1556853" y="4825249"/>
              <a:ext cx="36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297F75D8-7A66-4D14-BCF7-AE3E1F1162AD}"/>
                </a:ext>
              </a:extLst>
            </p:cNvPr>
            <p:cNvSpPr/>
            <p:nvPr userDrawn="1"/>
          </p:nvSpPr>
          <p:spPr>
            <a:xfrm rot="2405215">
              <a:off x="-373460" y="3410602"/>
              <a:ext cx="2057400" cy="1981483"/>
            </a:xfrm>
            <a:custGeom>
              <a:avLst/>
              <a:gdLst>
                <a:gd name="connsiteX0" fmla="*/ 0 w 2057400"/>
                <a:gd name="connsiteY0" fmla="*/ 0 h 1981483"/>
                <a:gd name="connsiteX1" fmla="*/ 2057400 w 2057400"/>
                <a:gd name="connsiteY1" fmla="*/ 0 h 1981483"/>
                <a:gd name="connsiteX2" fmla="*/ 2057400 w 2057400"/>
                <a:gd name="connsiteY2" fmla="*/ 1096657 h 1981483"/>
                <a:gd name="connsiteX3" fmla="*/ 1006148 w 2057400"/>
                <a:gd name="connsiteY3" fmla="*/ 1981483 h 1981483"/>
                <a:gd name="connsiteX4" fmla="*/ 0 w 2057400"/>
                <a:gd name="connsiteY4" fmla="*/ 786089 h 198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0" h="1981483">
                  <a:moveTo>
                    <a:pt x="0" y="0"/>
                  </a:moveTo>
                  <a:lnTo>
                    <a:pt x="2057400" y="0"/>
                  </a:lnTo>
                  <a:lnTo>
                    <a:pt x="2057400" y="1096657"/>
                  </a:lnTo>
                  <a:lnTo>
                    <a:pt x="1006148" y="1981483"/>
                  </a:lnTo>
                  <a:lnTo>
                    <a:pt x="0" y="786089"/>
                  </a:lnTo>
                  <a:close/>
                </a:path>
              </a:pathLst>
            </a:custGeom>
            <a:solidFill>
              <a:srgbClr val="245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7A3181D6-7729-49CC-8E92-2CCB3396C095}"/>
                </a:ext>
              </a:extLst>
            </p:cNvPr>
            <p:cNvSpPr/>
            <p:nvPr userDrawn="1"/>
          </p:nvSpPr>
          <p:spPr>
            <a:xfrm rot="2405215">
              <a:off x="4132" y="3400565"/>
              <a:ext cx="1982614" cy="1982614"/>
            </a:xfrm>
            <a:custGeom>
              <a:avLst/>
              <a:gdLst>
                <a:gd name="connsiteX0" fmla="*/ 0 w 1982614"/>
                <a:gd name="connsiteY0" fmla="*/ 0 h 1982614"/>
                <a:gd name="connsiteX1" fmla="*/ 1982614 w 1982614"/>
                <a:gd name="connsiteY1" fmla="*/ 0 h 1982614"/>
                <a:gd name="connsiteX2" fmla="*/ 1982614 w 1982614"/>
                <a:gd name="connsiteY2" fmla="*/ 1120840 h 1982614"/>
                <a:gd name="connsiteX3" fmla="*/ 958750 w 1982614"/>
                <a:gd name="connsiteY3" fmla="*/ 1982614 h 1982614"/>
                <a:gd name="connsiteX4" fmla="*/ 524567 w 1982614"/>
                <a:gd name="connsiteY4" fmla="*/ 1982614 h 1982614"/>
                <a:gd name="connsiteX5" fmla="*/ 0 w 1982614"/>
                <a:gd name="connsiteY5" fmla="*/ 1359382 h 198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2614" h="1982614">
                  <a:moveTo>
                    <a:pt x="0" y="0"/>
                  </a:moveTo>
                  <a:lnTo>
                    <a:pt x="1982614" y="0"/>
                  </a:lnTo>
                  <a:lnTo>
                    <a:pt x="1982614" y="1120840"/>
                  </a:lnTo>
                  <a:lnTo>
                    <a:pt x="958750" y="1982614"/>
                  </a:lnTo>
                  <a:lnTo>
                    <a:pt x="524567" y="1982614"/>
                  </a:lnTo>
                  <a:lnTo>
                    <a:pt x="0" y="1359382"/>
                  </a:lnTo>
                  <a:close/>
                </a:path>
              </a:pathLst>
            </a:custGeom>
            <a:noFill/>
            <a:ln w="12700">
              <a:solidFill>
                <a:srgbClr val="2453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78DC11E7-E0F8-4ECB-BC81-D0A0D63AC786}"/>
                </a:ext>
              </a:extLst>
            </p:cNvPr>
            <p:cNvGrpSpPr/>
            <p:nvPr userDrawn="1"/>
          </p:nvGrpSpPr>
          <p:grpSpPr>
            <a:xfrm>
              <a:off x="158482" y="3689925"/>
              <a:ext cx="1254697" cy="1254697"/>
              <a:chOff x="-1591651" y="131736"/>
              <a:chExt cx="1473791" cy="1473791"/>
            </a:xfrm>
          </p:grpSpPr>
          <p:sp>
            <p:nvSpPr>
              <p:cNvPr id="33" name="橢圓 32">
                <a:extLst>
                  <a:ext uri="{FF2B5EF4-FFF2-40B4-BE49-F238E27FC236}">
                    <a16:creationId xmlns:a16="http://schemas.microsoft.com/office/drawing/2014/main" id="{17BF12D8-D017-422B-B59E-A8A18C71B311}"/>
                  </a:ext>
                </a:extLst>
              </p:cNvPr>
              <p:cNvSpPr/>
              <p:nvPr userDrawn="1"/>
            </p:nvSpPr>
            <p:spPr>
              <a:xfrm>
                <a:off x="-1591651" y="131736"/>
                <a:ext cx="1473791" cy="14737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B09892B1-880E-410B-93A5-331A14CA36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91651" y="131736"/>
                <a:ext cx="1473791" cy="14737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6133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30" y="451459"/>
            <a:ext cx="7473359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3098" y="1659840"/>
            <a:ext cx="3420000" cy="2869200"/>
          </a:xfr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u"/>
              <a:defRPr lang="zh-TW" altLang="en-US" sz="2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u"/>
              <a:defRPr lang="zh-TW" altLang="en-US" sz="1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u"/>
              <a:defRPr lang="zh-TW" altLang="en-US" sz="1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u"/>
              <a:defRPr lang="zh-TW" altLang="en-US" sz="135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u"/>
              <a:defRPr lang="en-US" sz="135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1463" y="1659840"/>
            <a:ext cx="3420000" cy="2869200"/>
          </a:xfr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u"/>
              <a:defRPr lang="zh-TW" altLang="en-US" sz="21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u"/>
              <a:defRPr lang="zh-TW" altLang="en-US" sz="1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u"/>
              <a:defRPr lang="zh-TW" altLang="en-US" sz="1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u"/>
              <a:defRPr lang="zh-TW" altLang="en-US" sz="135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u"/>
              <a:defRPr lang="en-US" sz="135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C165-7203-4810-9C73-0B0C0B71480F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0EFF-1E33-452C-9A63-01362C775AC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A84C3312-DCAB-4D50-842B-B7605F876B40}"/>
              </a:ext>
            </a:extLst>
          </p:cNvPr>
          <p:cNvGrpSpPr/>
          <p:nvPr userDrawn="1"/>
        </p:nvGrpSpPr>
        <p:grpSpPr>
          <a:xfrm>
            <a:off x="-373460" y="278674"/>
            <a:ext cx="9343289" cy="5113411"/>
            <a:chOff x="-373460" y="278674"/>
            <a:chExt cx="9343289" cy="5113411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52C215F-C792-49FE-84B7-A2C91A910086}"/>
                </a:ext>
              </a:extLst>
            </p:cNvPr>
            <p:cNvSpPr/>
            <p:nvPr userDrawn="1"/>
          </p:nvSpPr>
          <p:spPr>
            <a:xfrm>
              <a:off x="496187" y="278674"/>
              <a:ext cx="8473642" cy="4546575"/>
            </a:xfrm>
            <a:prstGeom prst="rect">
              <a:avLst/>
            </a:prstGeom>
            <a:noFill/>
            <a:ln w="38100">
              <a:solidFill>
                <a:srgbClr val="2453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FF738AC3-2FF6-4594-91DC-B4C0140805D3}"/>
                </a:ext>
              </a:extLst>
            </p:cNvPr>
            <p:cNvCxnSpPr/>
            <p:nvPr userDrawn="1"/>
          </p:nvCxnSpPr>
          <p:spPr>
            <a:xfrm>
              <a:off x="1556853" y="4825249"/>
              <a:ext cx="36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手繪多邊形: 圖案 26">
              <a:extLst>
                <a:ext uri="{FF2B5EF4-FFF2-40B4-BE49-F238E27FC236}">
                  <a16:creationId xmlns:a16="http://schemas.microsoft.com/office/drawing/2014/main" id="{F04BEB4B-424C-4108-B688-973F057268E7}"/>
                </a:ext>
              </a:extLst>
            </p:cNvPr>
            <p:cNvSpPr/>
            <p:nvPr userDrawn="1"/>
          </p:nvSpPr>
          <p:spPr>
            <a:xfrm rot="2405215">
              <a:off x="-373460" y="3410602"/>
              <a:ext cx="2057400" cy="1981483"/>
            </a:xfrm>
            <a:custGeom>
              <a:avLst/>
              <a:gdLst>
                <a:gd name="connsiteX0" fmla="*/ 0 w 2057400"/>
                <a:gd name="connsiteY0" fmla="*/ 0 h 1981483"/>
                <a:gd name="connsiteX1" fmla="*/ 2057400 w 2057400"/>
                <a:gd name="connsiteY1" fmla="*/ 0 h 1981483"/>
                <a:gd name="connsiteX2" fmla="*/ 2057400 w 2057400"/>
                <a:gd name="connsiteY2" fmla="*/ 1096657 h 1981483"/>
                <a:gd name="connsiteX3" fmla="*/ 1006148 w 2057400"/>
                <a:gd name="connsiteY3" fmla="*/ 1981483 h 1981483"/>
                <a:gd name="connsiteX4" fmla="*/ 0 w 2057400"/>
                <a:gd name="connsiteY4" fmla="*/ 786089 h 198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0" h="1981483">
                  <a:moveTo>
                    <a:pt x="0" y="0"/>
                  </a:moveTo>
                  <a:lnTo>
                    <a:pt x="2057400" y="0"/>
                  </a:lnTo>
                  <a:lnTo>
                    <a:pt x="2057400" y="1096657"/>
                  </a:lnTo>
                  <a:lnTo>
                    <a:pt x="1006148" y="1981483"/>
                  </a:lnTo>
                  <a:lnTo>
                    <a:pt x="0" y="786089"/>
                  </a:lnTo>
                  <a:close/>
                </a:path>
              </a:pathLst>
            </a:custGeom>
            <a:solidFill>
              <a:srgbClr val="245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手繪多邊形: 圖案 27">
              <a:extLst>
                <a:ext uri="{FF2B5EF4-FFF2-40B4-BE49-F238E27FC236}">
                  <a16:creationId xmlns:a16="http://schemas.microsoft.com/office/drawing/2014/main" id="{3EB3C94D-24E3-408F-924F-99C7932B9A6A}"/>
                </a:ext>
              </a:extLst>
            </p:cNvPr>
            <p:cNvSpPr/>
            <p:nvPr userDrawn="1"/>
          </p:nvSpPr>
          <p:spPr>
            <a:xfrm rot="2405215">
              <a:off x="4132" y="3400565"/>
              <a:ext cx="1982614" cy="1982614"/>
            </a:xfrm>
            <a:custGeom>
              <a:avLst/>
              <a:gdLst>
                <a:gd name="connsiteX0" fmla="*/ 0 w 1982614"/>
                <a:gd name="connsiteY0" fmla="*/ 0 h 1982614"/>
                <a:gd name="connsiteX1" fmla="*/ 1982614 w 1982614"/>
                <a:gd name="connsiteY1" fmla="*/ 0 h 1982614"/>
                <a:gd name="connsiteX2" fmla="*/ 1982614 w 1982614"/>
                <a:gd name="connsiteY2" fmla="*/ 1120840 h 1982614"/>
                <a:gd name="connsiteX3" fmla="*/ 958750 w 1982614"/>
                <a:gd name="connsiteY3" fmla="*/ 1982614 h 1982614"/>
                <a:gd name="connsiteX4" fmla="*/ 524567 w 1982614"/>
                <a:gd name="connsiteY4" fmla="*/ 1982614 h 1982614"/>
                <a:gd name="connsiteX5" fmla="*/ 0 w 1982614"/>
                <a:gd name="connsiteY5" fmla="*/ 1359382 h 198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2614" h="1982614">
                  <a:moveTo>
                    <a:pt x="0" y="0"/>
                  </a:moveTo>
                  <a:lnTo>
                    <a:pt x="1982614" y="0"/>
                  </a:lnTo>
                  <a:lnTo>
                    <a:pt x="1982614" y="1120840"/>
                  </a:lnTo>
                  <a:lnTo>
                    <a:pt x="958750" y="1982614"/>
                  </a:lnTo>
                  <a:lnTo>
                    <a:pt x="524567" y="1982614"/>
                  </a:lnTo>
                  <a:lnTo>
                    <a:pt x="0" y="1359382"/>
                  </a:lnTo>
                  <a:close/>
                </a:path>
              </a:pathLst>
            </a:custGeom>
            <a:noFill/>
            <a:ln w="12700">
              <a:solidFill>
                <a:srgbClr val="2453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FB51DAE1-4D4F-44F9-8371-1BF314A63682}"/>
                </a:ext>
              </a:extLst>
            </p:cNvPr>
            <p:cNvGrpSpPr/>
            <p:nvPr userDrawn="1"/>
          </p:nvGrpSpPr>
          <p:grpSpPr>
            <a:xfrm>
              <a:off x="158482" y="3689925"/>
              <a:ext cx="1254697" cy="1254697"/>
              <a:chOff x="-1591651" y="131736"/>
              <a:chExt cx="1473791" cy="1473791"/>
            </a:xfrm>
          </p:grpSpPr>
          <p:sp>
            <p:nvSpPr>
              <p:cNvPr id="30" name="橢圓 29">
                <a:extLst>
                  <a:ext uri="{FF2B5EF4-FFF2-40B4-BE49-F238E27FC236}">
                    <a16:creationId xmlns:a16="http://schemas.microsoft.com/office/drawing/2014/main" id="{C3A7AA57-8185-405B-B731-E471B7B6AC4E}"/>
                  </a:ext>
                </a:extLst>
              </p:cNvPr>
              <p:cNvSpPr/>
              <p:nvPr userDrawn="1"/>
            </p:nvSpPr>
            <p:spPr>
              <a:xfrm>
                <a:off x="-1591651" y="131736"/>
                <a:ext cx="1473791" cy="14737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31" name="圖片 30">
                <a:extLst>
                  <a:ext uri="{FF2B5EF4-FFF2-40B4-BE49-F238E27FC236}">
                    <a16:creationId xmlns:a16="http://schemas.microsoft.com/office/drawing/2014/main" id="{C29A17AF-F959-4077-9BC5-8D3651E3E6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91651" y="131736"/>
                <a:ext cx="1473791" cy="14737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1221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35" y="506547"/>
            <a:ext cx="7487535" cy="8823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C165-7203-4810-9C73-0B0C0B71480F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0EFF-1E33-452C-9A63-01362C775AC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5C6132EE-FADA-42D7-BB14-ECC228AB2360}"/>
              </a:ext>
            </a:extLst>
          </p:cNvPr>
          <p:cNvGrpSpPr/>
          <p:nvPr userDrawn="1"/>
        </p:nvGrpSpPr>
        <p:grpSpPr>
          <a:xfrm>
            <a:off x="-373460" y="278674"/>
            <a:ext cx="9343289" cy="5113411"/>
            <a:chOff x="-373460" y="278674"/>
            <a:chExt cx="9343289" cy="5113411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691485A-84FD-474D-823D-5DABF3D4028B}"/>
                </a:ext>
              </a:extLst>
            </p:cNvPr>
            <p:cNvSpPr/>
            <p:nvPr userDrawn="1"/>
          </p:nvSpPr>
          <p:spPr>
            <a:xfrm>
              <a:off x="496187" y="278674"/>
              <a:ext cx="8473642" cy="4546575"/>
            </a:xfrm>
            <a:prstGeom prst="rect">
              <a:avLst/>
            </a:prstGeom>
            <a:noFill/>
            <a:ln w="38100">
              <a:solidFill>
                <a:srgbClr val="2453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41A76724-D1B6-474B-8CCA-493A0FA2F64C}"/>
                </a:ext>
              </a:extLst>
            </p:cNvPr>
            <p:cNvCxnSpPr/>
            <p:nvPr userDrawn="1"/>
          </p:nvCxnSpPr>
          <p:spPr>
            <a:xfrm>
              <a:off x="1556853" y="4825249"/>
              <a:ext cx="36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手繪多邊形: 圖案 32">
              <a:extLst>
                <a:ext uri="{FF2B5EF4-FFF2-40B4-BE49-F238E27FC236}">
                  <a16:creationId xmlns:a16="http://schemas.microsoft.com/office/drawing/2014/main" id="{53AC66A5-3D9A-4129-83A6-15AE9FC91887}"/>
                </a:ext>
              </a:extLst>
            </p:cNvPr>
            <p:cNvSpPr/>
            <p:nvPr userDrawn="1"/>
          </p:nvSpPr>
          <p:spPr>
            <a:xfrm rot="2405215">
              <a:off x="-373460" y="3410602"/>
              <a:ext cx="2057400" cy="1981483"/>
            </a:xfrm>
            <a:custGeom>
              <a:avLst/>
              <a:gdLst>
                <a:gd name="connsiteX0" fmla="*/ 0 w 2057400"/>
                <a:gd name="connsiteY0" fmla="*/ 0 h 1981483"/>
                <a:gd name="connsiteX1" fmla="*/ 2057400 w 2057400"/>
                <a:gd name="connsiteY1" fmla="*/ 0 h 1981483"/>
                <a:gd name="connsiteX2" fmla="*/ 2057400 w 2057400"/>
                <a:gd name="connsiteY2" fmla="*/ 1096657 h 1981483"/>
                <a:gd name="connsiteX3" fmla="*/ 1006148 w 2057400"/>
                <a:gd name="connsiteY3" fmla="*/ 1981483 h 1981483"/>
                <a:gd name="connsiteX4" fmla="*/ 0 w 2057400"/>
                <a:gd name="connsiteY4" fmla="*/ 786089 h 198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0" h="1981483">
                  <a:moveTo>
                    <a:pt x="0" y="0"/>
                  </a:moveTo>
                  <a:lnTo>
                    <a:pt x="2057400" y="0"/>
                  </a:lnTo>
                  <a:lnTo>
                    <a:pt x="2057400" y="1096657"/>
                  </a:lnTo>
                  <a:lnTo>
                    <a:pt x="1006148" y="1981483"/>
                  </a:lnTo>
                  <a:lnTo>
                    <a:pt x="0" y="786089"/>
                  </a:lnTo>
                  <a:close/>
                </a:path>
              </a:pathLst>
            </a:custGeom>
            <a:solidFill>
              <a:srgbClr val="245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93F898EE-6FD1-454B-A814-64D64E89266D}"/>
                </a:ext>
              </a:extLst>
            </p:cNvPr>
            <p:cNvSpPr/>
            <p:nvPr userDrawn="1"/>
          </p:nvSpPr>
          <p:spPr>
            <a:xfrm rot="2405215">
              <a:off x="4132" y="3400565"/>
              <a:ext cx="1982614" cy="1982614"/>
            </a:xfrm>
            <a:custGeom>
              <a:avLst/>
              <a:gdLst>
                <a:gd name="connsiteX0" fmla="*/ 0 w 1982614"/>
                <a:gd name="connsiteY0" fmla="*/ 0 h 1982614"/>
                <a:gd name="connsiteX1" fmla="*/ 1982614 w 1982614"/>
                <a:gd name="connsiteY1" fmla="*/ 0 h 1982614"/>
                <a:gd name="connsiteX2" fmla="*/ 1982614 w 1982614"/>
                <a:gd name="connsiteY2" fmla="*/ 1120840 h 1982614"/>
                <a:gd name="connsiteX3" fmla="*/ 958750 w 1982614"/>
                <a:gd name="connsiteY3" fmla="*/ 1982614 h 1982614"/>
                <a:gd name="connsiteX4" fmla="*/ 524567 w 1982614"/>
                <a:gd name="connsiteY4" fmla="*/ 1982614 h 1982614"/>
                <a:gd name="connsiteX5" fmla="*/ 0 w 1982614"/>
                <a:gd name="connsiteY5" fmla="*/ 1359382 h 198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2614" h="1982614">
                  <a:moveTo>
                    <a:pt x="0" y="0"/>
                  </a:moveTo>
                  <a:lnTo>
                    <a:pt x="1982614" y="0"/>
                  </a:lnTo>
                  <a:lnTo>
                    <a:pt x="1982614" y="1120840"/>
                  </a:lnTo>
                  <a:lnTo>
                    <a:pt x="958750" y="1982614"/>
                  </a:lnTo>
                  <a:lnTo>
                    <a:pt x="524567" y="1982614"/>
                  </a:lnTo>
                  <a:lnTo>
                    <a:pt x="0" y="1359382"/>
                  </a:lnTo>
                  <a:close/>
                </a:path>
              </a:pathLst>
            </a:custGeom>
            <a:noFill/>
            <a:ln w="12700">
              <a:solidFill>
                <a:srgbClr val="2453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88A2F503-4E82-4760-9E62-F456A24CE2D0}"/>
                </a:ext>
              </a:extLst>
            </p:cNvPr>
            <p:cNvGrpSpPr/>
            <p:nvPr userDrawn="1"/>
          </p:nvGrpSpPr>
          <p:grpSpPr>
            <a:xfrm>
              <a:off x="158482" y="3689925"/>
              <a:ext cx="1254697" cy="1254697"/>
              <a:chOff x="-1591651" y="131736"/>
              <a:chExt cx="1473791" cy="1473791"/>
            </a:xfrm>
          </p:grpSpPr>
          <p:sp>
            <p:nvSpPr>
              <p:cNvPr id="36" name="橢圓 35">
                <a:extLst>
                  <a:ext uri="{FF2B5EF4-FFF2-40B4-BE49-F238E27FC236}">
                    <a16:creationId xmlns:a16="http://schemas.microsoft.com/office/drawing/2014/main" id="{5C59E581-58F8-4A0D-A7B1-0ADF3CC1A757}"/>
                  </a:ext>
                </a:extLst>
              </p:cNvPr>
              <p:cNvSpPr/>
              <p:nvPr userDrawn="1"/>
            </p:nvSpPr>
            <p:spPr>
              <a:xfrm>
                <a:off x="-1591651" y="131736"/>
                <a:ext cx="1473791" cy="14737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37" name="圖片 36">
                <a:extLst>
                  <a:ext uri="{FF2B5EF4-FFF2-40B4-BE49-F238E27FC236}">
                    <a16:creationId xmlns:a16="http://schemas.microsoft.com/office/drawing/2014/main" id="{35B9147B-D222-4A94-84EE-BF76EDE3FE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91651" y="131736"/>
                <a:ext cx="1473791" cy="14737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136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C165-7203-4810-9C73-0B0C0B71480F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0EFF-1E33-452C-9A63-01362C775AC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D2C4268E-FDF2-4B5F-BA8F-07CAFD459A94}"/>
              </a:ext>
            </a:extLst>
          </p:cNvPr>
          <p:cNvGrpSpPr/>
          <p:nvPr userDrawn="1"/>
        </p:nvGrpSpPr>
        <p:grpSpPr>
          <a:xfrm>
            <a:off x="-373460" y="278674"/>
            <a:ext cx="9343289" cy="5113411"/>
            <a:chOff x="-373460" y="278674"/>
            <a:chExt cx="9343289" cy="511341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18924E8-3C44-4EE6-A2B8-84F69BFAFF0A}"/>
                </a:ext>
              </a:extLst>
            </p:cNvPr>
            <p:cNvSpPr/>
            <p:nvPr userDrawn="1"/>
          </p:nvSpPr>
          <p:spPr>
            <a:xfrm>
              <a:off x="496187" y="278674"/>
              <a:ext cx="8473642" cy="4546575"/>
            </a:xfrm>
            <a:prstGeom prst="rect">
              <a:avLst/>
            </a:prstGeom>
            <a:noFill/>
            <a:ln w="38100">
              <a:solidFill>
                <a:srgbClr val="2453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610EE28D-38B5-4A55-A572-F8F1A5107A03}"/>
                </a:ext>
              </a:extLst>
            </p:cNvPr>
            <p:cNvCxnSpPr/>
            <p:nvPr userDrawn="1"/>
          </p:nvCxnSpPr>
          <p:spPr>
            <a:xfrm>
              <a:off x="1556853" y="4825249"/>
              <a:ext cx="36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98CD973B-A806-4401-8978-A80F098F0F45}"/>
                </a:ext>
              </a:extLst>
            </p:cNvPr>
            <p:cNvSpPr/>
            <p:nvPr userDrawn="1"/>
          </p:nvSpPr>
          <p:spPr>
            <a:xfrm rot="2405215">
              <a:off x="-373460" y="3410602"/>
              <a:ext cx="2057400" cy="1981483"/>
            </a:xfrm>
            <a:custGeom>
              <a:avLst/>
              <a:gdLst>
                <a:gd name="connsiteX0" fmla="*/ 0 w 2057400"/>
                <a:gd name="connsiteY0" fmla="*/ 0 h 1981483"/>
                <a:gd name="connsiteX1" fmla="*/ 2057400 w 2057400"/>
                <a:gd name="connsiteY1" fmla="*/ 0 h 1981483"/>
                <a:gd name="connsiteX2" fmla="*/ 2057400 w 2057400"/>
                <a:gd name="connsiteY2" fmla="*/ 1096657 h 1981483"/>
                <a:gd name="connsiteX3" fmla="*/ 1006148 w 2057400"/>
                <a:gd name="connsiteY3" fmla="*/ 1981483 h 1981483"/>
                <a:gd name="connsiteX4" fmla="*/ 0 w 2057400"/>
                <a:gd name="connsiteY4" fmla="*/ 786089 h 198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0" h="1981483">
                  <a:moveTo>
                    <a:pt x="0" y="0"/>
                  </a:moveTo>
                  <a:lnTo>
                    <a:pt x="2057400" y="0"/>
                  </a:lnTo>
                  <a:lnTo>
                    <a:pt x="2057400" y="1096657"/>
                  </a:lnTo>
                  <a:lnTo>
                    <a:pt x="1006148" y="1981483"/>
                  </a:lnTo>
                  <a:lnTo>
                    <a:pt x="0" y="786089"/>
                  </a:lnTo>
                  <a:close/>
                </a:path>
              </a:pathLst>
            </a:custGeom>
            <a:solidFill>
              <a:srgbClr val="245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CE479395-0E72-4B90-9B80-333C8D260F70}"/>
                </a:ext>
              </a:extLst>
            </p:cNvPr>
            <p:cNvSpPr/>
            <p:nvPr userDrawn="1"/>
          </p:nvSpPr>
          <p:spPr>
            <a:xfrm rot="2405215">
              <a:off x="4132" y="3400565"/>
              <a:ext cx="1982614" cy="1982614"/>
            </a:xfrm>
            <a:custGeom>
              <a:avLst/>
              <a:gdLst>
                <a:gd name="connsiteX0" fmla="*/ 0 w 1982614"/>
                <a:gd name="connsiteY0" fmla="*/ 0 h 1982614"/>
                <a:gd name="connsiteX1" fmla="*/ 1982614 w 1982614"/>
                <a:gd name="connsiteY1" fmla="*/ 0 h 1982614"/>
                <a:gd name="connsiteX2" fmla="*/ 1982614 w 1982614"/>
                <a:gd name="connsiteY2" fmla="*/ 1120840 h 1982614"/>
                <a:gd name="connsiteX3" fmla="*/ 958750 w 1982614"/>
                <a:gd name="connsiteY3" fmla="*/ 1982614 h 1982614"/>
                <a:gd name="connsiteX4" fmla="*/ 524567 w 1982614"/>
                <a:gd name="connsiteY4" fmla="*/ 1982614 h 1982614"/>
                <a:gd name="connsiteX5" fmla="*/ 0 w 1982614"/>
                <a:gd name="connsiteY5" fmla="*/ 1359382 h 198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2614" h="1982614">
                  <a:moveTo>
                    <a:pt x="0" y="0"/>
                  </a:moveTo>
                  <a:lnTo>
                    <a:pt x="1982614" y="0"/>
                  </a:lnTo>
                  <a:lnTo>
                    <a:pt x="1982614" y="1120840"/>
                  </a:lnTo>
                  <a:lnTo>
                    <a:pt x="958750" y="1982614"/>
                  </a:lnTo>
                  <a:lnTo>
                    <a:pt x="524567" y="1982614"/>
                  </a:lnTo>
                  <a:lnTo>
                    <a:pt x="0" y="1359382"/>
                  </a:lnTo>
                  <a:close/>
                </a:path>
              </a:pathLst>
            </a:custGeom>
            <a:noFill/>
            <a:ln w="12700">
              <a:solidFill>
                <a:srgbClr val="2453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7E364AE5-0488-477B-96F8-ED8731D6D28B}"/>
                </a:ext>
              </a:extLst>
            </p:cNvPr>
            <p:cNvGrpSpPr/>
            <p:nvPr userDrawn="1"/>
          </p:nvGrpSpPr>
          <p:grpSpPr>
            <a:xfrm>
              <a:off x="158482" y="3689925"/>
              <a:ext cx="1254697" cy="1254697"/>
              <a:chOff x="-1591651" y="131736"/>
              <a:chExt cx="1473791" cy="1473791"/>
            </a:xfrm>
          </p:grpSpPr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A345E86F-8156-4FA7-93FC-562A6982F18D}"/>
                  </a:ext>
                </a:extLst>
              </p:cNvPr>
              <p:cNvSpPr/>
              <p:nvPr userDrawn="1"/>
            </p:nvSpPr>
            <p:spPr>
              <a:xfrm>
                <a:off x="-1591651" y="131736"/>
                <a:ext cx="1473791" cy="14737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8" name="圖片 27">
                <a:extLst>
                  <a:ext uri="{FF2B5EF4-FFF2-40B4-BE49-F238E27FC236}">
                    <a16:creationId xmlns:a16="http://schemas.microsoft.com/office/drawing/2014/main" id="{F2FD9959-E3F5-40EB-B174-0951F835AA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91651" y="131736"/>
                <a:ext cx="1473791" cy="14737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6217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8983" y="2840338"/>
            <a:ext cx="5826034" cy="892385"/>
          </a:xfrm>
        </p:spPr>
        <p:txBody>
          <a:bodyPr anchor="b"/>
          <a:lstStyle>
            <a:lvl1pPr algn="ctr">
              <a:defRPr sz="4500" b="1">
                <a:solidFill>
                  <a:srgbClr val="245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C165-7203-4810-9C73-0B0C0B71480F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0EFF-1E33-452C-9A63-01362C775A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503F02-9237-4952-B1A3-B6B7A07DCA7C}"/>
              </a:ext>
            </a:extLst>
          </p:cNvPr>
          <p:cNvSpPr/>
          <p:nvPr userDrawn="1"/>
        </p:nvSpPr>
        <p:spPr>
          <a:xfrm>
            <a:off x="0" y="4015602"/>
            <a:ext cx="9144000" cy="309763"/>
          </a:xfrm>
          <a:prstGeom prst="rect">
            <a:avLst/>
          </a:prstGeom>
          <a:gradFill>
            <a:gsLst>
              <a:gs pos="0">
                <a:srgbClr val="245377"/>
              </a:gs>
              <a:gs pos="25000">
                <a:srgbClr val="245377"/>
              </a:gs>
              <a:gs pos="76000">
                <a:srgbClr val="B9CBE9"/>
              </a:gs>
              <a:gs pos="48000">
                <a:schemeClr val="accent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</a:gradFill>
          <a:ln>
            <a:gradFill flip="none" rotWithShape="1">
              <a:gsLst>
                <a:gs pos="0">
                  <a:srgbClr val="245377"/>
                </a:gs>
                <a:gs pos="25000">
                  <a:srgbClr val="245377"/>
                </a:gs>
                <a:gs pos="76000">
                  <a:srgbClr val="B9CBE9"/>
                </a:gs>
                <a:gs pos="48000">
                  <a:schemeClr val="accent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3686339-7C70-4779-92AB-8CAD0E4CF099}"/>
              </a:ext>
            </a:extLst>
          </p:cNvPr>
          <p:cNvGrpSpPr/>
          <p:nvPr userDrawn="1"/>
        </p:nvGrpSpPr>
        <p:grpSpPr>
          <a:xfrm>
            <a:off x="3539184" y="491826"/>
            <a:ext cx="2065633" cy="2065633"/>
            <a:chOff x="-1591652" y="131736"/>
            <a:chExt cx="1473791" cy="1473791"/>
          </a:xfrm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3CFD92FC-9DAC-406B-99DC-ECA0ACF8FC51}"/>
                </a:ext>
              </a:extLst>
            </p:cNvPr>
            <p:cNvSpPr/>
            <p:nvPr userDrawn="1"/>
          </p:nvSpPr>
          <p:spPr>
            <a:xfrm>
              <a:off x="-1591652" y="131736"/>
              <a:ext cx="1473791" cy="14737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C2B0167-C2B9-4BDA-89E9-D9ACF4BF56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1652" y="131736"/>
              <a:ext cx="1473791" cy="1473791"/>
            </a:xfrm>
            <a:prstGeom prst="rect">
              <a:avLst/>
            </a:prstGeom>
          </p:spPr>
        </p:pic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B2B32DC6-8CA6-433F-ABF7-555DC9816E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43" y="0"/>
            <a:ext cx="25639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C165-7203-4810-9C73-0B0C0B71480F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0EFF-1E33-452C-9A63-01362C775A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37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C165-7203-4810-9C73-0B0C0B71480F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0EFF-1E33-452C-9A63-01362C775A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76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C165-7203-4810-9C73-0B0C0B71480F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0EFF-1E33-452C-9A63-01362C775A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57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C165-7203-4810-9C73-0B0C0B71480F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0EFF-1E33-452C-9A63-01362C775A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9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  <p:sldLayoutId id="2147483664" r:id="rId6"/>
    <p:sldLayoutId id="2147483666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616775-6E98-47E3-A257-53BAA5E2F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355" y="2047501"/>
            <a:ext cx="5040000" cy="1188000"/>
          </a:xfrm>
        </p:spPr>
        <p:txBody>
          <a:bodyPr/>
          <a:lstStyle/>
          <a:p>
            <a:pPr algn="ctr"/>
            <a:r>
              <a:rPr lang="zh-TW" altLang="en-US" sz="7200" dirty="0"/>
              <a:t>家長日報告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FF0F0A7-5DA9-4FC2-93AA-4B9E6E53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2000" y="1404000"/>
            <a:ext cx="2340000" cy="540000"/>
          </a:xfrm>
        </p:spPr>
        <p:txBody>
          <a:bodyPr tIns="108000" anchor="ctr" anchorCtr="0"/>
          <a:lstStyle/>
          <a:p>
            <a:pPr algn="ctr"/>
            <a:r>
              <a:rPr lang="en-US" altLang="zh-TW" sz="3200" dirty="0"/>
              <a:t>109</a:t>
            </a:r>
            <a:r>
              <a:rPr lang="zh-TW" altLang="en-US" sz="3200" dirty="0"/>
              <a:t>學年度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A33C793-09C5-4A79-9EB5-57EC2E3A2B5A}"/>
              </a:ext>
            </a:extLst>
          </p:cNvPr>
          <p:cNvSpPr txBox="1">
            <a:spLocks/>
          </p:cNvSpPr>
          <p:nvPr/>
        </p:nvSpPr>
        <p:spPr>
          <a:xfrm>
            <a:off x="5868000" y="3888000"/>
            <a:ext cx="3214523" cy="540000"/>
          </a:xfrm>
          <a:prstGeom prst="rect">
            <a:avLst/>
          </a:prstGeom>
        </p:spPr>
        <p:txBody>
          <a:bodyPr vert="horz" lIns="91440" tIns="72000" rIns="91440" bIns="4572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tx1"/>
                </a:solidFill>
              </a:rPr>
              <a:t>報告單位： 學務處</a:t>
            </a:r>
            <a:endParaRPr lang="en-US" altLang="zh-TW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4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A00D8-52A2-4646-8454-B653E1226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000" y="1008000"/>
            <a:ext cx="7668000" cy="3326399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一、學生上、放學時間</a:t>
            </a: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（一）上學時間：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07:30     </a:t>
            </a: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（二）放學時間：</a:t>
            </a:r>
            <a:endParaRPr lang="en-US" altLang="zh-TW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國中部未上輔導課學生：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TW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參加第八節輔導課學生：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高中部：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9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A429622-5340-42E2-99AC-6DCA8139ACE0}"/>
              </a:ext>
            </a:extLst>
          </p:cNvPr>
          <p:cNvSpPr txBox="1">
            <a:spLocks/>
          </p:cNvSpPr>
          <p:nvPr/>
        </p:nvSpPr>
        <p:spPr>
          <a:xfrm>
            <a:off x="2268000" y="360000"/>
            <a:ext cx="5760000" cy="648000"/>
          </a:xfrm>
          <a:prstGeom prst="rect">
            <a:avLst/>
          </a:prstGeom>
        </p:spPr>
        <p:txBody>
          <a:bodyPr vert="horz" lIns="91440" tIns="7200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/>
              <a:t>學生上、下學時間及接送規定</a:t>
            </a:r>
          </a:p>
        </p:txBody>
      </p:sp>
    </p:spTree>
    <p:extLst>
      <p:ext uri="{BB962C8B-B14F-4D97-AF65-F5344CB8AC3E}">
        <p14:creationId xmlns:p14="http://schemas.microsoft.com/office/powerpoint/2010/main" val="202800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>
            <a:extLst>
              <a:ext uri="{FF2B5EF4-FFF2-40B4-BE49-F238E27FC236}">
                <a16:creationId xmlns:a16="http://schemas.microsoft.com/office/drawing/2014/main" id="{17F4F98E-762D-4768-9232-C28AA0D7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000" y="1476000"/>
            <a:ext cx="6840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800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汽車接送                                     </a:t>
            </a: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機車接送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4DE43CFE-7F85-4B5E-9702-3806C0F7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000" y="1872000"/>
            <a:ext cx="4002238" cy="9998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720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家長機車接送請由崧嶺路</a:t>
            </a:r>
            <a:r>
              <a:rPr kumimoji="0" lang="en-US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57</a:t>
            </a:r>
            <a:r>
              <a:rPr kumimoji="0" lang="zh-TW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巷經「榮民之家」右轉，機車停在「少年之家」側邊的機車接送區</a:t>
            </a:r>
            <a:r>
              <a:rPr kumimoji="0" lang="en-US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請戴安全帽</a:t>
            </a:r>
            <a:r>
              <a:rPr kumimoji="0" lang="en-US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A7DAFE-C07B-41FD-A96A-8CACD136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1872000"/>
            <a:ext cx="414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請家長將汽車開進靖盧門口空地處</a:t>
            </a:r>
            <a:endParaRPr kumimoji="0" lang="en-US" altLang="zh-TW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迴轉後，</a:t>
            </a:r>
            <a:r>
              <a:rPr kumimoji="0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讓同學下車步行至學校</a:t>
            </a:r>
            <a:endParaRPr kumimoji="0" lang="en-US" altLang="zh-TW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（請繫安全帶）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5" name="圖片 2">
            <a:extLst>
              <a:ext uri="{FF2B5EF4-FFF2-40B4-BE49-F238E27FC236}">
                <a16:creationId xmlns:a16="http://schemas.microsoft.com/office/drawing/2014/main" id="{1687B4A1-A4D6-4ECC-B553-C67F3AFF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00" y="2808000"/>
            <a:ext cx="274525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圖片 3">
            <a:extLst>
              <a:ext uri="{FF2B5EF4-FFF2-40B4-BE49-F238E27FC236}">
                <a16:creationId xmlns:a16="http://schemas.microsoft.com/office/drawing/2014/main" id="{E3C44FFA-8FCC-42F8-9948-32C4B394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03" y="2808000"/>
            <a:ext cx="2709631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7A429622-5340-42E2-99AC-6DCA8139ACE0}"/>
              </a:ext>
            </a:extLst>
          </p:cNvPr>
          <p:cNvSpPr txBox="1">
            <a:spLocks/>
          </p:cNvSpPr>
          <p:nvPr/>
        </p:nvSpPr>
        <p:spPr>
          <a:xfrm>
            <a:off x="2268000" y="360000"/>
            <a:ext cx="5760000" cy="648000"/>
          </a:xfrm>
          <a:prstGeom prst="rect">
            <a:avLst/>
          </a:prstGeom>
        </p:spPr>
        <p:txBody>
          <a:bodyPr vert="horz" lIns="91440" tIns="7200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/>
              <a:t>學生上、下學時間及接送規定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B66851D-6DA9-4D91-A024-3A43C9B5DEC9}"/>
              </a:ext>
            </a:extLst>
          </p:cNvPr>
          <p:cNvSpPr txBox="1"/>
          <p:nvPr/>
        </p:nvSpPr>
        <p:spPr>
          <a:xfrm>
            <a:off x="3708000" y="1008000"/>
            <a:ext cx="28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家長接送區規劃</a:t>
            </a:r>
          </a:p>
        </p:txBody>
      </p:sp>
    </p:spTree>
    <p:extLst>
      <p:ext uri="{BB962C8B-B14F-4D97-AF65-F5344CB8AC3E}">
        <p14:creationId xmlns:p14="http://schemas.microsoft.com/office/powerpoint/2010/main" val="228399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9CB41-AE64-4B4B-96E9-A158014C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感謝聆聽</a:t>
            </a:r>
          </a:p>
        </p:txBody>
      </p:sp>
    </p:spTree>
    <p:extLst>
      <p:ext uri="{BB962C8B-B14F-4D97-AF65-F5344CB8AC3E}">
        <p14:creationId xmlns:p14="http://schemas.microsoft.com/office/powerpoint/2010/main" val="400505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直角三角形 34">
            <a:extLst>
              <a:ext uri="{FF2B5EF4-FFF2-40B4-BE49-F238E27FC236}">
                <a16:creationId xmlns:a16="http://schemas.microsoft.com/office/drawing/2014/main" id="{1896EA4E-36E5-4A4A-BD57-63B5E02D8A7B}"/>
              </a:ext>
            </a:extLst>
          </p:cNvPr>
          <p:cNvSpPr/>
          <p:nvPr/>
        </p:nvSpPr>
        <p:spPr>
          <a:xfrm flipH="1">
            <a:off x="6656520" y="2656021"/>
            <a:ext cx="2487479" cy="2487479"/>
          </a:xfrm>
          <a:prstGeom prst="rtTriangle">
            <a:avLst/>
          </a:prstGeom>
          <a:solidFill>
            <a:srgbClr val="245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32B50A68-872B-4CC5-BAC3-93063D0B8F48}"/>
              </a:ext>
            </a:extLst>
          </p:cNvPr>
          <p:cNvGrpSpPr/>
          <p:nvPr/>
        </p:nvGrpSpPr>
        <p:grpSpPr>
          <a:xfrm>
            <a:off x="2163458" y="1218398"/>
            <a:ext cx="4982817" cy="3052763"/>
            <a:chOff x="2257425" y="1288256"/>
            <a:chExt cx="4643438" cy="3052763"/>
          </a:xfrm>
        </p:grpSpPr>
        <p:cxnSp>
          <p:nvCxnSpPr>
            <p:cNvPr id="4" name="14">
              <a:extLst>
                <a:ext uri="{FF2B5EF4-FFF2-40B4-BE49-F238E27FC236}">
                  <a16:creationId xmlns:a16="http://schemas.microsoft.com/office/drawing/2014/main" id="{B9680439-40DA-4462-ABD1-37CF987E66BF}"/>
                </a:ext>
              </a:extLst>
            </p:cNvPr>
            <p:cNvCxnSpPr/>
            <p:nvPr/>
          </p:nvCxnSpPr>
          <p:spPr bwMode="auto">
            <a:xfrm>
              <a:off x="2257425" y="1288256"/>
              <a:ext cx="0" cy="3052763"/>
            </a:xfrm>
            <a:prstGeom prst="line">
              <a:avLst/>
            </a:prstGeom>
            <a:ln w="19050">
              <a:solidFill>
                <a:srgbClr val="245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13">
              <a:extLst>
                <a:ext uri="{FF2B5EF4-FFF2-40B4-BE49-F238E27FC236}">
                  <a16:creationId xmlns:a16="http://schemas.microsoft.com/office/drawing/2014/main" id="{D8AC93BE-C64D-41B7-B49E-A5EE8AA9F0A8}"/>
                </a:ext>
              </a:extLst>
            </p:cNvPr>
            <p:cNvCxnSpPr/>
            <p:nvPr/>
          </p:nvCxnSpPr>
          <p:spPr bwMode="auto">
            <a:xfrm>
              <a:off x="2257425" y="4341019"/>
              <a:ext cx="4643438" cy="0"/>
            </a:xfrm>
            <a:prstGeom prst="line">
              <a:avLst/>
            </a:prstGeom>
            <a:ln w="19050">
              <a:solidFill>
                <a:srgbClr val="245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12">
              <a:extLst>
                <a:ext uri="{FF2B5EF4-FFF2-40B4-BE49-F238E27FC236}">
                  <a16:creationId xmlns:a16="http://schemas.microsoft.com/office/drawing/2014/main" id="{20382FB1-F241-493A-B4EF-8E7DBEB172B6}"/>
                </a:ext>
              </a:extLst>
            </p:cNvPr>
            <p:cNvCxnSpPr/>
            <p:nvPr/>
          </p:nvCxnSpPr>
          <p:spPr bwMode="auto">
            <a:xfrm>
              <a:off x="6900863" y="1288256"/>
              <a:ext cx="0" cy="3052763"/>
            </a:xfrm>
            <a:prstGeom prst="line">
              <a:avLst/>
            </a:prstGeom>
            <a:ln w="19050">
              <a:solidFill>
                <a:srgbClr val="245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11">
              <a:extLst>
                <a:ext uri="{FF2B5EF4-FFF2-40B4-BE49-F238E27FC236}">
                  <a16:creationId xmlns:a16="http://schemas.microsoft.com/office/drawing/2014/main" id="{D6183EE3-DEAB-4F6C-906B-1B9570AF816F}"/>
                </a:ext>
              </a:extLst>
            </p:cNvPr>
            <p:cNvCxnSpPr/>
            <p:nvPr/>
          </p:nvCxnSpPr>
          <p:spPr bwMode="auto">
            <a:xfrm>
              <a:off x="2257425" y="1288256"/>
              <a:ext cx="358379" cy="0"/>
            </a:xfrm>
            <a:prstGeom prst="line">
              <a:avLst/>
            </a:prstGeom>
            <a:ln w="19050">
              <a:solidFill>
                <a:srgbClr val="245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10">
              <a:extLst>
                <a:ext uri="{FF2B5EF4-FFF2-40B4-BE49-F238E27FC236}">
                  <a16:creationId xmlns:a16="http://schemas.microsoft.com/office/drawing/2014/main" id="{9A13341D-7570-412F-83AE-73A46C42CA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2485" y="1288256"/>
              <a:ext cx="358378" cy="0"/>
            </a:xfrm>
            <a:prstGeom prst="line">
              <a:avLst/>
            </a:prstGeom>
            <a:ln w="19050">
              <a:solidFill>
                <a:srgbClr val="2453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9">
            <a:extLst>
              <a:ext uri="{FF2B5EF4-FFF2-40B4-BE49-F238E27FC236}">
                <a16:creationId xmlns:a16="http://schemas.microsoft.com/office/drawing/2014/main" id="{AD2557B2-C810-4616-AFAC-44AC74829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000" y="900000"/>
            <a:ext cx="324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4C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大      綱</a:t>
            </a:r>
            <a:endParaRPr lang="zh-CN" altLang="en-US" sz="3600" b="1" dirty="0">
              <a:solidFill>
                <a:srgbClr val="004C4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DEF9A0C-44D1-4C04-972D-557A909BAD9A}"/>
              </a:ext>
            </a:extLst>
          </p:cNvPr>
          <p:cNvGrpSpPr/>
          <p:nvPr/>
        </p:nvGrpSpPr>
        <p:grpSpPr>
          <a:xfrm>
            <a:off x="2616162" y="1913845"/>
            <a:ext cx="4530112" cy="371475"/>
            <a:chOff x="3303985" y="1913845"/>
            <a:chExt cx="3471465" cy="371475"/>
          </a:xfrm>
        </p:grpSpPr>
        <p:sp>
          <p:nvSpPr>
            <p:cNvPr id="10" name="8">
              <a:extLst>
                <a:ext uri="{FF2B5EF4-FFF2-40B4-BE49-F238E27FC236}">
                  <a16:creationId xmlns:a16="http://schemas.microsoft.com/office/drawing/2014/main" id="{4F8D94FD-5FA6-411D-AE2C-94544B665C3B}"/>
                </a:ext>
              </a:extLst>
            </p:cNvPr>
            <p:cNvSpPr/>
            <p:nvPr/>
          </p:nvSpPr>
          <p:spPr bwMode="auto">
            <a:xfrm>
              <a:off x="3303985" y="1913845"/>
              <a:ext cx="595313" cy="371475"/>
            </a:xfrm>
            <a:prstGeom prst="rect">
              <a:avLst/>
            </a:prstGeom>
            <a:solidFill>
              <a:srgbClr val="245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100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sz="21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7">
              <a:extLst>
                <a:ext uri="{FF2B5EF4-FFF2-40B4-BE49-F238E27FC236}">
                  <a16:creationId xmlns:a16="http://schemas.microsoft.com/office/drawing/2014/main" id="{B8984132-FD28-4E27-A938-D1A22C244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998" y="1926346"/>
              <a:ext cx="2581452" cy="34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學生、缺曠、請假等規定</a:t>
              </a:r>
              <a:endParaRPr lang="zh-CN" altLang="en-US" sz="1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</p:txBody>
        </p:sp>
      </p:grpSp>
      <p:sp>
        <p:nvSpPr>
          <p:cNvPr id="12" name="6">
            <a:extLst>
              <a:ext uri="{FF2B5EF4-FFF2-40B4-BE49-F238E27FC236}">
                <a16:creationId xmlns:a16="http://schemas.microsoft.com/office/drawing/2014/main" id="{9A0E3C8F-D80E-4EA1-9E5A-34CC48203236}"/>
              </a:ext>
            </a:extLst>
          </p:cNvPr>
          <p:cNvSpPr/>
          <p:nvPr/>
        </p:nvSpPr>
        <p:spPr bwMode="auto">
          <a:xfrm>
            <a:off x="2616160" y="2403211"/>
            <a:ext cx="776854" cy="371475"/>
          </a:xfrm>
          <a:prstGeom prst="rect">
            <a:avLst/>
          </a:prstGeom>
          <a:solidFill>
            <a:srgbClr val="245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00" b="1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21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D9EFD02E-BEA9-4F67-8488-FB0B1F7032B5}"/>
              </a:ext>
            </a:extLst>
          </p:cNvPr>
          <p:cNvGrpSpPr/>
          <p:nvPr/>
        </p:nvGrpSpPr>
        <p:grpSpPr>
          <a:xfrm>
            <a:off x="2616162" y="2938176"/>
            <a:ext cx="4445024" cy="1019641"/>
            <a:chOff x="3270120" y="2915557"/>
            <a:chExt cx="3615792" cy="1458377"/>
          </a:xfrm>
        </p:grpSpPr>
        <p:sp>
          <p:nvSpPr>
            <p:cNvPr id="14" name="4">
              <a:extLst>
                <a:ext uri="{FF2B5EF4-FFF2-40B4-BE49-F238E27FC236}">
                  <a16:creationId xmlns:a16="http://schemas.microsoft.com/office/drawing/2014/main" id="{8DA24682-F2F7-4AE2-B0BF-6171CF928503}"/>
                </a:ext>
              </a:extLst>
            </p:cNvPr>
            <p:cNvSpPr/>
            <p:nvPr/>
          </p:nvSpPr>
          <p:spPr bwMode="auto">
            <a:xfrm>
              <a:off x="3270120" y="2915557"/>
              <a:ext cx="631928" cy="576323"/>
            </a:xfrm>
            <a:prstGeom prst="rect">
              <a:avLst/>
            </a:prstGeom>
            <a:solidFill>
              <a:srgbClr val="245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100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sz="21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id="{FED390B2-64A1-48E9-88DF-AAA6F097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435" y="3765591"/>
              <a:ext cx="2686477" cy="608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學生上、下學時間及接送規定</a:t>
              </a:r>
              <a:endParaRPr lang="zh-CN" altLang="en-US" sz="1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47870EFD-5BCC-4AA2-8000-30F8B9C7176C}"/>
              </a:ext>
            </a:extLst>
          </p:cNvPr>
          <p:cNvGrpSpPr/>
          <p:nvPr/>
        </p:nvGrpSpPr>
        <p:grpSpPr>
          <a:xfrm>
            <a:off x="7146286" y="2858178"/>
            <a:ext cx="1665223" cy="1665223"/>
            <a:chOff x="-1591652" y="131736"/>
            <a:chExt cx="1473791" cy="1473791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20477699-CCAE-41F6-95E9-EC7639ABEDFF}"/>
                </a:ext>
              </a:extLst>
            </p:cNvPr>
            <p:cNvSpPr/>
            <p:nvPr userDrawn="1"/>
          </p:nvSpPr>
          <p:spPr>
            <a:xfrm>
              <a:off x="-1591652" y="131736"/>
              <a:ext cx="1473791" cy="14737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02B80F16-80E3-42B8-A0B5-40882A50ED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1652" y="131736"/>
              <a:ext cx="1473791" cy="1473791"/>
            </a:xfrm>
            <a:prstGeom prst="rect">
              <a:avLst/>
            </a:prstGeom>
          </p:spPr>
        </p:pic>
      </p:grpSp>
      <p:sp>
        <p:nvSpPr>
          <p:cNvPr id="36" name="直角三角形 35">
            <a:extLst>
              <a:ext uri="{FF2B5EF4-FFF2-40B4-BE49-F238E27FC236}">
                <a16:creationId xmlns:a16="http://schemas.microsoft.com/office/drawing/2014/main" id="{4D6CB77D-1EF4-4640-97AB-0C3E306CF7D1}"/>
              </a:ext>
            </a:extLst>
          </p:cNvPr>
          <p:cNvSpPr/>
          <p:nvPr/>
        </p:nvSpPr>
        <p:spPr>
          <a:xfrm flipV="1">
            <a:off x="6153" y="0"/>
            <a:ext cx="2487479" cy="2487479"/>
          </a:xfrm>
          <a:prstGeom prst="rtTriangle">
            <a:avLst/>
          </a:prstGeom>
          <a:solidFill>
            <a:srgbClr val="245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52AD6B9C-430C-434F-9159-851CCB49845E}"/>
              </a:ext>
            </a:extLst>
          </p:cNvPr>
          <p:cNvGrpSpPr/>
          <p:nvPr/>
        </p:nvGrpSpPr>
        <p:grpSpPr>
          <a:xfrm>
            <a:off x="2616162" y="3554864"/>
            <a:ext cx="4221994" cy="518319"/>
            <a:chOff x="2616162" y="2819610"/>
            <a:chExt cx="4221994" cy="533378"/>
          </a:xfrm>
        </p:grpSpPr>
        <p:sp>
          <p:nvSpPr>
            <p:cNvPr id="30" name="4">
              <a:extLst>
                <a:ext uri="{FF2B5EF4-FFF2-40B4-BE49-F238E27FC236}">
                  <a16:creationId xmlns:a16="http://schemas.microsoft.com/office/drawing/2014/main" id="{6BACCE81-9FC1-41EA-937D-63405E4F0BC4}"/>
                </a:ext>
              </a:extLst>
            </p:cNvPr>
            <p:cNvSpPr/>
            <p:nvPr/>
          </p:nvSpPr>
          <p:spPr bwMode="auto">
            <a:xfrm>
              <a:off x="2616162" y="2853366"/>
              <a:ext cx="776854" cy="371475"/>
            </a:xfrm>
            <a:prstGeom prst="rect">
              <a:avLst/>
            </a:prstGeom>
            <a:solidFill>
              <a:srgbClr val="245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100" b="1" dirty="0">
                  <a:solidFill>
                    <a:srgbClr val="FFFFFF"/>
                  </a:solidFill>
                  <a:cs typeface="+mn-ea"/>
                  <a:sym typeface="+mn-lt"/>
                </a:rPr>
                <a:t>0</a:t>
              </a:r>
              <a:r>
                <a:rPr lang="en-US" altLang="zh-TW" sz="2100" b="1" dirty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endParaRPr lang="zh-CN" altLang="en-US" sz="21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3">
              <a:extLst>
                <a:ext uri="{FF2B5EF4-FFF2-40B4-BE49-F238E27FC236}">
                  <a16:creationId xmlns:a16="http://schemas.microsoft.com/office/drawing/2014/main" id="{B37DDB47-F9D7-4DF9-941D-11B32C72B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189" y="2819610"/>
              <a:ext cx="2573967" cy="53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1" dirty="0">
                <a:solidFill>
                  <a:srgbClr val="004C4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5">
            <a:extLst>
              <a:ext uri="{FF2B5EF4-FFF2-40B4-BE49-F238E27FC236}">
                <a16:creationId xmlns:a16="http://schemas.microsoft.com/office/drawing/2014/main" id="{424C4A79-3C41-498F-983D-FFF53ADA8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603" y="2967101"/>
            <a:ext cx="3079553" cy="3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行動電話使用管理要點</a:t>
            </a:r>
            <a:endParaRPr lang="zh-CN" altLang="en-US" sz="1800" b="1" dirty="0"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60F2DAD-ECE5-4737-AA6D-DC4509616FD6}"/>
              </a:ext>
            </a:extLst>
          </p:cNvPr>
          <p:cNvSpPr/>
          <p:nvPr/>
        </p:nvSpPr>
        <p:spPr>
          <a:xfrm>
            <a:off x="3684113" y="2421012"/>
            <a:ext cx="3194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改過遷善註銷處分實施辦法</a:t>
            </a:r>
          </a:p>
        </p:txBody>
      </p:sp>
    </p:spTree>
    <p:extLst>
      <p:ext uri="{BB962C8B-B14F-4D97-AF65-F5344CB8AC3E}">
        <p14:creationId xmlns:p14="http://schemas.microsoft.com/office/powerpoint/2010/main" val="20627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03C788-3888-402D-BDD2-5A8FC17C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0" y="360000"/>
            <a:ext cx="5040000" cy="648000"/>
          </a:xfrm>
        </p:spPr>
        <p:txBody>
          <a:bodyPr tIns="72000"/>
          <a:lstStyle/>
          <a:p>
            <a:pPr algn="ctr"/>
            <a:r>
              <a:rPr lang="zh-TW" altLang="en-US" dirty="0"/>
              <a:t>學生、缺曠、請假等規定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A00D8-52A2-4646-8454-B653E1226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226" y="609600"/>
            <a:ext cx="8330923" cy="4255604"/>
          </a:xfrm>
        </p:spPr>
        <p:txBody>
          <a:bodyPr>
            <a:normAutofit/>
          </a:bodyPr>
          <a:lstStyle/>
          <a:p>
            <a:pPr marL="0" indent="0">
              <a:lnSpc>
                <a:spcPts val="1000"/>
              </a:lnSpc>
              <a:buNone/>
            </a:pPr>
            <a:endParaRPr lang="en-US" altLang="zh-TW" dirty="0"/>
          </a:p>
          <a:p>
            <a:pPr marL="0" indent="0">
              <a:lnSpc>
                <a:spcPts val="1000"/>
              </a:lnSpc>
              <a:buNone/>
            </a:pPr>
            <a:endParaRPr lang="en-US" altLang="zh-TW" dirty="0"/>
          </a:p>
          <a:p>
            <a:pPr marL="0" indent="0">
              <a:lnSpc>
                <a:spcPts val="1000"/>
              </a:lnSpc>
              <a:buNone/>
            </a:pPr>
            <a:endParaRPr lang="en-US" altLang="zh-TW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zh-TW" dirty="0"/>
              <a:t>    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C648C7-6D26-4685-97B6-4D1394992433}"/>
              </a:ext>
            </a:extLst>
          </p:cNvPr>
          <p:cNvSpPr/>
          <p:nvPr/>
        </p:nvSpPr>
        <p:spPr>
          <a:xfrm>
            <a:off x="648000" y="1080000"/>
            <a:ext cx="8208000" cy="32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just">
              <a:lnSpc>
                <a:spcPts val="3500"/>
              </a:lnSpc>
              <a:spcAft>
                <a:spcPts val="0"/>
              </a:spcAft>
            </a:pP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一、請假種類：病假、事假、公假、喪假</a:t>
            </a: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產前假、娩假、</a:t>
            </a:r>
            <a:endParaRPr lang="en-US" altLang="zh-TW" sz="2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ts val="3500"/>
              </a:lnSpc>
              <a:spcAft>
                <a:spcPts val="0"/>
              </a:spcAft>
            </a:pP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流產假、育嬰假、生理假、或其他特殊事故。</a:t>
            </a:r>
          </a:p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二、請假期限及規定：</a:t>
            </a:r>
            <a:endParaRPr lang="en-US" altLang="zh-TW" sz="2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（一）病假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病後到校三天內完成請假手</a:t>
            </a: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續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）凡請病假均</a:t>
            </a:r>
            <a:endParaRPr lang="en-US" altLang="zh-TW" sz="2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需由家長填具請假</a:t>
            </a: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卡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，附醫療證明辦理請假手</a:t>
            </a:r>
            <a:endParaRPr lang="en-US" altLang="zh-TW" sz="2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續</a:t>
            </a: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請假三日以上並附醫生診斷書，遠道、因</a:t>
            </a:r>
            <a:endParaRPr lang="en-US" altLang="zh-TW" sz="2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故無法到校請假先行以電話通知導師。</a:t>
            </a:r>
          </a:p>
          <a:p>
            <a:pPr algn="just">
              <a:lnSpc>
                <a:spcPts val="1850"/>
              </a:lnSpc>
              <a:spcAft>
                <a:spcPts val="0"/>
              </a:spcAft>
            </a:pP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endParaRPr lang="en-US" altLang="zh-TW" sz="12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04800" indent="-304800">
              <a:lnSpc>
                <a:spcPts val="1850"/>
              </a:lnSpc>
              <a:spcAft>
                <a:spcPts val="0"/>
              </a:spcAft>
            </a:pPr>
            <a:endParaRPr lang="zh-TW" altLang="zh-TW" sz="12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0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A00D8-52A2-4646-8454-B653E1226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226" y="609600"/>
            <a:ext cx="8330923" cy="4255604"/>
          </a:xfrm>
        </p:spPr>
        <p:txBody>
          <a:bodyPr>
            <a:normAutofit/>
          </a:bodyPr>
          <a:lstStyle/>
          <a:p>
            <a:pPr marL="0" indent="0">
              <a:lnSpc>
                <a:spcPts val="1000"/>
              </a:lnSpc>
              <a:buNone/>
            </a:pPr>
            <a:endParaRPr lang="en-US" altLang="zh-TW" dirty="0"/>
          </a:p>
          <a:p>
            <a:pPr marL="0" indent="0">
              <a:lnSpc>
                <a:spcPts val="1000"/>
              </a:lnSpc>
              <a:buNone/>
            </a:pPr>
            <a:endParaRPr lang="en-US" altLang="zh-TW" dirty="0"/>
          </a:p>
          <a:p>
            <a:pPr marL="0" indent="0">
              <a:lnSpc>
                <a:spcPts val="1000"/>
              </a:lnSpc>
              <a:buNone/>
            </a:pPr>
            <a:endParaRPr lang="en-US" altLang="zh-TW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zh-TW" dirty="0"/>
              <a:t>    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C648C7-6D26-4685-97B6-4D1394992433}"/>
              </a:ext>
            </a:extLst>
          </p:cNvPr>
          <p:cNvSpPr/>
          <p:nvPr/>
        </p:nvSpPr>
        <p:spPr>
          <a:xfrm>
            <a:off x="648000" y="1008000"/>
            <a:ext cx="8208000" cy="38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zh-TW" altLang="en-US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（二）</a:t>
            </a:r>
            <a:r>
              <a:rPr lang="zh-TW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事假：（事前三天完成請假手績）</a:t>
            </a:r>
          </a:p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en-US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　　        </a:t>
            </a:r>
            <a:r>
              <a:rPr lang="en-US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須事先請假方為有效。</a:t>
            </a:r>
          </a:p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en-US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</a:t>
            </a:r>
            <a:r>
              <a:rPr lang="en-US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考試期間不准請事假。（直系親屬之婚、喪假例外）</a:t>
            </a:r>
          </a:p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en-US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</a:t>
            </a:r>
            <a:r>
              <a:rPr lang="en-US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如因特殊事故無法事先請假時，須於事後到校當日</a:t>
            </a:r>
            <a:endParaRPr lang="en-US" altLang="zh-TW" sz="2200" b="1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zh-TW" altLang="en-US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</a:t>
            </a:r>
            <a:r>
              <a:rPr lang="zh-TW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應即提出證明補假，如不准仍以曠課論。</a:t>
            </a:r>
          </a:p>
          <a:p>
            <a:pPr marL="304800" indent="-304800" algn="just">
              <a:lnSpc>
                <a:spcPts val="3300"/>
              </a:lnSpc>
              <a:spcAft>
                <a:spcPts val="0"/>
              </a:spcAft>
            </a:pPr>
            <a:r>
              <a:rPr lang="en-US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</a:t>
            </a:r>
            <a:r>
              <a:rPr lang="en-US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在段考或畢業考試時，事假一律不准，和重病或遭</a:t>
            </a:r>
            <a:endParaRPr lang="en-US" altLang="zh-TW" sz="2200" b="1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ts val="3300"/>
              </a:lnSpc>
              <a:spcAft>
                <a:spcPts val="0"/>
              </a:spcAft>
            </a:pPr>
            <a:r>
              <a:rPr lang="zh-TW" altLang="en-US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</a:t>
            </a:r>
            <a:r>
              <a:rPr lang="zh-TW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意外事故不能參加考試者，須由家長持申請書及公</a:t>
            </a:r>
            <a:endParaRPr lang="en-US" altLang="zh-TW" sz="2200" b="1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ts val="3300"/>
              </a:lnSpc>
              <a:spcAft>
                <a:spcPts val="0"/>
              </a:spcAft>
            </a:pPr>
            <a:r>
              <a:rPr lang="zh-TW" altLang="en-US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立醫院證明親自來校請假經核准後始得補考，否則</a:t>
            </a:r>
            <a:endParaRPr lang="en-US" altLang="zh-TW" sz="2200" b="1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indent="-304800" algn="just">
              <a:lnSpc>
                <a:spcPts val="3300"/>
              </a:lnSpc>
              <a:spcAft>
                <a:spcPts val="0"/>
              </a:spcAft>
            </a:pPr>
            <a:r>
              <a:rPr lang="zh-TW" altLang="en-US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</a:t>
            </a:r>
            <a:r>
              <a:rPr lang="zh-TW" altLang="zh-TW" sz="2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以曠課論不予補考（請假須經教務處登記管制）。</a:t>
            </a:r>
            <a:endParaRPr lang="en-US" altLang="zh-TW" sz="2200" b="1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indent="-304800">
              <a:lnSpc>
                <a:spcPts val="1850"/>
              </a:lnSpc>
              <a:spcAft>
                <a:spcPts val="0"/>
              </a:spcAft>
            </a:pPr>
            <a:endParaRPr lang="en-US" altLang="zh-TW" sz="12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304800" indent="-304800">
              <a:lnSpc>
                <a:spcPts val="1850"/>
              </a:lnSpc>
              <a:spcAft>
                <a:spcPts val="0"/>
              </a:spcAft>
            </a:pPr>
            <a:endParaRPr lang="zh-TW" altLang="zh-TW" sz="1200" kern="100" dirty="0">
              <a:latin typeface="Times New Roman" panose="02020603050405020304" pitchFamily="18" charset="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B62BC3A-CB09-489F-99FD-7B7AD7CC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0" y="360000"/>
            <a:ext cx="5040000" cy="648000"/>
          </a:xfrm>
        </p:spPr>
        <p:txBody>
          <a:bodyPr tIns="72000"/>
          <a:lstStyle/>
          <a:p>
            <a:pPr algn="ctr"/>
            <a:r>
              <a:rPr lang="zh-TW" altLang="en-US" dirty="0"/>
              <a:t>學生、缺曠、請假等規定</a:t>
            </a:r>
          </a:p>
        </p:txBody>
      </p:sp>
    </p:spTree>
    <p:extLst>
      <p:ext uri="{BB962C8B-B14F-4D97-AF65-F5344CB8AC3E}">
        <p14:creationId xmlns:p14="http://schemas.microsoft.com/office/powerpoint/2010/main" val="382201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E60C5E-EB14-4FDF-AB11-39A708F34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000" y="1008000"/>
            <a:ext cx="7668000" cy="4028660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一、註銷條件：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（一）自違規後，未再犯過者。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（二）能自我反省決心改過並經導師、輔導教官及任　　</a:t>
            </a:r>
            <a:endParaRPr lang="en-US" altLang="zh-TW" sz="2400" b="1" dirty="0">
              <a:effectLst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　　　課教師之觀察及簽署，完整紀錄確實能改過向</a:t>
            </a:r>
            <a:endParaRPr lang="en-US" altLang="zh-TW" sz="2400" b="1" dirty="0">
              <a:effectLst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　　　善者。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（三）自違規後，表現良好，有具</a:t>
            </a:r>
            <a:endParaRPr lang="en-US" altLang="zh-TW" sz="2400" b="1" dirty="0">
              <a:effectLst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　　　體事實者。 </a:t>
            </a:r>
            <a:endParaRPr lang="en-US" altLang="zh-TW" sz="2400" b="1" dirty="0">
              <a:effectLst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二</a:t>
            </a:r>
            <a:r>
              <a:rPr lang="zh-TW" altLang="zh-TW" sz="2400" b="1" dirty="0">
                <a:effectLst/>
              </a:rPr>
              <a:t>、觀察期間，再犯同樣過失，則不</a:t>
            </a:r>
            <a:endParaRPr lang="en-US" altLang="zh-TW" sz="2400" b="1" dirty="0">
              <a:effectLst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　</a:t>
            </a:r>
            <a:r>
              <a:rPr lang="zh-TW" altLang="zh-TW" sz="2400" b="1" dirty="0">
                <a:effectLst/>
              </a:rPr>
              <a:t>予申請註銷。</a:t>
            </a:r>
            <a:r>
              <a:rPr lang="en-US" altLang="zh-TW" sz="2400" b="1" dirty="0">
                <a:effectLst/>
              </a:rPr>
              <a:t> </a:t>
            </a:r>
            <a:endParaRPr lang="zh-TW" altLang="zh-TW" sz="2400" b="1" dirty="0">
              <a:effectLst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zh-TW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00"/>
              </a:lnSpc>
              <a:buNone/>
            </a:pPr>
            <a:endParaRPr lang="zh-TW" altLang="zh-TW" sz="140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zh-TW" altLang="en-US" sz="1200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60FA834-F675-4D63-A140-E7CCBF921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13098"/>
              </p:ext>
            </p:extLst>
          </p:nvPr>
        </p:nvGraphicFramePr>
        <p:xfrm>
          <a:off x="6444000" y="2880000"/>
          <a:ext cx="2354140" cy="1662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131">
                  <a:extLst>
                    <a:ext uri="{9D8B030D-6E8A-4147-A177-3AD203B41FA5}">
                      <a16:colId xmlns:a16="http://schemas.microsoft.com/office/drawing/2014/main" val="1521682335"/>
                    </a:ext>
                  </a:extLst>
                </a:gridCol>
                <a:gridCol w="1167009">
                  <a:extLst>
                    <a:ext uri="{9D8B030D-6E8A-4147-A177-3AD203B41FA5}">
                      <a16:colId xmlns:a16="http://schemas.microsoft.com/office/drawing/2014/main" val="3723248614"/>
                    </a:ext>
                  </a:extLst>
                </a:gridCol>
              </a:tblGrid>
              <a:tr h="529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處分類別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觀察時間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6189991"/>
                  </a:ext>
                </a:extLst>
              </a:tr>
              <a:tr h="38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警告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2920721"/>
                  </a:ext>
                </a:extLst>
              </a:tr>
              <a:tr h="40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9725828"/>
                  </a:ext>
                </a:extLst>
              </a:tr>
              <a:tr h="348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2071850"/>
                  </a:ext>
                </a:extLst>
              </a:tr>
            </a:tbl>
          </a:graphicData>
        </a:graphic>
      </p:graphicFrame>
      <p:sp>
        <p:nvSpPr>
          <p:cNvPr id="5" name="標題 1">
            <a:extLst>
              <a:ext uri="{FF2B5EF4-FFF2-40B4-BE49-F238E27FC236}">
                <a16:creationId xmlns:a16="http://schemas.microsoft.com/office/drawing/2014/main" id="{1CC30969-B356-4B4F-8FE0-E437405F780D}"/>
              </a:ext>
            </a:extLst>
          </p:cNvPr>
          <p:cNvSpPr txBox="1">
            <a:spLocks/>
          </p:cNvSpPr>
          <p:nvPr/>
        </p:nvSpPr>
        <p:spPr>
          <a:xfrm>
            <a:off x="2268000" y="360000"/>
            <a:ext cx="5580000" cy="648000"/>
          </a:xfrm>
          <a:prstGeom prst="rect">
            <a:avLst/>
          </a:prstGeom>
        </p:spPr>
        <p:txBody>
          <a:bodyPr vert="horz" lIns="91440" tIns="7200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/>
              <a:t>改過遷善註銷處分實施辦法</a:t>
            </a:r>
          </a:p>
        </p:txBody>
      </p:sp>
    </p:spTree>
    <p:extLst>
      <p:ext uri="{BB962C8B-B14F-4D97-AF65-F5344CB8AC3E}">
        <p14:creationId xmlns:p14="http://schemas.microsoft.com/office/powerpoint/2010/main" val="209970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E60C5E-EB14-4FDF-AB11-39A708F34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000" y="1008000"/>
            <a:ext cx="7668000" cy="37800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7400" b="1" dirty="0">
                <a:effectLst/>
              </a:rPr>
              <a:t>三</a:t>
            </a:r>
            <a:r>
              <a:rPr lang="zh-TW" altLang="zh-TW" sz="7400" b="1" dirty="0">
                <a:effectLst/>
              </a:rPr>
              <a:t>、如處分原因為在法律上有刑責，不予註銷。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7400" b="1" dirty="0">
                <a:effectLst/>
              </a:rPr>
              <a:t>四</a:t>
            </a:r>
            <a:r>
              <a:rPr lang="zh-TW" altLang="zh-TW" sz="7400" b="1" dirty="0">
                <a:effectLst/>
              </a:rPr>
              <a:t>、同一學期，相同過失，以註銷一次為原則，再犯之</a:t>
            </a:r>
            <a:endParaRPr lang="en-US" altLang="zh-TW" sz="7400" b="1" dirty="0">
              <a:effectLst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7400" b="1" dirty="0">
                <a:effectLst/>
              </a:rPr>
              <a:t>　　</a:t>
            </a:r>
            <a:r>
              <a:rPr lang="zh-TW" altLang="zh-TW" sz="7400" b="1" dirty="0">
                <a:effectLst/>
              </a:rPr>
              <a:t>紀錄不予註銷。</a:t>
            </a:r>
            <a:r>
              <a:rPr lang="en-US" altLang="zh-TW" sz="7400" b="1" dirty="0">
                <a:effectLst/>
              </a:rPr>
              <a:t> </a:t>
            </a:r>
            <a:endParaRPr lang="zh-TW" altLang="zh-TW" sz="7400" b="1" dirty="0">
              <a:effectLst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7400" b="1" dirty="0">
                <a:effectLst/>
              </a:rPr>
              <a:t>五</a:t>
            </a:r>
            <a:r>
              <a:rPr lang="zh-TW" altLang="zh-TW" sz="7400" b="1" dirty="0">
                <a:effectLst/>
              </a:rPr>
              <a:t>、各處分愛校服務時間如下：</a:t>
            </a:r>
            <a:endParaRPr lang="en-US" altLang="zh-TW" sz="7400" b="1" dirty="0">
              <a:effectLst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zh-TW" sz="7400" b="1" dirty="0">
                <a:effectLst/>
              </a:rPr>
              <a:t>        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警告壹次：</a:t>
            </a:r>
            <a:r>
              <a:rPr lang="en-US" altLang="zh-TW" sz="7400" b="1" dirty="0">
                <a:solidFill>
                  <a:srgbClr val="FF0000"/>
                </a:solidFill>
                <a:effectLst/>
              </a:rPr>
              <a:t>3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小時。</a:t>
            </a:r>
            <a:r>
              <a:rPr lang="zh-TW" altLang="en-US" sz="7400" b="1" dirty="0">
                <a:solidFill>
                  <a:srgbClr val="FF0000"/>
                </a:solidFill>
                <a:effectLst/>
              </a:rPr>
              <a:t>　　　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警告貳次：</a:t>
            </a:r>
            <a:r>
              <a:rPr lang="en-US" altLang="zh-TW" sz="7400" b="1" dirty="0">
                <a:solidFill>
                  <a:srgbClr val="FF0000"/>
                </a:solidFill>
                <a:effectLst/>
              </a:rPr>
              <a:t>6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小時。 </a:t>
            </a:r>
            <a:r>
              <a:rPr lang="en-US" altLang="zh-TW" sz="7400" b="1" dirty="0">
                <a:solidFill>
                  <a:srgbClr val="FF0000"/>
                </a:solidFill>
                <a:effectLst/>
              </a:rPr>
              <a:t> 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7400" b="1" dirty="0">
                <a:solidFill>
                  <a:srgbClr val="FF0000"/>
                </a:solidFill>
                <a:effectLst/>
              </a:rPr>
              <a:t>　　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小過壹次：</a:t>
            </a:r>
            <a:r>
              <a:rPr lang="en-US" altLang="zh-TW" sz="7400" b="1" dirty="0">
                <a:solidFill>
                  <a:srgbClr val="FF0000"/>
                </a:solidFill>
                <a:effectLst/>
              </a:rPr>
              <a:t>9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小時。</a:t>
            </a:r>
            <a:r>
              <a:rPr lang="zh-TW" altLang="en-US" sz="7400" b="1" dirty="0">
                <a:solidFill>
                  <a:srgbClr val="FF0000"/>
                </a:solidFill>
                <a:effectLst/>
              </a:rPr>
              <a:t>　　　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小過貳次：</a:t>
            </a:r>
            <a:r>
              <a:rPr lang="en-US" altLang="zh-TW" sz="7400" b="1" dirty="0">
                <a:solidFill>
                  <a:srgbClr val="FF0000"/>
                </a:solidFill>
                <a:effectLst/>
              </a:rPr>
              <a:t>18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小時。</a:t>
            </a:r>
            <a:r>
              <a:rPr lang="en-US" altLang="zh-TW" sz="7400" b="1" dirty="0">
                <a:solidFill>
                  <a:srgbClr val="FF0000"/>
                </a:solidFill>
                <a:effectLst/>
              </a:rPr>
              <a:t>     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7400" b="1" dirty="0">
                <a:solidFill>
                  <a:srgbClr val="FF0000"/>
                </a:solidFill>
                <a:effectLst/>
              </a:rPr>
              <a:t>　　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大過壹次：</a:t>
            </a:r>
            <a:r>
              <a:rPr lang="en-US" altLang="zh-TW" sz="7400" b="1" dirty="0">
                <a:solidFill>
                  <a:srgbClr val="FF0000"/>
                </a:solidFill>
                <a:effectLst/>
              </a:rPr>
              <a:t>27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小時。</a:t>
            </a:r>
            <a:r>
              <a:rPr lang="zh-TW" altLang="en-US" sz="7400" b="1" dirty="0">
                <a:solidFill>
                  <a:srgbClr val="FF0000"/>
                </a:solidFill>
                <a:effectLst/>
              </a:rPr>
              <a:t>　　  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大過貳次：</a:t>
            </a:r>
            <a:r>
              <a:rPr lang="en-US" altLang="zh-TW" sz="7400" b="1" dirty="0">
                <a:solidFill>
                  <a:srgbClr val="FF0000"/>
                </a:solidFill>
                <a:effectLst/>
              </a:rPr>
              <a:t>54</a:t>
            </a:r>
            <a:r>
              <a:rPr lang="zh-TW" altLang="zh-TW" sz="7400" b="1" dirty="0">
                <a:solidFill>
                  <a:srgbClr val="FF0000"/>
                </a:solidFill>
                <a:effectLst/>
              </a:rPr>
              <a:t>小時。</a:t>
            </a:r>
            <a:endParaRPr lang="zh-TW" altLang="zh-TW" sz="43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2000"/>
              </a:lnSpc>
              <a:spcBef>
                <a:spcPts val="0"/>
              </a:spcBef>
              <a:buNone/>
            </a:pPr>
            <a:endParaRPr lang="en-US" altLang="zh-TW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2000"/>
              </a:lnSpc>
              <a:spcBef>
                <a:spcPts val="0"/>
              </a:spcBef>
              <a:buNone/>
            </a:pPr>
            <a:r>
              <a:rPr lang="zh-TW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學校總機電話：</a:t>
            </a:r>
            <a:r>
              <a:rPr lang="en-US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03-5258748      </a:t>
            </a:r>
            <a:r>
              <a:rPr lang="zh-TW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校安專線：</a:t>
            </a:r>
            <a:r>
              <a:rPr lang="en-US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03-5216312      </a:t>
            </a:r>
            <a:r>
              <a:rPr lang="zh-TW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學務主任</a:t>
            </a:r>
            <a:r>
              <a:rPr lang="zh-TW" alt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301      </a:t>
            </a:r>
            <a:r>
              <a:rPr lang="zh-TW" alt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教官室：</a:t>
            </a:r>
            <a:r>
              <a:rPr lang="en-US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</a:p>
          <a:p>
            <a:pPr marL="0" indent="0" algn="r">
              <a:lnSpc>
                <a:spcPts val="2000"/>
              </a:lnSpc>
              <a:spcBef>
                <a:spcPts val="0"/>
              </a:spcBef>
              <a:buNone/>
            </a:pPr>
            <a:r>
              <a:rPr lang="zh-TW" alt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訓育</a:t>
            </a:r>
            <a:r>
              <a:rPr lang="zh-TW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組</a:t>
            </a:r>
            <a:r>
              <a:rPr lang="zh-TW" alt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、體育組</a:t>
            </a:r>
            <a:r>
              <a:rPr lang="zh-TW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302       </a:t>
            </a:r>
            <a:r>
              <a:rPr lang="zh-TW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生輔組、衛生組：</a:t>
            </a:r>
            <a:r>
              <a:rPr lang="en-US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303       </a:t>
            </a:r>
            <a:r>
              <a:rPr lang="zh-TW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訓練組、專任教練：</a:t>
            </a:r>
            <a:r>
              <a:rPr lang="en-US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</a:t>
            </a:r>
            <a:r>
              <a:rPr lang="zh-TW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311</a:t>
            </a:r>
          </a:p>
          <a:p>
            <a:pPr marL="0" indent="0" algn="r">
              <a:lnSpc>
                <a:spcPts val="2000"/>
              </a:lnSpc>
              <a:spcBef>
                <a:spcPts val="0"/>
              </a:spcBef>
              <a:buNone/>
            </a:pPr>
            <a:r>
              <a:rPr lang="zh-TW" alt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導師辦公室：</a:t>
            </a:r>
            <a:r>
              <a:rPr lang="en-US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r>
              <a:rPr lang="zh-TW" alt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  <a:r>
              <a:rPr lang="zh-TW" alt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307</a:t>
            </a:r>
            <a:endParaRPr lang="zh-TW" altLang="zh-TW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00"/>
              </a:lnSpc>
              <a:buNone/>
            </a:pPr>
            <a:endParaRPr lang="zh-TW" altLang="zh-TW" sz="1400" b="1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zh-TW" altLang="en-US" sz="12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CC30969-B356-4B4F-8FE0-E437405F780D}"/>
              </a:ext>
            </a:extLst>
          </p:cNvPr>
          <p:cNvSpPr txBox="1">
            <a:spLocks/>
          </p:cNvSpPr>
          <p:nvPr/>
        </p:nvSpPr>
        <p:spPr>
          <a:xfrm>
            <a:off x="2268000" y="360000"/>
            <a:ext cx="5580000" cy="648000"/>
          </a:xfrm>
          <a:prstGeom prst="rect">
            <a:avLst/>
          </a:prstGeom>
        </p:spPr>
        <p:txBody>
          <a:bodyPr vert="horz" lIns="91440" tIns="7200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/>
              <a:t>改過遷善註銷處分實施辦法</a:t>
            </a:r>
          </a:p>
        </p:txBody>
      </p:sp>
    </p:spTree>
    <p:extLst>
      <p:ext uri="{BB962C8B-B14F-4D97-AF65-F5344CB8AC3E}">
        <p14:creationId xmlns:p14="http://schemas.microsoft.com/office/powerpoint/2010/main" val="287052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A00D8-52A2-4646-8454-B653E1226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000" y="1008000"/>
            <a:ext cx="7668000" cy="3780000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1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一</a:t>
            </a:r>
            <a:r>
              <a:rPr lang="zh-TW" altLang="zh-TW" sz="2400" b="1" dirty="0">
                <a:effectLst/>
              </a:rPr>
              <a:t>、基於減少人體曝露於行動電話之電磁波輻射下，學</a:t>
            </a:r>
            <a:endParaRPr lang="en-US" altLang="zh-TW" sz="2400" b="1" dirty="0">
              <a:effectLst/>
            </a:endParaRPr>
          </a:p>
          <a:p>
            <a:pPr marL="0" indent="0" algn="just">
              <a:lnSpc>
                <a:spcPts val="31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　</a:t>
            </a:r>
            <a:r>
              <a:rPr lang="zh-TW" altLang="zh-TW" sz="2400" b="1" dirty="0">
                <a:effectLst/>
              </a:rPr>
              <a:t>生如使用行動電話，建議注意事項如下：</a:t>
            </a:r>
            <a:endParaRPr lang="en-US" altLang="zh-TW" sz="2400" b="1" dirty="0">
              <a:effectLst/>
            </a:endParaRPr>
          </a:p>
          <a:p>
            <a:pPr marL="0" indent="0" algn="just">
              <a:lnSpc>
                <a:spcPts val="31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（一）</a:t>
            </a:r>
            <a:r>
              <a:rPr lang="zh-TW" altLang="zh-TW" sz="2400" b="1" dirty="0">
                <a:effectLst/>
              </a:rPr>
              <a:t>使用行動電話溝通時，儘量以免持裝置（如耳機）</a:t>
            </a:r>
            <a:endParaRPr lang="en-US" altLang="zh-TW" sz="2400" b="1" dirty="0">
              <a:effectLst/>
            </a:endParaRPr>
          </a:p>
          <a:p>
            <a:pPr marL="0" indent="0" algn="just">
              <a:lnSpc>
                <a:spcPts val="31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　　</a:t>
            </a:r>
            <a:r>
              <a:rPr lang="zh-TW" altLang="zh-TW" sz="2400" b="1" dirty="0">
                <a:effectLst/>
              </a:rPr>
              <a:t>溝通，避免將行動</a:t>
            </a:r>
            <a:r>
              <a:rPr lang="en-US" altLang="zh-TW" sz="2400" b="1" dirty="0">
                <a:effectLst/>
              </a:rPr>
              <a:t> </a:t>
            </a:r>
            <a:r>
              <a:rPr lang="zh-TW" altLang="zh-TW" sz="2400" b="1" dirty="0">
                <a:effectLst/>
              </a:rPr>
              <a:t>電話貼近頭部及身體。</a:t>
            </a:r>
          </a:p>
          <a:p>
            <a:pPr marL="0" indent="0" algn="just">
              <a:lnSpc>
                <a:spcPts val="31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（二）</a:t>
            </a:r>
            <a:r>
              <a:rPr lang="zh-TW" altLang="zh-TW" sz="2400" b="1" dirty="0">
                <a:effectLst/>
              </a:rPr>
              <a:t>於通訊不良或電池之蓄電量即將用罄情況下，應</a:t>
            </a:r>
            <a:endParaRPr lang="en-US" altLang="zh-TW" sz="2400" b="1" dirty="0">
              <a:effectLst/>
            </a:endParaRPr>
          </a:p>
          <a:p>
            <a:pPr marL="0" indent="0" algn="just">
              <a:lnSpc>
                <a:spcPts val="31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　　</a:t>
            </a:r>
            <a:r>
              <a:rPr lang="zh-TW" altLang="zh-TW" sz="2400" b="1" dirty="0">
                <a:effectLst/>
              </a:rPr>
              <a:t>避免使用。</a:t>
            </a:r>
            <a:r>
              <a:rPr lang="zh-TW" altLang="en-US" sz="2400" b="1" dirty="0">
                <a:effectLst/>
              </a:rPr>
              <a:t>    </a:t>
            </a:r>
            <a:endParaRPr lang="en-US" altLang="zh-TW" sz="2400" b="1" dirty="0">
              <a:effectLst/>
            </a:endParaRPr>
          </a:p>
          <a:p>
            <a:pPr marL="0" indent="0" algn="just">
              <a:lnSpc>
                <a:spcPts val="31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（三）</a:t>
            </a:r>
            <a:r>
              <a:rPr lang="zh-TW" altLang="zh-TW" sz="2400" b="1" dirty="0">
                <a:effectLst/>
              </a:rPr>
              <a:t>行動電話不應用於遊戲或上網。</a:t>
            </a:r>
            <a:endParaRPr lang="en-US" altLang="zh-TW" sz="2400" b="1" dirty="0">
              <a:effectLst/>
            </a:endParaRPr>
          </a:p>
          <a:p>
            <a:pPr marL="0" indent="0" algn="just">
              <a:lnSpc>
                <a:spcPts val="31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（四）</a:t>
            </a:r>
            <a:r>
              <a:rPr lang="zh-TW" altLang="zh-TW" sz="2400" b="1" dirty="0">
                <a:effectLst/>
              </a:rPr>
              <a:t>行動電話建議用於緊急需要時，並儘量縮短通話</a:t>
            </a:r>
            <a:endParaRPr lang="en-US" altLang="zh-TW" sz="2400" b="1" dirty="0">
              <a:effectLst/>
            </a:endParaRPr>
          </a:p>
          <a:p>
            <a:pPr marL="0" indent="0" algn="just">
              <a:lnSpc>
                <a:spcPts val="31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　　</a:t>
            </a:r>
            <a:r>
              <a:rPr lang="zh-TW" altLang="zh-TW" sz="2400" b="1" dirty="0">
                <a:effectLst/>
              </a:rPr>
              <a:t>時間或以簡訊代替，及避免長時間使用。</a:t>
            </a:r>
          </a:p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2A6BE54-46B0-4EC1-8524-E986A975525F}"/>
              </a:ext>
            </a:extLst>
          </p:cNvPr>
          <p:cNvSpPr txBox="1">
            <a:spLocks/>
          </p:cNvSpPr>
          <p:nvPr/>
        </p:nvSpPr>
        <p:spPr>
          <a:xfrm>
            <a:off x="2268000" y="360000"/>
            <a:ext cx="5580000" cy="648000"/>
          </a:xfrm>
          <a:prstGeom prst="rect">
            <a:avLst/>
          </a:prstGeom>
        </p:spPr>
        <p:txBody>
          <a:bodyPr vert="horz" lIns="91440" tIns="7200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/>
              <a:t>行動電話使用管理要點</a:t>
            </a:r>
          </a:p>
        </p:txBody>
      </p:sp>
    </p:spTree>
    <p:extLst>
      <p:ext uri="{BB962C8B-B14F-4D97-AF65-F5344CB8AC3E}">
        <p14:creationId xmlns:p14="http://schemas.microsoft.com/office/powerpoint/2010/main" val="5295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A00D8-52A2-4646-8454-B653E1226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000" y="1008000"/>
            <a:ext cx="7668000" cy="4073220"/>
          </a:xfrm>
        </p:spPr>
        <p:txBody>
          <a:bodyPr>
            <a:normAutofit/>
          </a:bodyPr>
          <a:lstStyle/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二、</a:t>
            </a:r>
            <a:r>
              <a:rPr lang="zh-TW" altLang="zh-TW" sz="2400" b="1" dirty="0">
                <a:effectLst/>
              </a:rPr>
              <a:t>懲處規定：</a:t>
            </a:r>
            <a:endParaRPr lang="en-US" altLang="zh-TW" sz="2400" b="1" dirty="0">
              <a:effectLst/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（一）</a:t>
            </a:r>
            <a:r>
              <a:rPr lang="zh-TW" altLang="zh-TW" sz="2400" b="1" dirty="0">
                <a:effectLst/>
              </a:rPr>
              <a:t>警告處分：非使用時間使用者。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（二）</a:t>
            </a:r>
            <a:r>
              <a:rPr lang="zh-TW" altLang="zh-TW" sz="2400" b="1" dirty="0">
                <a:effectLst/>
              </a:rPr>
              <a:t>小過處分：</a:t>
            </a:r>
            <a:endParaRPr lang="en-US" altLang="zh-TW" sz="2400" b="1" dirty="0">
              <a:effectLst/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</a:rPr>
              <a:t>　</a:t>
            </a:r>
            <a:r>
              <a:rPr lang="en-US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違反行動電話使用管理要點，經糾正而態度不佳者。</a:t>
            </a: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未經對方同意，使用行動電話攝錄功能，妨礙他人</a:t>
            </a:r>
            <a:endParaRPr lang="en-US" altLang="zh-TW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隱私或造成他人不悅、傷害，經查確有事證者。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以行動電話閱讀有礙青少年身心發展（色情、暴力）</a:t>
            </a:r>
            <a:endParaRPr lang="en-US" altLang="zh-TW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之文字、圖片、動畫、影音等相關資訊者。違反手</a:t>
            </a:r>
            <a:endParaRPr lang="en-US" altLang="zh-TW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機使用規定累犯者。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2A6BE54-46B0-4EC1-8524-E986A975525F}"/>
              </a:ext>
            </a:extLst>
          </p:cNvPr>
          <p:cNvSpPr txBox="1">
            <a:spLocks/>
          </p:cNvSpPr>
          <p:nvPr/>
        </p:nvSpPr>
        <p:spPr>
          <a:xfrm>
            <a:off x="2268000" y="360000"/>
            <a:ext cx="5580000" cy="648000"/>
          </a:xfrm>
          <a:prstGeom prst="rect">
            <a:avLst/>
          </a:prstGeom>
        </p:spPr>
        <p:txBody>
          <a:bodyPr vert="horz" lIns="91440" tIns="7200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/>
              <a:t>行動電話使用管理要點</a:t>
            </a:r>
          </a:p>
        </p:txBody>
      </p:sp>
    </p:spTree>
    <p:extLst>
      <p:ext uri="{BB962C8B-B14F-4D97-AF65-F5344CB8AC3E}">
        <p14:creationId xmlns:p14="http://schemas.microsoft.com/office/powerpoint/2010/main" val="123404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A00D8-52A2-4646-8454-B653E1226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000" y="1008000"/>
            <a:ext cx="7668000" cy="407322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二、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懲處規定：</a:t>
            </a:r>
            <a:endParaRPr lang="en-US" altLang="zh-TW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（三）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大過處分：</a:t>
            </a:r>
            <a:endParaRPr lang="en-US" altLang="zh-TW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以行動電話為媒介，公開散佈有礙青少年身心發展</a:t>
            </a: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TW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（色情、暴力）之文字、圖片、動畫、影音等相關資</a:t>
            </a:r>
            <a:endParaRPr lang="en-US" altLang="zh-TW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訊者。</a:t>
            </a:r>
            <a:endParaRPr lang="en-US" altLang="zh-TW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使用行動電話致使發生其他足以影響校園安全或治</a:t>
            </a:r>
            <a:endParaRPr lang="en-US" altLang="zh-TW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TW" altLang="zh-TW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安違法事件者。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2A6BE54-46B0-4EC1-8524-E986A975525F}"/>
              </a:ext>
            </a:extLst>
          </p:cNvPr>
          <p:cNvSpPr txBox="1">
            <a:spLocks/>
          </p:cNvSpPr>
          <p:nvPr/>
        </p:nvSpPr>
        <p:spPr>
          <a:xfrm>
            <a:off x="2268000" y="360000"/>
            <a:ext cx="5580000" cy="648000"/>
          </a:xfrm>
          <a:prstGeom prst="rect">
            <a:avLst/>
          </a:prstGeom>
        </p:spPr>
        <p:txBody>
          <a:bodyPr vert="horz" lIns="91440" tIns="7200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/>
              <a:t>行動電話使用管理要點</a:t>
            </a:r>
          </a:p>
        </p:txBody>
      </p:sp>
    </p:spTree>
    <p:extLst>
      <p:ext uri="{BB962C8B-B14F-4D97-AF65-F5344CB8AC3E}">
        <p14:creationId xmlns:p14="http://schemas.microsoft.com/office/powerpoint/2010/main" val="3244960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1073</Words>
  <Application>Microsoft Office PowerPoint</Application>
  <PresentationFormat>如螢幕大小 (16:9)</PresentationFormat>
  <Paragraphs>118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等线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家長日報告</vt:lpstr>
      <vt:lpstr>PowerPoint 簡報</vt:lpstr>
      <vt:lpstr>學生、缺曠、請假等規定</vt:lpstr>
      <vt:lpstr>學生、缺曠、請假等規定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莉銘 彭</cp:lastModifiedBy>
  <cp:revision>53</cp:revision>
  <dcterms:created xsi:type="dcterms:W3CDTF">2020-07-22T08:27:39Z</dcterms:created>
  <dcterms:modified xsi:type="dcterms:W3CDTF">2020-09-19T01:37:58Z</dcterms:modified>
</cp:coreProperties>
</file>